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61" r:id="rId5"/>
    <p:sldId id="262" r:id="rId6"/>
    <p:sldId id="263" r:id="rId7"/>
    <p:sldId id="264" r:id="rId8"/>
    <p:sldId id="266" r:id="rId9"/>
    <p:sldId id="269" r:id="rId10"/>
    <p:sldId id="270" r:id="rId11"/>
    <p:sldId id="271" r:id="rId12"/>
    <p:sldId id="272" r:id="rId13"/>
    <p:sldId id="273" r:id="rId14"/>
    <p:sldId id="274" r:id="rId15"/>
    <p:sldId id="275" r:id="rId16"/>
    <p:sldId id="276" r:id="rId17"/>
    <p:sldId id="277" r:id="rId18"/>
    <p:sldId id="278" r:id="rId19"/>
    <p:sldId id="285" r:id="rId20"/>
    <p:sldId id="279"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09" d="100"/>
          <a:sy n="109" d="100"/>
        </p:scale>
        <p:origin x="94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5/10/2021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‹nº›</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eodatascience.shinyapps.io/logistics_city_chai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Relationships among urban characteristics, real estate market and spatial patterns of warehouses in different geographic contexts</a:t>
            </a:r>
          </a:p>
          <a:p>
            <a:pPr marL="0" lvl="0" indent="0">
              <a:buNone/>
            </a:pPr>
            <a:r>
              <a:t>Renata Oliveira | Metting | 10/05/2021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Methodological approach</a:t>
            </a:r>
          </a:p>
        </p:txBody>
      </p:sp>
      <p:sp>
        <p:nvSpPr>
          <p:cNvPr id="3" name="Content Placeholder 2"/>
          <p:cNvSpPr>
            <a:spLocks noGrp="1"/>
          </p:cNvSpPr>
          <p:nvPr>
            <p:ph idx="1"/>
          </p:nvPr>
        </p:nvSpPr>
        <p:spPr/>
        <p:txBody>
          <a:bodyPr>
            <a:normAutofit fontScale="85000" lnSpcReduction="20000"/>
          </a:bodyPr>
          <a:lstStyle/>
          <a:p>
            <a:pPr marL="0" lvl="0" indent="0">
              <a:buNone/>
            </a:pPr>
            <a:r>
              <a:rPr b="1" dirty="0"/>
              <a:t>Urban Centrality Index (UCI)</a:t>
            </a:r>
            <a:r>
              <a:rPr dirty="0"/>
              <a:t>*</a:t>
            </a:r>
          </a:p>
          <a:p>
            <a:pPr marL="0" lvl="0" indent="0">
              <a:buNone/>
            </a:pPr>
            <a:r>
              <a:rPr dirty="0"/>
              <a:t>Computed considering: </a:t>
            </a:r>
            <a:endParaRPr lang="pt-BR" dirty="0"/>
          </a:p>
          <a:p>
            <a:pPr marL="0" lvl="0" indent="0">
              <a:buNone/>
            </a:pPr>
            <a:r>
              <a:rPr dirty="0"/>
              <a:t>- </a:t>
            </a:r>
            <a:r>
              <a:rPr b="1" dirty="0"/>
              <a:t>location coefficient</a:t>
            </a:r>
            <a:r>
              <a:rPr dirty="0"/>
              <a:t> - measure the unequal distribution factor of the urban intensity index within each urban </a:t>
            </a:r>
            <a:r>
              <a:rPr lang="pt-BR" dirty="0"/>
              <a:t>á</a:t>
            </a:r>
            <a:r>
              <a:rPr dirty="0"/>
              <a:t>rea</a:t>
            </a:r>
            <a:endParaRPr lang="pt-BR" dirty="0"/>
          </a:p>
          <a:p>
            <a:pPr marL="0" lvl="0" indent="0">
              <a:buNone/>
            </a:pPr>
            <a:r>
              <a:rPr dirty="0"/>
              <a:t>- </a:t>
            </a:r>
            <a:r>
              <a:rPr b="1" dirty="0"/>
              <a:t>spatial separation index</a:t>
            </a:r>
            <a:r>
              <a:rPr dirty="0"/>
              <a:t>, namely Venables index, which aims at evaluating the spatial distribution of spatial patterns of activities; and </a:t>
            </a:r>
            <a:endParaRPr lang="pt-BR" dirty="0"/>
          </a:p>
          <a:p>
            <a:pPr marL="0" lvl="0" indent="0">
              <a:buNone/>
            </a:pPr>
            <a:r>
              <a:rPr dirty="0"/>
              <a:t>- </a:t>
            </a:r>
            <a:r>
              <a:rPr b="1" dirty="0"/>
              <a:t>proximity index</a:t>
            </a:r>
            <a:r>
              <a:rPr dirty="0"/>
              <a:t>, which is the normalization of the Venables index considering the respective maximum attainable value. The UCI values range from 0 to 1, where 0 the most polycentric area and 1, maximal monocentricity.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Methodological approach</a:t>
            </a:r>
          </a:p>
        </p:txBody>
      </p:sp>
      <p:sp>
        <p:nvSpPr>
          <p:cNvPr id="3" name="Content Placeholder 2"/>
          <p:cNvSpPr>
            <a:spLocks noGrp="1"/>
          </p:cNvSpPr>
          <p:nvPr>
            <p:ph idx="1"/>
          </p:nvPr>
        </p:nvSpPr>
        <p:spPr/>
        <p:txBody>
          <a:bodyPr/>
          <a:lstStyle/>
          <a:p>
            <a:pPr marL="0" lvl="0" indent="0">
              <a:buNone/>
            </a:pPr>
            <a:r>
              <a:rPr b="1"/>
              <a:t>Dataset containing all hex bins for all the metropolitan regions investigated</a:t>
            </a:r>
          </a:p>
          <a:p>
            <a:pPr lvl="1"/>
            <a:r>
              <a:t>Number of warehouses in each hex bin</a:t>
            </a:r>
          </a:p>
          <a:p>
            <a:pPr lvl="1"/>
            <a:r>
              <a:t>Average warehouse price in each hex bin</a:t>
            </a:r>
          </a:p>
          <a:p>
            <a:pPr lvl="1"/>
            <a:r>
              <a:t>Urban intensity index</a:t>
            </a:r>
          </a:p>
          <a:p>
            <a:pPr lvl="1"/>
            <a:r>
              <a:t>Spatial cluster identification for urban intensity index and warehouse count and rent prices</a:t>
            </a:r>
          </a:p>
          <a:p>
            <a:pPr lvl="1"/>
            <a:r>
              <a:t>Classification and outlier’s identification for warehouse count and rent prices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Methodological approach</a:t>
            </a:r>
          </a:p>
        </p:txBody>
      </p:sp>
      <p:pic>
        <p:nvPicPr>
          <p:cNvPr id="3" name="Picture 1" descr="img/mermaid2.png"/>
          <p:cNvPicPr>
            <a:picLocks noGrp="1" noChangeAspect="1"/>
          </p:cNvPicPr>
          <p:nvPr/>
        </p:nvPicPr>
        <p:blipFill>
          <a:blip r:embed="rId2"/>
          <a:stretch>
            <a:fillRect/>
          </a:stretch>
        </p:blipFill>
        <p:spPr bwMode="auto">
          <a:xfrm>
            <a:off x="457200" y="2628900"/>
            <a:ext cx="8229600" cy="24765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Methodological approach</a:t>
            </a:r>
          </a:p>
        </p:txBody>
      </p:sp>
      <p:sp>
        <p:nvSpPr>
          <p:cNvPr id="3" name="Content Placeholder 2"/>
          <p:cNvSpPr>
            <a:spLocks noGrp="1"/>
          </p:cNvSpPr>
          <p:nvPr>
            <p:ph idx="1"/>
          </p:nvPr>
        </p:nvSpPr>
        <p:spPr/>
        <p:txBody>
          <a:bodyPr>
            <a:normAutofit fontScale="62500" lnSpcReduction="20000"/>
          </a:bodyPr>
          <a:lstStyle/>
          <a:p>
            <a:pPr marL="0" lvl="0" indent="0">
              <a:buNone/>
            </a:pPr>
            <a:r>
              <a:rPr b="1"/>
              <a:t>Dataset containing the summary indicators for each metropolitan region</a:t>
            </a:r>
          </a:p>
          <a:p>
            <a:pPr lvl="1"/>
            <a:r>
              <a:t>Global Moran’s I index for urban activity index</a:t>
            </a:r>
          </a:p>
          <a:p>
            <a:pPr lvl="1"/>
            <a:r>
              <a:t>Global Moran’s I index for warehouse spatial distribution</a:t>
            </a:r>
          </a:p>
          <a:p>
            <a:pPr lvl="1"/>
            <a:r>
              <a:t>Global Moran’s I index for warehouse rent prices distribution</a:t>
            </a:r>
          </a:p>
          <a:p>
            <a:pPr lvl="1"/>
            <a:r>
              <a:t>UCI for urban activity index</a:t>
            </a:r>
          </a:p>
          <a:p>
            <a:pPr lvl="1"/>
            <a:r>
              <a:t>UCI for warehouse location</a:t>
            </a:r>
          </a:p>
          <a:p>
            <a:pPr lvl="1"/>
            <a:r>
              <a:t>Price differential for central and suburban warehouses</a:t>
            </a:r>
          </a:p>
          <a:p>
            <a:pPr lvl="1"/>
            <a:r>
              <a:t>Population (t0 and t1)</a:t>
            </a:r>
          </a:p>
          <a:p>
            <a:pPr lvl="1"/>
            <a:r>
              <a:t>Metropolitan territorial area</a:t>
            </a:r>
          </a:p>
          <a:p>
            <a:pPr lvl="1"/>
            <a:r>
              <a:t>Number of municipalities</a:t>
            </a:r>
          </a:p>
          <a:p>
            <a:pPr lvl="1"/>
            <a:r>
              <a:t>Number of warehouses (t0 and t1)</a:t>
            </a:r>
          </a:p>
          <a:p>
            <a:pPr lvl="1"/>
            <a:r>
              <a:t>Average distance to barycenter (t0 and t1)</a:t>
            </a:r>
          </a:p>
          <a:p>
            <a:pPr lvl="1"/>
            <a:r>
              <a:t>Yearly logistics sprawl</a:t>
            </a:r>
          </a:p>
          <a:p>
            <a:pPr lvl="1"/>
            <a:r>
              <a:t>The proportion of HH, HL, LH and LL clusters for the urban activity index, warehouse location and warehouse price.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Methodological approach</a:t>
            </a:r>
          </a:p>
        </p:txBody>
      </p:sp>
      <p:sp>
        <p:nvSpPr>
          <p:cNvPr id="3" name="Content Placeholder 2"/>
          <p:cNvSpPr>
            <a:spLocks noGrp="1"/>
          </p:cNvSpPr>
          <p:nvPr>
            <p:ph idx="1"/>
          </p:nvPr>
        </p:nvSpPr>
        <p:spPr/>
        <p:txBody>
          <a:bodyPr>
            <a:normAutofit fontScale="85000" lnSpcReduction="10000"/>
          </a:bodyPr>
          <a:lstStyle/>
          <a:p>
            <a:pPr marL="0" lvl="0" indent="0">
              <a:buNone/>
            </a:pPr>
            <a:r>
              <a:rPr b="1"/>
              <a:t>Typology</a:t>
            </a:r>
            <a:r>
              <a:t> - K-means cluster analysis</a:t>
            </a:r>
          </a:p>
          <a:p>
            <a:pPr marL="0" lvl="0" indent="0">
              <a:buNone/>
            </a:pPr>
            <a:r>
              <a:t>Can we gather all metropolitan regions into one comparative analysis?</a:t>
            </a:r>
          </a:p>
          <a:p>
            <a:pPr marL="0" lvl="0" indent="0">
              <a:buNone/>
            </a:pPr>
            <a:r>
              <a:rPr b="1"/>
              <a:t>Dependency</a:t>
            </a:r>
            <a:r>
              <a:t> of warehouse location and prices on urban activity - Chi-square independent</a:t>
            </a:r>
          </a:p>
          <a:p>
            <a:pPr marL="0" lvl="0" indent="0">
              <a:buNone/>
            </a:pPr>
            <a:r>
              <a:t>Do warehouse location and prices depend on urban activity?</a:t>
            </a:r>
          </a:p>
          <a:p>
            <a:pPr marL="0" lvl="0" indent="0">
              <a:buNone/>
            </a:pPr>
            <a:r>
              <a:rPr b="1"/>
              <a:t>Correlation</a:t>
            </a:r>
            <a:r>
              <a:t> among continuous variables - Spearman correlation</a:t>
            </a:r>
          </a:p>
          <a:p>
            <a:pPr marL="0" lvl="0" indent="0">
              <a:buNone/>
            </a:pPr>
            <a:r>
              <a:t>Is logistics sprawl related to warehouse rental prices?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map.png"/>
          <p:cNvPicPr>
            <a:picLocks noGrp="1" noChangeAspect="1"/>
          </p:cNvPicPr>
          <p:nvPr/>
        </p:nvPicPr>
        <p:blipFill>
          <a:blip r:embed="rId2"/>
          <a:stretch>
            <a:fillRect/>
          </a:stretch>
        </p:blipFill>
        <p:spPr bwMode="auto">
          <a:xfrm>
            <a:off x="457200" y="1778000"/>
            <a:ext cx="8229600" cy="41656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0E0043B-F872-4BD4-BE41-2BB888F521A0}"/>
              </a:ext>
            </a:extLst>
          </p:cNvPr>
          <p:cNvPicPr>
            <a:picLocks noChangeAspect="1"/>
          </p:cNvPicPr>
          <p:nvPr/>
        </p:nvPicPr>
        <p:blipFill>
          <a:blip r:embed="rId2"/>
          <a:stretch>
            <a:fillRect/>
          </a:stretch>
        </p:blipFill>
        <p:spPr>
          <a:xfrm>
            <a:off x="0" y="549311"/>
            <a:ext cx="9144000" cy="57593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C757F2E4-1743-4EFE-AFEE-5CA3ED2164A2}"/>
              </a:ext>
            </a:extLst>
          </p:cNvPr>
          <p:cNvPicPr>
            <a:picLocks noChangeAspect="1"/>
          </p:cNvPicPr>
          <p:nvPr/>
        </p:nvPicPr>
        <p:blipFill>
          <a:blip r:embed="rId2"/>
          <a:stretch>
            <a:fillRect/>
          </a:stretch>
        </p:blipFill>
        <p:spPr>
          <a:xfrm>
            <a:off x="0" y="749396"/>
            <a:ext cx="9144000" cy="535920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2EBAFFD-55ED-4A78-82D3-878557CCD423}"/>
              </a:ext>
            </a:extLst>
          </p:cNvPr>
          <p:cNvPicPr>
            <a:picLocks noChangeAspect="1"/>
          </p:cNvPicPr>
          <p:nvPr/>
        </p:nvPicPr>
        <p:blipFill>
          <a:blip r:embed="rId2"/>
          <a:stretch>
            <a:fillRect/>
          </a:stretch>
        </p:blipFill>
        <p:spPr>
          <a:xfrm>
            <a:off x="0" y="539371"/>
            <a:ext cx="9144000" cy="57792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14E3859-19E0-44DD-A745-F5109B57FC6C}"/>
              </a:ext>
            </a:extLst>
          </p:cNvPr>
          <p:cNvPicPr>
            <a:picLocks noChangeAspect="1"/>
          </p:cNvPicPr>
          <p:nvPr/>
        </p:nvPicPr>
        <p:blipFill>
          <a:blip r:embed="rId2"/>
          <a:stretch>
            <a:fillRect/>
          </a:stretch>
        </p:blipFill>
        <p:spPr>
          <a:xfrm>
            <a:off x="0" y="751948"/>
            <a:ext cx="9144000" cy="5354104"/>
          </a:xfrm>
          <a:prstGeom prst="rect">
            <a:avLst/>
          </a:prstGeom>
        </p:spPr>
      </p:pic>
    </p:spTree>
    <p:extLst>
      <p:ext uri="{BB962C8B-B14F-4D97-AF65-F5344CB8AC3E}">
        <p14:creationId xmlns:p14="http://schemas.microsoft.com/office/powerpoint/2010/main" val="185134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Authors</a:t>
            </a:r>
          </a:p>
        </p:txBody>
      </p:sp>
      <p:pic>
        <p:nvPicPr>
          <p:cNvPr id="3" name="Picture 1" descr="img/banner.png"/>
          <p:cNvPicPr>
            <a:picLocks noGrp="1" noChangeAspect="1"/>
          </p:cNvPicPr>
          <p:nvPr/>
        </p:nvPicPr>
        <p:blipFill>
          <a:blip r:embed="rId2"/>
          <a:stretch>
            <a:fillRect/>
          </a:stretch>
        </p:blipFill>
        <p:spPr bwMode="auto">
          <a:xfrm>
            <a:off x="457200" y="3251200"/>
            <a:ext cx="8229600" cy="1231900"/>
          </a:xfrm>
          <a:prstGeom prst="rect">
            <a:avLst/>
          </a:prstGeom>
          <a:noFill/>
          <a:ln w="9525">
            <a:noFill/>
            <a:headEnd/>
            <a:tailEnd/>
          </a:ln>
        </p:spPr>
      </p:pic>
      <p:sp>
        <p:nvSpPr>
          <p:cNvPr id="4" name="Content Placeholder 2">
            <a:extLst>
              <a:ext uri="{FF2B5EF4-FFF2-40B4-BE49-F238E27FC236}">
                <a16:creationId xmlns:a16="http://schemas.microsoft.com/office/drawing/2014/main" id="{9DEA713E-B158-4B14-8878-D25655C1EBFA}"/>
              </a:ext>
            </a:extLst>
          </p:cNvPr>
          <p:cNvSpPr>
            <a:spLocks noGrp="1"/>
          </p:cNvSpPr>
          <p:nvPr>
            <p:ph idx="1"/>
          </p:nvPr>
        </p:nvSpPr>
        <p:spPr>
          <a:xfrm>
            <a:off x="457200" y="1600200"/>
            <a:ext cx="8229600" cy="4525963"/>
          </a:xfrm>
        </p:spPr>
        <p:txBody>
          <a:bodyPr/>
          <a:lstStyle/>
          <a:p>
            <a:pPr marL="0" lvl="0" indent="0">
              <a:buNone/>
            </a:pPr>
            <a:r>
              <a:rPr dirty="0"/>
              <a:t>Renata Oliveira under supervision of Laetitia Dablanc and Matthieu </a:t>
            </a:r>
            <a:r>
              <a:rPr dirty="0" err="1"/>
              <a:t>Schorung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 to be reviewed</a:t>
            </a:r>
          </a:p>
        </p:txBody>
      </p:sp>
      <p:pic>
        <p:nvPicPr>
          <p:cNvPr id="3" name="Picture 1" descr="img/kmeans_cluster_number.png"/>
          <p:cNvPicPr>
            <a:picLocks noGrp="1" noChangeAspect="1"/>
          </p:cNvPicPr>
          <p:nvPr/>
        </p:nvPicPr>
        <p:blipFill>
          <a:blip r:embed="rId2"/>
          <a:stretch>
            <a:fillRect/>
          </a:stretch>
        </p:blipFill>
        <p:spPr bwMode="auto">
          <a:xfrm>
            <a:off x="914400" y="1600200"/>
            <a:ext cx="7327900" cy="45212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luster_plot.png"/>
          <p:cNvPicPr>
            <a:picLocks noGrp="1" noChangeAspect="1"/>
          </p:cNvPicPr>
          <p:nvPr/>
        </p:nvPicPr>
        <p:blipFill>
          <a:blip r:embed="rId2"/>
          <a:stretch>
            <a:fillRect/>
          </a:stretch>
        </p:blipFill>
        <p:spPr bwMode="auto">
          <a:xfrm>
            <a:off x="914400" y="1600200"/>
            <a:ext cx="7327900" cy="45212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a:t>
            </a:r>
          </a:p>
        </p:txBody>
      </p:sp>
      <p:sp>
        <p:nvSpPr>
          <p:cNvPr id="3" name="Content Placeholder 2"/>
          <p:cNvSpPr>
            <a:spLocks noGrp="1"/>
          </p:cNvSpPr>
          <p:nvPr>
            <p:ph idx="1"/>
          </p:nvPr>
        </p:nvSpPr>
        <p:spPr/>
        <p:txBody>
          <a:bodyPr>
            <a:normAutofit fontScale="32500" lnSpcReduction="20000"/>
          </a:bodyPr>
          <a:lstStyle/>
          <a:p>
            <a:pPr marL="0" lvl="0" indent="0">
              <a:buNone/>
            </a:pPr>
            <a:r>
              <a:rPr dirty="0"/>
              <a:t>Metropolitan areas for comparison - </a:t>
            </a:r>
            <a:r>
              <a:rPr b="1" dirty="0"/>
              <a:t>To be reviewed from cluster analysis</a:t>
            </a:r>
          </a:p>
          <a:p>
            <a:pPr lvl="1"/>
            <a:r>
              <a:rPr dirty="0" err="1"/>
              <a:t>albany</a:t>
            </a:r>
            <a:endParaRPr dirty="0"/>
          </a:p>
          <a:p>
            <a:pPr lvl="1"/>
            <a:r>
              <a:rPr dirty="0" err="1"/>
              <a:t>atlanta</a:t>
            </a:r>
            <a:endParaRPr dirty="0"/>
          </a:p>
          <a:p>
            <a:pPr lvl="1"/>
            <a:r>
              <a:rPr dirty="0" err="1"/>
              <a:t>austin</a:t>
            </a:r>
            <a:endParaRPr dirty="0"/>
          </a:p>
          <a:p>
            <a:pPr lvl="1"/>
            <a:r>
              <a:rPr dirty="0" err="1"/>
              <a:t>belo_horizonte</a:t>
            </a:r>
            <a:endParaRPr dirty="0"/>
          </a:p>
          <a:p>
            <a:pPr lvl="1"/>
            <a:r>
              <a:rPr dirty="0"/>
              <a:t>berlin</a:t>
            </a:r>
          </a:p>
          <a:p>
            <a:pPr lvl="1"/>
            <a:r>
              <a:rPr dirty="0" err="1"/>
              <a:t>bordeaux</a:t>
            </a:r>
            <a:endParaRPr dirty="0"/>
          </a:p>
          <a:p>
            <a:pPr lvl="1"/>
            <a:r>
              <a:rPr dirty="0" err="1"/>
              <a:t>boston</a:t>
            </a:r>
            <a:endParaRPr dirty="0"/>
          </a:p>
          <a:p>
            <a:pPr lvl="1"/>
            <a:r>
              <a:rPr dirty="0"/>
              <a:t>buffalo</a:t>
            </a:r>
          </a:p>
          <a:p>
            <a:pPr lvl="1"/>
            <a:r>
              <a:rPr dirty="0"/>
              <a:t>charlotte</a:t>
            </a:r>
          </a:p>
          <a:p>
            <a:pPr lvl="1"/>
            <a:r>
              <a:rPr dirty="0" err="1"/>
              <a:t>columbus</a:t>
            </a:r>
            <a:endParaRPr dirty="0"/>
          </a:p>
          <a:p>
            <a:pPr lvl="1"/>
            <a:r>
              <a:rPr dirty="0" err="1"/>
              <a:t>grand_rapids</a:t>
            </a:r>
            <a:endParaRPr dirty="0"/>
          </a:p>
          <a:p>
            <a:pPr lvl="1"/>
            <a:r>
              <a:rPr dirty="0" err="1"/>
              <a:t>kansas_city</a:t>
            </a:r>
            <a:endParaRPr dirty="0"/>
          </a:p>
          <a:p>
            <a:pPr lvl="1"/>
            <a:r>
              <a:rPr dirty="0" err="1"/>
              <a:t>las_vegas</a:t>
            </a:r>
            <a:endParaRPr dirty="0"/>
          </a:p>
          <a:p>
            <a:pPr lvl="1"/>
            <a:r>
              <a:rPr dirty="0" err="1"/>
              <a:t>los_angeles</a:t>
            </a:r>
            <a:endParaRPr dirty="0"/>
          </a:p>
          <a:p>
            <a:pPr lvl="1"/>
            <a:r>
              <a:rPr dirty="0" err="1"/>
              <a:t>miami</a:t>
            </a:r>
            <a:endParaRPr dirty="0"/>
          </a:p>
          <a:p>
            <a:pPr lvl="1"/>
            <a:r>
              <a:rPr dirty="0" err="1"/>
              <a:t>milwaukee</a:t>
            </a:r>
            <a:endParaRPr dirty="0"/>
          </a:p>
          <a:p>
            <a:pPr lvl="1"/>
            <a:r>
              <a:rPr dirty="0" err="1"/>
              <a:t>montreal</a:t>
            </a:r>
            <a:endParaRPr dirty="0"/>
          </a:p>
          <a:p>
            <a:pPr lvl="1"/>
            <a:r>
              <a:rPr dirty="0" err="1"/>
              <a:t>nashville</a:t>
            </a:r>
            <a:endParaRPr dirty="0"/>
          </a:p>
          <a:p>
            <a:pPr lvl="1"/>
            <a:r>
              <a:rPr dirty="0" err="1"/>
              <a:t>new_york</a:t>
            </a:r>
            <a:endParaRPr dirty="0"/>
          </a:p>
          <a:p>
            <a:pPr lvl="1"/>
            <a:r>
              <a:rPr dirty="0" err="1"/>
              <a:t>paris</a:t>
            </a:r>
            <a:endParaRPr dirty="0"/>
          </a:p>
          <a:p>
            <a:pPr lvl="1"/>
            <a:r>
              <a:rPr dirty="0" err="1"/>
              <a:t>pittisburg</a:t>
            </a:r>
            <a:endParaRPr dirty="0"/>
          </a:p>
          <a:p>
            <a:pPr lvl="1"/>
            <a:r>
              <a:rPr dirty="0" err="1"/>
              <a:t>raleigh</a:t>
            </a:r>
            <a:endParaRPr dirty="0"/>
          </a:p>
          <a:p>
            <a:pPr lvl="1"/>
            <a:r>
              <a:rPr dirty="0" err="1"/>
              <a:t>salt_lake_city</a:t>
            </a:r>
            <a:endParaRPr dirty="0"/>
          </a:p>
          <a:p>
            <a:pPr lvl="1"/>
            <a:r>
              <a:rPr dirty="0" err="1"/>
              <a:t>san_francisco</a:t>
            </a:r>
            <a:endParaRPr dirty="0"/>
          </a:p>
          <a:p>
            <a:pPr lvl="1"/>
            <a:r>
              <a:rPr dirty="0" err="1"/>
              <a:t>sao_paulo</a:t>
            </a:r>
            <a:endParaRPr dirty="0"/>
          </a:p>
          <a:p>
            <a:pPr lvl="1"/>
            <a:r>
              <a:rPr dirty="0" err="1"/>
              <a:t>toronto</a:t>
            </a:r>
            <a:endParaRPr dirty="0"/>
          </a:p>
          <a:p>
            <a:pPr lvl="1"/>
            <a:r>
              <a:rPr dirty="0" err="1"/>
              <a:t>vancouver</a:t>
            </a:r>
            <a:endParaRPr dirty="0"/>
          </a:p>
          <a:p>
            <a:pPr lvl="1"/>
            <a:r>
              <a:rPr dirty="0" err="1"/>
              <a:t>washington</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Futher steps</a:t>
            </a:r>
          </a:p>
        </p:txBody>
      </p:sp>
      <p:sp>
        <p:nvSpPr>
          <p:cNvPr id="3" name="Content Placeholder 2"/>
          <p:cNvSpPr>
            <a:spLocks noGrp="1"/>
          </p:cNvSpPr>
          <p:nvPr>
            <p:ph idx="1"/>
          </p:nvPr>
        </p:nvSpPr>
        <p:spPr/>
        <p:txBody>
          <a:bodyPr/>
          <a:lstStyle/>
          <a:p>
            <a:pPr lvl="1"/>
            <a:r>
              <a:t>Conclude classification of metropolitan areas</a:t>
            </a:r>
          </a:p>
          <a:p>
            <a:pPr lvl="1"/>
            <a:r>
              <a:t>Compare different classes of metropolitan areas - sprawl x urban attributes</a:t>
            </a:r>
          </a:p>
          <a:p>
            <a:pPr lvl="1"/>
            <a:r>
              <a:rPr>
                <a:hlinkClick r:id="rId2"/>
              </a:rPr>
              <a:t>Dashboard</a:t>
            </a:r>
          </a:p>
          <a:p>
            <a:pPr lvl="1"/>
            <a:r>
              <a:t>Paper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Research contributions</a:t>
            </a:r>
          </a:p>
        </p:txBody>
      </p:sp>
      <p:sp>
        <p:nvSpPr>
          <p:cNvPr id="3" name="Content Placeholder 2"/>
          <p:cNvSpPr>
            <a:spLocks noGrp="1"/>
          </p:cNvSpPr>
          <p:nvPr>
            <p:ph idx="1"/>
          </p:nvPr>
        </p:nvSpPr>
        <p:spPr/>
        <p:txBody>
          <a:bodyPr>
            <a:normAutofit fontScale="92500" lnSpcReduction="20000"/>
          </a:bodyPr>
          <a:lstStyle/>
          <a:p>
            <a:pPr marL="0" lvl="0" indent="0">
              <a:buNone/>
            </a:pPr>
            <a:r>
              <a:rPr b="1"/>
              <a:t>Methodological:</a:t>
            </a:r>
            <a:r>
              <a:t> innovative framework for comparing metropolitan regions considering the spatial pattern of logistics facilities and urban characteristics.</a:t>
            </a:r>
          </a:p>
          <a:p>
            <a:pPr marL="0" lvl="0" indent="0">
              <a:buNone/>
            </a:pPr>
            <a:r>
              <a:rPr b="1"/>
              <a:t>Reproducibility</a:t>
            </a:r>
          </a:p>
          <a:p>
            <a:pPr marL="0" lvl="0" indent="0">
              <a:buNone/>
            </a:pPr>
            <a:r>
              <a:rPr b="1"/>
              <a:t>Public Policy:</a:t>
            </a:r>
            <a:r>
              <a:t> Can induce local and regional public authorities to develop more effective public policy addressed to logistics land use and transportation planning. Coordinating these dimensions is essential to support urban logistics stakeholders’ needs, cities’ livability, and the real estate market.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Research hypotheses</a:t>
            </a:r>
          </a:p>
        </p:txBody>
      </p:sp>
      <p:sp>
        <p:nvSpPr>
          <p:cNvPr id="3" name="Content Placeholder 2"/>
          <p:cNvSpPr>
            <a:spLocks noGrp="1"/>
          </p:cNvSpPr>
          <p:nvPr>
            <p:ph idx="1"/>
          </p:nvPr>
        </p:nvSpPr>
        <p:spPr/>
        <p:txBody>
          <a:bodyPr/>
          <a:lstStyle/>
          <a:p>
            <a:pPr marL="0" lvl="0" indent="0">
              <a:buNone/>
            </a:pPr>
            <a:r>
              <a:rPr b="1"/>
              <a:t>Logistics sprawl is higher</a:t>
            </a:r>
            <a:r>
              <a:t> in cities with a </a:t>
            </a:r>
            <a:r>
              <a:rPr b="1"/>
              <a:t>high differential</a:t>
            </a:r>
            <a:r>
              <a:t> between </a:t>
            </a:r>
            <a:r>
              <a:rPr b="1"/>
              <a:t>central and suburban land/rent values</a:t>
            </a:r>
            <a:r>
              <a:t>.</a:t>
            </a:r>
          </a:p>
          <a:p>
            <a:pPr marL="0" lvl="0" indent="0">
              <a:buNone/>
            </a:pPr>
            <a:r>
              <a:t>–</a:t>
            </a:r>
          </a:p>
          <a:p>
            <a:pPr marL="0" lvl="0" indent="0">
              <a:buNone/>
            </a:pPr>
            <a:r>
              <a:t>The </a:t>
            </a:r>
            <a:r>
              <a:rPr b="1"/>
              <a:t>location of warehouses</a:t>
            </a:r>
            <a:r>
              <a:t> is closely related to </a:t>
            </a:r>
            <a:r>
              <a:rPr b="1"/>
              <a:t>land/rent values</a:t>
            </a:r>
            <a:r>
              <a:t> of logistics facilities.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Objectives</a:t>
            </a:r>
          </a:p>
        </p:txBody>
      </p:sp>
      <p:sp>
        <p:nvSpPr>
          <p:cNvPr id="3" name="Content Placeholder 2"/>
          <p:cNvSpPr>
            <a:spLocks noGrp="1"/>
          </p:cNvSpPr>
          <p:nvPr>
            <p:ph idx="1"/>
          </p:nvPr>
        </p:nvSpPr>
        <p:spPr/>
        <p:txBody>
          <a:bodyPr/>
          <a:lstStyle/>
          <a:p>
            <a:pPr marL="0" lvl="0" indent="0">
              <a:buNone/>
            </a:pPr>
            <a:r>
              <a:rPr b="1"/>
              <a:t>Compare worldwide metropolitan regions considering the relationships among urban attributes, logistics real estate, and logistics facilities’ spatial structure focusing on logistics sprawl.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Methodological approach</a:t>
            </a:r>
          </a:p>
        </p:txBody>
      </p:sp>
      <p:pic>
        <p:nvPicPr>
          <p:cNvPr id="3" name="Picture 1" descr="img/mermaid.png"/>
          <p:cNvPicPr>
            <a:picLocks noGrp="1" noChangeAspect="1"/>
          </p:cNvPicPr>
          <p:nvPr/>
        </p:nvPicPr>
        <p:blipFill>
          <a:blip r:embed="rId2"/>
          <a:stretch>
            <a:fillRect/>
          </a:stretch>
        </p:blipFill>
        <p:spPr bwMode="auto">
          <a:xfrm>
            <a:off x="457200" y="2628900"/>
            <a:ext cx="8229600" cy="24765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Methodological approach</a:t>
            </a:r>
          </a:p>
        </p:txBody>
      </p:sp>
      <p:pic>
        <p:nvPicPr>
          <p:cNvPr id="3" name="Picture 1" descr="img/mermaid1.png"/>
          <p:cNvPicPr>
            <a:picLocks noGrp="1" noChangeAspect="1"/>
          </p:cNvPicPr>
          <p:nvPr/>
        </p:nvPicPr>
        <p:blipFill>
          <a:blip r:embed="rId2"/>
          <a:stretch>
            <a:fillRect/>
          </a:stretch>
        </p:blipFill>
        <p:spPr bwMode="auto">
          <a:xfrm>
            <a:off x="457200" y="2628900"/>
            <a:ext cx="8229600" cy="24765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Methodological approach</a:t>
            </a:r>
          </a:p>
        </p:txBody>
      </p:sp>
      <p:sp>
        <p:nvSpPr>
          <p:cNvPr id="3" name="Content Placeholder 2"/>
          <p:cNvSpPr>
            <a:spLocks noGrp="1"/>
          </p:cNvSpPr>
          <p:nvPr>
            <p:ph idx="1"/>
          </p:nvPr>
        </p:nvSpPr>
        <p:spPr/>
        <p:txBody>
          <a:bodyPr/>
          <a:lstStyle/>
          <a:p>
            <a:pPr marL="0" lvl="0" indent="0">
              <a:buNone/>
            </a:pPr>
            <a:r>
              <a:rPr b="1"/>
              <a:t>Spatial descriptive statistics</a:t>
            </a:r>
          </a:p>
          <a:p>
            <a:pPr marL="0" lvl="0" indent="0">
              <a:buNone/>
            </a:pPr>
            <a:r>
              <a:t>Urban Classification</a:t>
            </a:r>
          </a:p>
        </p:txBody>
      </p:sp>
      <p:graphicFrame>
        <p:nvGraphicFramePr>
          <p:cNvPr id="5" name="Content Placeholder 5">
            <a:extLst>
              <a:ext uri="{FF2B5EF4-FFF2-40B4-BE49-F238E27FC236}">
                <a16:creationId xmlns:a16="http://schemas.microsoft.com/office/drawing/2014/main" id="{73EDEA3B-6EFB-42B0-9743-F75B94CBE109}"/>
              </a:ext>
            </a:extLst>
          </p:cNvPr>
          <p:cNvGraphicFramePr>
            <a:graphicFrameLocks/>
          </p:cNvGraphicFramePr>
          <p:nvPr>
            <p:extLst>
              <p:ext uri="{D42A27DB-BD31-4B8C-83A1-F6EECF244321}">
                <p14:modId xmlns:p14="http://schemas.microsoft.com/office/powerpoint/2010/main" val="2707439670"/>
              </p:ext>
            </p:extLst>
          </p:nvPr>
        </p:nvGraphicFramePr>
        <p:xfrm>
          <a:off x="457200" y="2948781"/>
          <a:ext cx="8229600" cy="1828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Classification</a:t>
                      </a:r>
                    </a:p>
                  </a:txBody>
                  <a:tcPr/>
                </a:tc>
                <a:tc>
                  <a:txBody>
                    <a:bodyPr/>
                    <a:lstStyle/>
                    <a:p>
                      <a:pPr marL="0" lvl="0" indent="0">
                        <a:buNone/>
                      </a:pPr>
                      <a:r>
                        <a:t>Category</a:t>
                      </a:r>
                    </a:p>
                  </a:txBody>
                  <a:tcPr/>
                </a:tc>
                <a:extLst>
                  <a:ext uri="{0D108BD9-81ED-4DB2-BD59-A6C34878D82A}">
                    <a16:rowId xmlns:a16="http://schemas.microsoft.com/office/drawing/2014/main" val="10000"/>
                  </a:ext>
                </a:extLst>
              </a:tr>
              <a:tr h="0">
                <a:tc>
                  <a:txBody>
                    <a:bodyPr/>
                    <a:lstStyle/>
                    <a:p>
                      <a:pPr marL="0" lvl="0" indent="0">
                        <a:buNone/>
                      </a:pPr>
                      <a:r>
                        <a:rPr dirty="0"/>
                        <a:t>Lower outlier</a:t>
                      </a:r>
                    </a:p>
                  </a:txBody>
                  <a:tcPr/>
                </a:tc>
                <a:tc>
                  <a:txBody>
                    <a:bodyPr/>
                    <a:lstStyle/>
                    <a:p>
                      <a:pPr marL="0" lvl="0" indent="0">
                        <a:buNone/>
                      </a:pPr>
                      <a:r>
                        <a:t>Suburban</a:t>
                      </a:r>
                    </a:p>
                  </a:txBody>
                  <a:tcPr/>
                </a:tc>
                <a:extLst>
                  <a:ext uri="{0D108BD9-81ED-4DB2-BD59-A6C34878D82A}">
                    <a16:rowId xmlns:a16="http://schemas.microsoft.com/office/drawing/2014/main" val="10001"/>
                  </a:ext>
                </a:extLst>
              </a:tr>
              <a:tr h="0">
                <a:tc>
                  <a:txBody>
                    <a:bodyPr/>
                    <a:lstStyle/>
                    <a:p>
                      <a:pPr marL="0" lvl="0" indent="0">
                        <a:buNone/>
                      </a:pPr>
                      <a:r>
                        <a:t>&lt; 95 %</a:t>
                      </a:r>
                    </a:p>
                  </a:txBody>
                  <a:tcPr/>
                </a:tc>
                <a:tc>
                  <a:txBody>
                    <a:bodyPr/>
                    <a:lstStyle/>
                    <a:p>
                      <a:pPr marL="0" lvl="0" indent="0">
                        <a:buNone/>
                      </a:pPr>
                      <a:r>
                        <a:t>Suburban</a:t>
                      </a:r>
                    </a:p>
                  </a:txBody>
                  <a:tcPr/>
                </a:tc>
                <a:extLst>
                  <a:ext uri="{0D108BD9-81ED-4DB2-BD59-A6C34878D82A}">
                    <a16:rowId xmlns:a16="http://schemas.microsoft.com/office/drawing/2014/main" val="10002"/>
                  </a:ext>
                </a:extLst>
              </a:tr>
              <a:tr h="0">
                <a:tc>
                  <a:txBody>
                    <a:bodyPr/>
                    <a:lstStyle/>
                    <a:p>
                      <a:pPr marL="0" lvl="0" indent="0">
                        <a:buNone/>
                      </a:pPr>
                      <a:r>
                        <a:t>&gt;= 5 %</a:t>
                      </a:r>
                    </a:p>
                  </a:txBody>
                  <a:tcPr/>
                </a:tc>
                <a:tc>
                  <a:txBody>
                    <a:bodyPr/>
                    <a:lstStyle/>
                    <a:p>
                      <a:pPr marL="0" lvl="0" indent="0">
                        <a:buNone/>
                      </a:pPr>
                      <a:r>
                        <a:t>Central</a:t>
                      </a:r>
                    </a:p>
                  </a:txBody>
                  <a:tcPr/>
                </a:tc>
                <a:extLst>
                  <a:ext uri="{0D108BD9-81ED-4DB2-BD59-A6C34878D82A}">
                    <a16:rowId xmlns:a16="http://schemas.microsoft.com/office/drawing/2014/main" val="10003"/>
                  </a:ext>
                </a:extLst>
              </a:tr>
              <a:tr h="0">
                <a:tc>
                  <a:txBody>
                    <a:bodyPr/>
                    <a:lstStyle/>
                    <a:p>
                      <a:pPr marL="0" lvl="0" indent="0">
                        <a:buNone/>
                      </a:pPr>
                      <a:r>
                        <a:t>Upper outlier</a:t>
                      </a:r>
                    </a:p>
                  </a:txBody>
                  <a:tcPr/>
                </a:tc>
                <a:tc>
                  <a:txBody>
                    <a:bodyPr/>
                    <a:lstStyle/>
                    <a:p>
                      <a:pPr marL="0" lvl="0" indent="0">
                        <a:buNone/>
                      </a:pPr>
                      <a:r>
                        <a:rPr dirty="0"/>
                        <a:t>Central</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dirty="0"/>
              <a:t>Warehouse location and rent prices</a:t>
            </a:r>
          </a:p>
        </p:txBody>
      </p:sp>
      <p:sp>
        <p:nvSpPr>
          <p:cNvPr id="4" name="Title 1">
            <a:extLst>
              <a:ext uri="{FF2B5EF4-FFF2-40B4-BE49-F238E27FC236}">
                <a16:creationId xmlns:a16="http://schemas.microsoft.com/office/drawing/2014/main" id="{194DDA41-CF90-41FE-9A84-2B8FEFA6F506}"/>
              </a:ext>
            </a:extLst>
          </p:cNvPr>
          <p:cNvSpPr>
            <a:spLocks noGrp="1"/>
          </p:cNvSpPr>
          <p:nvPr>
            <p:ph type="title"/>
          </p:nvPr>
        </p:nvSpPr>
        <p:spPr>
          <a:xfrm>
            <a:off x="457200" y="274638"/>
            <a:ext cx="8229600" cy="1143000"/>
          </a:xfrm>
        </p:spPr>
        <p:txBody>
          <a:bodyPr/>
          <a:lstStyle/>
          <a:p>
            <a:pPr marL="0" lvl="0" indent="0">
              <a:buNone/>
            </a:pPr>
            <a:r>
              <a:rPr dirty="0"/>
              <a:t>Methodological approach</a:t>
            </a:r>
          </a:p>
        </p:txBody>
      </p:sp>
      <p:graphicFrame>
        <p:nvGraphicFramePr>
          <p:cNvPr id="5" name="Content Placeholder 5">
            <a:extLst>
              <a:ext uri="{FF2B5EF4-FFF2-40B4-BE49-F238E27FC236}">
                <a16:creationId xmlns:a16="http://schemas.microsoft.com/office/drawing/2014/main" id="{68A4376F-5D82-4F18-98EE-7887FFA2CEBF}"/>
              </a:ext>
            </a:extLst>
          </p:cNvPr>
          <p:cNvGraphicFramePr>
            <a:graphicFrameLocks/>
          </p:cNvGraphicFramePr>
          <p:nvPr>
            <p:extLst>
              <p:ext uri="{D42A27DB-BD31-4B8C-83A1-F6EECF244321}">
                <p14:modId xmlns:p14="http://schemas.microsoft.com/office/powerpoint/2010/main" val="4061750876"/>
              </p:ext>
            </p:extLst>
          </p:nvPr>
        </p:nvGraphicFramePr>
        <p:xfrm>
          <a:off x="457200" y="2217261"/>
          <a:ext cx="8229600" cy="32918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Classification</a:t>
                      </a:r>
                    </a:p>
                  </a:txBody>
                  <a:tcPr/>
                </a:tc>
                <a:tc>
                  <a:txBody>
                    <a:bodyPr/>
                    <a:lstStyle/>
                    <a:p>
                      <a:pPr marL="0" lvl="0" indent="0">
                        <a:buNone/>
                      </a:pPr>
                      <a:r>
                        <a:t>Category</a:t>
                      </a:r>
                    </a:p>
                  </a:txBody>
                  <a:tcPr/>
                </a:tc>
                <a:extLst>
                  <a:ext uri="{0D108BD9-81ED-4DB2-BD59-A6C34878D82A}">
                    <a16:rowId xmlns:a16="http://schemas.microsoft.com/office/drawing/2014/main" val="10000"/>
                  </a:ext>
                </a:extLst>
              </a:tr>
              <a:tr h="0">
                <a:tc>
                  <a:txBody>
                    <a:bodyPr/>
                    <a:lstStyle/>
                    <a:p>
                      <a:pPr marL="0" lvl="0" indent="0">
                        <a:buNone/>
                      </a:pPr>
                      <a:r>
                        <a:t>Lower extreme</a:t>
                      </a:r>
                    </a:p>
                  </a:txBody>
                  <a:tcPr/>
                </a:tc>
                <a:tc>
                  <a:txBody>
                    <a:bodyPr/>
                    <a:lstStyle/>
                    <a:p>
                      <a:pPr marL="0" lvl="0" indent="0">
                        <a:buNone/>
                      </a:pPr>
                      <a:r>
                        <a:t>Extremely low</a:t>
                      </a:r>
                    </a:p>
                  </a:txBody>
                  <a:tcPr/>
                </a:tc>
                <a:extLst>
                  <a:ext uri="{0D108BD9-81ED-4DB2-BD59-A6C34878D82A}">
                    <a16:rowId xmlns:a16="http://schemas.microsoft.com/office/drawing/2014/main" val="10001"/>
                  </a:ext>
                </a:extLst>
              </a:tr>
              <a:tr h="0">
                <a:tc>
                  <a:txBody>
                    <a:bodyPr/>
                    <a:lstStyle/>
                    <a:p>
                      <a:pPr marL="0" lvl="0" indent="0">
                        <a:buNone/>
                      </a:pPr>
                      <a:r>
                        <a:t>Lower outlier</a:t>
                      </a:r>
                    </a:p>
                  </a:txBody>
                  <a:tcPr/>
                </a:tc>
                <a:tc>
                  <a:txBody>
                    <a:bodyPr/>
                    <a:lstStyle/>
                    <a:p>
                      <a:pPr marL="0" lvl="0" indent="0">
                        <a:buNone/>
                      </a:pPr>
                      <a:r>
                        <a:t>Very low</a:t>
                      </a:r>
                    </a:p>
                  </a:txBody>
                  <a:tcPr/>
                </a:tc>
                <a:extLst>
                  <a:ext uri="{0D108BD9-81ED-4DB2-BD59-A6C34878D82A}">
                    <a16:rowId xmlns:a16="http://schemas.microsoft.com/office/drawing/2014/main" val="10002"/>
                  </a:ext>
                </a:extLst>
              </a:tr>
              <a:tr h="0">
                <a:tc>
                  <a:txBody>
                    <a:bodyPr/>
                    <a:lstStyle/>
                    <a:p>
                      <a:pPr marL="0" lvl="0" indent="0">
                        <a:buNone/>
                      </a:pPr>
                      <a:r>
                        <a:rPr dirty="0"/>
                        <a:t>&lt; 25 %</a:t>
                      </a:r>
                    </a:p>
                  </a:txBody>
                  <a:tcPr/>
                </a:tc>
                <a:tc>
                  <a:txBody>
                    <a:bodyPr/>
                    <a:lstStyle/>
                    <a:p>
                      <a:pPr marL="0" lvl="0" indent="0">
                        <a:buNone/>
                      </a:pPr>
                      <a:r>
                        <a:t>Low</a:t>
                      </a:r>
                    </a:p>
                  </a:txBody>
                  <a:tcPr/>
                </a:tc>
                <a:extLst>
                  <a:ext uri="{0D108BD9-81ED-4DB2-BD59-A6C34878D82A}">
                    <a16:rowId xmlns:a16="http://schemas.microsoft.com/office/drawing/2014/main" val="10003"/>
                  </a:ext>
                </a:extLst>
              </a:tr>
              <a:tr h="0">
                <a:tc>
                  <a:txBody>
                    <a:bodyPr/>
                    <a:lstStyle/>
                    <a:p>
                      <a:pPr marL="0" lvl="0" indent="0">
                        <a:buNone/>
                      </a:pPr>
                      <a:r>
                        <a:t>25 % - 50 %</a:t>
                      </a:r>
                    </a:p>
                  </a:txBody>
                  <a:tcPr/>
                </a:tc>
                <a:tc>
                  <a:txBody>
                    <a:bodyPr/>
                    <a:lstStyle/>
                    <a:p>
                      <a:pPr marL="0" lvl="0" indent="0">
                        <a:buNone/>
                      </a:pPr>
                      <a:r>
                        <a:t>Medium</a:t>
                      </a:r>
                    </a:p>
                  </a:txBody>
                  <a:tcPr/>
                </a:tc>
                <a:extLst>
                  <a:ext uri="{0D108BD9-81ED-4DB2-BD59-A6C34878D82A}">
                    <a16:rowId xmlns:a16="http://schemas.microsoft.com/office/drawing/2014/main" val="10004"/>
                  </a:ext>
                </a:extLst>
              </a:tr>
              <a:tr h="0">
                <a:tc>
                  <a:txBody>
                    <a:bodyPr/>
                    <a:lstStyle/>
                    <a:p>
                      <a:pPr marL="0" lvl="0" indent="0">
                        <a:buNone/>
                      </a:pPr>
                      <a:r>
                        <a:t>50 % - 75%</a:t>
                      </a:r>
                    </a:p>
                  </a:txBody>
                  <a:tcPr/>
                </a:tc>
                <a:tc>
                  <a:txBody>
                    <a:bodyPr/>
                    <a:lstStyle/>
                    <a:p>
                      <a:pPr marL="0" lvl="0" indent="0">
                        <a:buNone/>
                      </a:pPr>
                      <a:r>
                        <a:t>Medium</a:t>
                      </a:r>
                    </a:p>
                  </a:txBody>
                  <a:tcPr/>
                </a:tc>
                <a:extLst>
                  <a:ext uri="{0D108BD9-81ED-4DB2-BD59-A6C34878D82A}">
                    <a16:rowId xmlns:a16="http://schemas.microsoft.com/office/drawing/2014/main" val="10005"/>
                  </a:ext>
                </a:extLst>
              </a:tr>
              <a:tr h="0">
                <a:tc>
                  <a:txBody>
                    <a:bodyPr/>
                    <a:lstStyle/>
                    <a:p>
                      <a:pPr marL="0" lvl="0" indent="0">
                        <a:buNone/>
                      </a:pPr>
                      <a:r>
                        <a:t>&gt; 75 %</a:t>
                      </a:r>
                    </a:p>
                  </a:txBody>
                  <a:tcPr/>
                </a:tc>
                <a:tc>
                  <a:txBody>
                    <a:bodyPr/>
                    <a:lstStyle/>
                    <a:p>
                      <a:pPr marL="0" lvl="0" indent="0">
                        <a:buNone/>
                      </a:pPr>
                      <a:r>
                        <a:t>High</a:t>
                      </a:r>
                    </a:p>
                  </a:txBody>
                  <a:tcPr/>
                </a:tc>
                <a:extLst>
                  <a:ext uri="{0D108BD9-81ED-4DB2-BD59-A6C34878D82A}">
                    <a16:rowId xmlns:a16="http://schemas.microsoft.com/office/drawing/2014/main" val="10006"/>
                  </a:ext>
                </a:extLst>
              </a:tr>
              <a:tr h="0">
                <a:tc>
                  <a:txBody>
                    <a:bodyPr/>
                    <a:lstStyle/>
                    <a:p>
                      <a:pPr marL="0" lvl="0" indent="0">
                        <a:buNone/>
                      </a:pPr>
                      <a:r>
                        <a:t>Upper outlier</a:t>
                      </a:r>
                    </a:p>
                  </a:txBody>
                  <a:tcPr/>
                </a:tc>
                <a:tc>
                  <a:txBody>
                    <a:bodyPr/>
                    <a:lstStyle/>
                    <a:p>
                      <a:pPr marL="0" lvl="0" indent="0">
                        <a:buNone/>
                      </a:pPr>
                      <a:r>
                        <a:t>Very high</a:t>
                      </a:r>
                    </a:p>
                  </a:txBody>
                  <a:tcPr/>
                </a:tc>
                <a:extLst>
                  <a:ext uri="{0D108BD9-81ED-4DB2-BD59-A6C34878D82A}">
                    <a16:rowId xmlns:a16="http://schemas.microsoft.com/office/drawing/2014/main" val="10007"/>
                  </a:ext>
                </a:extLst>
              </a:tr>
              <a:tr h="0">
                <a:tc>
                  <a:txBody>
                    <a:bodyPr/>
                    <a:lstStyle/>
                    <a:p>
                      <a:pPr marL="0" lvl="0" indent="0">
                        <a:buNone/>
                      </a:pPr>
                      <a:r>
                        <a:t>Upper extreme</a:t>
                      </a:r>
                    </a:p>
                  </a:txBody>
                  <a:tcPr/>
                </a:tc>
                <a:tc>
                  <a:txBody>
                    <a:bodyPr/>
                    <a:lstStyle/>
                    <a:p>
                      <a:pPr marL="0" lvl="0" indent="0">
                        <a:buNone/>
                      </a:pPr>
                      <a:r>
                        <a:rPr dirty="0"/>
                        <a:t>Extremely high</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Methodological approach</a:t>
            </a:r>
          </a:p>
        </p:txBody>
      </p:sp>
      <p:sp>
        <p:nvSpPr>
          <p:cNvPr id="3" name="Content Placeholder 2"/>
          <p:cNvSpPr>
            <a:spLocks noGrp="1"/>
          </p:cNvSpPr>
          <p:nvPr>
            <p:ph idx="1"/>
          </p:nvPr>
        </p:nvSpPr>
        <p:spPr/>
        <p:txBody>
          <a:bodyPr/>
          <a:lstStyle/>
          <a:p>
            <a:pPr marL="0" lvl="0" indent="0">
              <a:buNone/>
            </a:pPr>
            <a:r>
              <a:rPr b="1"/>
              <a:t>Spatial pattern index</a:t>
            </a:r>
          </a:p>
          <a:p>
            <a:pPr marL="0" lvl="0" indent="0">
              <a:buNone/>
            </a:pPr>
            <a:r>
              <a:rPr b="1"/>
              <a:t>Univariate Global and Local Moran’s I</a:t>
            </a:r>
            <a:r>
              <a:t> - spatial autocorrelation.</a:t>
            </a:r>
          </a:p>
          <a:p>
            <a:pPr marL="0" lvl="0" indent="0">
              <a:buNone/>
            </a:pPr>
            <a:r>
              <a:t>LISA map generated considering a 0.05 level of significance and a Monte Carlo simulation (2000 permutations).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670</Words>
  <Application>Microsoft Office PowerPoint</Application>
  <PresentationFormat>Apresentação na tela (4:3)</PresentationFormat>
  <Paragraphs>125</Paragraphs>
  <Slides>24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24</vt:i4>
      </vt:variant>
    </vt:vector>
  </HeadingPairs>
  <TitlesOfParts>
    <vt:vector size="27" baseType="lpstr">
      <vt:lpstr>Arial</vt:lpstr>
      <vt:lpstr>Calibri</vt:lpstr>
      <vt:lpstr>Office Theme</vt:lpstr>
      <vt:lpstr>Apresentação do PowerPoint</vt:lpstr>
      <vt:lpstr>Authors</vt:lpstr>
      <vt:lpstr>Research hypotheses</vt:lpstr>
      <vt:lpstr>Objectives</vt:lpstr>
      <vt:lpstr>Methodological approach</vt:lpstr>
      <vt:lpstr>Methodological approach</vt:lpstr>
      <vt:lpstr>Methodological approach</vt:lpstr>
      <vt:lpstr>Methodological approach</vt:lpstr>
      <vt:lpstr>Methodological approach</vt:lpstr>
      <vt:lpstr>Methodological approach</vt:lpstr>
      <vt:lpstr>Methodological approach</vt:lpstr>
      <vt:lpstr>Methodological approach</vt:lpstr>
      <vt:lpstr>Methodological approach</vt:lpstr>
      <vt:lpstr>Methodological approach</vt:lpstr>
      <vt:lpstr>Apresentação do PowerPoint</vt:lpstr>
      <vt:lpstr>Apresentação do PowerPoint</vt:lpstr>
      <vt:lpstr>Apresentação do PowerPoint</vt:lpstr>
      <vt:lpstr>Apresentação do PowerPoint</vt:lpstr>
      <vt:lpstr>Apresentação do PowerPoint</vt:lpstr>
      <vt:lpstr>Results - to be reviewed</vt:lpstr>
      <vt:lpstr>Apresentação do PowerPoint</vt:lpstr>
      <vt:lpstr>Results</vt:lpstr>
      <vt:lpstr>Futher steps</vt:lpstr>
      <vt:lpstr>Research contributions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Relationships among urban characteristics, real estate market and spatial patterns of warehouses in different geographic contexts</dc:title>
  <dc:creator>Reta</dc:creator>
  <cp:keywords/>
  <cp:lastModifiedBy>Renata Lúcia Magalhães de Oliveira</cp:lastModifiedBy>
  <cp:revision>1</cp:revision>
  <dcterms:created xsi:type="dcterms:W3CDTF">2021-05-10T11:08:12Z</dcterms:created>
  <dcterms:modified xsi:type="dcterms:W3CDTF">2021-05-10T11:12:02Z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2019/01/15 (updated: 2021-05-10)</vt:lpwstr>
  </property>
  <property fmtid="{D5CDD505-2E9C-101B-9397-08002B2CF9AE}" pid="3" name="output">
    <vt:lpwstr>powerpoint_presentation</vt:lpwstr>
  </property>
</Properties>
</file>