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4"/>
  </p:sldMasterIdLst>
  <p:notesMasterIdLst>
    <p:notesMasterId r:id="rId12"/>
  </p:notesMasterIdLst>
  <p:sldIdLst>
    <p:sldId id="3349" r:id="rId5"/>
    <p:sldId id="3330" r:id="rId6"/>
    <p:sldId id="3325" r:id="rId7"/>
    <p:sldId id="3331" r:id="rId8"/>
    <p:sldId id="3332" r:id="rId9"/>
    <p:sldId id="3344" r:id="rId10"/>
    <p:sldId id="3350" r:id="rId11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360" userDrawn="1">
          <p15:clr>
            <a:srgbClr val="A4A3A4"/>
          </p15:clr>
        </p15:guide>
        <p15:guide id="54" orient="horz" pos="216" userDrawn="1">
          <p15:clr>
            <a:srgbClr val="A4A3A4"/>
          </p15:clr>
        </p15:guide>
        <p15:guide id="55" orient="horz" pos="4080" userDrawn="1">
          <p15:clr>
            <a:srgbClr val="A4A3A4"/>
          </p15:clr>
        </p15:guide>
        <p15:guide id="56" pos="2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FD0E0"/>
    <a:srgbClr val="CF71A2"/>
    <a:srgbClr val="9F296B"/>
    <a:srgbClr val="AB4979"/>
    <a:srgbClr val="FB4756"/>
    <a:srgbClr val="000000"/>
    <a:srgbClr val="659FC0"/>
    <a:srgbClr val="CCF6FF"/>
    <a:srgbClr val="5178B3"/>
    <a:srgbClr val="2CB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91"/>
    <p:restoredTop sz="94674"/>
  </p:normalViewPr>
  <p:slideViewPr>
    <p:cSldViewPr snapToGrid="0">
      <p:cViewPr varScale="1">
        <p:scale>
          <a:sx n="196" d="100"/>
          <a:sy n="196" d="100"/>
        </p:scale>
        <p:origin x="2312" y="176"/>
      </p:cViewPr>
      <p:guideLst>
        <p:guide pos="360"/>
        <p:guide orient="horz" pos="216"/>
        <p:guide orient="horz" pos="4080"/>
        <p:guide pos="2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383971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767942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1151913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1535885" algn="l" defTabSz="383971" rtl="0" eaLnBrk="1" latinLnBrk="0" hangingPunct="1">
      <a:defRPr sz="1008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1919856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6pPr>
    <a:lvl7pPr marL="2303827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7pPr>
    <a:lvl8pPr marL="2687798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8pPr>
    <a:lvl9pPr marL="3071770" algn="l" defTabSz="383971" rtl="0" eaLnBrk="1" latinLnBrk="0" hangingPunct="1">
      <a:defRPr sz="10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977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110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3931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B5A5D1-9703-4040-B42D-CA208B134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84431-A5FA-F342-910D-578B76A958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5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400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2425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5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06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065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5BBDCCDA-3AD9-7F48-A9BF-8BED5A45676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5618" y="526257"/>
            <a:ext cx="8601064" cy="14071"/>
          </a:xfrm>
          <a:prstGeom prst="line">
            <a:avLst/>
          </a:prstGeom>
          <a:noFill/>
          <a:ln w="9525">
            <a:solidFill>
              <a:srgbClr val="A8034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 sz="284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C80738-D24B-0D41-9C4F-46CD225C5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82" y="6508472"/>
            <a:ext cx="340365" cy="32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B88E8-498D-3E4D-8765-216E287911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60826" y="212599"/>
            <a:ext cx="583031" cy="6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555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0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12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A987F-DA98-7949-B65C-C7F6B9A1A4D4}"/>
              </a:ext>
            </a:extLst>
          </p:cNvPr>
          <p:cNvSpPr txBox="1"/>
          <p:nvPr userDrawn="1"/>
        </p:nvSpPr>
        <p:spPr>
          <a:xfrm>
            <a:off x="3547021" y="6666614"/>
            <a:ext cx="2049960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75" dirty="0">
                <a:solidFill>
                  <a:schemeClr val="bg1">
                    <a:lumMod val="65000"/>
                  </a:schemeClr>
                </a:solidFill>
                <a:latin typeface="Montserrat" pitchFamily="2" charset="77"/>
              </a:rPr>
              <a:t>2022 Proprietary Enterprise Kaizen LLC. </a:t>
            </a:r>
          </a:p>
        </p:txBody>
      </p:sp>
    </p:spTree>
    <p:extLst>
      <p:ext uri="{BB962C8B-B14F-4D97-AF65-F5344CB8AC3E}">
        <p14:creationId xmlns:p14="http://schemas.microsoft.com/office/powerpoint/2010/main" val="242395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4DE7D-41E5-C841-B5AA-0188BB8A9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1" r="9659"/>
          <a:stretch/>
        </p:blipFill>
        <p:spPr>
          <a:xfrm>
            <a:off x="5583675" y="1406576"/>
            <a:ext cx="2651760" cy="2651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7ED3B-107B-AA47-AA22-8E4C7088FC2B}"/>
              </a:ext>
            </a:extLst>
          </p:cNvPr>
          <p:cNvSpPr txBox="1"/>
          <p:nvPr/>
        </p:nvSpPr>
        <p:spPr>
          <a:xfrm>
            <a:off x="5747505" y="2642984"/>
            <a:ext cx="2324100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alibri Light" panose="020F0302020204030204" pitchFamily="34" charset="0"/>
              </a:rPr>
              <a:t>want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99E46-B074-D445-873C-864DF0C1DF18}"/>
              </a:ext>
            </a:extLst>
          </p:cNvPr>
          <p:cNvSpPr txBox="1"/>
          <p:nvPr/>
        </p:nvSpPr>
        <p:spPr>
          <a:xfrm>
            <a:off x="2050273" y="4548677"/>
            <a:ext cx="5036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A problem is anything that is not what </a:t>
            </a:r>
          </a:p>
          <a:p>
            <a:pPr algn="ctr"/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you want it to 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D2EB2-4CEA-2946-9FE7-1C290C4EB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987847" y="1406576"/>
            <a:ext cx="2651760" cy="2651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B39A5-1C00-2441-888B-47A025E1DF37}"/>
              </a:ext>
            </a:extLst>
          </p:cNvPr>
          <p:cNvSpPr txBox="1"/>
          <p:nvPr/>
        </p:nvSpPr>
        <p:spPr>
          <a:xfrm>
            <a:off x="3702995" y="1898515"/>
            <a:ext cx="1828958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19508-5E3C-3041-8682-B53EDA1388F8}"/>
              </a:ext>
            </a:extLst>
          </p:cNvPr>
          <p:cNvSpPr txBox="1"/>
          <p:nvPr/>
        </p:nvSpPr>
        <p:spPr>
          <a:xfrm>
            <a:off x="1399328" y="2642984"/>
            <a:ext cx="1828798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Calibri Light" panose="020F0302020204030204" pitchFamily="34" charset="0"/>
              </a:rPr>
              <a:t>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CFC8A-5F02-2342-9051-280703C5A6D3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How do you recognize a problem?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4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256DE0-2B05-1F45-9940-3EED78A8E166}"/>
              </a:ext>
            </a:extLst>
          </p:cNvPr>
          <p:cNvSpPr txBox="1"/>
          <p:nvPr/>
        </p:nvSpPr>
        <p:spPr>
          <a:xfrm>
            <a:off x="133632" y="145473"/>
            <a:ext cx="698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Ask yourself “What problem am I trying to solve?”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B77BCF-2DAE-8C44-89DB-FC1B391E74ED}"/>
              </a:ext>
            </a:extLst>
          </p:cNvPr>
          <p:cNvGrpSpPr/>
          <p:nvPr/>
        </p:nvGrpSpPr>
        <p:grpSpPr>
          <a:xfrm>
            <a:off x="457200" y="1828800"/>
            <a:ext cx="1741487" cy="1280160"/>
            <a:chOff x="468313" y="1371650"/>
            <a:chExt cx="1741487" cy="1280160"/>
          </a:xfrm>
        </p:grpSpPr>
        <p:sp>
          <p:nvSpPr>
            <p:cNvPr id="5" name="Richtungspfeil 8">
              <a:extLst>
                <a:ext uri="{FF2B5EF4-FFF2-40B4-BE49-F238E27FC236}">
                  <a16:creationId xmlns:a16="http://schemas.microsoft.com/office/drawing/2014/main" id="{40608092-4085-5D40-9CF4-21645EA9F8FF}"/>
                </a:ext>
              </a:extLst>
            </p:cNvPr>
            <p:cNvSpPr/>
            <p:nvPr/>
          </p:nvSpPr>
          <p:spPr>
            <a:xfrm>
              <a:off x="563880" y="1371650"/>
              <a:ext cx="1645920" cy="12801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Montserrat" pitchFamily="2" charset="77"/>
                <a:cs typeface="Calibri" panose="020F0502020204030204" pitchFamily="34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6B5A1D-6B44-4541-A1C9-2753A703C103}"/>
                </a:ext>
              </a:extLst>
            </p:cNvPr>
            <p:cNvGrpSpPr/>
            <p:nvPr/>
          </p:nvGrpSpPr>
          <p:grpSpPr>
            <a:xfrm>
              <a:off x="468313" y="1371650"/>
              <a:ext cx="609600" cy="1280160"/>
              <a:chOff x="468313" y="1371650"/>
              <a:chExt cx="609600" cy="1280160"/>
            </a:xfrm>
          </p:grpSpPr>
          <p:sp>
            <p:nvSpPr>
              <p:cNvPr id="7" name="Richtungspfeil 8">
                <a:extLst>
                  <a:ext uri="{FF2B5EF4-FFF2-40B4-BE49-F238E27FC236}">
                    <a16:creationId xmlns:a16="http://schemas.microsoft.com/office/drawing/2014/main" id="{118253BF-6FE3-F84B-9BA6-C66DFFB96FF3}"/>
                  </a:ext>
                </a:extLst>
              </p:cNvPr>
              <p:cNvSpPr/>
              <p:nvPr/>
            </p:nvSpPr>
            <p:spPr>
              <a:xfrm>
                <a:off x="468313" y="1371650"/>
                <a:ext cx="609600" cy="128016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latin typeface="Montserrat" pitchFamily="2" charset="77"/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CEF39E-641C-B24F-9FC1-B969B1827D0B}"/>
                  </a:ext>
                </a:extLst>
              </p:cNvPr>
              <p:cNvSpPr txBox="1"/>
              <p:nvPr/>
            </p:nvSpPr>
            <p:spPr>
              <a:xfrm>
                <a:off x="506413" y="1673217"/>
                <a:ext cx="53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Montserrat" pitchFamily="2" charset="77"/>
                  </a:rPr>
                  <a:t>1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762511D-0877-0240-9A58-0BD03F396816}"/>
              </a:ext>
            </a:extLst>
          </p:cNvPr>
          <p:cNvSpPr txBox="1"/>
          <p:nvPr/>
        </p:nvSpPr>
        <p:spPr>
          <a:xfrm>
            <a:off x="4828279" y="4218789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5871A8-3FEF-4E42-9BF0-040CDF98F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932" y="841098"/>
            <a:ext cx="4876800" cy="51126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1DF312-A937-2B45-95C3-D8260FBD444E}"/>
              </a:ext>
            </a:extLst>
          </p:cNvPr>
          <p:cNvSpPr txBox="1"/>
          <p:nvPr/>
        </p:nvSpPr>
        <p:spPr>
          <a:xfrm>
            <a:off x="457200" y="358140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“What are we trying to solve?”</a:t>
            </a:r>
          </a:p>
        </p:txBody>
      </p:sp>
    </p:spTree>
    <p:extLst>
      <p:ext uri="{BB962C8B-B14F-4D97-AF65-F5344CB8AC3E}">
        <p14:creationId xmlns:p14="http://schemas.microsoft.com/office/powerpoint/2010/main" val="193621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C5053B1-04A2-AF4F-9261-48D5797B7F2E}"/>
              </a:ext>
            </a:extLst>
          </p:cNvPr>
          <p:cNvSpPr txBox="1"/>
          <p:nvPr/>
        </p:nvSpPr>
        <p:spPr>
          <a:xfrm>
            <a:off x="133632" y="145473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charset="0"/>
                <a:ea typeface="Montserrat" charset="0"/>
                <a:cs typeface="Montserrat" charset="0"/>
              </a:rPr>
              <a:t>Do you have everything you need to begin to solve?</a:t>
            </a:r>
            <a:endParaRPr lang="en-US" sz="1800" b="1" i="0" dirty="0"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3319A-DD9D-BB4B-9EFA-E0B619A60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8"/>
          <a:stretch/>
        </p:blipFill>
        <p:spPr>
          <a:xfrm>
            <a:off x="1009893" y="1238655"/>
            <a:ext cx="7700726" cy="4791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FEEC1E7-5B2B-BB44-9DCE-80D785896254}"/>
              </a:ext>
            </a:extLst>
          </p:cNvPr>
          <p:cNvGrpSpPr/>
          <p:nvPr/>
        </p:nvGrpSpPr>
        <p:grpSpPr>
          <a:xfrm>
            <a:off x="457200" y="1828800"/>
            <a:ext cx="1741487" cy="1280160"/>
            <a:chOff x="468313" y="3025165"/>
            <a:chExt cx="1741487" cy="1280160"/>
          </a:xfrm>
        </p:grpSpPr>
        <p:sp>
          <p:nvSpPr>
            <p:cNvPr id="7" name="Richtungspfeil 8">
              <a:extLst>
                <a:ext uri="{FF2B5EF4-FFF2-40B4-BE49-F238E27FC236}">
                  <a16:creationId xmlns:a16="http://schemas.microsoft.com/office/drawing/2014/main" id="{CECFCA5E-257B-E14B-8B49-2739ACCA0406}"/>
                </a:ext>
              </a:extLst>
            </p:cNvPr>
            <p:cNvSpPr/>
            <p:nvPr/>
          </p:nvSpPr>
          <p:spPr>
            <a:xfrm>
              <a:off x="563880" y="3025165"/>
              <a:ext cx="1645920" cy="12801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Montserrat" pitchFamily="2" charset="77"/>
                <a:cs typeface="Calibri" panose="020F0502020204030204" pitchFamily="34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5C66A9-A904-5F47-B0AA-5CCF53A425F0}"/>
                </a:ext>
              </a:extLst>
            </p:cNvPr>
            <p:cNvGrpSpPr/>
            <p:nvPr/>
          </p:nvGrpSpPr>
          <p:grpSpPr>
            <a:xfrm>
              <a:off x="468313" y="3025165"/>
              <a:ext cx="609600" cy="1280160"/>
              <a:chOff x="468313" y="3050993"/>
              <a:chExt cx="609600" cy="1280160"/>
            </a:xfrm>
          </p:grpSpPr>
          <p:sp>
            <p:nvSpPr>
              <p:cNvPr id="9" name="Richtungspfeil 8">
                <a:extLst>
                  <a:ext uri="{FF2B5EF4-FFF2-40B4-BE49-F238E27FC236}">
                    <a16:creationId xmlns:a16="http://schemas.microsoft.com/office/drawing/2014/main" id="{AEC23C36-2B3A-AC40-8AF7-436EC5EF0781}"/>
                  </a:ext>
                </a:extLst>
              </p:cNvPr>
              <p:cNvSpPr/>
              <p:nvPr/>
            </p:nvSpPr>
            <p:spPr>
              <a:xfrm>
                <a:off x="468313" y="3050993"/>
                <a:ext cx="609600" cy="128016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latin typeface="Montserrat" pitchFamily="2" charset="77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14D70A-1C5E-A949-A99F-1E3092324FCE}"/>
                  </a:ext>
                </a:extLst>
              </p:cNvPr>
              <p:cNvSpPr txBox="1"/>
              <p:nvPr/>
            </p:nvSpPr>
            <p:spPr>
              <a:xfrm>
                <a:off x="506413" y="3352560"/>
                <a:ext cx="53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Montserrat" pitchFamily="2" charset="77"/>
                  </a:rPr>
                  <a:t>2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EF62F3-E227-5741-9D68-D1A02069ECCD}"/>
              </a:ext>
            </a:extLst>
          </p:cNvPr>
          <p:cNvSpPr txBox="1"/>
          <p:nvPr/>
        </p:nvSpPr>
        <p:spPr>
          <a:xfrm>
            <a:off x="3197155" y="4953000"/>
            <a:ext cx="5460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“What are the components required?”</a:t>
            </a:r>
          </a:p>
        </p:txBody>
      </p:sp>
    </p:spTree>
    <p:extLst>
      <p:ext uri="{BB962C8B-B14F-4D97-AF65-F5344CB8AC3E}">
        <p14:creationId xmlns:p14="http://schemas.microsoft.com/office/powerpoint/2010/main" val="213306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1E93620-469B-9D46-9BD5-DD530EB09F5E}"/>
              </a:ext>
            </a:extLst>
          </p:cNvPr>
          <p:cNvSpPr txBox="1"/>
          <p:nvPr/>
        </p:nvSpPr>
        <p:spPr>
          <a:xfrm>
            <a:off x="133632" y="145473"/>
            <a:ext cx="553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latin typeface="Montserrat" charset="0"/>
                <a:ea typeface="Montserrat" charset="0"/>
                <a:cs typeface="Montserrat" charset="0"/>
              </a:rPr>
              <a:t>Think 5</a:t>
            </a:r>
            <a:r>
              <a:rPr lang="en-US" sz="1800" b="1" i="0" dirty="0">
                <a:solidFill>
                  <a:srgbClr val="FF0000"/>
                </a:solidFill>
                <a:latin typeface="Montserrat" charset="0"/>
                <a:ea typeface="Montserrat" charset="0"/>
                <a:cs typeface="Montserrat" charset="0"/>
              </a:rPr>
              <a:t>S</a:t>
            </a:r>
            <a:r>
              <a:rPr lang="en-US" sz="1800" b="1" i="0" dirty="0">
                <a:latin typeface="Montserrat" charset="0"/>
                <a:ea typeface="Montserrat" charset="0"/>
                <a:cs typeface="Montserrat" charset="0"/>
              </a:rPr>
              <a:t> and use it to begin to solve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332FF-18F2-5A49-8F42-EE32D3873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2"/>
          <a:stretch/>
        </p:blipFill>
        <p:spPr>
          <a:xfrm>
            <a:off x="1408166" y="1134894"/>
            <a:ext cx="6861665" cy="3885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3D331D-52CB-7644-AD63-A6CDBC789747}"/>
              </a:ext>
            </a:extLst>
          </p:cNvPr>
          <p:cNvGrpSpPr/>
          <p:nvPr/>
        </p:nvGrpSpPr>
        <p:grpSpPr>
          <a:xfrm>
            <a:off x="457200" y="1828800"/>
            <a:ext cx="1741487" cy="1280160"/>
            <a:chOff x="468313" y="4678680"/>
            <a:chExt cx="1741487" cy="1280160"/>
          </a:xfrm>
        </p:grpSpPr>
        <p:sp>
          <p:nvSpPr>
            <p:cNvPr id="6" name="Richtungspfeil 8">
              <a:extLst>
                <a:ext uri="{FF2B5EF4-FFF2-40B4-BE49-F238E27FC236}">
                  <a16:creationId xmlns:a16="http://schemas.microsoft.com/office/drawing/2014/main" id="{029C12F5-3FC7-334A-A6FD-0B38B2AD0A08}"/>
                </a:ext>
              </a:extLst>
            </p:cNvPr>
            <p:cNvSpPr/>
            <p:nvPr/>
          </p:nvSpPr>
          <p:spPr>
            <a:xfrm>
              <a:off x="563880" y="4678680"/>
              <a:ext cx="1645920" cy="12801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Montserrat" pitchFamily="2" charset="77"/>
                <a:cs typeface="Calibri" panose="020F050202020403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D9D3AE-4019-D54E-BFA1-F1FA132F7588}"/>
                </a:ext>
              </a:extLst>
            </p:cNvPr>
            <p:cNvGrpSpPr/>
            <p:nvPr/>
          </p:nvGrpSpPr>
          <p:grpSpPr>
            <a:xfrm>
              <a:off x="468313" y="4678680"/>
              <a:ext cx="609600" cy="1280160"/>
              <a:chOff x="468313" y="1433046"/>
              <a:chExt cx="609600" cy="1280160"/>
            </a:xfrm>
          </p:grpSpPr>
          <p:sp>
            <p:nvSpPr>
              <p:cNvPr id="10" name="Richtungspfeil 8">
                <a:extLst>
                  <a:ext uri="{FF2B5EF4-FFF2-40B4-BE49-F238E27FC236}">
                    <a16:creationId xmlns:a16="http://schemas.microsoft.com/office/drawing/2014/main" id="{50A7F3EE-1E8B-3340-B1DB-D7A82ECDAB4E}"/>
                  </a:ext>
                </a:extLst>
              </p:cNvPr>
              <p:cNvSpPr/>
              <p:nvPr/>
            </p:nvSpPr>
            <p:spPr>
              <a:xfrm>
                <a:off x="468313" y="1433046"/>
                <a:ext cx="609600" cy="128016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latin typeface="Montserrat" pitchFamily="2" charset="77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9DF1A3-673C-C247-96F0-0AAA1E7C077A}"/>
                  </a:ext>
                </a:extLst>
              </p:cNvPr>
              <p:cNvSpPr txBox="1"/>
              <p:nvPr/>
            </p:nvSpPr>
            <p:spPr>
              <a:xfrm>
                <a:off x="506413" y="1734613"/>
                <a:ext cx="53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Montserrat" pitchFamily="2" charset="77"/>
                  </a:rPr>
                  <a:t>3</a:t>
                </a: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E6BFD2A-2F02-D041-9552-6457C243326B}"/>
              </a:ext>
            </a:extLst>
          </p:cNvPr>
          <p:cNvSpPr txBox="1"/>
          <p:nvPr/>
        </p:nvSpPr>
        <p:spPr>
          <a:xfrm>
            <a:off x="859276" y="5385880"/>
            <a:ext cx="7519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“How do we sort the information?”</a:t>
            </a:r>
          </a:p>
        </p:txBody>
      </p:sp>
    </p:spTree>
    <p:extLst>
      <p:ext uri="{BB962C8B-B14F-4D97-AF65-F5344CB8AC3E}">
        <p14:creationId xmlns:p14="http://schemas.microsoft.com/office/powerpoint/2010/main" val="16751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78C26C-286B-6B4E-B432-04250D0FE7FE}"/>
              </a:ext>
            </a:extLst>
          </p:cNvPr>
          <p:cNvSpPr txBox="1"/>
          <p:nvPr/>
        </p:nvSpPr>
        <p:spPr>
          <a:xfrm>
            <a:off x="133632" y="145473"/>
            <a:ext cx="8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Using the appropriate method for the problem you have</a:t>
            </a:r>
            <a:endParaRPr lang="en-US" sz="1800" b="1" i="0" dirty="0">
              <a:latin typeface="Montserrat" pitchFamily="2" charset="77"/>
              <a:ea typeface="Montserrat" charset="0"/>
              <a:cs typeface="Montserra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EB017-44C5-2746-B7B5-FF3162979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12963" r="11667" b="4074"/>
          <a:stretch/>
        </p:blipFill>
        <p:spPr>
          <a:xfrm>
            <a:off x="1180291" y="1089498"/>
            <a:ext cx="7348667" cy="4473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08ED77-E4EC-E243-94B4-099186AD970E}"/>
              </a:ext>
            </a:extLst>
          </p:cNvPr>
          <p:cNvGrpSpPr/>
          <p:nvPr/>
        </p:nvGrpSpPr>
        <p:grpSpPr>
          <a:xfrm>
            <a:off x="457200" y="1828800"/>
            <a:ext cx="1793501" cy="1280160"/>
            <a:chOff x="679792" y="4038600"/>
            <a:chExt cx="1793501" cy="1280160"/>
          </a:xfrm>
        </p:grpSpPr>
        <p:sp>
          <p:nvSpPr>
            <p:cNvPr id="8" name="Richtungspfeil 8">
              <a:extLst>
                <a:ext uri="{FF2B5EF4-FFF2-40B4-BE49-F238E27FC236}">
                  <a16:creationId xmlns:a16="http://schemas.microsoft.com/office/drawing/2014/main" id="{296A474E-4C30-6B40-A74D-610702673C9C}"/>
                </a:ext>
              </a:extLst>
            </p:cNvPr>
            <p:cNvSpPr/>
            <p:nvPr/>
          </p:nvSpPr>
          <p:spPr>
            <a:xfrm>
              <a:off x="827373" y="4038600"/>
              <a:ext cx="1645920" cy="12801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Montserrat" pitchFamily="2" charset="77"/>
                <a:cs typeface="Calibri" panose="020F050202020403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172C84F-C542-F843-9AC0-6F725AE30987}"/>
                </a:ext>
              </a:extLst>
            </p:cNvPr>
            <p:cNvGrpSpPr/>
            <p:nvPr/>
          </p:nvGrpSpPr>
          <p:grpSpPr>
            <a:xfrm>
              <a:off x="679792" y="4038600"/>
              <a:ext cx="609600" cy="1280160"/>
              <a:chOff x="468313" y="1433046"/>
              <a:chExt cx="609600" cy="1280160"/>
            </a:xfrm>
          </p:grpSpPr>
          <p:sp>
            <p:nvSpPr>
              <p:cNvPr id="12" name="Richtungspfeil 8">
                <a:extLst>
                  <a:ext uri="{FF2B5EF4-FFF2-40B4-BE49-F238E27FC236}">
                    <a16:creationId xmlns:a16="http://schemas.microsoft.com/office/drawing/2014/main" id="{3ACABD01-8346-4E42-9532-8042EEA6C33D}"/>
                  </a:ext>
                </a:extLst>
              </p:cNvPr>
              <p:cNvSpPr/>
              <p:nvPr/>
            </p:nvSpPr>
            <p:spPr>
              <a:xfrm>
                <a:off x="468313" y="1433046"/>
                <a:ext cx="609600" cy="128016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latin typeface="Montserrat" pitchFamily="2" charset="77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D34B30-8DD3-504E-A06E-CECFADD32267}"/>
                  </a:ext>
                </a:extLst>
              </p:cNvPr>
              <p:cNvSpPr txBox="1"/>
              <p:nvPr/>
            </p:nvSpPr>
            <p:spPr>
              <a:xfrm>
                <a:off x="506413" y="1734613"/>
                <a:ext cx="53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Montserrat" pitchFamily="2" charset="77"/>
                  </a:rPr>
                  <a:t>4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793337-4168-2D41-B41B-9AE97684427E}"/>
              </a:ext>
            </a:extLst>
          </p:cNvPr>
          <p:cNvSpPr txBox="1"/>
          <p:nvPr/>
        </p:nvSpPr>
        <p:spPr>
          <a:xfrm>
            <a:off x="1494815" y="57150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“How do we begin to solve?”</a:t>
            </a:r>
          </a:p>
        </p:txBody>
      </p:sp>
    </p:spTree>
    <p:extLst>
      <p:ext uri="{BB962C8B-B14F-4D97-AF65-F5344CB8AC3E}">
        <p14:creationId xmlns:p14="http://schemas.microsoft.com/office/powerpoint/2010/main" val="108140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C3435-C13E-0F4B-9C80-F47A2246295F}"/>
              </a:ext>
            </a:extLst>
          </p:cNvPr>
          <p:cNvSpPr txBox="1"/>
          <p:nvPr/>
        </p:nvSpPr>
        <p:spPr>
          <a:xfrm>
            <a:off x="133632" y="145473"/>
            <a:ext cx="8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You need to be able to RECOGNIZE the solution</a:t>
            </a:r>
            <a:endParaRPr lang="en-US" sz="1800" b="1" i="0" dirty="0">
              <a:latin typeface="Montserrat" pitchFamily="2" charset="77"/>
              <a:ea typeface="Montserrat" charset="0"/>
              <a:cs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B777C8-9FC1-1642-ACBD-1CAEC7C1B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4" t="60667" r="3627" b="2666"/>
          <a:stretch/>
        </p:blipFill>
        <p:spPr>
          <a:xfrm>
            <a:off x="4092102" y="3106429"/>
            <a:ext cx="4537558" cy="2936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3945C-C4A4-FF4D-B0C8-9A6EF90083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5" t="7919" r="5464" b="43192"/>
          <a:stretch/>
        </p:blipFill>
        <p:spPr>
          <a:xfrm>
            <a:off x="1373221" y="930280"/>
            <a:ext cx="4359613" cy="39147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BF505D7-AB1E-7744-A351-F4F4DCF6F521}"/>
              </a:ext>
            </a:extLst>
          </p:cNvPr>
          <p:cNvGrpSpPr/>
          <p:nvPr/>
        </p:nvGrpSpPr>
        <p:grpSpPr>
          <a:xfrm>
            <a:off x="457200" y="1828800"/>
            <a:ext cx="1793501" cy="1280160"/>
            <a:chOff x="679792" y="4800600"/>
            <a:chExt cx="1793501" cy="1280160"/>
          </a:xfrm>
        </p:grpSpPr>
        <p:sp>
          <p:nvSpPr>
            <p:cNvPr id="9" name="Richtungspfeil 8">
              <a:extLst>
                <a:ext uri="{FF2B5EF4-FFF2-40B4-BE49-F238E27FC236}">
                  <a16:creationId xmlns:a16="http://schemas.microsoft.com/office/drawing/2014/main" id="{7ED46E11-CD1E-D448-8A0F-4D5B535D4BF5}"/>
                </a:ext>
              </a:extLst>
            </p:cNvPr>
            <p:cNvSpPr/>
            <p:nvPr/>
          </p:nvSpPr>
          <p:spPr>
            <a:xfrm>
              <a:off x="827373" y="4800600"/>
              <a:ext cx="1645920" cy="128016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>
                <a:latin typeface="Montserrat" pitchFamily="2" charset="77"/>
                <a:cs typeface="Calibri" panose="020F050202020403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D15BE1F-AB77-3448-8F06-8BD93016AF2A}"/>
                </a:ext>
              </a:extLst>
            </p:cNvPr>
            <p:cNvGrpSpPr/>
            <p:nvPr/>
          </p:nvGrpSpPr>
          <p:grpSpPr>
            <a:xfrm>
              <a:off x="679792" y="4800600"/>
              <a:ext cx="609600" cy="1280160"/>
              <a:chOff x="468313" y="1433046"/>
              <a:chExt cx="609600" cy="1280160"/>
            </a:xfrm>
          </p:grpSpPr>
          <p:sp>
            <p:nvSpPr>
              <p:cNvPr id="11" name="Richtungspfeil 8">
                <a:extLst>
                  <a:ext uri="{FF2B5EF4-FFF2-40B4-BE49-F238E27FC236}">
                    <a16:creationId xmlns:a16="http://schemas.microsoft.com/office/drawing/2014/main" id="{8ED19553-8E83-BD4C-941B-C852663FDC16}"/>
                  </a:ext>
                </a:extLst>
              </p:cNvPr>
              <p:cNvSpPr/>
              <p:nvPr/>
            </p:nvSpPr>
            <p:spPr>
              <a:xfrm>
                <a:off x="468313" y="1433046"/>
                <a:ext cx="609600" cy="1280160"/>
              </a:xfrm>
              <a:prstGeom prst="homePlate">
                <a:avLst/>
              </a:prstGeom>
              <a:solidFill>
                <a:schemeClr val="accent2">
                  <a:lumMod val="50000"/>
                </a:schemeClr>
              </a:solidFill>
              <a:ln w="38100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 dirty="0">
                  <a:latin typeface="Montserrat" pitchFamily="2" charset="77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040D2F-9342-7741-89E6-6AC23C857F03}"/>
                  </a:ext>
                </a:extLst>
              </p:cNvPr>
              <p:cNvSpPr txBox="1"/>
              <p:nvPr/>
            </p:nvSpPr>
            <p:spPr>
              <a:xfrm>
                <a:off x="506413" y="1734613"/>
                <a:ext cx="533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Montserrat" pitchFamily="2" charset="77"/>
                  </a:rPr>
                  <a:t>5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4B4826D-6E32-EB41-B7E0-2A747A2759AB}"/>
              </a:ext>
            </a:extLst>
          </p:cNvPr>
          <p:cNvSpPr txBox="1"/>
          <p:nvPr/>
        </p:nvSpPr>
        <p:spPr>
          <a:xfrm>
            <a:off x="533400" y="5257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Montserrat" pitchFamily="2" charset="77"/>
              </a:rPr>
              <a:t>“Solved!”</a:t>
            </a:r>
          </a:p>
        </p:txBody>
      </p:sp>
    </p:spTree>
    <p:extLst>
      <p:ext uri="{BB962C8B-B14F-4D97-AF65-F5344CB8AC3E}">
        <p14:creationId xmlns:p14="http://schemas.microsoft.com/office/powerpoint/2010/main" val="239138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F1FCE-EAA5-2F41-9DDE-29B471EE11A9}"/>
              </a:ext>
            </a:extLst>
          </p:cNvPr>
          <p:cNvSpPr/>
          <p:nvPr/>
        </p:nvSpPr>
        <p:spPr>
          <a:xfrm>
            <a:off x="304799" y="3974069"/>
            <a:ext cx="2743199" cy="1477328"/>
          </a:xfrm>
          <a:prstGeom prst="rect">
            <a:avLst/>
          </a:prstGeom>
          <a:solidFill>
            <a:schemeClr val="bg1"/>
          </a:solidFill>
        </p:spPr>
        <p:txBody>
          <a:bodyPr wrap="square" tIns="182880" bIns="182880" anchor="ctr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  <a:latin typeface="Montserrat" pitchFamily="2" charset="77"/>
                <a:cs typeface="Calibri" panose="020F0502020204030204" pitchFamily="34" charset="0"/>
              </a:rPr>
              <a:t>New product, process, service, or information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70843-118D-8E4E-BF1A-2857F26FDE1A}"/>
              </a:ext>
            </a:extLst>
          </p:cNvPr>
          <p:cNvSpPr/>
          <p:nvPr/>
        </p:nvSpPr>
        <p:spPr>
          <a:xfrm>
            <a:off x="3277410" y="3789403"/>
            <a:ext cx="2666190" cy="2215991"/>
          </a:xfrm>
          <a:prstGeom prst="rect">
            <a:avLst/>
          </a:prstGeom>
          <a:solidFill>
            <a:schemeClr val="bg1"/>
          </a:solidFill>
        </p:spPr>
        <p:txBody>
          <a:bodyPr wrap="square" tIns="182880" bIns="182880" anchor="ctr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  <a:latin typeface="Montserrat" pitchFamily="2" charset="77"/>
                <a:cs typeface="Calibri" panose="020F0502020204030204" pitchFamily="34" charset="0"/>
              </a:rPr>
              <a:t>Deviation to existing product, process, service, or information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18D5E0-39EE-BD4C-9F0C-AD2E7FF085D3}"/>
              </a:ext>
            </a:extLst>
          </p:cNvPr>
          <p:cNvSpPr/>
          <p:nvPr/>
        </p:nvSpPr>
        <p:spPr>
          <a:xfrm>
            <a:off x="6173010" y="3789403"/>
            <a:ext cx="2666190" cy="2215991"/>
          </a:xfrm>
          <a:prstGeom prst="rect">
            <a:avLst/>
          </a:prstGeom>
          <a:solidFill>
            <a:schemeClr val="bg1"/>
          </a:solidFill>
        </p:spPr>
        <p:txBody>
          <a:bodyPr wrap="square" tIns="182880" bIns="182880" anchor="ctr">
            <a:spAutoFit/>
          </a:bodyPr>
          <a:lstStyle/>
          <a:p>
            <a:pPr algn="ctr">
              <a:spcBef>
                <a:spcPts val="2400"/>
              </a:spcBef>
            </a:pPr>
            <a:r>
              <a:rPr lang="en-US" sz="2400" dirty="0">
                <a:solidFill>
                  <a:schemeClr val="tx2"/>
                </a:solidFill>
                <a:latin typeface="Montserrat" pitchFamily="2" charset="77"/>
                <a:cs typeface="Calibri" panose="020F0502020204030204" pitchFamily="34" charset="0"/>
              </a:rPr>
              <a:t>Improvement to existing product, process, service, or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ECDDA-4325-CF45-B262-73C4A18E3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2743200" cy="1776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E3277-F80A-E449-879E-FA8F7AA59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12" y="1904999"/>
            <a:ext cx="2702988" cy="177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46873-7D10-C942-AD95-EC4DDCF7F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212" y="1904999"/>
            <a:ext cx="2702988" cy="1776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525F93-347A-4042-AA2B-D41EEA8B4C1E}"/>
              </a:ext>
            </a:extLst>
          </p:cNvPr>
          <p:cNvSpPr txBox="1"/>
          <p:nvPr/>
        </p:nvSpPr>
        <p:spPr>
          <a:xfrm>
            <a:off x="133632" y="145473"/>
            <a:ext cx="8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ontserrat" pitchFamily="2" charset="77"/>
              </a:rPr>
              <a:t>Your problem is in three distinct areas</a:t>
            </a:r>
            <a:endParaRPr lang="en-US" sz="1800" b="1" i="0" dirty="0">
              <a:latin typeface="Montserrat" pitchFamily="2" charset="77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1637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F6B8084E7D674C8D6AFA69C229537F" ma:contentTypeVersion="6" ma:contentTypeDescription="Create a new document." ma:contentTypeScope="" ma:versionID="b9054b279481363819da69c1253e8a12">
  <xsd:schema xmlns:xsd="http://www.w3.org/2001/XMLSchema" xmlns:xs="http://www.w3.org/2001/XMLSchema" xmlns:p="http://schemas.microsoft.com/office/2006/metadata/properties" xmlns:ns2="3bc03261-063a-4bb5-8c1a-ccbd0d260df6" targetNamespace="http://schemas.microsoft.com/office/2006/metadata/properties" ma:root="true" ma:fieldsID="763a764fd6167591f9bd3ffad9385dc3" ns2:_="">
    <xsd:import namespace="3bc03261-063a-4bb5-8c1a-ccbd0d260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c03261-063a-4bb5-8c1a-ccbd0d260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075D4-87B2-4E00-A7A7-1A17163F2B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c03261-063a-4bb5-8c1a-ccbd0d260d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96CFD9-35E6-4A9B-BAA2-B478CF9BD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807A3-ECB2-466D-9480-803A0368143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3bc03261-063a-4bb5-8c1a-ccbd0d260df6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9068</TotalTime>
  <Words>150</Words>
  <Application>Microsoft Macintosh PowerPoint</Application>
  <PresentationFormat>Letter Paper (8.5x11 in)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Gill Sans MT</vt:lpstr>
      <vt:lpstr>Lato Light</vt:lpstr>
      <vt:lpstr>Montserrat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essentials</dc:title>
  <dc:subject/>
  <dc:creator>Thom Keehan</dc:creator>
  <cp:keywords/>
  <dc:description/>
  <cp:lastModifiedBy>Thom Keehan</cp:lastModifiedBy>
  <cp:revision>3</cp:revision>
  <dcterms:created xsi:type="dcterms:W3CDTF">2021-02-03T13:08:34Z</dcterms:created>
  <dcterms:modified xsi:type="dcterms:W3CDTF">2022-01-02T19:41:52Z</dcterms:modified>
  <cp:category/>
</cp:coreProperties>
</file>