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7"/>
  </p:notesMasterIdLst>
  <p:sldIdLst>
    <p:sldId id="3351" r:id="rId5"/>
    <p:sldId id="3352" r:id="rId6"/>
    <p:sldId id="3353" r:id="rId7"/>
    <p:sldId id="3359" r:id="rId8"/>
    <p:sldId id="3360" r:id="rId9"/>
    <p:sldId id="3361" r:id="rId10"/>
    <p:sldId id="3362" r:id="rId11"/>
    <p:sldId id="3363" r:id="rId12"/>
    <p:sldId id="3364" r:id="rId13"/>
    <p:sldId id="3365" r:id="rId14"/>
    <p:sldId id="3366" r:id="rId15"/>
    <p:sldId id="3358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5"/>
    <p:restoredTop sz="94674"/>
  </p:normalViewPr>
  <p:slideViewPr>
    <p:cSldViewPr snapToGrid="0">
      <p:cViewPr varScale="1">
        <p:scale>
          <a:sx n="159" d="100"/>
          <a:sy n="159" d="100"/>
        </p:scale>
        <p:origin x="168" y="992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844843" y="5078669"/>
            <a:ext cx="664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Critical to eliminating deviations and improving customer satisfaction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8D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(Eight Disciplines) is a method used to identify, correct, and eliminate chronic problems and recurring deviations </a:t>
            </a:r>
            <a:endParaRPr lang="en-US" sz="20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572000" y="1456123"/>
            <a:ext cx="4438368" cy="3224689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Uncover the issues related to a particular problem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Design an intervention plan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Evaluate the outcome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Implement permanent and lasting corrections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Works best in teams tasked with solving a complex problem with identifiable symptoms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8D?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7: Prevent recurrence of the problem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49180" y="1587381"/>
            <a:ext cx="37425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systematic changes necessary to prevent recurrence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documents that must be updated, a responsible owner, and an expected completion date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 corrective action owner in other facilities at risk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Communicate to standardize the necessary changes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Consult with champion for sharing best practices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676273" y="5585891"/>
            <a:ext cx="4197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Modify systems, practices, and procedures to prevent recurrence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D6180A-C2CF-854E-9205-63500E0048CC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2053DDF-FC0F-F24B-A682-D5E98D567382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4CF72-2A32-984B-92E8-F2DC56437FFC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D423529E-650F-A34F-9A95-B42C95836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499" y="4912183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Quality Alert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Failure Mode &amp; Effect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Process Flow Diagram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Control Plans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Operator Work Instructions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Audits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612EB8-DAD9-5D4D-BC26-DBBA1086DB84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8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8: Recognize and celebrate team success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74255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Formally close the 8D in all areas where it was logged (D0)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Document lessons learned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ways to recognize the team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Acknowledge outstanding individual effort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Execute team recognition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Release the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676273" y="5585891"/>
            <a:ext cx="4197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Close the issue and recognize the collective efforts of the team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56B199-1B50-AF42-AA38-24AE6318CA02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ECB1FA-3A12-2541-BE29-E9704EBA67E8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683735-61C2-0640-B3B3-6AAA477542F1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03B2D5D7-6F84-A54B-A4C5-11493E148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790" y="5079434"/>
              <a:ext cx="2362200" cy="74240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Certifications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A3 Documentation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Human Resource System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Learning Management System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2B789-CED4-0B4F-BE1F-AF46E3D1BBFE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09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92709-D397-6D4F-A0B7-00E1D3080FDB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Summarizing 8D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B8E347-AA19-9A46-826E-917C93F3FE12}"/>
              </a:ext>
            </a:extLst>
          </p:cNvPr>
          <p:cNvSpPr/>
          <p:nvPr/>
        </p:nvSpPr>
        <p:spPr>
          <a:xfrm>
            <a:off x="424884" y="1295948"/>
            <a:ext cx="4103686" cy="48000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TO USE</a:t>
            </a:r>
          </a:p>
          <a:p>
            <a:pPr algn="ctr"/>
            <a:endParaRPr lang="en-US" b="1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Customer product nonconformance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Problem best described by ”object-defect”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Common cause variation</a:t>
            </a:r>
          </a:p>
          <a:p>
            <a:pPr algn="ctr"/>
            <a:endParaRPr lang="en-US" sz="1600" dirty="0">
              <a:latin typeface="Montserrat" pitchFamily="2" charset="77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WHEN NOT TO USE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Special cause variation (use another method)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CC0921-15EE-F449-95EA-4EC2D12CD275}"/>
              </a:ext>
            </a:extLst>
          </p:cNvPr>
          <p:cNvSpPr/>
          <p:nvPr/>
        </p:nvSpPr>
        <p:spPr>
          <a:xfrm>
            <a:off x="4700336" y="1295948"/>
            <a:ext cx="4103686" cy="48000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3838" algn="ctr" fontAlgn="ctr"/>
            <a:r>
              <a:rPr lang="en-US" b="1" dirty="0">
                <a:latin typeface="Montserrat" pitchFamily="2" charset="77"/>
              </a:rPr>
              <a:t>TYPICAL TOOLS TO USE</a:t>
            </a:r>
          </a:p>
          <a:p>
            <a:pPr marL="509588" indent="-285750" fontAlgn="ctr">
              <a:buFont typeface="Wingdings" panose="05000000000000000000" pitchFamily="2" charset="2"/>
              <a:buChar char="§"/>
            </a:pPr>
            <a:endParaRPr lang="en-US" sz="1600" dirty="0">
              <a:latin typeface="Montserrat" pitchFamily="2" charset="7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Voice of the 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Cause &amp; Effect Diagram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5 Why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Process Mapping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Value Stream Mapping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Control Charts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Measurement System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Control Plans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Design of Experiments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Pareto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ANOVA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itchFamily="2" charset="77"/>
              </a:rPr>
              <a:t>Histogram</a:t>
            </a:r>
          </a:p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3EA41-BA10-4A43-817A-5D774DF79969}"/>
              </a:ext>
            </a:extLst>
          </p:cNvPr>
          <p:cNvSpPr/>
          <p:nvPr/>
        </p:nvSpPr>
        <p:spPr>
          <a:xfrm>
            <a:off x="4151822" y="3124200"/>
            <a:ext cx="762000" cy="76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E98BB-36AA-F04D-B6DE-93B813FA5459}"/>
              </a:ext>
            </a:extLst>
          </p:cNvPr>
          <p:cNvSpPr txBox="1"/>
          <p:nvPr/>
        </p:nvSpPr>
        <p:spPr>
          <a:xfrm>
            <a:off x="4219939" y="3076975"/>
            <a:ext cx="44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3F1E5-CAC9-994D-94D3-120A1150F794}"/>
              </a:ext>
            </a:extLst>
          </p:cNvPr>
          <p:cNvSpPr txBox="1"/>
          <p:nvPr/>
        </p:nvSpPr>
        <p:spPr>
          <a:xfrm>
            <a:off x="4391705" y="3278361"/>
            <a:ext cx="44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599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of 8D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878579" y="3324264"/>
            <a:ext cx="3500918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889405" y="4382732"/>
            <a:ext cx="3490091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863141" y="5432777"/>
            <a:ext cx="3516356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2541331" y="1059915"/>
            <a:ext cx="4404497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889406" y="2205782"/>
            <a:ext cx="3490090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970680" y="2352194"/>
            <a:ext cx="2847341" cy="27353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Plan &amp; build the appropriate team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969048" y="3466797"/>
            <a:ext cx="2848973" cy="293072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Describe &amp; define the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264659" y="3305830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969048" y="4427574"/>
            <a:ext cx="2848973" cy="48845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Identify and implement a temporary fix to the problem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275486" y="4364298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969048" y="5477619"/>
            <a:ext cx="2848973" cy="48845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Identify and eliminate the root cause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275486" y="5414343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2557948" y="1202490"/>
            <a:ext cx="4234712" cy="293072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Go see and capture issue and Voice of the Customer</a:t>
            </a:r>
            <a:endParaRPr lang="en-US" sz="12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1958244" y="1041481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275486" y="2187348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29" name="Richtungspfeil 8">
            <a:extLst>
              <a:ext uri="{FF2B5EF4-FFF2-40B4-BE49-F238E27FC236}">
                <a16:creationId xmlns:a16="http://schemas.microsoft.com/office/drawing/2014/main" id="{4CBE6984-E038-BE46-BE7E-38DC54CB2472}"/>
              </a:ext>
            </a:extLst>
          </p:cNvPr>
          <p:cNvSpPr/>
          <p:nvPr/>
        </p:nvSpPr>
        <p:spPr>
          <a:xfrm>
            <a:off x="5361620" y="3324264"/>
            <a:ext cx="3500918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chtungspfeil 8">
            <a:extLst>
              <a:ext uri="{FF2B5EF4-FFF2-40B4-BE49-F238E27FC236}">
                <a16:creationId xmlns:a16="http://schemas.microsoft.com/office/drawing/2014/main" id="{C8077B34-CF31-864B-947F-1B3743F8F901}"/>
              </a:ext>
            </a:extLst>
          </p:cNvPr>
          <p:cNvSpPr/>
          <p:nvPr/>
        </p:nvSpPr>
        <p:spPr>
          <a:xfrm>
            <a:off x="5372446" y="4382732"/>
            <a:ext cx="3490091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ichtungspfeil 8">
            <a:extLst>
              <a:ext uri="{FF2B5EF4-FFF2-40B4-BE49-F238E27FC236}">
                <a16:creationId xmlns:a16="http://schemas.microsoft.com/office/drawing/2014/main" id="{BE185C0A-A54B-A14E-AD7E-CEBC112E5988}"/>
              </a:ext>
            </a:extLst>
          </p:cNvPr>
          <p:cNvSpPr/>
          <p:nvPr/>
        </p:nvSpPr>
        <p:spPr>
          <a:xfrm>
            <a:off x="5346182" y="5432777"/>
            <a:ext cx="3516356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ichtungspfeil 8">
            <a:extLst>
              <a:ext uri="{FF2B5EF4-FFF2-40B4-BE49-F238E27FC236}">
                <a16:creationId xmlns:a16="http://schemas.microsoft.com/office/drawing/2014/main" id="{420B8224-C8BB-474D-93A2-AF5A065E4F56}"/>
              </a:ext>
            </a:extLst>
          </p:cNvPr>
          <p:cNvSpPr/>
          <p:nvPr/>
        </p:nvSpPr>
        <p:spPr>
          <a:xfrm>
            <a:off x="5372447" y="2205782"/>
            <a:ext cx="3490090" cy="578139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697879-CC14-C143-9BDB-4CEFAF4101A3}"/>
              </a:ext>
            </a:extLst>
          </p:cNvPr>
          <p:cNvSpPr/>
          <p:nvPr/>
        </p:nvSpPr>
        <p:spPr>
          <a:xfrm>
            <a:off x="5453721" y="2264272"/>
            <a:ext cx="2847341" cy="44937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sz="12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Verify the solutions and identify the leading candidate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D8D6E3F-4A73-3449-A8A0-C26F94E59C1A}"/>
              </a:ext>
            </a:extLst>
          </p:cNvPr>
          <p:cNvSpPr/>
          <p:nvPr/>
        </p:nvSpPr>
        <p:spPr>
          <a:xfrm>
            <a:off x="5452089" y="3369106"/>
            <a:ext cx="2848973" cy="48845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Implement the permanent solution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A6279C-4CA0-7F4D-B684-7B2F9A5FFFE4}"/>
              </a:ext>
            </a:extLst>
          </p:cNvPr>
          <p:cNvSpPr/>
          <p:nvPr/>
        </p:nvSpPr>
        <p:spPr>
          <a:xfrm>
            <a:off x="4747700" y="3305830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4E550E-023C-3043-9882-8ECB665F824B}"/>
              </a:ext>
            </a:extLst>
          </p:cNvPr>
          <p:cNvSpPr/>
          <p:nvPr/>
        </p:nvSpPr>
        <p:spPr>
          <a:xfrm>
            <a:off x="5452089" y="4427574"/>
            <a:ext cx="2848973" cy="48845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Prevent recurrence and create sustainability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D3C51A-5320-A340-AE35-31F860A47258}"/>
              </a:ext>
            </a:extLst>
          </p:cNvPr>
          <p:cNvSpPr/>
          <p:nvPr/>
        </p:nvSpPr>
        <p:spPr>
          <a:xfrm>
            <a:off x="4758527" y="4364298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46950A-918A-D94B-8605-B89DD41BBEE9}"/>
              </a:ext>
            </a:extLst>
          </p:cNvPr>
          <p:cNvSpPr/>
          <p:nvPr/>
        </p:nvSpPr>
        <p:spPr>
          <a:xfrm>
            <a:off x="5452089" y="5477619"/>
            <a:ext cx="2848973" cy="488454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Congratulate and celebrate the team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865485-D7C6-7046-8038-9A6A2564D8F1}"/>
              </a:ext>
            </a:extLst>
          </p:cNvPr>
          <p:cNvSpPr/>
          <p:nvPr/>
        </p:nvSpPr>
        <p:spPr>
          <a:xfrm>
            <a:off x="4758527" y="5414343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67179B-64D3-BC4B-8CDD-E51425FFAD86}"/>
              </a:ext>
            </a:extLst>
          </p:cNvPr>
          <p:cNvSpPr/>
          <p:nvPr/>
        </p:nvSpPr>
        <p:spPr>
          <a:xfrm>
            <a:off x="4758527" y="2187348"/>
            <a:ext cx="599704" cy="619434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0: Planning the 8D process to ensure success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7425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Go and see the nonconformance to determine the exact deviation and gather data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the symptom - what is the customer experiencing?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Notify all internal and external customers affected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Determine if an 8D is the best approach to the problem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Log the problem into the appropriate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CF861E-44BC-784A-9DD2-59799FDF3EB2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EC4EA15-A8AC-1741-831F-3FEF0D43CBE7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183FFF-7DCC-FC4F-BD08-FCD8F5C57AFD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8B5310FA-6C11-FC47-A168-D0C7A99F2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661" y="5008105"/>
              <a:ext cx="2362200" cy="9131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Pareto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Voice of the Customer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Critical to Quality Requirements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Check Sheets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5-Why Analysis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2BBCBD-F71E-664A-925F-7C33C0DB7B33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572000" y="5585891"/>
            <a:ext cx="4302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Investigate the actual problem and decide if an 8D is appropriate</a:t>
            </a:r>
          </a:p>
        </p:txBody>
      </p:sp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1: Build the appropriate team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4" y="1701832"/>
            <a:ext cx="3850947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the functions (knowledge and skills) required to solve the problem and implement corrective action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Secure an engaged champion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Meet with the team to determine roles, rules, scope, timetable, and deliverables for the project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Document names, roles, and contact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676273" y="5585891"/>
            <a:ext cx="4197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Assemble a leader, subject matter experts, and any 8D expertise available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939E76-C01B-874C-8930-8F2A5C74D363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7C2C613-B1BF-DF4C-BC47-2D6BE95FA372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9971AE-89F3-D74A-BE4B-CBFC99945C4E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FUNCTIONAL TEAMS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0ADE1D21-003B-4249-8199-4CF4BB306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399" y="4912183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Operations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Product Engineering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Quality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Manufacturing Engineering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Materials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Continuous Improvement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D7FE8A-2578-E74D-B580-AD58337B068A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367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1" y="145473"/>
            <a:ext cx="843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2: Describe the problem (what are you trying to solve?)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99669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Gather data using a timeline to capture key events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how the problem was discovered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Write a problem statement; make sure you know “What problem you are trying to solve”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Specify the problem in terms of what, where, when and extent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the impact on the customer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all parties involved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596267" y="5585891"/>
            <a:ext cx="4229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Start to quantify the problem: What? Where? When? Extent?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CF1F2-99CF-E040-987A-52819C9BA47A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74DBD04-2119-0045-AD41-1C0ED5D5C830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8FA925-D0DD-5E48-A6FA-F6C24B0E384A}"/>
                </a:ext>
              </a:extLst>
            </p:cNvPr>
            <p:cNvSpPr txBox="1"/>
            <p:nvPr/>
          </p:nvSpPr>
          <p:spPr>
            <a:xfrm>
              <a:off x="5438001" y="4958820"/>
              <a:ext cx="170734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DFB69AF6-5547-184F-95B0-8F687676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661" y="4922737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5 Why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Process Mapping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Value Stream Mapping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Run Charts &amp; Control Charts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Pareto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Capability Studies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42EA3-B0B1-DD49-A04A-13A280A1BE22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29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3: Implement a temporary fix (mitigation)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40448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Perform a lot-trace exercise through the supply chain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Locate all defective products &amp; provide evidence compliance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Collect data on the certified material (time, date, rejections)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other products at risk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Issue a quality alert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Measure &amp; track how effective the containment actions are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Determine requirements to end the containment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465135" y="5585891"/>
            <a:ext cx="440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Isolate customers from the effects of the problem until a permanent corrective action is in place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D14F6-21D9-B045-9834-CFD312CFBB64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D4368DE-D717-344B-96F5-343C1A80B4E6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BE01F4-1060-B642-84FD-9B6E74AB507F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C52E5AAE-1085-114D-84E5-0E47310E2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905" y="4922737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Process map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Value Stream Map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SIPOC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Measurement System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Pareto and Trend Charting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Brainstorming Sessions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960E7E-1C9B-004C-9557-AFBA3C99BD08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4: Identify and eliminate root cause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742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Use the toolbox to identify and eliminate possible causes for why it happened and how it was delivered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each suspected cause against the problem description and test data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Repeat until the root cause is known and verified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870142" y="5585891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Identify likely causes, then verify the root cause through testing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408B85-AB7E-D04A-9A18-6C57D8D71CE2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B04D06B-E1EA-5745-BE2B-19425762E425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6236B0-3090-7942-858C-22BB56A79FD3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D5893368-D030-C546-9B74-16771378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790" y="4997550"/>
              <a:ext cx="2362200" cy="9131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Cause &amp; Effect Diagram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Control and Run Charts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Analysis of Variance (ANOVA)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Fault Tree and </a:t>
              </a:r>
              <a:r>
                <a:rPr lang="en-US" sz="1400" dirty="0" err="1">
                  <a:solidFill>
                    <a:schemeClr val="bg1"/>
                  </a:solidFill>
                  <a:latin typeface="Montserrat" pitchFamily="2" charset="77"/>
                </a:rPr>
                <a:t>Shainin</a:t>
              </a: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 Method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3x5 Why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3F13A5-D4E1-5846-9BE1-4B19FDE175C4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27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5: Verify the solution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7425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possible corrective actions and consider the error-proofing methods available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Evaluate the effort, risk, costs, and trade-offs using a decision matrix, then select the corrective action that offers greatest potential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Test the effectiveness of the corrective action and prove with data:  Does it address the root cause?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227900" y="5585891"/>
            <a:ext cx="4646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Confirm the corrective actions, resolve the problem, then define contingencies based on risk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09492B-3F50-4B4D-BD65-7503F44444CF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9A34F-E03D-584E-8A4C-260AFA0D73FF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4246E6-3865-8748-BDB7-D399CF5268ED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54C9BE55-3F8F-5F45-85EC-90B33A781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661" y="4912183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Pugh Matrix (selection)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ANOVA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Regression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Scatter Plots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Boxplots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Design of Experiments (DOE)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FC9F6E-9060-454D-87E2-4D0B5262C17F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50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Discipline 6: Implement a permanent solution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4" y="1701832"/>
            <a:ext cx="385094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Select a corrective action owner and target completion date for the implementation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the availability of resources needed to implement the plan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Involve the champion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Implement the countermeasure in all areas potentially affected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Perform on-site verification of the Process Controls (go &amp; see)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4197738" cy="458365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D7A0969-25BB-4B45-BD5E-5DAD59FAA23B}"/>
              </a:ext>
            </a:extLst>
          </p:cNvPr>
          <p:cNvSpPr/>
          <p:nvPr/>
        </p:nvSpPr>
        <p:spPr>
          <a:xfrm>
            <a:off x="2476248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4B3CB6-3176-7F41-84FB-B1DA14493FEA}"/>
              </a:ext>
            </a:extLst>
          </p:cNvPr>
          <p:cNvSpPr/>
          <p:nvPr/>
        </p:nvSpPr>
        <p:spPr>
          <a:xfrm>
            <a:off x="1932691" y="970547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FC866-A8DE-4F4D-8E80-1E4D881931AA}"/>
              </a:ext>
            </a:extLst>
          </p:cNvPr>
          <p:cNvSpPr/>
          <p:nvPr/>
        </p:nvSpPr>
        <p:spPr>
          <a:xfrm>
            <a:off x="318115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4821FD-2F13-C945-BF14-40BFDAD5E3FD}"/>
              </a:ext>
            </a:extLst>
          </p:cNvPr>
          <p:cNvSpPr/>
          <p:nvPr/>
        </p:nvSpPr>
        <p:spPr>
          <a:xfrm>
            <a:off x="3558373" y="1912714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236285-3A08-584E-BA7C-11AD21D934B1}"/>
              </a:ext>
            </a:extLst>
          </p:cNvPr>
          <p:cNvSpPr/>
          <p:nvPr/>
        </p:nvSpPr>
        <p:spPr>
          <a:xfrm>
            <a:off x="1394123" y="1909351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71993-D90E-A243-965E-CC2DFA3D5269}"/>
              </a:ext>
            </a:extLst>
          </p:cNvPr>
          <p:cNvSpPr/>
          <p:nvPr/>
        </p:nvSpPr>
        <p:spPr>
          <a:xfrm>
            <a:off x="2476248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287410-B5C4-4E42-8FB4-B5EDD0ECB8EB}"/>
              </a:ext>
            </a:extLst>
          </p:cNvPr>
          <p:cNvSpPr/>
          <p:nvPr/>
        </p:nvSpPr>
        <p:spPr>
          <a:xfrm>
            <a:off x="318115" y="2844649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3E188B-AEA3-A447-B0E3-282ECBDDE3EA}"/>
              </a:ext>
            </a:extLst>
          </p:cNvPr>
          <p:cNvSpPr/>
          <p:nvPr/>
        </p:nvSpPr>
        <p:spPr>
          <a:xfrm>
            <a:off x="3558373" y="2848012"/>
            <a:ext cx="906762" cy="89406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AB07D-F355-1A4A-BC69-7637FC58B4F4}"/>
              </a:ext>
            </a:extLst>
          </p:cNvPr>
          <p:cNvSpPr/>
          <p:nvPr/>
        </p:nvSpPr>
        <p:spPr>
          <a:xfrm>
            <a:off x="1394123" y="2844649"/>
            <a:ext cx="906762" cy="894068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itchFamily="2" charset="77"/>
                <a:cs typeface="Calibri" panose="020F0502020204030204" pitchFamily="34" charset="0"/>
              </a:rPr>
              <a:t>D6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11B1B2-7CFB-4B4C-BFAF-E951B5CEDEDD}"/>
              </a:ext>
            </a:extLst>
          </p:cNvPr>
          <p:cNvSpPr txBox="1"/>
          <p:nvPr/>
        </p:nvSpPr>
        <p:spPr>
          <a:xfrm>
            <a:off x="4465135" y="5585891"/>
            <a:ext cx="4408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Implement corrective actions and ongoing controls to ensure the root cause is eliminated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D26281-D453-974A-B23E-44BE768861A9}"/>
              </a:ext>
            </a:extLst>
          </p:cNvPr>
          <p:cNvGrpSpPr/>
          <p:nvPr/>
        </p:nvGrpSpPr>
        <p:grpSpPr>
          <a:xfrm>
            <a:off x="374263" y="4472598"/>
            <a:ext cx="3798108" cy="1716357"/>
            <a:chOff x="5372100" y="4812242"/>
            <a:chExt cx="3009900" cy="128375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D4F497B-B4A9-8F4D-B9E5-5E2C23F4B0CB}"/>
                </a:ext>
              </a:extLst>
            </p:cNvPr>
            <p:cNvSpPr/>
            <p:nvPr/>
          </p:nvSpPr>
          <p:spPr>
            <a:xfrm>
              <a:off x="5372100" y="4812242"/>
              <a:ext cx="3009900" cy="1283758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94374C-BA5B-B246-93F1-42163E0FC7DA}"/>
                </a:ext>
              </a:extLst>
            </p:cNvPr>
            <p:cNvSpPr txBox="1"/>
            <p:nvPr/>
          </p:nvSpPr>
          <p:spPr>
            <a:xfrm>
              <a:off x="5438001" y="4958820"/>
              <a:ext cx="341467" cy="990600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" pitchFamily="2" charset="77"/>
                </a:rPr>
                <a:t>TOOLS TO USE</a:t>
              </a:r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86343FD0-7BE9-694D-8A92-4973BA0BD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661" y="4912183"/>
              <a:ext cx="2362200" cy="108387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Graphical Schedule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Histogram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Run &amp; Control Charts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Capability Analysis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Check Sheets</a:t>
              </a:r>
            </a:p>
            <a:p>
              <a:pPr algn="l">
                <a:spcBef>
                  <a:spcPts val="100"/>
                </a:spcBef>
                <a:buSzPct val="80000"/>
              </a:pPr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Boxplots / Hypothesis Testing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A9D523-57D3-014B-A137-B5CA89152C21}"/>
                </a:ext>
              </a:extLst>
            </p:cNvPr>
            <p:cNvCxnSpPr/>
            <p:nvPr/>
          </p:nvCxnSpPr>
          <p:spPr>
            <a:xfrm>
              <a:off x="5823474" y="4958821"/>
              <a:ext cx="0" cy="990600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4487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27599</TotalTime>
  <Words>1050</Words>
  <Application>Microsoft Macintosh PowerPoint</Application>
  <PresentationFormat>Letter Paper (8.5x11 in)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16</cp:revision>
  <dcterms:created xsi:type="dcterms:W3CDTF">2021-02-03T13:08:34Z</dcterms:created>
  <dcterms:modified xsi:type="dcterms:W3CDTF">2022-01-15T16:33:20Z</dcterms:modified>
  <cp:category/>
</cp:coreProperties>
</file>