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6"/>
  </p:notesMasterIdLst>
  <p:sldIdLst>
    <p:sldId id="3353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360" userDrawn="1">
          <p15:clr>
            <a:srgbClr val="A4A3A4"/>
          </p15:clr>
        </p15:guide>
        <p15:guide id="54" orient="horz" pos="216" userDrawn="1">
          <p15:clr>
            <a:srgbClr val="A4A3A4"/>
          </p15:clr>
        </p15:guide>
        <p15:guide id="55" orient="horz" pos="4080" userDrawn="1">
          <p15:clr>
            <a:srgbClr val="A4A3A4"/>
          </p15:clr>
        </p15:guide>
        <p15:guide id="56" pos="2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D0E0"/>
    <a:srgbClr val="CF71A2"/>
    <a:srgbClr val="9F296B"/>
    <a:srgbClr val="AB4979"/>
    <a:srgbClr val="FB4756"/>
    <a:srgbClr val="000000"/>
    <a:srgbClr val="659FC0"/>
    <a:srgbClr val="CCF6FF"/>
    <a:srgbClr val="5178B3"/>
    <a:srgbClr val="2C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1"/>
    <p:restoredTop sz="94674"/>
  </p:normalViewPr>
  <p:slideViewPr>
    <p:cSldViewPr snapToGrid="0">
      <p:cViewPr varScale="1">
        <p:scale>
          <a:sx n="117" d="100"/>
          <a:sy n="117" d="100"/>
        </p:scale>
        <p:origin x="168" y="1888"/>
      </p:cViewPr>
      <p:guideLst>
        <p:guide pos="360"/>
        <p:guide orient="horz" pos="216"/>
        <p:guide orient="horz" pos="4080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77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1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93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A5D1-9703-4040-B42D-CA208B134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84431-A5FA-F342-910D-578B76A95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2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6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0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BBDCCDA-3AD9-7F48-A9BF-8BED5A456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80738-D24B-0D41-9C4F-46CD225C5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B88E8-498D-3E4D-8765-216E2879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5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A987F-DA98-7949-B65C-C7F6B9A1A4D4}"/>
              </a:ext>
            </a:extLst>
          </p:cNvPr>
          <p:cNvSpPr txBox="1"/>
          <p:nvPr userDrawn="1"/>
        </p:nvSpPr>
        <p:spPr>
          <a:xfrm>
            <a:off x="3547021" y="6666614"/>
            <a:ext cx="204996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2022 Proprietary Enterprise Kaizen LLC. </a:t>
            </a:r>
          </a:p>
        </p:txBody>
      </p:sp>
    </p:spTree>
    <p:extLst>
      <p:ext uri="{BB962C8B-B14F-4D97-AF65-F5344CB8AC3E}">
        <p14:creationId xmlns:p14="http://schemas.microsoft.com/office/powerpoint/2010/main" val="24239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03F85-FA04-644A-9D5C-D7C23FF0568F}"/>
              </a:ext>
            </a:extLst>
          </p:cNvPr>
          <p:cNvSpPr txBox="1"/>
          <p:nvPr/>
        </p:nvSpPr>
        <p:spPr>
          <a:xfrm>
            <a:off x="133632" y="145473"/>
            <a:ext cx="719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BBP – Best Business Practice (Sharing the Improvements)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393A-1090-5A4E-958D-924605B005C2}"/>
              </a:ext>
            </a:extLst>
          </p:cNvPr>
          <p:cNvSpPr txBox="1"/>
          <p:nvPr/>
        </p:nvSpPr>
        <p:spPr>
          <a:xfrm>
            <a:off x="4829195" y="1701832"/>
            <a:ext cx="348863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What other areas might benefit from these improvements, learning, knowledge and application?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How can the organization capture best practices to leverage improvements across the business?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"/>
            </a:pPr>
            <a:r>
              <a:rPr lang="en-US" sz="1600" b="1" dirty="0">
                <a:latin typeface="Montserrat" pitchFamily="2" charset="77"/>
                <a:cs typeface="Calibri" panose="020F0502020204030204" pitchFamily="34" charset="0"/>
              </a:rPr>
              <a:t>What other systems, operations, processes, and infrastructures need updates to facilitate knowledge transfer and improvements?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E60E3C-B3B0-4347-8B01-C1DACBB41096}"/>
              </a:ext>
            </a:extLst>
          </p:cNvPr>
          <p:cNvGrpSpPr/>
          <p:nvPr/>
        </p:nvGrpSpPr>
        <p:grpSpPr>
          <a:xfrm>
            <a:off x="4676273" y="761231"/>
            <a:ext cx="3801980" cy="5414980"/>
            <a:chOff x="533400" y="1288139"/>
            <a:chExt cx="3499302" cy="483209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8546969-5572-A048-9A84-0E9B7441072A}"/>
                </a:ext>
              </a:extLst>
            </p:cNvPr>
            <p:cNvSpPr/>
            <p:nvPr/>
          </p:nvSpPr>
          <p:spPr>
            <a:xfrm>
              <a:off x="533400" y="1721739"/>
              <a:ext cx="3499302" cy="4398492"/>
            </a:xfrm>
            <a:prstGeom prst="round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333DEB-A82D-3245-ABBB-E72F0D729C26}"/>
                </a:ext>
              </a:extLst>
            </p:cNvPr>
            <p:cNvSpPr/>
            <p:nvPr/>
          </p:nvSpPr>
          <p:spPr>
            <a:xfrm>
              <a:off x="1386859" y="1419594"/>
              <a:ext cx="1792385" cy="48540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F50ADCC-7AB4-5848-92C6-F5FF675280DF}"/>
                </a:ext>
              </a:extLst>
            </p:cNvPr>
            <p:cNvSpPr/>
            <p:nvPr/>
          </p:nvSpPr>
          <p:spPr>
            <a:xfrm>
              <a:off x="2100617" y="1288139"/>
              <a:ext cx="364869" cy="364869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CE9181A6-488C-1642-BE26-4567AE129E95}"/>
              </a:ext>
            </a:extLst>
          </p:cNvPr>
          <p:cNvSpPr/>
          <p:nvPr/>
        </p:nvSpPr>
        <p:spPr>
          <a:xfrm>
            <a:off x="7938104" y="4935051"/>
            <a:ext cx="919878" cy="955650"/>
          </a:xfrm>
          <a:prstGeom prst="ellipse">
            <a:avLst/>
          </a:prstGeom>
          <a:solidFill>
            <a:schemeClr val="accent1">
              <a:lumMod val="50000"/>
              <a:lumOff val="50000"/>
            </a:schemeClr>
          </a:solidFill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2AF8BB-26B2-4340-AC79-DC1905C5904A}"/>
              </a:ext>
            </a:extLst>
          </p:cNvPr>
          <p:cNvSpPr txBox="1"/>
          <p:nvPr/>
        </p:nvSpPr>
        <p:spPr>
          <a:xfrm>
            <a:off x="8003667" y="4967709"/>
            <a:ext cx="788999" cy="1095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F054C050-9173-BB4A-8BFB-A180AE049D52}"/>
              </a:ext>
            </a:extLst>
          </p:cNvPr>
          <p:cNvSpPr txBox="1">
            <a:spLocks/>
          </p:cNvSpPr>
          <p:nvPr/>
        </p:nvSpPr>
        <p:spPr>
          <a:xfrm>
            <a:off x="351334" y="1255725"/>
            <a:ext cx="4116394" cy="480218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latin typeface="Montserrat" pitchFamily="2" charset="77"/>
              </a:rPr>
              <a:t>“</a:t>
            </a:r>
            <a:r>
              <a:rPr lang="en-US" b="1" dirty="0">
                <a:solidFill>
                  <a:schemeClr val="accent2"/>
                </a:solidFill>
                <a:latin typeface="Montserrat" pitchFamily="2" charset="77"/>
              </a:rPr>
              <a:t>Sharing the improvements</a:t>
            </a:r>
            <a:r>
              <a:rPr lang="en-US" dirty="0">
                <a:latin typeface="Montserrat" pitchFamily="2" charset="77"/>
              </a:rPr>
              <a:t>” is in addition to the standard “control” step:</a:t>
            </a:r>
          </a:p>
          <a:p>
            <a:r>
              <a:rPr lang="en-US" sz="1600" dirty="0">
                <a:latin typeface="Montserrat" pitchFamily="2" charset="77"/>
              </a:rPr>
              <a:t>Think about replicating the changes in other processes; share your new knowledge within and outside of your organization</a:t>
            </a:r>
          </a:p>
          <a:p>
            <a:r>
              <a:rPr lang="en-US" sz="1600" dirty="0">
                <a:latin typeface="Montserrat" pitchFamily="2" charset="77"/>
              </a:rPr>
              <a:t>It is important to provide positive moral support to team members to maximize the effectiveness of the solution</a:t>
            </a:r>
          </a:p>
          <a:p>
            <a:r>
              <a:rPr lang="en-US" sz="1600" dirty="0">
                <a:latin typeface="Montserrat" pitchFamily="2" charset="77"/>
              </a:rPr>
              <a:t>Replicating the improvements, sharing your success, and thanking team members helps build buy-in for future improvement initiatives</a:t>
            </a:r>
          </a:p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88179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6B8084E7D674C8D6AFA69C229537F" ma:contentTypeVersion="6" ma:contentTypeDescription="Create a new document." ma:contentTypeScope="" ma:versionID="b9054b279481363819da69c1253e8a12">
  <xsd:schema xmlns:xsd="http://www.w3.org/2001/XMLSchema" xmlns:xs="http://www.w3.org/2001/XMLSchema" xmlns:p="http://schemas.microsoft.com/office/2006/metadata/properties" xmlns:ns2="3bc03261-063a-4bb5-8c1a-ccbd0d260df6" targetNamespace="http://schemas.microsoft.com/office/2006/metadata/properties" ma:root="true" ma:fieldsID="763a764fd6167591f9bd3ffad9385dc3" ns2:_="">
    <xsd:import namespace="3bc03261-063a-4bb5-8c1a-ccbd0d260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3261-063a-4bb5-8c1a-ccbd0d260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075D4-87B2-4E00-A7A7-1A17163F2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3261-063a-4bb5-8c1a-ccbd0d260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96CFD9-35E6-4A9B-BAA2-B478CF9BD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807A3-ECB2-466D-9480-803A036814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3bc03261-063a-4bb5-8c1a-ccbd0d260df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27605</TotalTime>
  <Words>131</Words>
  <Application>Microsoft Macintosh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Gill Sans MT</vt:lpstr>
      <vt:lpstr>Lato Light</vt:lpstr>
      <vt:lpstr>Montserrat</vt:lpstr>
      <vt:lpstr>Wingdings</vt:lpstr>
      <vt:lpstr>Wingdings 2</vt:lpstr>
      <vt:lpstr>Dividend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essentials</dc:title>
  <dc:subject/>
  <dc:creator>Thom Keehan</dc:creator>
  <cp:keywords/>
  <dc:description/>
  <cp:lastModifiedBy>Thom Keehan</cp:lastModifiedBy>
  <cp:revision>17</cp:revision>
  <dcterms:created xsi:type="dcterms:W3CDTF">2021-02-03T13:08:34Z</dcterms:created>
  <dcterms:modified xsi:type="dcterms:W3CDTF">2022-01-15T16:39:22Z</dcterms:modified>
  <cp:category/>
</cp:coreProperties>
</file>