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4"/>
  </p:sldMasterIdLst>
  <p:notesMasterIdLst>
    <p:notesMasterId r:id="rId13"/>
  </p:notesMasterIdLst>
  <p:sldIdLst>
    <p:sldId id="3351" r:id="rId5"/>
    <p:sldId id="3352" r:id="rId6"/>
    <p:sldId id="3353" r:id="rId7"/>
    <p:sldId id="3354" r:id="rId8"/>
    <p:sldId id="3355" r:id="rId9"/>
    <p:sldId id="3356" r:id="rId10"/>
    <p:sldId id="3357" r:id="rId11"/>
    <p:sldId id="3358" r:id="rId1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360" userDrawn="1">
          <p15:clr>
            <a:srgbClr val="A4A3A4"/>
          </p15:clr>
        </p15:guide>
        <p15:guide id="54" orient="horz" pos="216" userDrawn="1">
          <p15:clr>
            <a:srgbClr val="A4A3A4"/>
          </p15:clr>
        </p15:guide>
        <p15:guide id="55" orient="horz" pos="4080" userDrawn="1">
          <p15:clr>
            <a:srgbClr val="A4A3A4"/>
          </p15:clr>
        </p15:guide>
        <p15:guide id="56" pos="29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FD0E0"/>
    <a:srgbClr val="CF71A2"/>
    <a:srgbClr val="9F296B"/>
    <a:srgbClr val="AB4979"/>
    <a:srgbClr val="FB4756"/>
    <a:srgbClr val="000000"/>
    <a:srgbClr val="659FC0"/>
    <a:srgbClr val="CCF6FF"/>
    <a:srgbClr val="5178B3"/>
    <a:srgbClr val="2CB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2"/>
    <p:restoredTop sz="94674"/>
  </p:normalViewPr>
  <p:slideViewPr>
    <p:cSldViewPr snapToGrid="0">
      <p:cViewPr varScale="1">
        <p:scale>
          <a:sx n="155" d="100"/>
          <a:sy n="155" d="100"/>
        </p:scale>
        <p:origin x="208" y="1080"/>
      </p:cViewPr>
      <p:guideLst>
        <p:guide pos="360"/>
        <p:guide orient="horz" pos="216"/>
        <p:guide orient="horz" pos="4080"/>
        <p:guide pos="29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383971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767942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1151913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1535885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1919856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6pPr>
    <a:lvl7pPr marL="2303827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7pPr>
    <a:lvl8pPr marL="2687798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8pPr>
    <a:lvl9pPr marL="3071770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9771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110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3931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/>
          <p:cNvSpPr>
            <a:spLocks noChangeShapeType="1"/>
          </p:cNvSpPr>
          <p:nvPr userDrawn="1"/>
        </p:nvSpPr>
        <p:spPr bwMode="auto">
          <a:xfrm>
            <a:off x="175618" y="526257"/>
            <a:ext cx="8601064" cy="14071"/>
          </a:xfrm>
          <a:prstGeom prst="line">
            <a:avLst/>
          </a:prstGeom>
          <a:noFill/>
          <a:ln w="9525">
            <a:solidFill>
              <a:srgbClr val="A8034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284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B5A5D1-9703-4040-B42D-CA208B1341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682" y="6508472"/>
            <a:ext cx="340365" cy="326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E84431-A5FA-F342-910D-578B76A958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60826" y="212599"/>
            <a:ext cx="583031" cy="65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5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4400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2425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154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0612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306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5BBDCCDA-3AD9-7F48-A9BF-8BED5A45676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5618" y="526257"/>
            <a:ext cx="8601064" cy="14071"/>
          </a:xfrm>
          <a:prstGeom prst="line">
            <a:avLst/>
          </a:prstGeom>
          <a:noFill/>
          <a:ln w="9525">
            <a:solidFill>
              <a:srgbClr val="A8034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284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C80738-D24B-0D41-9C4F-46CD225C5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682" y="6508472"/>
            <a:ext cx="340365" cy="326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B88E8-498D-3E4D-8765-216E287911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60826" y="212599"/>
            <a:ext cx="583031" cy="65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555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6609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412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A987F-DA98-7949-B65C-C7F6B9A1A4D4}"/>
              </a:ext>
            </a:extLst>
          </p:cNvPr>
          <p:cNvSpPr txBox="1"/>
          <p:nvPr userDrawn="1"/>
        </p:nvSpPr>
        <p:spPr>
          <a:xfrm>
            <a:off x="3547021" y="6666614"/>
            <a:ext cx="2049960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dirty="0">
                <a:solidFill>
                  <a:schemeClr val="bg1">
                    <a:lumMod val="65000"/>
                  </a:schemeClr>
                </a:solidFill>
                <a:latin typeface="Montserrat" pitchFamily="2" charset="77"/>
              </a:rPr>
              <a:t>2022 Proprietary Enterprise Kaizen LLC. </a:t>
            </a:r>
          </a:p>
        </p:txBody>
      </p:sp>
    </p:spTree>
    <p:extLst>
      <p:ext uri="{BB962C8B-B14F-4D97-AF65-F5344CB8AC3E}">
        <p14:creationId xmlns:p14="http://schemas.microsoft.com/office/powerpoint/2010/main" val="242395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E82489-EB6B-A345-8AAE-C59B352FA5BE}"/>
              </a:ext>
            </a:extLst>
          </p:cNvPr>
          <p:cNvSpPr txBox="1"/>
          <p:nvPr/>
        </p:nvSpPr>
        <p:spPr>
          <a:xfrm>
            <a:off x="1852863" y="4886165"/>
            <a:ext cx="6634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/>
            <a:r>
              <a:rPr lang="en-US" sz="2400" dirty="0">
                <a:solidFill>
                  <a:schemeClr val="tx2"/>
                </a:solidFill>
                <a:latin typeface="Montserrat" pitchFamily="2" charset="77"/>
              </a:rPr>
              <a:t>DMADV is most applicable to examining and improving the customer relations side of the company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86E62704-1261-A746-B2F5-E9C1D72233E2}"/>
              </a:ext>
            </a:extLst>
          </p:cNvPr>
          <p:cNvSpPr/>
          <p:nvPr/>
        </p:nvSpPr>
        <p:spPr>
          <a:xfrm>
            <a:off x="3228068" y="2687462"/>
            <a:ext cx="1143000" cy="762000"/>
          </a:xfrm>
          <a:prstGeom prst="homePlate">
            <a:avLst/>
          </a:prstGeom>
          <a:gradFill>
            <a:gsLst>
              <a:gs pos="48000">
                <a:schemeClr val="accent1">
                  <a:lumMod val="25000"/>
                  <a:lumOff val="75000"/>
                </a:schemeClr>
              </a:gs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CEBFA2-2AFE-314A-852F-7D9DAF584BFB}"/>
              </a:ext>
            </a:extLst>
          </p:cNvPr>
          <p:cNvSpPr/>
          <p:nvPr/>
        </p:nvSpPr>
        <p:spPr>
          <a:xfrm>
            <a:off x="133632" y="1433206"/>
            <a:ext cx="3246836" cy="3254204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635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  <a:latin typeface="Montserrat" pitchFamily="2" charset="77"/>
              </a:rPr>
              <a:t>DMADV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Montserrat" pitchFamily="2" charset="77"/>
                <a:cs typeface="Calibri" panose="020F0502020204030204" pitchFamily="34" charset="0"/>
              </a:rPr>
              <a:t>a framework focused primarily on developing a new service, product or process as opposed to improving an existing one</a:t>
            </a:r>
            <a:endParaRPr lang="en-US" sz="2000" dirty="0">
              <a:solidFill>
                <a:schemeClr val="tx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10" name="Double Brace 9">
            <a:extLst>
              <a:ext uri="{FF2B5EF4-FFF2-40B4-BE49-F238E27FC236}">
                <a16:creationId xmlns:a16="http://schemas.microsoft.com/office/drawing/2014/main" id="{68C3C503-2125-894F-81AB-43D8A9448D0C}"/>
              </a:ext>
            </a:extLst>
          </p:cNvPr>
          <p:cNvSpPr/>
          <p:nvPr/>
        </p:nvSpPr>
        <p:spPr>
          <a:xfrm>
            <a:off x="4675868" y="2090484"/>
            <a:ext cx="3962400" cy="1955959"/>
          </a:xfrm>
          <a:prstGeom prst="bracePair">
            <a:avLst/>
          </a:prstGeom>
          <a:ln w="38100"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80" tIns="0" rIns="0" rtlCol="0" anchor="ctr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Montserrat" pitchFamily="2" charset="77"/>
                <a:cs typeface="Calibri" panose="020F0502020204030204" pitchFamily="34" charset="0"/>
              </a:rPr>
              <a:t>Useful when implementing </a:t>
            </a:r>
            <a:r>
              <a:rPr lang="en-US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  <a:cs typeface="Calibri" panose="020F0502020204030204" pitchFamily="34" charset="0"/>
              </a:rPr>
              <a:t>new strategies and initiatives</a:t>
            </a:r>
            <a:r>
              <a:rPr lang="en-US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  <a:cs typeface="Calibri" panose="020F0502020204030204" pitchFamily="34" charset="0"/>
              </a:rPr>
              <a:t> </a:t>
            </a:r>
            <a:r>
              <a:rPr lang="en-US" dirty="0">
                <a:latin typeface="Montserrat" pitchFamily="2" charset="77"/>
                <a:cs typeface="Calibri" panose="020F0502020204030204" pitchFamily="34" charset="0"/>
              </a:rPr>
              <a:t>because of its basis in data, early identification of success, and thorough analysis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4F3CFF1-7A1C-9041-A73E-338C9A08C703}"/>
              </a:ext>
            </a:extLst>
          </p:cNvPr>
          <p:cNvSpPr txBox="1"/>
          <p:nvPr/>
        </p:nvSpPr>
        <p:spPr>
          <a:xfrm>
            <a:off x="1692613" y="732716"/>
            <a:ext cx="7282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 dirty="0">
                <a:latin typeface="Montserrat" pitchFamily="2" charset="77"/>
              </a:rPr>
              <a:t>DEFINE </a:t>
            </a:r>
            <a:r>
              <a:rPr lang="en-US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</a:rPr>
              <a:t>|</a:t>
            </a:r>
            <a:r>
              <a:rPr lang="en-US" sz="2000" dirty="0">
                <a:latin typeface="Montserrat" pitchFamily="2" charset="77"/>
              </a:rPr>
              <a:t> MEASURE </a:t>
            </a:r>
            <a:r>
              <a:rPr lang="en-US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</a:rPr>
              <a:t>|</a:t>
            </a:r>
            <a:r>
              <a:rPr lang="en-US" sz="2000" dirty="0">
                <a:latin typeface="Montserrat" pitchFamily="2" charset="77"/>
              </a:rPr>
              <a:t> ANALYZE </a:t>
            </a:r>
            <a:r>
              <a:rPr lang="en-US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</a:rPr>
              <a:t>|</a:t>
            </a:r>
            <a:r>
              <a:rPr lang="en-US" sz="2000" dirty="0">
                <a:latin typeface="Montserrat" pitchFamily="2" charset="77"/>
              </a:rPr>
              <a:t> DESIGN</a:t>
            </a:r>
            <a:r>
              <a:rPr lang="en-US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</a:rPr>
              <a:t> | </a:t>
            </a:r>
            <a:r>
              <a:rPr lang="en-US" sz="2000" dirty="0">
                <a:latin typeface="Montserrat" pitchFamily="2" charset="77"/>
              </a:rPr>
              <a:t>VERIFY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4675CE-2D35-1443-803F-E812A1D5C644}"/>
              </a:ext>
            </a:extLst>
          </p:cNvPr>
          <p:cNvSpPr txBox="1"/>
          <p:nvPr/>
        </p:nvSpPr>
        <p:spPr>
          <a:xfrm>
            <a:off x="133632" y="145473"/>
            <a:ext cx="69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What is DMADV?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27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21453F-061C-8C4A-83E5-C8E05D350925}"/>
              </a:ext>
            </a:extLst>
          </p:cNvPr>
          <p:cNvSpPr txBox="1"/>
          <p:nvPr/>
        </p:nvSpPr>
        <p:spPr>
          <a:xfrm>
            <a:off x="133632" y="145473"/>
            <a:ext cx="69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Components of DMADV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ichtungspfeil 8">
            <a:extLst>
              <a:ext uri="{FF2B5EF4-FFF2-40B4-BE49-F238E27FC236}">
                <a16:creationId xmlns:a16="http://schemas.microsoft.com/office/drawing/2014/main" id="{3AF0195D-0140-9842-9E2F-4D1B5F9C106B}"/>
              </a:ext>
            </a:extLst>
          </p:cNvPr>
          <p:cNvSpPr/>
          <p:nvPr/>
        </p:nvSpPr>
        <p:spPr>
          <a:xfrm>
            <a:off x="2033602" y="2175556"/>
            <a:ext cx="6440587" cy="812454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ichtungspfeil 8">
            <a:extLst>
              <a:ext uri="{FF2B5EF4-FFF2-40B4-BE49-F238E27FC236}">
                <a16:creationId xmlns:a16="http://schemas.microsoft.com/office/drawing/2014/main" id="{D54EC7FF-3BAE-5246-A34B-291A23C0299A}"/>
              </a:ext>
            </a:extLst>
          </p:cNvPr>
          <p:cNvSpPr/>
          <p:nvPr/>
        </p:nvSpPr>
        <p:spPr>
          <a:xfrm>
            <a:off x="2044429" y="3234024"/>
            <a:ext cx="6440587" cy="812454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ichtungspfeil 8">
            <a:extLst>
              <a:ext uri="{FF2B5EF4-FFF2-40B4-BE49-F238E27FC236}">
                <a16:creationId xmlns:a16="http://schemas.microsoft.com/office/drawing/2014/main" id="{61EC82BD-24B6-B649-9F65-9CD230950D43}"/>
              </a:ext>
            </a:extLst>
          </p:cNvPr>
          <p:cNvSpPr/>
          <p:nvPr/>
        </p:nvSpPr>
        <p:spPr>
          <a:xfrm>
            <a:off x="2018164" y="4284069"/>
            <a:ext cx="6440587" cy="812454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ichtungspfeil 8">
            <a:extLst>
              <a:ext uri="{FF2B5EF4-FFF2-40B4-BE49-F238E27FC236}">
                <a16:creationId xmlns:a16="http://schemas.microsoft.com/office/drawing/2014/main" id="{8C7F7789-CCA5-5449-8604-C64012B04AF7}"/>
              </a:ext>
            </a:extLst>
          </p:cNvPr>
          <p:cNvSpPr/>
          <p:nvPr/>
        </p:nvSpPr>
        <p:spPr>
          <a:xfrm>
            <a:off x="2013597" y="5356975"/>
            <a:ext cx="6440587" cy="812454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chtungspfeil 8">
            <a:extLst>
              <a:ext uri="{FF2B5EF4-FFF2-40B4-BE49-F238E27FC236}">
                <a16:creationId xmlns:a16="http://schemas.microsoft.com/office/drawing/2014/main" id="{C9D8444F-837F-744C-A8C2-679897EB0229}"/>
              </a:ext>
            </a:extLst>
          </p:cNvPr>
          <p:cNvSpPr/>
          <p:nvPr/>
        </p:nvSpPr>
        <p:spPr>
          <a:xfrm>
            <a:off x="919672" y="2175556"/>
            <a:ext cx="2221561" cy="812454"/>
          </a:xfrm>
          <a:prstGeom prst="homePlat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ichtungspfeil 8">
            <a:extLst>
              <a:ext uri="{FF2B5EF4-FFF2-40B4-BE49-F238E27FC236}">
                <a16:creationId xmlns:a16="http://schemas.microsoft.com/office/drawing/2014/main" id="{41EEDDD5-7D91-C24B-9029-ED7CF181F45E}"/>
              </a:ext>
            </a:extLst>
          </p:cNvPr>
          <p:cNvSpPr/>
          <p:nvPr/>
        </p:nvSpPr>
        <p:spPr>
          <a:xfrm>
            <a:off x="949197" y="3234024"/>
            <a:ext cx="2221561" cy="812454"/>
          </a:xfrm>
          <a:prstGeom prst="homePlat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ichtungspfeil 8">
            <a:extLst>
              <a:ext uri="{FF2B5EF4-FFF2-40B4-BE49-F238E27FC236}">
                <a16:creationId xmlns:a16="http://schemas.microsoft.com/office/drawing/2014/main" id="{6485DAD9-7E6F-C640-AB2A-D1F7ED9E24F2}"/>
              </a:ext>
            </a:extLst>
          </p:cNvPr>
          <p:cNvSpPr/>
          <p:nvPr/>
        </p:nvSpPr>
        <p:spPr>
          <a:xfrm>
            <a:off x="930499" y="4284069"/>
            <a:ext cx="2221561" cy="812454"/>
          </a:xfrm>
          <a:prstGeom prst="homePlat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ichtungspfeil 8">
            <a:extLst>
              <a:ext uri="{FF2B5EF4-FFF2-40B4-BE49-F238E27FC236}">
                <a16:creationId xmlns:a16="http://schemas.microsoft.com/office/drawing/2014/main" id="{AF048263-9BCF-8D49-A180-8F49B2664D7E}"/>
              </a:ext>
            </a:extLst>
          </p:cNvPr>
          <p:cNvSpPr/>
          <p:nvPr/>
        </p:nvSpPr>
        <p:spPr>
          <a:xfrm>
            <a:off x="919676" y="5356975"/>
            <a:ext cx="2221561" cy="812454"/>
          </a:xfrm>
          <a:prstGeom prst="homePlat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ichtungspfeil 8">
            <a:extLst>
              <a:ext uri="{FF2B5EF4-FFF2-40B4-BE49-F238E27FC236}">
                <a16:creationId xmlns:a16="http://schemas.microsoft.com/office/drawing/2014/main" id="{694764E5-36E4-B74F-AF06-EA6A5505DAEC}"/>
              </a:ext>
            </a:extLst>
          </p:cNvPr>
          <p:cNvSpPr/>
          <p:nvPr/>
        </p:nvSpPr>
        <p:spPr>
          <a:xfrm>
            <a:off x="2044429" y="1057074"/>
            <a:ext cx="6440587" cy="812454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ichtungspfeil 8">
            <a:extLst>
              <a:ext uri="{FF2B5EF4-FFF2-40B4-BE49-F238E27FC236}">
                <a16:creationId xmlns:a16="http://schemas.microsoft.com/office/drawing/2014/main" id="{6B4F4144-DED4-4C4B-A916-48E9AAA2B9D3}"/>
              </a:ext>
            </a:extLst>
          </p:cNvPr>
          <p:cNvSpPr/>
          <p:nvPr/>
        </p:nvSpPr>
        <p:spPr>
          <a:xfrm>
            <a:off x="866504" y="1057074"/>
            <a:ext cx="2221561" cy="812454"/>
          </a:xfrm>
          <a:prstGeom prst="homePlat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A99E1B4-0E87-4247-877E-946BD13D2BFC}"/>
              </a:ext>
            </a:extLst>
          </p:cNvPr>
          <p:cNvSpPr/>
          <p:nvPr/>
        </p:nvSpPr>
        <p:spPr>
          <a:xfrm>
            <a:off x="3088225" y="1152692"/>
            <a:ext cx="5212871" cy="625221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 defTabSz="444500">
              <a:lnSpc>
                <a:spcPct val="90000"/>
              </a:lnSpc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  <a:latin typeface="Montserrat" pitchFamily="2" charset="77"/>
              </a:rPr>
              <a:t>Define the project goals and customer (internal and external) deliverables</a:t>
            </a:r>
            <a:endParaRPr lang="en-US" dirty="0">
              <a:solidFill>
                <a:schemeClr val="tx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06A3590-EC0F-ED4E-BBFB-2C0CA713CAF3}"/>
              </a:ext>
            </a:extLst>
          </p:cNvPr>
          <p:cNvSpPr/>
          <p:nvPr/>
        </p:nvSpPr>
        <p:spPr>
          <a:xfrm>
            <a:off x="3077399" y="2233975"/>
            <a:ext cx="5016012" cy="683835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Montserrat" pitchFamily="2" charset="77"/>
              </a:rPr>
              <a:t>Measure and determine customer needs and specifications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9338EE-70BA-834E-B524-6193B4743F4B}"/>
              </a:ext>
            </a:extLst>
          </p:cNvPr>
          <p:cNvSpPr/>
          <p:nvPr/>
        </p:nvSpPr>
        <p:spPr>
          <a:xfrm>
            <a:off x="433100" y="2140384"/>
            <a:ext cx="876932" cy="87048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Montserrat" pitchFamily="2" charset="77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4F5FCEB-5C05-BF4B-90DF-351B58E8AF60}"/>
              </a:ext>
            </a:extLst>
          </p:cNvPr>
          <p:cNvSpPr/>
          <p:nvPr/>
        </p:nvSpPr>
        <p:spPr>
          <a:xfrm>
            <a:off x="3088227" y="3292443"/>
            <a:ext cx="5007138" cy="683835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Montserrat" pitchFamily="2" charset="77"/>
              </a:rPr>
              <a:t>Analyze the process options to meet the customer needs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82B3CC-31ED-964F-BBB9-157A240C96B3}"/>
              </a:ext>
            </a:extLst>
          </p:cNvPr>
          <p:cNvSpPr/>
          <p:nvPr/>
        </p:nvSpPr>
        <p:spPr>
          <a:xfrm>
            <a:off x="443927" y="3198852"/>
            <a:ext cx="876932" cy="87048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Montserrat" pitchFamily="2" charset="77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D32667E-8C77-CA46-A4A1-FD546C23AD2B}"/>
              </a:ext>
            </a:extLst>
          </p:cNvPr>
          <p:cNvSpPr/>
          <p:nvPr/>
        </p:nvSpPr>
        <p:spPr>
          <a:xfrm>
            <a:off x="3088227" y="4342488"/>
            <a:ext cx="4977562" cy="683835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Montserrat" pitchFamily="2" charset="77"/>
              </a:rPr>
              <a:t>Detailed design of the process to meet the customer needs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F19D26-C5D3-BF42-97B8-5C84B4DD3F6B}"/>
              </a:ext>
            </a:extLst>
          </p:cNvPr>
          <p:cNvSpPr/>
          <p:nvPr/>
        </p:nvSpPr>
        <p:spPr>
          <a:xfrm>
            <a:off x="443927" y="4248897"/>
            <a:ext cx="876932" cy="87048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Montserrat" pitchFamily="2" charset="77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3762EF8-A778-2843-BCC6-E0F33FBC22BC}"/>
              </a:ext>
            </a:extLst>
          </p:cNvPr>
          <p:cNvSpPr/>
          <p:nvPr/>
        </p:nvSpPr>
        <p:spPr>
          <a:xfrm>
            <a:off x="3088227" y="5454856"/>
            <a:ext cx="4977562" cy="683835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  <a:latin typeface="Montserrat" pitchFamily="2" charset="77"/>
              </a:rPr>
              <a:t>Verify the design performance and ability to meet customer needs</a:t>
            </a:r>
            <a:endParaRPr lang="en-US" dirty="0">
              <a:solidFill>
                <a:schemeClr val="tx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D1166D-CE63-974C-B0D1-620A4DDD4C4C}"/>
              </a:ext>
            </a:extLst>
          </p:cNvPr>
          <p:cNvSpPr/>
          <p:nvPr/>
        </p:nvSpPr>
        <p:spPr>
          <a:xfrm>
            <a:off x="443927" y="5321803"/>
            <a:ext cx="876932" cy="87048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Montserrat" pitchFamily="2" charset="77"/>
                <a:cs typeface="Calibri" panose="020F0502020204030204" pitchFamily="34" charset="0"/>
              </a:rPr>
              <a:t>V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0BE5D14-AAB1-1D45-8F1F-BBD176F40D08}"/>
              </a:ext>
            </a:extLst>
          </p:cNvPr>
          <p:cNvSpPr/>
          <p:nvPr/>
        </p:nvSpPr>
        <p:spPr>
          <a:xfrm>
            <a:off x="443927" y="1021902"/>
            <a:ext cx="876932" cy="87048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Montserrat" pitchFamily="2" charset="77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D2334CE-E839-1640-BCBF-FBFDA0268228}"/>
              </a:ext>
            </a:extLst>
          </p:cNvPr>
          <p:cNvSpPr/>
          <p:nvPr/>
        </p:nvSpPr>
        <p:spPr>
          <a:xfrm>
            <a:off x="1407025" y="1320090"/>
            <a:ext cx="1161549" cy="361456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 defTabSz="444500">
              <a:lnSpc>
                <a:spcPct val="90000"/>
              </a:lnSpc>
              <a:spcAft>
                <a:spcPct val="35000"/>
              </a:spcAft>
            </a:pPr>
            <a:r>
              <a:rPr lang="en-US" b="1" dirty="0">
                <a:solidFill>
                  <a:schemeClr val="bg1"/>
                </a:solidFill>
                <a:latin typeface="Montserrat" pitchFamily="2" charset="77"/>
              </a:rPr>
              <a:t>DEFINE</a:t>
            </a:r>
            <a:endParaRPr lang="en-US" b="1" dirty="0">
              <a:solidFill>
                <a:schemeClr val="bg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09722F6-94FF-6748-9B4D-F95908A5C4D3}"/>
              </a:ext>
            </a:extLst>
          </p:cNvPr>
          <p:cNvSpPr/>
          <p:nvPr/>
        </p:nvSpPr>
        <p:spPr>
          <a:xfrm>
            <a:off x="1396198" y="2438572"/>
            <a:ext cx="1543606" cy="361456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 defTabSz="444500">
              <a:lnSpc>
                <a:spcPct val="90000"/>
              </a:lnSpc>
              <a:spcAft>
                <a:spcPct val="35000"/>
              </a:spcAft>
            </a:pPr>
            <a:r>
              <a:rPr lang="en-US" b="1" dirty="0">
                <a:solidFill>
                  <a:schemeClr val="bg1"/>
                </a:solidFill>
                <a:latin typeface="Montserrat" pitchFamily="2" charset="77"/>
              </a:rPr>
              <a:t>MEASURE</a:t>
            </a:r>
            <a:endParaRPr lang="en-US" b="1" dirty="0">
              <a:solidFill>
                <a:schemeClr val="bg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7816913-85C2-5546-915C-0B87908555A4}"/>
              </a:ext>
            </a:extLst>
          </p:cNvPr>
          <p:cNvSpPr/>
          <p:nvPr/>
        </p:nvSpPr>
        <p:spPr>
          <a:xfrm>
            <a:off x="1407024" y="3497040"/>
            <a:ext cx="1508691" cy="361456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 defTabSz="444500">
              <a:lnSpc>
                <a:spcPct val="90000"/>
              </a:lnSpc>
              <a:spcAft>
                <a:spcPct val="35000"/>
              </a:spcAft>
            </a:pPr>
            <a:r>
              <a:rPr lang="en-US" b="1" dirty="0">
                <a:solidFill>
                  <a:schemeClr val="bg1"/>
                </a:solidFill>
                <a:latin typeface="Montserrat" pitchFamily="2" charset="77"/>
              </a:rPr>
              <a:t>ANALYZE</a:t>
            </a:r>
            <a:endParaRPr lang="en-US" b="1" dirty="0">
              <a:solidFill>
                <a:schemeClr val="bg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AA3AE34-56CC-1C4D-A619-CB583E386EC4}"/>
              </a:ext>
            </a:extLst>
          </p:cNvPr>
          <p:cNvSpPr/>
          <p:nvPr/>
        </p:nvSpPr>
        <p:spPr>
          <a:xfrm>
            <a:off x="1407025" y="4547085"/>
            <a:ext cx="1543609" cy="361456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 defTabSz="444500">
              <a:lnSpc>
                <a:spcPct val="90000"/>
              </a:lnSpc>
              <a:spcAft>
                <a:spcPct val="35000"/>
              </a:spcAft>
            </a:pPr>
            <a:r>
              <a:rPr lang="en-US" b="1" dirty="0">
                <a:solidFill>
                  <a:schemeClr val="bg1"/>
                </a:solidFill>
                <a:latin typeface="Montserrat" pitchFamily="2" charset="77"/>
              </a:rPr>
              <a:t>DESIGN</a:t>
            </a:r>
            <a:endParaRPr lang="en-US" b="1" dirty="0">
              <a:solidFill>
                <a:schemeClr val="bg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A60BF24-3CDC-3849-B1FE-06BF0EAC640C}"/>
              </a:ext>
            </a:extLst>
          </p:cNvPr>
          <p:cNvSpPr/>
          <p:nvPr/>
        </p:nvSpPr>
        <p:spPr>
          <a:xfrm>
            <a:off x="1407024" y="5619991"/>
            <a:ext cx="1490649" cy="361456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 defTabSz="444500">
              <a:lnSpc>
                <a:spcPct val="90000"/>
              </a:lnSpc>
              <a:spcAft>
                <a:spcPct val="35000"/>
              </a:spcAft>
            </a:pPr>
            <a:r>
              <a:rPr lang="en-US" b="1" dirty="0">
                <a:solidFill>
                  <a:schemeClr val="bg1"/>
                </a:solidFill>
                <a:latin typeface="Montserrat" pitchFamily="2" charset="77"/>
              </a:rPr>
              <a:t>VERIFY</a:t>
            </a:r>
            <a:endParaRPr lang="en-US" b="1" dirty="0">
              <a:solidFill>
                <a:schemeClr val="bg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78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03F85-FA04-644A-9D5C-D7C23FF0568F}"/>
              </a:ext>
            </a:extLst>
          </p:cNvPr>
          <p:cNvSpPr txBox="1"/>
          <p:nvPr/>
        </p:nvSpPr>
        <p:spPr>
          <a:xfrm>
            <a:off x="133632" y="145473"/>
            <a:ext cx="69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DEFINE: Clarify project goals and customer deliverables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3393A-1090-5A4E-958D-924605B005C2}"/>
              </a:ext>
            </a:extLst>
          </p:cNvPr>
          <p:cNvSpPr txBox="1"/>
          <p:nvPr/>
        </p:nvSpPr>
        <p:spPr>
          <a:xfrm>
            <a:off x="2834709" y="1821548"/>
            <a:ext cx="41043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Identify project purpose, process and/or service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endParaRPr lang="en-US" sz="1600" b="1" dirty="0">
              <a:latin typeface="Montserrat" pitchFamily="2" charset="77"/>
              <a:cs typeface="Calibri" panose="020F0502020204030204" pitchFamily="34" charset="0"/>
            </a:endParaRP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Identify and set realistic and measurable goals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Organization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Stakeholder(s)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endParaRPr lang="en-US" sz="1600" b="1" dirty="0">
              <a:latin typeface="Montserrat" pitchFamily="2" charset="77"/>
              <a:cs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Create and achievable schedule and guidelines for review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endParaRPr lang="en-US" sz="1600" b="1" dirty="0">
              <a:latin typeface="Montserrat" pitchFamily="2" charset="77"/>
              <a:cs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Identify and assess potential risk and brainstorm possible mitigations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E60E3C-B3B0-4347-8B01-C1DACBB41096}"/>
              </a:ext>
            </a:extLst>
          </p:cNvPr>
          <p:cNvGrpSpPr/>
          <p:nvPr/>
        </p:nvGrpSpPr>
        <p:grpSpPr>
          <a:xfrm>
            <a:off x="2681788" y="880947"/>
            <a:ext cx="4418702" cy="5393195"/>
            <a:chOff x="533400" y="1288139"/>
            <a:chExt cx="3499302" cy="483209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8546969-5572-A048-9A84-0E9B7441072A}"/>
                </a:ext>
              </a:extLst>
            </p:cNvPr>
            <p:cNvSpPr/>
            <p:nvPr/>
          </p:nvSpPr>
          <p:spPr>
            <a:xfrm>
              <a:off x="533400" y="1721739"/>
              <a:ext cx="3499302" cy="4398492"/>
            </a:xfrm>
            <a:prstGeom prst="round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0333DEB-A82D-3245-ABBB-E72F0D729C26}"/>
                </a:ext>
              </a:extLst>
            </p:cNvPr>
            <p:cNvSpPr/>
            <p:nvPr/>
          </p:nvSpPr>
          <p:spPr>
            <a:xfrm>
              <a:off x="1386859" y="1419594"/>
              <a:ext cx="1792385" cy="4854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F50ADCC-7AB4-5848-92C6-F5FF675280DF}"/>
                </a:ext>
              </a:extLst>
            </p:cNvPr>
            <p:cNvSpPr/>
            <p:nvPr/>
          </p:nvSpPr>
          <p:spPr>
            <a:xfrm>
              <a:off x="2100617" y="1288139"/>
              <a:ext cx="364869" cy="36486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F0CF117-1F48-A54F-9F1D-D01CC59A3F7E}"/>
              </a:ext>
            </a:extLst>
          </p:cNvPr>
          <p:cNvGrpSpPr/>
          <p:nvPr/>
        </p:nvGrpSpPr>
        <p:grpSpPr>
          <a:xfrm>
            <a:off x="1160835" y="1034305"/>
            <a:ext cx="808299" cy="5059483"/>
            <a:chOff x="2209800" y="1543812"/>
            <a:chExt cx="685800" cy="437488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A70C0E0-355E-E742-8B3E-93742C195905}"/>
                </a:ext>
              </a:extLst>
            </p:cNvPr>
            <p:cNvSpPr/>
            <p:nvPr/>
          </p:nvSpPr>
          <p:spPr>
            <a:xfrm>
              <a:off x="2209800" y="1543812"/>
              <a:ext cx="685800" cy="68580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7865FA4-B43E-174C-BBE2-EEA38911EAA9}"/>
                </a:ext>
              </a:extLst>
            </p:cNvPr>
            <p:cNvSpPr/>
            <p:nvPr/>
          </p:nvSpPr>
          <p:spPr>
            <a:xfrm>
              <a:off x="2209800" y="2466082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M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52C0A5-1C5C-7F45-935F-8A3763575D95}"/>
                </a:ext>
              </a:extLst>
            </p:cNvPr>
            <p:cNvSpPr/>
            <p:nvPr/>
          </p:nvSpPr>
          <p:spPr>
            <a:xfrm>
              <a:off x="2209800" y="3388352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3FF28EB-06A3-0647-9CC3-D64164F8E72F}"/>
                </a:ext>
              </a:extLst>
            </p:cNvPr>
            <p:cNvSpPr/>
            <p:nvPr/>
          </p:nvSpPr>
          <p:spPr>
            <a:xfrm>
              <a:off x="2209800" y="4310622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4EC161B-5F27-2F4D-8804-CEBF62630ED0}"/>
                </a:ext>
              </a:extLst>
            </p:cNvPr>
            <p:cNvSpPr/>
            <p:nvPr/>
          </p:nvSpPr>
          <p:spPr>
            <a:xfrm>
              <a:off x="2209800" y="5232894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V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DFDBFD1-67B5-B74F-8C8F-C3FFAAC7F5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9" t="48888" r="34857" b="6667"/>
          <a:stretch/>
        </p:blipFill>
        <p:spPr>
          <a:xfrm>
            <a:off x="6754328" y="3962127"/>
            <a:ext cx="1508825" cy="1508825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81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B8D1A-C633-6C49-A05A-9887B3E934B6}"/>
              </a:ext>
            </a:extLst>
          </p:cNvPr>
          <p:cNvSpPr txBox="1"/>
          <p:nvPr/>
        </p:nvSpPr>
        <p:spPr>
          <a:xfrm>
            <a:off x="133632" y="145473"/>
            <a:ext cx="886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MEASURE: Determine customer needs and specifications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F65C1-B77E-4747-85BF-DE1FA1DB302D}"/>
              </a:ext>
            </a:extLst>
          </p:cNvPr>
          <p:cNvSpPr txBox="1"/>
          <p:nvPr/>
        </p:nvSpPr>
        <p:spPr>
          <a:xfrm>
            <a:off x="2834710" y="1821548"/>
            <a:ext cx="3790680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Define requirements and market segments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Translate Voice of the Customer to Critical to Quality Requirements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Identify critical design parameters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Design scorecards with appropriate KPI’s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Assess the production process capability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Assess the product performance</a:t>
            </a:r>
            <a:endParaRPr lang="en-US" sz="1600" b="1" dirty="0">
              <a:latin typeface="Montserrat" pitchFamily="2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6F9016-1FC1-6B42-BF6D-12CDB2A68EAE}"/>
              </a:ext>
            </a:extLst>
          </p:cNvPr>
          <p:cNvGrpSpPr/>
          <p:nvPr/>
        </p:nvGrpSpPr>
        <p:grpSpPr>
          <a:xfrm>
            <a:off x="2681788" y="880947"/>
            <a:ext cx="4418702" cy="5393195"/>
            <a:chOff x="533400" y="1288139"/>
            <a:chExt cx="3499302" cy="483209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DC0D78B-ABC1-3147-ADC7-F5FA2C5A227E}"/>
                </a:ext>
              </a:extLst>
            </p:cNvPr>
            <p:cNvSpPr/>
            <p:nvPr/>
          </p:nvSpPr>
          <p:spPr>
            <a:xfrm>
              <a:off x="533400" y="1721739"/>
              <a:ext cx="3499302" cy="4398492"/>
            </a:xfrm>
            <a:prstGeom prst="round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99C2B75-CC23-7142-AA0E-4025B899BD05}"/>
                </a:ext>
              </a:extLst>
            </p:cNvPr>
            <p:cNvSpPr/>
            <p:nvPr/>
          </p:nvSpPr>
          <p:spPr>
            <a:xfrm>
              <a:off x="1386859" y="1419594"/>
              <a:ext cx="1792385" cy="4854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3C93D7-F982-5645-AF64-5EEE28BE56BB}"/>
                </a:ext>
              </a:extLst>
            </p:cNvPr>
            <p:cNvSpPr/>
            <p:nvPr/>
          </p:nvSpPr>
          <p:spPr>
            <a:xfrm>
              <a:off x="2100617" y="1288139"/>
              <a:ext cx="364869" cy="36486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9963A17-CBC5-FA4B-AEB5-B880916879E7}"/>
              </a:ext>
            </a:extLst>
          </p:cNvPr>
          <p:cNvGrpSpPr/>
          <p:nvPr/>
        </p:nvGrpSpPr>
        <p:grpSpPr>
          <a:xfrm>
            <a:off x="1160835" y="1034305"/>
            <a:ext cx="808299" cy="5059483"/>
            <a:chOff x="2209800" y="1543812"/>
            <a:chExt cx="685800" cy="437488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5E9323-D021-574E-9DE7-4E0C1AFC611D}"/>
                </a:ext>
              </a:extLst>
            </p:cNvPr>
            <p:cNvSpPr/>
            <p:nvPr/>
          </p:nvSpPr>
          <p:spPr>
            <a:xfrm>
              <a:off x="2209800" y="154381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4D7B42-34AE-0D41-B889-31CFBE8B2A0F}"/>
                </a:ext>
              </a:extLst>
            </p:cNvPr>
            <p:cNvSpPr/>
            <p:nvPr/>
          </p:nvSpPr>
          <p:spPr>
            <a:xfrm>
              <a:off x="2209800" y="2466082"/>
              <a:ext cx="685800" cy="68580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M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F8B9092-7420-5340-9582-AACB18D72656}"/>
                </a:ext>
              </a:extLst>
            </p:cNvPr>
            <p:cNvSpPr/>
            <p:nvPr/>
          </p:nvSpPr>
          <p:spPr>
            <a:xfrm>
              <a:off x="2209800" y="3388352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792B97-2370-854A-BE02-81903EC9FF17}"/>
                </a:ext>
              </a:extLst>
            </p:cNvPr>
            <p:cNvSpPr/>
            <p:nvPr/>
          </p:nvSpPr>
          <p:spPr>
            <a:xfrm>
              <a:off x="2209800" y="4310622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F58836A-32BC-9D4A-8819-87EB7AE4D2CE}"/>
                </a:ext>
              </a:extLst>
            </p:cNvPr>
            <p:cNvSpPr/>
            <p:nvPr/>
          </p:nvSpPr>
          <p:spPr>
            <a:xfrm>
              <a:off x="2209800" y="5232894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V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B5A9730-ED38-914C-966A-2DA77CFAD9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0" t="54075" r="35327" b="11481"/>
          <a:stretch/>
        </p:blipFill>
        <p:spPr>
          <a:xfrm>
            <a:off x="6754327" y="3959441"/>
            <a:ext cx="1508825" cy="1508825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200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B3263E-99F4-6742-B29E-DF9B680511A6}"/>
              </a:ext>
            </a:extLst>
          </p:cNvPr>
          <p:cNvSpPr txBox="1"/>
          <p:nvPr/>
        </p:nvSpPr>
        <p:spPr>
          <a:xfrm>
            <a:off x="133632" y="145473"/>
            <a:ext cx="69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ANALYZE: Align to customer goals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D9AD2-6D71-0B46-ACF9-FF1F5E28FBBB}"/>
              </a:ext>
            </a:extLst>
          </p:cNvPr>
          <p:cNvSpPr txBox="1"/>
          <p:nvPr/>
        </p:nvSpPr>
        <p:spPr>
          <a:xfrm>
            <a:off x="2834709" y="1821548"/>
            <a:ext cx="39196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Develop design alternatives to test and verify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endParaRPr lang="en-US" sz="1600" b="1" dirty="0">
              <a:latin typeface="Montserrat" pitchFamily="2" charset="77"/>
              <a:cs typeface="Calibri" panose="020F0502020204030204" pitchFamily="34" charset="0"/>
            </a:endParaRP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Identify the optimal combination of requirements – value within constraints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endParaRPr lang="en-US" sz="1600" b="1" dirty="0">
              <a:latin typeface="Montserrat" pitchFamily="2" charset="77"/>
              <a:cs typeface="Calibri" panose="020F0502020204030204" pitchFamily="34" charset="0"/>
            </a:endParaRP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Develop conceptual designs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endParaRPr lang="en-US" sz="1600" b="1" dirty="0">
              <a:latin typeface="Montserrat" pitchFamily="2" charset="77"/>
              <a:cs typeface="Calibri" panose="020F0502020204030204" pitchFamily="34" charset="0"/>
            </a:endParaRP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Evaluate and select the best components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endParaRPr lang="en-US" sz="1600" b="1" dirty="0">
              <a:latin typeface="Montserrat" pitchFamily="2" charset="77"/>
              <a:cs typeface="Calibri" panose="020F0502020204030204" pitchFamily="34" charset="0"/>
            </a:endParaRP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Develop the best possible design to put forward</a:t>
            </a:r>
            <a:endParaRPr lang="en-US" sz="1600" b="1" dirty="0">
              <a:latin typeface="Montserrat" pitchFamily="2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78D157-55D5-C646-8972-54718A60722A}"/>
              </a:ext>
            </a:extLst>
          </p:cNvPr>
          <p:cNvGrpSpPr/>
          <p:nvPr/>
        </p:nvGrpSpPr>
        <p:grpSpPr>
          <a:xfrm>
            <a:off x="2681788" y="880947"/>
            <a:ext cx="4418702" cy="5393195"/>
            <a:chOff x="533400" y="1288139"/>
            <a:chExt cx="3499302" cy="483209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8D60EAF-43D2-EE48-B4F7-05B4F2BF8E2D}"/>
                </a:ext>
              </a:extLst>
            </p:cNvPr>
            <p:cNvSpPr/>
            <p:nvPr/>
          </p:nvSpPr>
          <p:spPr>
            <a:xfrm>
              <a:off x="533400" y="1721739"/>
              <a:ext cx="3499302" cy="4398492"/>
            </a:xfrm>
            <a:prstGeom prst="round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D911BF3-B937-E44C-8E1B-7818BBEC04EB}"/>
                </a:ext>
              </a:extLst>
            </p:cNvPr>
            <p:cNvSpPr/>
            <p:nvPr/>
          </p:nvSpPr>
          <p:spPr>
            <a:xfrm>
              <a:off x="1386859" y="1419594"/>
              <a:ext cx="1792385" cy="4854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A8A3C6-DA9B-4A4D-9B7E-F5E3F60F7484}"/>
                </a:ext>
              </a:extLst>
            </p:cNvPr>
            <p:cNvSpPr/>
            <p:nvPr/>
          </p:nvSpPr>
          <p:spPr>
            <a:xfrm>
              <a:off x="2100617" y="1288139"/>
              <a:ext cx="364869" cy="36486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A530C5-9FAC-594E-AF01-CCF55736631B}"/>
              </a:ext>
            </a:extLst>
          </p:cNvPr>
          <p:cNvGrpSpPr/>
          <p:nvPr/>
        </p:nvGrpSpPr>
        <p:grpSpPr>
          <a:xfrm>
            <a:off x="1160835" y="1034305"/>
            <a:ext cx="808299" cy="5059483"/>
            <a:chOff x="2209800" y="1543812"/>
            <a:chExt cx="685800" cy="437488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1918ACE-96A4-1A4D-9B15-D20B1DAE53B8}"/>
                </a:ext>
              </a:extLst>
            </p:cNvPr>
            <p:cNvSpPr/>
            <p:nvPr/>
          </p:nvSpPr>
          <p:spPr>
            <a:xfrm>
              <a:off x="2209800" y="154381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0BF89EA-FE63-6945-983A-0F958F1828F0}"/>
                </a:ext>
              </a:extLst>
            </p:cNvPr>
            <p:cNvSpPr/>
            <p:nvPr/>
          </p:nvSpPr>
          <p:spPr>
            <a:xfrm>
              <a:off x="2209800" y="246608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M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DE11BF-5E39-9D41-B549-98A6238092DF}"/>
                </a:ext>
              </a:extLst>
            </p:cNvPr>
            <p:cNvSpPr/>
            <p:nvPr/>
          </p:nvSpPr>
          <p:spPr>
            <a:xfrm>
              <a:off x="2209800" y="3388352"/>
              <a:ext cx="685800" cy="68580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34FCC77-D878-8E43-B9F0-F32C9480FAE0}"/>
                </a:ext>
              </a:extLst>
            </p:cNvPr>
            <p:cNvSpPr/>
            <p:nvPr/>
          </p:nvSpPr>
          <p:spPr>
            <a:xfrm>
              <a:off x="2209800" y="4310622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DAA4C1-72F3-5D4C-A724-6D7E6023B69E}"/>
                </a:ext>
              </a:extLst>
            </p:cNvPr>
            <p:cNvSpPr/>
            <p:nvPr/>
          </p:nvSpPr>
          <p:spPr>
            <a:xfrm>
              <a:off x="2209800" y="5232894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V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9890A67-0372-0047-BAEB-7287BE6F1F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30" t="53165" r="27553" b="6726"/>
          <a:stretch/>
        </p:blipFill>
        <p:spPr>
          <a:xfrm>
            <a:off x="6754327" y="3959780"/>
            <a:ext cx="1508824" cy="1508824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759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F886D-5173-1941-849F-4366F6F25A6C}"/>
              </a:ext>
            </a:extLst>
          </p:cNvPr>
          <p:cNvSpPr txBox="1"/>
          <p:nvPr/>
        </p:nvSpPr>
        <p:spPr>
          <a:xfrm>
            <a:off x="133632" y="145473"/>
            <a:ext cx="854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DESIGN: Streamline goals to best meet customer needs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905C6-3460-B844-9831-91B43773CCC3}"/>
              </a:ext>
            </a:extLst>
          </p:cNvPr>
          <p:cNvSpPr txBox="1"/>
          <p:nvPr/>
        </p:nvSpPr>
        <p:spPr>
          <a:xfrm>
            <a:off x="2834710" y="1821548"/>
            <a:ext cx="35099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Prioritize elements of the design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endParaRPr lang="en-US" sz="1600" b="1" dirty="0">
              <a:latin typeface="Montserrat" pitchFamily="2" charset="77"/>
              <a:cs typeface="Calibri" panose="020F0502020204030204" pitchFamily="34" charset="0"/>
            </a:endParaRP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Develop a detailed and high-level design for the selected alternative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endParaRPr lang="en-US" sz="1600" b="1" dirty="0">
              <a:latin typeface="Montserrat" pitchFamily="2" charset="77"/>
              <a:cs typeface="Calibri" panose="020F0502020204030204" pitchFamily="34" charset="0"/>
            </a:endParaRP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Develop a detailed prototype model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endParaRPr lang="en-US" sz="1600" b="1" dirty="0">
              <a:latin typeface="Montserrat" pitchFamily="2" charset="77"/>
              <a:cs typeface="Calibri" panose="020F0502020204030204" pitchFamily="34" charset="0"/>
            </a:endParaRP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Identify possible errors and make necessary modifications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A42B1B-4B67-C945-8172-B9AEB667E3C6}"/>
              </a:ext>
            </a:extLst>
          </p:cNvPr>
          <p:cNvGrpSpPr/>
          <p:nvPr/>
        </p:nvGrpSpPr>
        <p:grpSpPr>
          <a:xfrm>
            <a:off x="2681788" y="880947"/>
            <a:ext cx="4418702" cy="5393195"/>
            <a:chOff x="533400" y="1288139"/>
            <a:chExt cx="3499302" cy="483209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79C9BDD-AB28-194E-B405-76217402B3FB}"/>
                </a:ext>
              </a:extLst>
            </p:cNvPr>
            <p:cNvSpPr/>
            <p:nvPr/>
          </p:nvSpPr>
          <p:spPr>
            <a:xfrm>
              <a:off x="533400" y="1721739"/>
              <a:ext cx="3499302" cy="4398492"/>
            </a:xfrm>
            <a:prstGeom prst="round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BAD8691-C32C-1D4D-8C07-CC8F27A6923D}"/>
                </a:ext>
              </a:extLst>
            </p:cNvPr>
            <p:cNvSpPr/>
            <p:nvPr/>
          </p:nvSpPr>
          <p:spPr>
            <a:xfrm>
              <a:off x="1386859" y="1419594"/>
              <a:ext cx="1792385" cy="4854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DEBBE38-949B-BD4E-8A1A-66FD366687C9}"/>
                </a:ext>
              </a:extLst>
            </p:cNvPr>
            <p:cNvSpPr/>
            <p:nvPr/>
          </p:nvSpPr>
          <p:spPr>
            <a:xfrm>
              <a:off x="2100617" y="1288139"/>
              <a:ext cx="364869" cy="36486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7BEF531-36DC-D048-A6AA-6466CB3A7D81}"/>
              </a:ext>
            </a:extLst>
          </p:cNvPr>
          <p:cNvGrpSpPr/>
          <p:nvPr/>
        </p:nvGrpSpPr>
        <p:grpSpPr>
          <a:xfrm>
            <a:off x="1160835" y="1034305"/>
            <a:ext cx="808299" cy="5059483"/>
            <a:chOff x="2209800" y="1543812"/>
            <a:chExt cx="685800" cy="437488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1BA7D41-DE2A-1F4D-8A16-EA1B40A01819}"/>
                </a:ext>
              </a:extLst>
            </p:cNvPr>
            <p:cNvSpPr/>
            <p:nvPr/>
          </p:nvSpPr>
          <p:spPr>
            <a:xfrm>
              <a:off x="2209800" y="154381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ACA8FEB-AF4C-284F-99C9-2B25F004616D}"/>
                </a:ext>
              </a:extLst>
            </p:cNvPr>
            <p:cNvSpPr/>
            <p:nvPr/>
          </p:nvSpPr>
          <p:spPr>
            <a:xfrm>
              <a:off x="2209800" y="246608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M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E801AE9-DC23-7642-9EB8-381A4C8E7917}"/>
                </a:ext>
              </a:extLst>
            </p:cNvPr>
            <p:cNvSpPr/>
            <p:nvPr/>
          </p:nvSpPr>
          <p:spPr>
            <a:xfrm>
              <a:off x="2209800" y="338835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31845A-AB56-8743-8D6E-300AECE95533}"/>
                </a:ext>
              </a:extLst>
            </p:cNvPr>
            <p:cNvSpPr/>
            <p:nvPr/>
          </p:nvSpPr>
          <p:spPr>
            <a:xfrm>
              <a:off x="2209800" y="4310622"/>
              <a:ext cx="685800" cy="68580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9722B88-42F1-AC47-91C9-4FB8F2EE0CE4}"/>
                </a:ext>
              </a:extLst>
            </p:cNvPr>
            <p:cNvSpPr/>
            <p:nvPr/>
          </p:nvSpPr>
          <p:spPr>
            <a:xfrm>
              <a:off x="2209800" y="5232894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V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0D7E5E3-F25E-0649-973E-079B89775D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9" t="14814" r="24585" b="33335"/>
          <a:stretch/>
        </p:blipFill>
        <p:spPr>
          <a:xfrm>
            <a:off x="6765259" y="3969352"/>
            <a:ext cx="1486959" cy="1486959"/>
          </a:xfrm>
          <a:prstGeom prst="ellipse">
            <a:avLst/>
          </a:prstGeom>
          <a:ln w="508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222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F886D-5173-1941-849F-4366F6F25A6C}"/>
              </a:ext>
            </a:extLst>
          </p:cNvPr>
          <p:cNvSpPr txBox="1"/>
          <p:nvPr/>
        </p:nvSpPr>
        <p:spPr>
          <a:xfrm>
            <a:off x="133631" y="145473"/>
            <a:ext cx="890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VERIFY: Check that customer specifications are met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361E37-35F1-EB45-BCB8-A6A72FA9D11E}"/>
              </a:ext>
            </a:extLst>
          </p:cNvPr>
          <p:cNvGrpSpPr/>
          <p:nvPr/>
        </p:nvGrpSpPr>
        <p:grpSpPr>
          <a:xfrm>
            <a:off x="2681788" y="880947"/>
            <a:ext cx="4418702" cy="5393195"/>
            <a:chOff x="533400" y="1288139"/>
            <a:chExt cx="3499302" cy="483209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B281F1A-4C51-1644-967C-C589A6A13DEA}"/>
                </a:ext>
              </a:extLst>
            </p:cNvPr>
            <p:cNvSpPr/>
            <p:nvPr/>
          </p:nvSpPr>
          <p:spPr>
            <a:xfrm>
              <a:off x="533400" y="1721739"/>
              <a:ext cx="3499302" cy="4398492"/>
            </a:xfrm>
            <a:prstGeom prst="round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8FAC6FB-4918-1D42-B7F7-7AAB175BF227}"/>
                </a:ext>
              </a:extLst>
            </p:cNvPr>
            <p:cNvSpPr/>
            <p:nvPr/>
          </p:nvSpPr>
          <p:spPr>
            <a:xfrm>
              <a:off x="1386859" y="1419594"/>
              <a:ext cx="1792385" cy="4854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46970BD-8CFF-364D-9086-21BB4A69430D}"/>
                </a:ext>
              </a:extLst>
            </p:cNvPr>
            <p:cNvSpPr/>
            <p:nvPr/>
          </p:nvSpPr>
          <p:spPr>
            <a:xfrm>
              <a:off x="2100617" y="1288139"/>
              <a:ext cx="364869" cy="36486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5B2A95D-9ECE-CA46-9594-95AA6D86268A}"/>
              </a:ext>
            </a:extLst>
          </p:cNvPr>
          <p:cNvGrpSpPr/>
          <p:nvPr/>
        </p:nvGrpSpPr>
        <p:grpSpPr>
          <a:xfrm>
            <a:off x="1160835" y="1034305"/>
            <a:ext cx="808299" cy="5059483"/>
            <a:chOff x="2209800" y="1543812"/>
            <a:chExt cx="685800" cy="437488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88E407-CF74-6244-897B-42AB87B1AC8A}"/>
                </a:ext>
              </a:extLst>
            </p:cNvPr>
            <p:cNvSpPr/>
            <p:nvPr/>
          </p:nvSpPr>
          <p:spPr>
            <a:xfrm>
              <a:off x="2209800" y="154381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1B4C8C0-C9D8-B147-A409-42132C5C9C39}"/>
                </a:ext>
              </a:extLst>
            </p:cNvPr>
            <p:cNvSpPr/>
            <p:nvPr/>
          </p:nvSpPr>
          <p:spPr>
            <a:xfrm>
              <a:off x="2209800" y="246608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M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02012-728C-1A4E-954B-0AEB894942AE}"/>
                </a:ext>
              </a:extLst>
            </p:cNvPr>
            <p:cNvSpPr/>
            <p:nvPr/>
          </p:nvSpPr>
          <p:spPr>
            <a:xfrm>
              <a:off x="2209800" y="338835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F308E-E54B-8D4A-B56D-BC0252A3DEA5}"/>
                </a:ext>
              </a:extLst>
            </p:cNvPr>
            <p:cNvSpPr/>
            <p:nvPr/>
          </p:nvSpPr>
          <p:spPr>
            <a:xfrm>
              <a:off x="2209800" y="431062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4F6ABF-755A-8342-9AC1-8F747D435D18}"/>
                </a:ext>
              </a:extLst>
            </p:cNvPr>
            <p:cNvSpPr/>
            <p:nvPr/>
          </p:nvSpPr>
          <p:spPr>
            <a:xfrm>
              <a:off x="2209800" y="5232894"/>
              <a:ext cx="685800" cy="68580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V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D445F45-192F-114E-A981-5BF24A234E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9" t="14814" r="24585" b="33335"/>
          <a:stretch/>
        </p:blipFill>
        <p:spPr>
          <a:xfrm>
            <a:off x="6765259" y="3969352"/>
            <a:ext cx="1486959" cy="1486959"/>
          </a:xfrm>
          <a:prstGeom prst="ellipse">
            <a:avLst/>
          </a:prstGeom>
          <a:ln w="508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96135B-5EFC-4047-809E-43FBFE30617D}"/>
              </a:ext>
            </a:extLst>
          </p:cNvPr>
          <p:cNvSpPr txBox="1"/>
          <p:nvPr/>
        </p:nvSpPr>
        <p:spPr>
          <a:xfrm>
            <a:off x="2834710" y="1821548"/>
            <a:ext cx="372651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Validate acceptability to all stakeholders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Run a pilot to confirm capability and quality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Complete pre-pilot and pilot production runs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Confirm expectations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Expand deployment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Document lessons learned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Develop plan to transition to a routine operation</a:t>
            </a:r>
          </a:p>
        </p:txBody>
      </p:sp>
    </p:spTree>
    <p:extLst>
      <p:ext uri="{BB962C8B-B14F-4D97-AF65-F5344CB8AC3E}">
        <p14:creationId xmlns:p14="http://schemas.microsoft.com/office/powerpoint/2010/main" val="213540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B92709-D397-6D4F-A0B7-00E1D3080FDB}"/>
              </a:ext>
            </a:extLst>
          </p:cNvPr>
          <p:cNvSpPr txBox="1"/>
          <p:nvPr/>
        </p:nvSpPr>
        <p:spPr>
          <a:xfrm>
            <a:off x="133631" y="145473"/>
            <a:ext cx="890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Summarizing DMADV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2B8E347-AA19-9A46-826E-917C93F3FE12}"/>
              </a:ext>
            </a:extLst>
          </p:cNvPr>
          <p:cNvSpPr/>
          <p:nvPr/>
        </p:nvSpPr>
        <p:spPr>
          <a:xfrm>
            <a:off x="424884" y="1295948"/>
            <a:ext cx="4103686" cy="48000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ontserrat" pitchFamily="2" charset="77"/>
                <a:cs typeface="Calibri" panose="020F0502020204030204" pitchFamily="34" charset="0"/>
              </a:rPr>
              <a:t>WHEN TO USE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Montserrat" pitchFamily="2" charset="77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Montserrat" pitchFamily="2" charset="77"/>
                <a:cs typeface="Calibri" panose="020F0502020204030204" pitchFamily="34" charset="0"/>
              </a:rPr>
              <a:t>When a product or process is not in existence and one needs to be developed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Montserrat" pitchFamily="2" charset="77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Montserrat" pitchFamily="2" charset="77"/>
                <a:cs typeface="Calibri" panose="020F0502020204030204" pitchFamily="34" charset="0"/>
              </a:rPr>
              <a:t>When the existing product or process exists and has been optimized (using either DMAIC or not) and still does not meet the level of customer specification or capability</a:t>
            </a:r>
          </a:p>
          <a:p>
            <a:pPr algn="ctr"/>
            <a:endParaRPr lang="en-US" sz="1600" dirty="0"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FCC0921-15EE-F449-95EA-4EC2D12CD275}"/>
              </a:ext>
            </a:extLst>
          </p:cNvPr>
          <p:cNvSpPr/>
          <p:nvPr/>
        </p:nvSpPr>
        <p:spPr>
          <a:xfrm>
            <a:off x="4700336" y="1295948"/>
            <a:ext cx="4103686" cy="48000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3838" algn="ctr" fontAlgn="ctr"/>
            <a:r>
              <a:rPr lang="en-US" b="1" dirty="0">
                <a:latin typeface="Montserrat" pitchFamily="2" charset="77"/>
              </a:rPr>
              <a:t>TYPICAL TOOLS TO USE</a:t>
            </a:r>
          </a:p>
          <a:p>
            <a:pPr marL="509588" indent="-285750" fontAlgn="ctr">
              <a:buFont typeface="Wingdings" panose="05000000000000000000" pitchFamily="2" charset="2"/>
              <a:buChar char="§"/>
            </a:pPr>
            <a:endParaRPr lang="en-US" sz="1600" dirty="0">
              <a:latin typeface="Montserrat" pitchFamily="2" charset="77"/>
            </a:endParaRPr>
          </a:p>
          <a:p>
            <a:pPr marL="509588" indent="-285750" fontAlgn="ctr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5 Why</a:t>
            </a:r>
          </a:p>
          <a:p>
            <a:pPr marL="509588" indent="-285750" fontAlgn="ctr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Business Process Map</a:t>
            </a:r>
          </a:p>
          <a:p>
            <a:pPr marL="509588" indent="-285750" fontAlgn="ctr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Cause and Effect Diagram</a:t>
            </a:r>
          </a:p>
          <a:p>
            <a:pPr marL="509588" indent="-285750" fontAlgn="ctr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Control Charts</a:t>
            </a:r>
          </a:p>
          <a:p>
            <a:pPr marL="509588" indent="-285750" fontAlgn="ctr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Cost-Benefit Analysis</a:t>
            </a:r>
          </a:p>
          <a:p>
            <a:pPr marL="509588" indent="-285750" fontAlgn="ctr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CTQ Tree</a:t>
            </a:r>
          </a:p>
          <a:p>
            <a:pPr marL="509588" indent="-285750" fontAlgn="ctr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DOE (Design of Experiments)</a:t>
            </a:r>
          </a:p>
          <a:p>
            <a:pPr marL="509588" indent="-285750" fontAlgn="ctr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Pareto Analysis</a:t>
            </a:r>
          </a:p>
          <a:p>
            <a:pPr marL="509588" indent="-285750" fontAlgn="ctr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ANOVA </a:t>
            </a:r>
          </a:p>
          <a:p>
            <a:pPr marL="509588" indent="-285750" fontAlgn="ctr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Gauge R&amp;R</a:t>
            </a:r>
          </a:p>
          <a:p>
            <a:pPr marL="509588" indent="-285750" fontAlgn="ctr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SIPOC Analysis</a:t>
            </a:r>
          </a:p>
          <a:p>
            <a:pPr marL="509588" indent="-285750" fontAlgn="ctr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Regression Analysis</a:t>
            </a:r>
          </a:p>
          <a:p>
            <a:pPr marL="509588" indent="-285750" fontAlgn="ctr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Root Cause Analysis</a:t>
            </a:r>
          </a:p>
          <a:p>
            <a:pPr marL="509588" indent="-285750" fontAlgn="ctr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Value Stream Map</a:t>
            </a:r>
          </a:p>
          <a:p>
            <a:pPr algn="ctr"/>
            <a:endParaRPr lang="en-US" sz="1600" dirty="0">
              <a:latin typeface="Montserrat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73EA41-BA10-4A43-817A-5D774DF79969}"/>
              </a:ext>
            </a:extLst>
          </p:cNvPr>
          <p:cNvSpPr/>
          <p:nvPr/>
        </p:nvSpPr>
        <p:spPr>
          <a:xfrm>
            <a:off x="4151822" y="3124200"/>
            <a:ext cx="762000" cy="76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Montserra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22BD5-67C6-F44E-A0B9-3C5BA00B6F05}"/>
              </a:ext>
            </a:extLst>
          </p:cNvPr>
          <p:cNvSpPr txBox="1"/>
          <p:nvPr/>
        </p:nvSpPr>
        <p:spPr>
          <a:xfrm>
            <a:off x="4090736" y="3367254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Montserrat" pitchFamily="2" charset="77"/>
              </a:rPr>
              <a:t>D</a:t>
            </a:r>
            <a:r>
              <a:rPr lang="en-US" sz="1200" b="1" dirty="0">
                <a:solidFill>
                  <a:schemeClr val="bg1"/>
                </a:solidFill>
                <a:latin typeface="Montserrat" pitchFamily="2" charset="77"/>
              </a:rPr>
              <a:t>M</a:t>
            </a:r>
            <a:r>
              <a:rPr lang="en-US" sz="1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Montserrat" pitchFamily="2" charset="77"/>
              </a:rPr>
              <a:t>A</a:t>
            </a:r>
            <a:r>
              <a:rPr lang="en-US" sz="1200" b="1" dirty="0">
                <a:solidFill>
                  <a:schemeClr val="bg1"/>
                </a:solidFill>
                <a:latin typeface="Montserrat" pitchFamily="2" charset="77"/>
              </a:rPr>
              <a:t>D</a:t>
            </a:r>
            <a:r>
              <a:rPr lang="en-US" sz="1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Montserrat" pitchFamily="2" charset="77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5599128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F6B8084E7D674C8D6AFA69C229537F" ma:contentTypeVersion="6" ma:contentTypeDescription="Create a new document." ma:contentTypeScope="" ma:versionID="b9054b279481363819da69c1253e8a12">
  <xsd:schema xmlns:xsd="http://www.w3.org/2001/XMLSchema" xmlns:xs="http://www.w3.org/2001/XMLSchema" xmlns:p="http://schemas.microsoft.com/office/2006/metadata/properties" xmlns:ns2="3bc03261-063a-4bb5-8c1a-ccbd0d260df6" targetNamespace="http://schemas.microsoft.com/office/2006/metadata/properties" ma:root="true" ma:fieldsID="763a764fd6167591f9bd3ffad9385dc3" ns2:_="">
    <xsd:import namespace="3bc03261-063a-4bb5-8c1a-ccbd0d260d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c03261-063a-4bb5-8c1a-ccbd0d260d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5807A3-ECB2-466D-9480-803A0368143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3bc03261-063a-4bb5-8c1a-ccbd0d260df6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5696CFD9-35E6-4A9B-BAA2-B478CF9BD7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3075D4-87B2-4E00-A7A7-1A17163F2B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c03261-063a-4bb5-8c1a-ccbd0d260d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26474</TotalTime>
  <Words>454</Words>
  <Application>Microsoft Macintosh PowerPoint</Application>
  <PresentationFormat>Letter Paper (8.5x11 in)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Gill Sans MT</vt:lpstr>
      <vt:lpstr>Lato Light</vt:lpstr>
      <vt:lpstr>Montserrat</vt:lpstr>
      <vt:lpstr>Wingdings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essentials</dc:title>
  <dc:subject/>
  <dc:creator>Thom Keehan</dc:creator>
  <cp:keywords/>
  <dc:description/>
  <cp:lastModifiedBy>Thom Keehan</cp:lastModifiedBy>
  <cp:revision>9</cp:revision>
  <dcterms:created xsi:type="dcterms:W3CDTF">2021-02-03T13:08:34Z</dcterms:created>
  <dcterms:modified xsi:type="dcterms:W3CDTF">2022-01-15T11:59:03Z</dcterms:modified>
  <cp:category/>
</cp:coreProperties>
</file>