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13"/>
  </p:notesMasterIdLst>
  <p:sldIdLst>
    <p:sldId id="3351" r:id="rId5"/>
    <p:sldId id="3352" r:id="rId6"/>
    <p:sldId id="3353" r:id="rId7"/>
    <p:sldId id="3354" r:id="rId8"/>
    <p:sldId id="3355" r:id="rId9"/>
    <p:sldId id="3356" r:id="rId10"/>
    <p:sldId id="3357" r:id="rId11"/>
    <p:sldId id="3358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/>
    <p:restoredTop sz="94674"/>
  </p:normalViewPr>
  <p:slideViewPr>
    <p:cSldViewPr snapToGrid="0">
      <p:cViewPr varScale="1">
        <p:scale>
          <a:sx n="155" d="100"/>
          <a:sy n="155" d="100"/>
        </p:scale>
        <p:origin x="208" y="1080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E82489-EB6B-A345-8AAE-C59B352FA5BE}"/>
              </a:ext>
            </a:extLst>
          </p:cNvPr>
          <p:cNvSpPr txBox="1"/>
          <p:nvPr/>
        </p:nvSpPr>
        <p:spPr>
          <a:xfrm>
            <a:off x="1844843" y="5078669"/>
            <a:ext cx="6642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Proactive application of statistical tools for product development quality and performance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6E62704-1261-A746-B2F5-E9C1D72233E2}"/>
              </a:ext>
            </a:extLst>
          </p:cNvPr>
          <p:cNvSpPr/>
          <p:nvPr/>
        </p:nvSpPr>
        <p:spPr>
          <a:xfrm>
            <a:off x="3228068" y="2687462"/>
            <a:ext cx="1143000" cy="762000"/>
          </a:xfrm>
          <a:prstGeom prst="homePlate">
            <a:avLst/>
          </a:prstGeom>
          <a:gradFill>
            <a:gsLst>
              <a:gs pos="48000">
                <a:schemeClr val="accent1">
                  <a:lumMod val="25000"/>
                  <a:lumOff val="75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EBFA2-2AFE-314A-852F-7D9DAF584BFB}"/>
              </a:ext>
            </a:extLst>
          </p:cNvPr>
          <p:cNvSpPr/>
          <p:nvPr/>
        </p:nvSpPr>
        <p:spPr>
          <a:xfrm>
            <a:off x="133632" y="1433206"/>
            <a:ext cx="3246836" cy="325420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itchFamily="2" charset="77"/>
              </a:rPr>
              <a:t>IDDOV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a methodical approach to product development that ensures customer satisfaction and a robust design</a:t>
            </a:r>
            <a:endParaRPr lang="en-US" sz="20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8C3C503-2125-894F-81AB-43D8A9448D0C}"/>
              </a:ext>
            </a:extLst>
          </p:cNvPr>
          <p:cNvSpPr/>
          <p:nvPr/>
        </p:nvSpPr>
        <p:spPr>
          <a:xfrm>
            <a:off x="4675868" y="1297530"/>
            <a:ext cx="3962400" cy="3541871"/>
          </a:xfrm>
          <a:prstGeom prst="bracePair">
            <a:avLst/>
          </a:prstGeom>
          <a:ln w="3810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tIns="0" rIns="0" rtlCol="0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IDD… </a:t>
            </a: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to understand customers and develop solutions to best meet consumer and company needs</a:t>
            </a:r>
          </a:p>
          <a:p>
            <a:pPr>
              <a:defRPr/>
            </a:pPr>
            <a:endParaRPr lang="en-US"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itchFamily="2" charset="77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…OV </a:t>
            </a: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to ensure products are robust and will perform consistently for our customers and consumers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4F3CFF1-7A1C-9041-A73E-338C9A08C703}"/>
              </a:ext>
            </a:extLst>
          </p:cNvPr>
          <p:cNvSpPr txBox="1"/>
          <p:nvPr/>
        </p:nvSpPr>
        <p:spPr>
          <a:xfrm>
            <a:off x="1692613" y="732716"/>
            <a:ext cx="728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dirty="0">
                <a:latin typeface="Montserrat" pitchFamily="2" charset="77"/>
              </a:rPr>
              <a:t>IDENTIFY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DEFINE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DEVELOP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OPTIMIZE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 | </a:t>
            </a:r>
            <a:r>
              <a:rPr lang="en-US" sz="2000" dirty="0">
                <a:latin typeface="Montserrat" pitchFamily="2" charset="77"/>
              </a:rPr>
              <a:t>VERIFY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675CE-2D35-1443-803F-E812A1D5C644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What is IDDOV?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1453F-061C-8C4A-83E5-C8E05D350925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Components </a:t>
            </a:r>
            <a:r>
              <a:rPr lang="en-US" b="1">
                <a:latin typeface="Montserrat" charset="0"/>
                <a:ea typeface="Montserrat" charset="0"/>
                <a:cs typeface="Montserrat" charset="0"/>
              </a:rPr>
              <a:t>of IDDOV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ichtungspfeil 8">
            <a:extLst>
              <a:ext uri="{FF2B5EF4-FFF2-40B4-BE49-F238E27FC236}">
                <a16:creationId xmlns:a16="http://schemas.microsoft.com/office/drawing/2014/main" id="{3AF0195D-0140-9842-9E2F-4D1B5F9C106B}"/>
              </a:ext>
            </a:extLst>
          </p:cNvPr>
          <p:cNvSpPr/>
          <p:nvPr/>
        </p:nvSpPr>
        <p:spPr>
          <a:xfrm>
            <a:off x="2033602" y="2175556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chtungspfeil 8">
            <a:extLst>
              <a:ext uri="{FF2B5EF4-FFF2-40B4-BE49-F238E27FC236}">
                <a16:creationId xmlns:a16="http://schemas.microsoft.com/office/drawing/2014/main" id="{D54EC7FF-3BAE-5246-A34B-291A23C0299A}"/>
              </a:ext>
            </a:extLst>
          </p:cNvPr>
          <p:cNvSpPr/>
          <p:nvPr/>
        </p:nvSpPr>
        <p:spPr>
          <a:xfrm>
            <a:off x="2044429" y="3234024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ichtungspfeil 8">
            <a:extLst>
              <a:ext uri="{FF2B5EF4-FFF2-40B4-BE49-F238E27FC236}">
                <a16:creationId xmlns:a16="http://schemas.microsoft.com/office/drawing/2014/main" id="{61EC82BD-24B6-B649-9F65-9CD230950D43}"/>
              </a:ext>
            </a:extLst>
          </p:cNvPr>
          <p:cNvSpPr/>
          <p:nvPr/>
        </p:nvSpPr>
        <p:spPr>
          <a:xfrm>
            <a:off x="2018164" y="4284069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chtungspfeil 8">
            <a:extLst>
              <a:ext uri="{FF2B5EF4-FFF2-40B4-BE49-F238E27FC236}">
                <a16:creationId xmlns:a16="http://schemas.microsoft.com/office/drawing/2014/main" id="{8C7F7789-CCA5-5449-8604-C64012B04AF7}"/>
              </a:ext>
            </a:extLst>
          </p:cNvPr>
          <p:cNvSpPr/>
          <p:nvPr/>
        </p:nvSpPr>
        <p:spPr>
          <a:xfrm>
            <a:off x="2013597" y="5356975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chtungspfeil 8">
            <a:extLst>
              <a:ext uri="{FF2B5EF4-FFF2-40B4-BE49-F238E27FC236}">
                <a16:creationId xmlns:a16="http://schemas.microsoft.com/office/drawing/2014/main" id="{C9D8444F-837F-744C-A8C2-679897EB0229}"/>
              </a:ext>
            </a:extLst>
          </p:cNvPr>
          <p:cNvSpPr/>
          <p:nvPr/>
        </p:nvSpPr>
        <p:spPr>
          <a:xfrm>
            <a:off x="919672" y="2175556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chtungspfeil 8">
            <a:extLst>
              <a:ext uri="{FF2B5EF4-FFF2-40B4-BE49-F238E27FC236}">
                <a16:creationId xmlns:a16="http://schemas.microsoft.com/office/drawing/2014/main" id="{41EEDDD5-7D91-C24B-9029-ED7CF181F45E}"/>
              </a:ext>
            </a:extLst>
          </p:cNvPr>
          <p:cNvSpPr/>
          <p:nvPr/>
        </p:nvSpPr>
        <p:spPr>
          <a:xfrm>
            <a:off x="949197" y="3234024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chtungspfeil 8">
            <a:extLst>
              <a:ext uri="{FF2B5EF4-FFF2-40B4-BE49-F238E27FC236}">
                <a16:creationId xmlns:a16="http://schemas.microsoft.com/office/drawing/2014/main" id="{6485DAD9-7E6F-C640-AB2A-D1F7ED9E24F2}"/>
              </a:ext>
            </a:extLst>
          </p:cNvPr>
          <p:cNvSpPr/>
          <p:nvPr/>
        </p:nvSpPr>
        <p:spPr>
          <a:xfrm>
            <a:off x="930499" y="4284069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chtungspfeil 8">
            <a:extLst>
              <a:ext uri="{FF2B5EF4-FFF2-40B4-BE49-F238E27FC236}">
                <a16:creationId xmlns:a16="http://schemas.microsoft.com/office/drawing/2014/main" id="{AF048263-9BCF-8D49-A180-8F49B2664D7E}"/>
              </a:ext>
            </a:extLst>
          </p:cNvPr>
          <p:cNvSpPr/>
          <p:nvPr/>
        </p:nvSpPr>
        <p:spPr>
          <a:xfrm>
            <a:off x="919676" y="5356975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chtungspfeil 8">
            <a:extLst>
              <a:ext uri="{FF2B5EF4-FFF2-40B4-BE49-F238E27FC236}">
                <a16:creationId xmlns:a16="http://schemas.microsoft.com/office/drawing/2014/main" id="{694764E5-36E4-B74F-AF06-EA6A5505DAEC}"/>
              </a:ext>
            </a:extLst>
          </p:cNvPr>
          <p:cNvSpPr/>
          <p:nvPr/>
        </p:nvSpPr>
        <p:spPr>
          <a:xfrm>
            <a:off x="2044429" y="1057074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chtungspfeil 8">
            <a:extLst>
              <a:ext uri="{FF2B5EF4-FFF2-40B4-BE49-F238E27FC236}">
                <a16:creationId xmlns:a16="http://schemas.microsoft.com/office/drawing/2014/main" id="{6B4F4144-DED4-4C4B-A916-48E9AAA2B9D3}"/>
              </a:ext>
            </a:extLst>
          </p:cNvPr>
          <p:cNvSpPr/>
          <p:nvPr/>
        </p:nvSpPr>
        <p:spPr>
          <a:xfrm>
            <a:off x="866504" y="1057074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99E1B4-0E87-4247-877E-946BD13D2BFC}"/>
              </a:ext>
            </a:extLst>
          </p:cNvPr>
          <p:cNvSpPr/>
          <p:nvPr/>
        </p:nvSpPr>
        <p:spPr>
          <a:xfrm>
            <a:off x="3088225" y="1284574"/>
            <a:ext cx="5212871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Identify the opportunity and product plan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6A3590-EC0F-ED4E-BBFB-2C0CA713CAF3}"/>
              </a:ext>
            </a:extLst>
          </p:cNvPr>
          <p:cNvSpPr/>
          <p:nvPr/>
        </p:nvSpPr>
        <p:spPr>
          <a:xfrm>
            <a:off x="3077399" y="2233975"/>
            <a:ext cx="501601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Define the requirements needed to achieve Critical to Quality performance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338EE-70BA-834E-B524-6193B4743F4B}"/>
              </a:ext>
            </a:extLst>
          </p:cNvPr>
          <p:cNvSpPr/>
          <p:nvPr/>
        </p:nvSpPr>
        <p:spPr>
          <a:xfrm>
            <a:off x="433100" y="2140384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5FCEB-5C05-BF4B-90DF-351B58E8AF60}"/>
              </a:ext>
            </a:extLst>
          </p:cNvPr>
          <p:cNvSpPr/>
          <p:nvPr/>
        </p:nvSpPr>
        <p:spPr>
          <a:xfrm>
            <a:off x="3088227" y="3292443"/>
            <a:ext cx="5007138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Develop concepts and models to testing and production trials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82B3CC-31ED-964F-BBB9-157A240C96B3}"/>
              </a:ext>
            </a:extLst>
          </p:cNvPr>
          <p:cNvSpPr/>
          <p:nvPr/>
        </p:nvSpPr>
        <p:spPr>
          <a:xfrm>
            <a:off x="443927" y="3198852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32667E-8C77-CA46-A4A1-FD546C23AD2B}"/>
              </a:ext>
            </a:extLst>
          </p:cNvPr>
          <p:cNvSpPr/>
          <p:nvPr/>
        </p:nvSpPr>
        <p:spPr>
          <a:xfrm>
            <a:off x="3088227" y="4489024"/>
            <a:ext cx="4977562" cy="390763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Optimize the design most </a:t>
            </a:r>
            <a:r>
              <a:rPr lang="en-US" dirty="0" err="1">
                <a:solidFill>
                  <a:schemeClr val="tx1"/>
                </a:solidFill>
                <a:latin typeface="Montserrat" pitchFamily="2" charset="77"/>
              </a:rPr>
              <a:t>desireable</a:t>
            </a:r>
            <a:endParaRPr lang="en-US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19D26-C5D3-BF42-97B8-5C84B4DD3F6B}"/>
              </a:ext>
            </a:extLst>
          </p:cNvPr>
          <p:cNvSpPr/>
          <p:nvPr/>
        </p:nvSpPr>
        <p:spPr>
          <a:xfrm>
            <a:off x="443927" y="4248897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O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3762EF8-A778-2843-BCC6-E0F33FBC22BC}"/>
              </a:ext>
            </a:extLst>
          </p:cNvPr>
          <p:cNvSpPr/>
          <p:nvPr/>
        </p:nvSpPr>
        <p:spPr>
          <a:xfrm>
            <a:off x="3088227" y="5454856"/>
            <a:ext cx="497756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Verify the performance and capability to customer needs and targets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D1166D-CE63-974C-B0D1-620A4DDD4C4C}"/>
              </a:ext>
            </a:extLst>
          </p:cNvPr>
          <p:cNvSpPr/>
          <p:nvPr/>
        </p:nvSpPr>
        <p:spPr>
          <a:xfrm>
            <a:off x="443927" y="5321803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BE5D14-AAB1-1D45-8F1F-BBD176F40D08}"/>
              </a:ext>
            </a:extLst>
          </p:cNvPr>
          <p:cNvSpPr/>
          <p:nvPr/>
        </p:nvSpPr>
        <p:spPr>
          <a:xfrm>
            <a:off x="443927" y="1021902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2334CE-E839-1640-BCBF-FBFDA0268228}"/>
              </a:ext>
            </a:extLst>
          </p:cNvPr>
          <p:cNvSpPr/>
          <p:nvPr/>
        </p:nvSpPr>
        <p:spPr>
          <a:xfrm>
            <a:off x="1407025" y="1320090"/>
            <a:ext cx="1384301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  <a:cs typeface="Calibri" panose="020F0502020204030204" pitchFamily="34" charset="0"/>
              </a:rPr>
              <a:t>IDENTIFY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09722F6-94FF-6748-9B4D-F95908A5C4D3}"/>
              </a:ext>
            </a:extLst>
          </p:cNvPr>
          <p:cNvSpPr/>
          <p:nvPr/>
        </p:nvSpPr>
        <p:spPr>
          <a:xfrm>
            <a:off x="1396198" y="2438572"/>
            <a:ext cx="1543606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DEFINE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7816913-85C2-5546-915C-0B87908555A4}"/>
              </a:ext>
            </a:extLst>
          </p:cNvPr>
          <p:cNvSpPr/>
          <p:nvPr/>
        </p:nvSpPr>
        <p:spPr>
          <a:xfrm>
            <a:off x="1407024" y="3497040"/>
            <a:ext cx="1508691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DEVELOP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AA3AE34-56CC-1C4D-A619-CB583E386EC4}"/>
              </a:ext>
            </a:extLst>
          </p:cNvPr>
          <p:cNvSpPr/>
          <p:nvPr/>
        </p:nvSpPr>
        <p:spPr>
          <a:xfrm>
            <a:off x="1407025" y="4547085"/>
            <a:ext cx="154360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OPTIMIZE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A60BF24-3CDC-3849-B1FE-06BF0EAC640C}"/>
              </a:ext>
            </a:extLst>
          </p:cNvPr>
          <p:cNvSpPr/>
          <p:nvPr/>
        </p:nvSpPr>
        <p:spPr>
          <a:xfrm>
            <a:off x="1407024" y="5619991"/>
            <a:ext cx="149064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VERIFY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8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IDENTIFY: Select and scope the project for success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2834710" y="1821548"/>
            <a:ext cx="374255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an approved business case for the product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 customer case (</a:t>
            </a:r>
            <a:r>
              <a:rPr lang="en-US" sz="1600" b="1" i="1" u="sng" dirty="0">
                <a:latin typeface="Montserrat" pitchFamily="2" charset="77"/>
                <a:cs typeface="Calibri" panose="020F0502020204030204" pitchFamily="34" charset="0"/>
              </a:rPr>
              <a:t>be</a:t>
            </a: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 the consumer)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Detail the strategic objective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Scope the project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Define the team and time needed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Determine what skill sets and resources are needed to complete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0CF117-1F48-A54F-9F1D-D01CC59A3F7E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70C0E0-355E-E742-8B3E-93742C195905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865FA4-B43E-174C-BBE2-EEA38911EAA9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52C0A5-1C5C-7F45-935F-8A3763575D95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FF28EB-06A3-0647-9CC3-D64164F8E72F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EC161B-5F27-2F4D-8804-CEBF62630ED0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FDBFD1-67B5-B74F-8C8F-C3FFAAC7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48888" r="34857" b="6667"/>
          <a:stretch/>
        </p:blipFill>
        <p:spPr>
          <a:xfrm>
            <a:off x="6754328" y="3962127"/>
            <a:ext cx="1508825" cy="1508825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B8D1A-C633-6C49-A05A-9887B3E934B6}"/>
              </a:ext>
            </a:extLst>
          </p:cNvPr>
          <p:cNvSpPr txBox="1"/>
          <p:nvPr/>
        </p:nvSpPr>
        <p:spPr>
          <a:xfrm>
            <a:off x="133632" y="145473"/>
            <a:ext cx="88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DEFINE: Develop a strategy based on customer needs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F65C1-B77E-4747-85BF-DE1FA1DB302D}"/>
              </a:ext>
            </a:extLst>
          </p:cNvPr>
          <p:cNvSpPr txBox="1"/>
          <p:nvPr/>
        </p:nvSpPr>
        <p:spPr>
          <a:xfrm>
            <a:off x="2834710" y="1821548"/>
            <a:ext cx="379068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the market and customers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Experience customer usage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Understand what the customer wants and needs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 strategy for customer success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Define critical measure targets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Outline critical to quality requirements</a:t>
            </a:r>
            <a:endParaRPr lang="en-US" sz="1600" b="1" dirty="0">
              <a:latin typeface="Montserra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6F9016-1FC1-6B42-BF6D-12CDB2A68EAE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DC0D78B-ABC1-3147-ADC7-F5FA2C5A227E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9C2B75-CC23-7142-AA0E-4025B899BD05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3C93D7-F982-5645-AF64-5EEE28BE56BB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963A17-CBC5-FA4B-AEB5-B880916879E7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5E9323-D021-574E-9DE7-4E0C1AFC611D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4D7B42-34AE-0D41-B889-31CFBE8B2A0F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8B9092-7420-5340-9582-AACB18D72656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792B97-2370-854A-BE02-81903EC9FF17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58836A-32BC-9D4A-8819-87EB7AE4D2CE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B5A9730-ED38-914C-966A-2DA77CFAD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0" t="54075" r="35327" b="11481"/>
          <a:stretch/>
        </p:blipFill>
        <p:spPr>
          <a:xfrm>
            <a:off x="6754327" y="3959441"/>
            <a:ext cx="1508825" cy="1508825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0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263E-99F4-6742-B29E-DF9B680511A6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DEVELOP: Based on company and customer needs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D9AD2-6D71-0B46-ACF9-FF1F5E28FBBB}"/>
              </a:ext>
            </a:extLst>
          </p:cNvPr>
          <p:cNvSpPr txBox="1"/>
          <p:nvPr/>
        </p:nvSpPr>
        <p:spPr>
          <a:xfrm>
            <a:off x="2834709" y="1821548"/>
            <a:ext cx="3421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Be creative and use innovation techniques to generate many concept ideas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Address concept strengths and weaknesses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Refine and select strong concept(s)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78D157-55D5-C646-8972-54718A60722A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8D60EAF-43D2-EE48-B4F7-05B4F2BF8E2D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D911BF3-B937-E44C-8E1B-7818BBEC04EB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A8A3C6-DA9B-4A4D-9B7E-F5E3F60F7484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A530C5-9FAC-594E-AF01-CCF55736631B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918ACE-96A4-1A4D-9B15-D20B1DAE53B8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F89EA-FE63-6945-983A-0F958F1828F0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DE11BF-5E39-9D41-B549-98A6238092DF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4FCC77-D878-8E43-B9F0-F32C9480FAE0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DAA4C1-72F3-5D4C-A724-6D7E6023B69E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9890A67-0372-0047-BAEB-7287BE6F1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0" t="53165" r="27553" b="6726"/>
          <a:stretch/>
        </p:blipFill>
        <p:spPr>
          <a:xfrm>
            <a:off x="6754327" y="3959780"/>
            <a:ext cx="1508824" cy="1508824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59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F886D-5173-1941-849F-4366F6F25A6C}"/>
              </a:ext>
            </a:extLst>
          </p:cNvPr>
          <p:cNvSpPr txBox="1"/>
          <p:nvPr/>
        </p:nvSpPr>
        <p:spPr>
          <a:xfrm>
            <a:off x="133632" y="145473"/>
            <a:ext cx="85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OPTIMIZE: A robust design delivers consistent performance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905C6-3460-B844-9831-91B43773CCC3}"/>
              </a:ext>
            </a:extLst>
          </p:cNvPr>
          <p:cNvSpPr txBox="1"/>
          <p:nvPr/>
        </p:nvSpPr>
        <p:spPr>
          <a:xfrm>
            <a:off x="2834710" y="1821548"/>
            <a:ext cx="35099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Optimize the design to perform consistently despite aging, use, and manufacturing variation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Understand product and/or process function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Understand causes of variability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Optimize nominal design parameters to maximize robustness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42B1B-4B67-C945-8172-B9AEB667E3C6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79C9BDD-AB28-194E-B405-76217402B3FB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BAD8691-C32C-1D4D-8C07-CC8F27A6923D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EBBE38-949B-BD4E-8A1A-66FD366687C9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BEF531-36DC-D048-A6AA-6466CB3A7D81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BA7D41-DE2A-1F4D-8A16-EA1B40A01819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CA8FEB-AF4C-284F-99C9-2B25F004616D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801AE9-DC23-7642-9EB8-381A4C8E7917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31845A-AB56-8743-8D6E-300AECE95533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722B88-42F1-AC47-91C9-4FB8F2EE0CE4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0D7E5E3-F25E-0649-973E-079B8977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9" t="14814" r="24585" b="33335"/>
          <a:stretch/>
        </p:blipFill>
        <p:spPr>
          <a:xfrm>
            <a:off x="6765259" y="3969352"/>
            <a:ext cx="1486959" cy="1486959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22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F886D-5173-1941-849F-4366F6F25A6C}"/>
              </a:ext>
            </a:extLst>
          </p:cNvPr>
          <p:cNvSpPr txBox="1"/>
          <p:nvPr/>
        </p:nvSpPr>
        <p:spPr>
          <a:xfrm>
            <a:off x="133631" y="145473"/>
            <a:ext cx="890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VERIFY: All requirements are satisfied prior to launch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361E37-35F1-EB45-BCB8-A6A72FA9D11E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B281F1A-4C51-1644-967C-C589A6A13DE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8FAC6FB-4918-1D42-B7F7-7AAB175BF227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6970BD-8CFF-364D-9086-21BB4A69430D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B2A95D-9ECE-CA46-9594-95AA6D86268A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8E407-CF74-6244-897B-42AB87B1AC8A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B4C8C0-C9D8-B147-A409-42132C5C9C39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02012-728C-1A4E-954B-0AEB894942AE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F308E-E54B-8D4A-B56D-BC0252A3DEA5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4F6ABF-755A-8342-9AC1-8F747D435D18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445F45-192F-114E-A981-5BF24A23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9" t="14814" r="24585" b="33335"/>
          <a:stretch/>
        </p:blipFill>
        <p:spPr>
          <a:xfrm>
            <a:off x="6765259" y="3969352"/>
            <a:ext cx="1486959" cy="1486959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96135B-5EFC-4047-809E-43FBFE30617D}"/>
              </a:ext>
            </a:extLst>
          </p:cNvPr>
          <p:cNvSpPr txBox="1"/>
          <p:nvPr/>
        </p:nvSpPr>
        <p:spPr>
          <a:xfrm>
            <a:off x="2834710" y="1821548"/>
            <a:ext cx="33655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Verify that the optimized design satisfies the customer requirements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Verify improvement of the optimized design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Release with facts and data</a:t>
            </a:r>
          </a:p>
        </p:txBody>
      </p:sp>
    </p:spTree>
    <p:extLst>
      <p:ext uri="{BB962C8B-B14F-4D97-AF65-F5344CB8AC3E}">
        <p14:creationId xmlns:p14="http://schemas.microsoft.com/office/powerpoint/2010/main" val="213540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92709-D397-6D4F-A0B7-00E1D3080FDB}"/>
              </a:ext>
            </a:extLst>
          </p:cNvPr>
          <p:cNvSpPr txBox="1"/>
          <p:nvPr/>
        </p:nvSpPr>
        <p:spPr>
          <a:xfrm>
            <a:off x="133631" y="145473"/>
            <a:ext cx="890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Summarizing IDDOV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B8E347-AA19-9A46-826E-917C93F3FE12}"/>
              </a:ext>
            </a:extLst>
          </p:cNvPr>
          <p:cNvSpPr/>
          <p:nvPr/>
        </p:nvSpPr>
        <p:spPr>
          <a:xfrm>
            <a:off x="424884" y="1295948"/>
            <a:ext cx="4103686" cy="48000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WHEN TO USE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New innovation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Core products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Voice of the customer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Innovation "in cycle"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Historical performance issue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Design efficiency issues</a:t>
            </a:r>
          </a:p>
          <a:p>
            <a:pPr algn="ctr"/>
            <a:endParaRPr lang="en-US" sz="1600" dirty="0">
              <a:latin typeface="Montserrat" pitchFamily="2" charset="77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WHEN NOT TO USE</a:t>
            </a:r>
          </a:p>
          <a:p>
            <a:pPr algn="ctr"/>
            <a:endParaRPr lang="en-US" b="1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A problem with an existing product or process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CC0921-15EE-F449-95EA-4EC2D12CD275}"/>
              </a:ext>
            </a:extLst>
          </p:cNvPr>
          <p:cNvSpPr/>
          <p:nvPr/>
        </p:nvSpPr>
        <p:spPr>
          <a:xfrm>
            <a:off x="4700336" y="1295948"/>
            <a:ext cx="4103686" cy="48000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3838" algn="ctr" fontAlgn="ctr"/>
            <a:r>
              <a:rPr lang="en-US" b="1" dirty="0">
                <a:latin typeface="Montserrat" pitchFamily="2" charset="77"/>
              </a:rPr>
              <a:t>TYPICAL TOOLS TO USE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endParaRPr lang="en-US" sz="1600" dirty="0">
              <a:latin typeface="Montserrat" pitchFamily="2" charset="7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Voice of the Customer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Thought Process Mapping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Brainstorming / Brainwriting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House of Quality / QFD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Tolerance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Axiomatic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Iterative Pugh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P-Diagram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Taguchi Robust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Various creative techniques</a:t>
            </a:r>
          </a:p>
          <a:p>
            <a:pPr algn="ctr"/>
            <a:endParaRPr lang="en-US" sz="1600" dirty="0">
              <a:latin typeface="Montserrat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73EA41-BA10-4A43-817A-5D774DF79969}"/>
              </a:ext>
            </a:extLst>
          </p:cNvPr>
          <p:cNvSpPr/>
          <p:nvPr/>
        </p:nvSpPr>
        <p:spPr>
          <a:xfrm>
            <a:off x="4151822" y="3124200"/>
            <a:ext cx="762000" cy="76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2BD5-67C6-F44E-A0B9-3C5BA00B6F05}"/>
              </a:ext>
            </a:extLst>
          </p:cNvPr>
          <p:cNvSpPr txBox="1"/>
          <p:nvPr/>
        </p:nvSpPr>
        <p:spPr>
          <a:xfrm>
            <a:off x="4178967" y="3367254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ontserrat" pitchFamily="2" charset="77"/>
              </a:rPr>
              <a:t>IDDOV</a:t>
            </a:r>
          </a:p>
        </p:txBody>
      </p:sp>
    </p:spTree>
    <p:extLst>
      <p:ext uri="{BB962C8B-B14F-4D97-AF65-F5344CB8AC3E}">
        <p14:creationId xmlns:p14="http://schemas.microsoft.com/office/powerpoint/2010/main" val="2559912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26497</TotalTime>
  <Words>409</Words>
  <Application>Microsoft Macintosh PowerPoint</Application>
  <PresentationFormat>Letter Paper (8.5x11 in)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Gill Sans MT</vt:lpstr>
      <vt:lpstr>Lato Light</vt:lpstr>
      <vt:lpstr>Montserrat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10</cp:revision>
  <dcterms:created xsi:type="dcterms:W3CDTF">2021-02-03T13:08:34Z</dcterms:created>
  <dcterms:modified xsi:type="dcterms:W3CDTF">2022-01-15T11:58:43Z</dcterms:modified>
  <cp:category/>
</cp:coreProperties>
</file>