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7"/>
  </p:notesMasterIdLst>
  <p:sldIdLst>
    <p:sldId id="3351" r:id="rId5"/>
    <p:sldId id="3352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/>
    <p:restoredTop sz="94674"/>
  </p:normalViewPr>
  <p:slideViewPr>
    <p:cSldViewPr snapToGrid="0">
      <p:cViewPr varScale="1">
        <p:scale>
          <a:sx n="147" d="100"/>
          <a:sy n="147" d="100"/>
        </p:scale>
        <p:origin x="168" y="1256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692613" y="5237853"/>
            <a:ext cx="6795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INNOVATION is about doing something </a:t>
            </a:r>
            <a:r>
              <a:rPr lang="en-US" sz="2400" b="1" dirty="0">
                <a:solidFill>
                  <a:schemeClr val="accent2"/>
                </a:solidFill>
                <a:latin typeface="Montserrat" pitchFamily="2" charset="77"/>
              </a:rPr>
              <a:t>different</a:t>
            </a:r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, not different</a:t>
            </a:r>
            <a:r>
              <a:rPr lang="en-US" sz="2400" i="1" u="sng" dirty="0">
                <a:solidFill>
                  <a:schemeClr val="tx2"/>
                </a:solidFill>
                <a:latin typeface="Montserrat" pitchFamily="2" charset="77"/>
              </a:rPr>
              <a:t>ly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INNOVATION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Is an enabler for creating incremental value and long-term profitable growth for the company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675868" y="1773302"/>
            <a:ext cx="3962400" cy="2590324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Used for when we don’t understand what is in front of us.  Innovation is a creative process to develop ideas and capture and capitalize on creativity and provide a new foundation for the future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4F3CFF1-7A1C-9041-A73E-338C9A08C703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EMPATHIZE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FRAME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IDEATE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CREATE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the INNOVATION Process?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of INNOVATION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1728787" y="2375863"/>
            <a:ext cx="7130418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1739614" y="3434331"/>
            <a:ext cx="7130418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1713349" y="4484376"/>
            <a:ext cx="7130418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1708782" y="5557282"/>
            <a:ext cx="7130418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chtungspfeil 8">
            <a:extLst>
              <a:ext uri="{FF2B5EF4-FFF2-40B4-BE49-F238E27FC236}">
                <a16:creationId xmlns:a16="http://schemas.microsoft.com/office/drawing/2014/main" id="{C9D8444F-837F-744C-A8C2-679897EB0229}"/>
              </a:ext>
            </a:extLst>
          </p:cNvPr>
          <p:cNvSpPr/>
          <p:nvPr/>
        </p:nvSpPr>
        <p:spPr>
          <a:xfrm>
            <a:off x="614857" y="2375863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chtungspfeil 8">
            <a:extLst>
              <a:ext uri="{FF2B5EF4-FFF2-40B4-BE49-F238E27FC236}">
                <a16:creationId xmlns:a16="http://schemas.microsoft.com/office/drawing/2014/main" id="{41EEDDD5-7D91-C24B-9029-ED7CF181F45E}"/>
              </a:ext>
            </a:extLst>
          </p:cNvPr>
          <p:cNvSpPr/>
          <p:nvPr/>
        </p:nvSpPr>
        <p:spPr>
          <a:xfrm>
            <a:off x="644382" y="3434331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6485DAD9-7E6F-C640-AB2A-D1F7ED9E24F2}"/>
              </a:ext>
            </a:extLst>
          </p:cNvPr>
          <p:cNvSpPr/>
          <p:nvPr/>
        </p:nvSpPr>
        <p:spPr>
          <a:xfrm>
            <a:off x="625684" y="4484376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chtungspfeil 8">
            <a:extLst>
              <a:ext uri="{FF2B5EF4-FFF2-40B4-BE49-F238E27FC236}">
                <a16:creationId xmlns:a16="http://schemas.microsoft.com/office/drawing/2014/main" id="{AF048263-9BCF-8D49-A180-8F49B2664D7E}"/>
              </a:ext>
            </a:extLst>
          </p:cNvPr>
          <p:cNvSpPr/>
          <p:nvPr/>
        </p:nvSpPr>
        <p:spPr>
          <a:xfrm>
            <a:off x="614861" y="5557282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1739614" y="1257381"/>
            <a:ext cx="7130418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chtungspfeil 8">
            <a:extLst>
              <a:ext uri="{FF2B5EF4-FFF2-40B4-BE49-F238E27FC236}">
                <a16:creationId xmlns:a16="http://schemas.microsoft.com/office/drawing/2014/main" id="{6B4F4144-DED4-4C4B-A916-48E9AAA2B9D3}"/>
              </a:ext>
            </a:extLst>
          </p:cNvPr>
          <p:cNvSpPr/>
          <p:nvPr/>
        </p:nvSpPr>
        <p:spPr>
          <a:xfrm>
            <a:off x="561689" y="1257381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2783410" y="1352999"/>
            <a:ext cx="5212871" cy="625221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tx1"/>
                </a:solidFill>
                <a:latin typeface="Montserrat" pitchFamily="2" charset="77"/>
              </a:rPr>
              <a:t>What are the needs?  </a:t>
            </a: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Understand users through observation and immersion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2772583" y="2434282"/>
            <a:ext cx="5308955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ontserrat" pitchFamily="2" charset="77"/>
              </a:rPr>
              <a:t>What is the opportunity?  </a:t>
            </a: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Synthesize insights and needs to identify opportunities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128285" y="2340691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2783412" y="3492750"/>
            <a:ext cx="5887160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ontserrat" pitchFamily="2" charset="77"/>
              </a:rPr>
              <a:t>What are all of the opportunities? </a:t>
            </a: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Diverge thinking to explore a full spectrum of possibilities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139112" y="3399159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2783412" y="4542795"/>
            <a:ext cx="5887160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ontserrat" pitchFamily="2" charset="77"/>
              </a:rPr>
              <a:t>What are the concepts and stories? </a:t>
            </a: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Use new materials and dimensions to prototype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139112" y="4449204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2783412" y="5655163"/>
            <a:ext cx="5994828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Montserrat" pitchFamily="2" charset="77"/>
              </a:rPr>
              <a:t>Does it solve for the needs? </a:t>
            </a: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Further concepts and drive iteration through testing &amp; end users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139112" y="5522110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139112" y="1222209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2334CE-E839-1640-BCBF-FBFDA0268228}"/>
              </a:ext>
            </a:extLst>
          </p:cNvPr>
          <p:cNvSpPr/>
          <p:nvPr/>
        </p:nvSpPr>
        <p:spPr>
          <a:xfrm>
            <a:off x="1016044" y="1476724"/>
            <a:ext cx="1681040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  <a:cs typeface="Calibri" panose="020F0502020204030204" pitchFamily="34" charset="0"/>
              </a:rPr>
              <a:t>EMPATHIZE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9722F6-94FF-6748-9B4D-F95908A5C4D3}"/>
              </a:ext>
            </a:extLst>
          </p:cNvPr>
          <p:cNvSpPr/>
          <p:nvPr/>
        </p:nvSpPr>
        <p:spPr>
          <a:xfrm>
            <a:off x="995584" y="2638879"/>
            <a:ext cx="1543606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FRAME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816913-85C2-5546-915C-0B87908555A4}"/>
              </a:ext>
            </a:extLst>
          </p:cNvPr>
          <p:cNvSpPr/>
          <p:nvPr/>
        </p:nvSpPr>
        <p:spPr>
          <a:xfrm>
            <a:off x="1006410" y="3697347"/>
            <a:ext cx="150869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IDEATE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AA3AE34-56CC-1C4D-A619-CB583E386EC4}"/>
              </a:ext>
            </a:extLst>
          </p:cNvPr>
          <p:cNvSpPr/>
          <p:nvPr/>
        </p:nvSpPr>
        <p:spPr>
          <a:xfrm>
            <a:off x="1006411" y="4747392"/>
            <a:ext cx="154360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60BF24-3CDC-3849-B1FE-06BF0EAC640C}"/>
              </a:ext>
            </a:extLst>
          </p:cNvPr>
          <p:cNvSpPr/>
          <p:nvPr/>
        </p:nvSpPr>
        <p:spPr>
          <a:xfrm>
            <a:off x="1006410" y="5820298"/>
            <a:ext cx="14906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F8586B90-0CA3-014E-80CA-8D0B056E2047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EMPATHIZE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FRAME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IDEATE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CREATE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166</Words>
  <Application>Microsoft Macintosh PowerPoint</Application>
  <PresentationFormat>Letter Paper (8.5x11 in)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Gill Sans MT</vt:lpstr>
      <vt:lpstr>Lato Light</vt:lpstr>
      <vt:lpstr>Montserrat</vt:lpstr>
      <vt:lpstr>Wingdings 2</vt:lpstr>
      <vt:lpstr>Dividend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11</cp:revision>
  <dcterms:created xsi:type="dcterms:W3CDTF">2021-02-03T13:08:34Z</dcterms:created>
  <dcterms:modified xsi:type="dcterms:W3CDTF">2022-01-15T17:47:41Z</dcterms:modified>
  <cp:category/>
</cp:coreProperties>
</file>