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759450" cy="79200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77"/>
    <a:srgbClr val="70122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0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296173"/>
            <a:ext cx="4895533" cy="275734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159854"/>
            <a:ext cx="4319588" cy="191217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0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21669"/>
            <a:ext cx="1241881" cy="671186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21669"/>
            <a:ext cx="3653651" cy="671186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8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974512"/>
            <a:ext cx="4967526" cy="3294515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300194"/>
            <a:ext cx="4967526" cy="173250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4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108344"/>
            <a:ext cx="2447766" cy="5025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108344"/>
            <a:ext cx="2447766" cy="5025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1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21671"/>
            <a:ext cx="4967526" cy="15308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941510"/>
            <a:ext cx="2436517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893014"/>
            <a:ext cx="2436517" cy="42551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941510"/>
            <a:ext cx="2448516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893014"/>
            <a:ext cx="2448516" cy="42551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7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4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40341"/>
            <a:ext cx="2915722" cy="562836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8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40341"/>
            <a:ext cx="2915722" cy="562836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4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21671"/>
            <a:ext cx="496752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108344"/>
            <a:ext cx="496752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339DC-E2A4-4AB5-A6CF-FF1EE9A48DB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340703"/>
            <a:ext cx="194381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3F04-6B7F-495E-A108-DDE7E98DB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7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1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08068" y="256647"/>
            <a:ext cx="31019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latin typeface="+mj-lt"/>
              </a:rPr>
              <a:t>한국인터넷진흥원 정보보호 </a:t>
            </a:r>
            <a:r>
              <a:rPr lang="ko-KR" altLang="en-US" sz="900" dirty="0" err="1">
                <a:latin typeface="+mj-lt"/>
              </a:rPr>
              <a:t>특성화대학</a:t>
            </a:r>
            <a:r>
              <a:rPr lang="ko-KR" altLang="en-US" sz="900" dirty="0">
                <a:latin typeface="+mj-lt"/>
              </a:rPr>
              <a:t> 지원사업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15637" y="2842488"/>
            <a:ext cx="4935922" cy="4544778"/>
          </a:xfrm>
          <a:prstGeom prst="roundRect">
            <a:avLst>
              <a:gd name="adj" fmla="val 265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199" y="835097"/>
            <a:ext cx="4873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2021년 정보보호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특성화대학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신입생 모집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04648" y="1983105"/>
            <a:ext cx="24261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고려대학교 세종캠퍼스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과학기술대학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1400" dirty="0">
                <a:solidFill>
                  <a:srgbClr val="70122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인공지능사이버보안학과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D4D96-266F-40B4-A5A8-59BCD2EB318E}"/>
              </a:ext>
            </a:extLst>
          </p:cNvPr>
          <p:cNvSpPr txBox="1"/>
          <p:nvPr/>
        </p:nvSpPr>
        <p:spPr>
          <a:xfrm>
            <a:off x="4270575" y="7482621"/>
            <a:ext cx="1397037" cy="292388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70122B"/>
                </a:solidFill>
                <a:latin typeface="+mn-ea"/>
              </a:rPr>
              <a:t>KOREA UNIVERSITY</a:t>
            </a:r>
            <a:r>
              <a:rPr lang="ko-KR" altLang="en-US" sz="800" b="1" dirty="0">
                <a:solidFill>
                  <a:srgbClr val="70122B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70122B"/>
              </a:solidFill>
              <a:latin typeface="+mn-ea"/>
            </a:endParaRPr>
          </a:p>
          <a:p>
            <a:pPr algn="ctr"/>
            <a:r>
              <a:rPr lang="en-US" altLang="ko-KR" sz="800" b="1" dirty="0">
                <a:solidFill>
                  <a:srgbClr val="70122B"/>
                </a:solidFill>
                <a:latin typeface="+mn-ea"/>
              </a:rPr>
              <a:t>SEJONG</a:t>
            </a:r>
            <a:r>
              <a:rPr lang="ko-KR" altLang="en-US" sz="800" b="1" dirty="0">
                <a:solidFill>
                  <a:srgbClr val="70122B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70122B"/>
                </a:solidFill>
                <a:latin typeface="+mn-ea"/>
              </a:rPr>
              <a:t>CAMPUS</a:t>
            </a:r>
            <a:endParaRPr lang="ko-KR" altLang="en-US" sz="800" b="1" dirty="0">
              <a:solidFill>
                <a:srgbClr val="70122B"/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532772"/>
            <a:ext cx="4714876" cy="65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571159-A8AA-4900-8FA5-974C481694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80" b="-1616"/>
          <a:stretch/>
        </p:blipFill>
        <p:spPr>
          <a:xfrm>
            <a:off x="4202335" y="7494800"/>
            <a:ext cx="252259" cy="288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23874" y="2861430"/>
            <a:ext cx="493592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u="sng" dirty="0" err="1">
                <a:solidFill>
                  <a:srgbClr val="003377"/>
                </a:solidFill>
                <a:latin typeface="+mn-ea"/>
              </a:rPr>
              <a:t>모집개요</a:t>
            </a:r>
            <a:endParaRPr lang="en-US" altLang="ko-KR" sz="1500" b="1" u="sng" dirty="0">
              <a:solidFill>
                <a:srgbClr val="003377"/>
              </a:solidFill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□ </a:t>
            </a:r>
            <a:r>
              <a:rPr lang="ko-KR" altLang="en-US" sz="1200" b="1" dirty="0">
                <a:solidFill>
                  <a:srgbClr val="003377"/>
                </a:solidFill>
                <a:latin typeface="+mn-ea"/>
              </a:rPr>
              <a:t>모집대상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과학기술대학 인공지능사이버보안학과 </a:t>
            </a:r>
            <a:endParaRPr lang="en-US" altLang="ko-KR" sz="1200" dirty="0">
              <a:latin typeface="+mn-ea"/>
            </a:endParaRPr>
          </a:p>
          <a:p>
            <a:endParaRPr lang="en-US" altLang="ko-KR" sz="5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□ </a:t>
            </a:r>
            <a:r>
              <a:rPr lang="ko-KR" altLang="en-US" sz="1200" b="1" dirty="0">
                <a:solidFill>
                  <a:srgbClr val="003377"/>
                </a:solidFill>
                <a:latin typeface="+mn-ea"/>
              </a:rPr>
              <a:t>지원자격</a:t>
            </a:r>
            <a:r>
              <a:rPr lang="en-US" altLang="ko-KR" sz="1200" dirty="0">
                <a:latin typeface="+mn-ea"/>
              </a:rPr>
              <a:t>: ‘22</a:t>
            </a:r>
            <a:r>
              <a:rPr lang="ko-KR" altLang="en-US" sz="1200" dirty="0">
                <a:latin typeface="+mn-ea"/>
              </a:rPr>
              <a:t>년도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학기 기준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학년 재학 예정 학생</a:t>
            </a:r>
            <a:endParaRPr lang="en-US" altLang="ko-KR" sz="1200" dirty="0">
              <a:latin typeface="+mn-ea"/>
            </a:endParaRPr>
          </a:p>
          <a:p>
            <a:r>
              <a:rPr lang="ko-KR" altLang="en-US" sz="500" dirty="0">
                <a:latin typeface="+mn-ea"/>
              </a:rPr>
              <a:t> </a:t>
            </a:r>
            <a:endParaRPr lang="en-US" altLang="ko-KR" sz="5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□ </a:t>
            </a:r>
            <a:r>
              <a:rPr lang="ko-KR" altLang="en-US" sz="1200" b="1" dirty="0">
                <a:solidFill>
                  <a:srgbClr val="003377"/>
                </a:solidFill>
                <a:latin typeface="+mn-ea"/>
              </a:rPr>
              <a:t>모집일정</a:t>
            </a:r>
            <a:endParaRPr lang="en-US" altLang="ko-KR" sz="1200" b="1" dirty="0">
              <a:solidFill>
                <a:srgbClr val="003377"/>
              </a:solidFill>
              <a:latin typeface="+mn-ea"/>
            </a:endParaRPr>
          </a:p>
          <a:p>
            <a:endParaRPr lang="en-US" altLang="ko-KR" sz="500" dirty="0">
              <a:latin typeface="+mn-ea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신청서 접수 일정</a:t>
            </a:r>
            <a:r>
              <a:rPr lang="en-US" altLang="ko-KR" sz="1200" dirty="0">
                <a:latin typeface="+mn-ea"/>
              </a:rPr>
              <a:t>: 11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12</a:t>
            </a:r>
            <a:r>
              <a:rPr lang="ko-KR" altLang="en-US" sz="1200" dirty="0">
                <a:latin typeface="+mn-ea"/>
              </a:rPr>
              <a:t>일</a:t>
            </a:r>
            <a:r>
              <a:rPr lang="en-US" altLang="ko-KR" sz="1200" dirty="0">
                <a:latin typeface="+mn-ea"/>
              </a:rPr>
              <a:t>~26</a:t>
            </a:r>
            <a:r>
              <a:rPr lang="ko-KR" altLang="en-US" sz="1200" dirty="0">
                <a:latin typeface="+mn-ea"/>
              </a:rPr>
              <a:t>일 </a:t>
            </a:r>
            <a:r>
              <a:rPr lang="en-US" altLang="ko-KR" sz="1200" dirty="0">
                <a:latin typeface="+mn-ea"/>
              </a:rPr>
              <a:t>(2</a:t>
            </a:r>
            <a:r>
              <a:rPr lang="ko-KR" altLang="en-US" sz="1200" dirty="0">
                <a:latin typeface="+mn-ea"/>
              </a:rPr>
              <a:t>주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신청서 접수 장소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과학기술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관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층 </a:t>
            </a:r>
            <a:r>
              <a:rPr lang="en-US" altLang="ko-KR" sz="1200" dirty="0">
                <a:latin typeface="+mn-ea"/>
              </a:rPr>
              <a:t>210</a:t>
            </a:r>
            <a:r>
              <a:rPr lang="ko-KR" altLang="en-US" sz="1200" dirty="0">
                <a:latin typeface="+mn-ea"/>
              </a:rPr>
              <a:t>호</a:t>
            </a:r>
            <a:endParaRPr lang="en-US" altLang="ko-KR" sz="1200" dirty="0">
              <a:latin typeface="+mn-ea"/>
            </a:endParaRPr>
          </a:p>
          <a:p>
            <a:pPr lvl="1"/>
            <a:endParaRPr lang="ko-KR" altLang="en-US" sz="5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□ </a:t>
            </a:r>
            <a:r>
              <a:rPr lang="ko-KR" altLang="en-US" sz="1200" b="1" dirty="0">
                <a:solidFill>
                  <a:srgbClr val="003377"/>
                </a:solidFill>
                <a:latin typeface="+mn-ea"/>
              </a:rPr>
              <a:t>제출서류</a:t>
            </a:r>
            <a:r>
              <a:rPr lang="en-US" altLang="ko-KR" sz="1200" b="1" dirty="0">
                <a:solidFill>
                  <a:srgbClr val="003377"/>
                </a:solidFill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신청서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서약서</a:t>
            </a:r>
            <a:endParaRPr lang="en-US" altLang="ko-KR" sz="1200" dirty="0">
              <a:latin typeface="+mn-ea"/>
            </a:endParaRPr>
          </a:p>
          <a:p>
            <a:endParaRPr lang="en-US" altLang="ko-KR" sz="5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□ </a:t>
            </a:r>
            <a:r>
              <a:rPr lang="ko-KR" altLang="en-US" sz="1200" b="1" dirty="0" err="1">
                <a:solidFill>
                  <a:srgbClr val="003377"/>
                </a:solidFill>
                <a:latin typeface="+mn-ea"/>
              </a:rPr>
              <a:t>특</a:t>
            </a:r>
            <a:r>
              <a:rPr lang="ko-KR" altLang="en-US" sz="1200" b="1" dirty="0">
                <a:solidFill>
                  <a:srgbClr val="003377"/>
                </a:solidFill>
                <a:latin typeface="+mn-ea"/>
              </a:rPr>
              <a:t>      전</a:t>
            </a:r>
            <a:endParaRPr lang="en-US" altLang="ko-KR" sz="1200" b="1" dirty="0">
              <a:solidFill>
                <a:srgbClr val="003377"/>
              </a:solidFill>
              <a:latin typeface="+mn-ea"/>
            </a:endParaRPr>
          </a:p>
          <a:p>
            <a:endParaRPr lang="en-US" altLang="ko-KR" sz="500" b="1" dirty="0">
              <a:latin typeface="+mn-ea"/>
            </a:endParaRP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장학금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매학기</a:t>
            </a:r>
            <a:r>
              <a:rPr lang="ko-KR" altLang="en-US" sz="1200" dirty="0">
                <a:latin typeface="+mn-ea"/>
              </a:rPr>
              <a:t> 심사 후 </a:t>
            </a:r>
            <a:r>
              <a:rPr lang="en-US" altLang="ko-KR" sz="1200" dirty="0">
                <a:latin typeface="+mn-ea"/>
              </a:rPr>
              <a:t>200</a:t>
            </a:r>
            <a:r>
              <a:rPr lang="ko-KR" altLang="en-US" sz="1200" dirty="0">
                <a:latin typeface="+mn-ea"/>
              </a:rPr>
              <a:t>만원 지급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endParaRPr lang="en-US" altLang="ko-KR" sz="300" dirty="0">
              <a:latin typeface="+mn-ea"/>
            </a:endParaRPr>
          </a:p>
          <a:p>
            <a:pPr marL="531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’22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’23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이후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수혜 가능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우수 학생 해외연수 지원</a:t>
            </a:r>
            <a:endParaRPr lang="en-US" altLang="ko-KR" sz="1200" dirty="0">
              <a:latin typeface="+mn-ea"/>
            </a:endParaRPr>
          </a:p>
          <a:p>
            <a:endParaRPr lang="en-US" altLang="ko-KR" sz="5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□ </a:t>
            </a:r>
            <a:r>
              <a:rPr lang="ko-KR" altLang="en-US" sz="1200" b="1" dirty="0">
                <a:solidFill>
                  <a:srgbClr val="003377"/>
                </a:solidFill>
                <a:latin typeface="+mn-ea"/>
              </a:rPr>
              <a:t>장학금 심사기준 </a:t>
            </a:r>
            <a:r>
              <a:rPr lang="en-US" altLang="ko-KR" sz="1200" b="1" dirty="0">
                <a:solidFill>
                  <a:srgbClr val="003377"/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rgbClr val="003377"/>
                </a:solidFill>
                <a:latin typeface="+mn-ea"/>
              </a:rPr>
              <a:t>매학기</a:t>
            </a:r>
            <a:r>
              <a:rPr lang="ko-KR" altLang="en-US" sz="1200" b="1" dirty="0">
                <a:solidFill>
                  <a:srgbClr val="003377"/>
                </a:solidFill>
                <a:latin typeface="+mn-ea"/>
              </a:rPr>
              <a:t> 수행결과에 따라 학기말 심사 시행</a:t>
            </a:r>
            <a:r>
              <a:rPr lang="en-US" altLang="ko-KR" sz="1200" b="1" dirty="0">
                <a:solidFill>
                  <a:srgbClr val="003377"/>
                </a:solidFill>
                <a:latin typeface="+mn-ea"/>
              </a:rPr>
              <a:t>)</a:t>
            </a:r>
          </a:p>
          <a:p>
            <a:endParaRPr lang="en-US" altLang="ko-KR" sz="500" b="1" dirty="0">
              <a:latin typeface="+mn-ea"/>
            </a:endParaRP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학기성적 </a:t>
            </a:r>
            <a:r>
              <a:rPr lang="en-US" altLang="ko-KR" sz="1200" dirty="0">
                <a:latin typeface="+mn-ea"/>
              </a:rPr>
              <a:t>(30%), </a:t>
            </a:r>
            <a:r>
              <a:rPr lang="ko-KR" altLang="en-US" sz="1200" dirty="0">
                <a:latin typeface="+mn-ea"/>
              </a:rPr>
              <a:t>프로젝트수행결과 </a:t>
            </a:r>
            <a:r>
              <a:rPr lang="en-US" altLang="ko-KR" sz="1200" dirty="0">
                <a:latin typeface="+mn-ea"/>
              </a:rPr>
              <a:t>(30%)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endParaRPr lang="en-US" altLang="ko-KR" sz="300" dirty="0">
              <a:latin typeface="+mn-ea"/>
            </a:endParaRPr>
          </a:p>
          <a:p>
            <a:pPr marL="360000" lvl="1"/>
            <a:r>
              <a:rPr lang="en-US" altLang="ko-KR" sz="1000" dirty="0">
                <a:latin typeface="+mn-ea"/>
              </a:rPr>
              <a:t>* </a:t>
            </a:r>
            <a:r>
              <a:rPr lang="ko-KR" altLang="en-US" sz="1000" dirty="0">
                <a:latin typeface="+mn-ea"/>
              </a:rPr>
              <a:t>학기성적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전공과목 </a:t>
            </a:r>
            <a:r>
              <a:rPr lang="en-US" altLang="ko-KR" sz="1000" dirty="0">
                <a:latin typeface="+mn-ea"/>
              </a:rPr>
              <a:t>12</a:t>
            </a:r>
            <a:r>
              <a:rPr lang="ko-KR" altLang="en-US" sz="1000" dirty="0">
                <a:latin typeface="+mn-ea"/>
              </a:rPr>
              <a:t>학점 이상 이수 필수</a:t>
            </a:r>
            <a:endParaRPr lang="en-US" altLang="ko-KR" sz="1000" dirty="0">
              <a:latin typeface="+mn-ea"/>
            </a:endParaRPr>
          </a:p>
          <a:p>
            <a:pPr marL="360000" lvl="1" indent="-1714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유효기간 내 어학성적 </a:t>
            </a:r>
            <a:r>
              <a:rPr lang="en-US" altLang="ko-KR" sz="1200" dirty="0">
                <a:latin typeface="+mn-ea"/>
              </a:rPr>
              <a:t>(20%), </a:t>
            </a:r>
            <a:r>
              <a:rPr lang="ko-KR" altLang="en-US" sz="1200" dirty="0">
                <a:latin typeface="+mn-ea"/>
              </a:rPr>
              <a:t>기타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대회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자격증 등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실적 </a:t>
            </a:r>
            <a:r>
              <a:rPr lang="en-US" altLang="ko-KR" sz="1200" dirty="0">
                <a:latin typeface="+mn-ea"/>
              </a:rPr>
              <a:t>(20%)</a:t>
            </a:r>
            <a:endParaRPr lang="en-US" altLang="ko-KR" sz="1600" dirty="0">
              <a:latin typeface="+mn-ea"/>
            </a:endParaRPr>
          </a:p>
          <a:p>
            <a:pPr marL="360000" lvl="1" indent="-1714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3600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기타실적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해당학기 취득 자격증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 실적 등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한해 인정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endParaRPr lang="en-US" altLang="ko-KR" sz="500" dirty="0">
              <a:latin typeface="+mn-ea"/>
            </a:endParaRPr>
          </a:p>
          <a:p>
            <a:endParaRPr lang="en-US" altLang="ko-KR" sz="5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□ </a:t>
            </a:r>
            <a:r>
              <a:rPr lang="ko-KR" altLang="en-US" sz="1200" b="1" dirty="0">
                <a:solidFill>
                  <a:srgbClr val="003377"/>
                </a:solidFill>
                <a:latin typeface="+mn-ea"/>
              </a:rPr>
              <a:t>문      의</a:t>
            </a:r>
            <a:r>
              <a:rPr lang="en-US" altLang="ko-KR" sz="1200" dirty="0">
                <a:latin typeface="+mn-ea"/>
              </a:rPr>
              <a:t>: jmg4770@korea.ac.kr / T. 044) 860-5804</a:t>
            </a:r>
          </a:p>
        </p:txBody>
      </p:sp>
      <p:sp>
        <p:nvSpPr>
          <p:cNvPr id="24" name="AutoShape 8" descr="배경 화면 : 기하학, 사이버 공간 6080x3420 - emre1236 - 1472431 - 배경 화면 - WallHere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178</Words>
  <Application>Microsoft Office PowerPoint</Application>
  <PresentationFormat>사용자 지정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KOREA</cp:lastModifiedBy>
  <cp:revision>47</cp:revision>
  <dcterms:created xsi:type="dcterms:W3CDTF">2021-10-26T10:04:28Z</dcterms:created>
  <dcterms:modified xsi:type="dcterms:W3CDTF">2021-11-11T02:55:38Z</dcterms:modified>
</cp:coreProperties>
</file>