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56" r:id="rId2"/>
    <p:sldId id="278" r:id="rId3"/>
    <p:sldId id="279" r:id="rId4"/>
    <p:sldId id="285" r:id="rId5"/>
    <p:sldId id="287" r:id="rId6"/>
    <p:sldId id="286" r:id="rId7"/>
    <p:sldId id="280" r:id="rId8"/>
    <p:sldId id="281" r:id="rId9"/>
    <p:sldId id="275" r:id="rId10"/>
    <p:sldId id="282" r:id="rId11"/>
    <p:sldId id="283" r:id="rId12"/>
    <p:sldId id="28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759" autoAdjust="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B1546-C878-41CC-99DA-CF9E1774F275}" type="datetimeFigureOut">
              <a:rPr lang="en-NZ" smtClean="0"/>
              <a:t>14/10/2013</a:t>
            </a:fld>
            <a:endParaRPr lang="en-N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1FD2C-A350-4389-944E-12D6A1FEC151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91973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81BF-FA76-408B-AD45-A73034D9C9E8}" type="datetimeFigureOut">
              <a:rPr lang="en-NZ" smtClean="0"/>
              <a:t>14/10/2013</a:t>
            </a:fld>
            <a:endParaRPr lang="en-NZ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7D6EFA-EB4E-4A91-8295-B05130D8BF6E}" type="slidenum">
              <a:rPr lang="en-NZ" smtClean="0"/>
              <a:t>‹#›</a:t>
            </a:fld>
            <a:endParaRPr lang="en-NZ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NZ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81BF-FA76-408B-AD45-A73034D9C9E8}" type="datetimeFigureOut">
              <a:rPr lang="en-NZ" smtClean="0"/>
              <a:t>14/10/2013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EFA-EB4E-4A91-8295-B05130D8BF6E}" type="slidenum">
              <a:rPr lang="en-NZ" smtClean="0"/>
              <a:t>‹#›</a:t>
            </a:fld>
            <a:endParaRPr lang="en-NZ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81BF-FA76-408B-AD45-A73034D9C9E8}" type="datetimeFigureOut">
              <a:rPr lang="en-NZ" smtClean="0"/>
              <a:t>14/10/2013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EFA-EB4E-4A91-8295-B05130D8BF6E}" type="slidenum">
              <a:rPr lang="en-NZ" smtClean="0"/>
              <a:t>‹#›</a:t>
            </a:fld>
            <a:endParaRPr lang="en-NZ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81BF-FA76-408B-AD45-A73034D9C9E8}" type="datetimeFigureOut">
              <a:rPr lang="en-NZ" smtClean="0"/>
              <a:t>14/10/2013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EFA-EB4E-4A91-8295-B05130D8BF6E}" type="slidenum">
              <a:rPr lang="en-NZ" smtClean="0"/>
              <a:t>‹#›</a:t>
            </a:fld>
            <a:endParaRPr lang="en-NZ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81BF-FA76-408B-AD45-A73034D9C9E8}" type="datetimeFigureOut">
              <a:rPr lang="en-NZ" smtClean="0"/>
              <a:t>14/10/2013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EFA-EB4E-4A91-8295-B05130D8BF6E}" type="slidenum">
              <a:rPr lang="en-NZ" smtClean="0"/>
              <a:t>‹#›</a:t>
            </a:fld>
            <a:endParaRPr lang="en-NZ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81BF-FA76-408B-AD45-A73034D9C9E8}" type="datetimeFigureOut">
              <a:rPr lang="en-NZ" smtClean="0"/>
              <a:t>14/10/2013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EFA-EB4E-4A91-8295-B05130D8BF6E}" type="slidenum">
              <a:rPr lang="en-NZ" smtClean="0"/>
              <a:t>‹#›</a:t>
            </a:fld>
            <a:endParaRPr lang="en-NZ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81BF-FA76-408B-AD45-A73034D9C9E8}" type="datetimeFigureOut">
              <a:rPr lang="en-NZ" smtClean="0"/>
              <a:t>14/10/2013</a:t>
            </a:fld>
            <a:endParaRPr lang="en-N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EFA-EB4E-4A91-8295-B05130D8BF6E}" type="slidenum">
              <a:rPr lang="en-NZ" smtClean="0"/>
              <a:t>‹#›</a:t>
            </a:fld>
            <a:endParaRPr lang="en-NZ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81BF-FA76-408B-AD45-A73034D9C9E8}" type="datetimeFigureOut">
              <a:rPr lang="en-NZ" smtClean="0"/>
              <a:t>14/10/2013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EFA-EB4E-4A91-8295-B05130D8BF6E}" type="slidenum">
              <a:rPr lang="en-NZ" smtClean="0"/>
              <a:t>‹#›</a:t>
            </a:fld>
            <a:endParaRPr lang="en-NZ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81BF-FA76-408B-AD45-A73034D9C9E8}" type="datetimeFigureOut">
              <a:rPr lang="en-NZ" smtClean="0"/>
              <a:t>14/10/2013</a:t>
            </a:fld>
            <a:endParaRPr lang="en-N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EFA-EB4E-4A91-8295-B05130D8BF6E}" type="slidenum">
              <a:rPr lang="en-NZ" smtClean="0"/>
              <a:t>‹#›</a:t>
            </a:fld>
            <a:endParaRPr lang="en-NZ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81BF-FA76-408B-AD45-A73034D9C9E8}" type="datetimeFigureOut">
              <a:rPr lang="en-NZ" smtClean="0"/>
              <a:t>14/10/2013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EFA-EB4E-4A91-8295-B05130D8BF6E}" type="slidenum">
              <a:rPr lang="en-NZ" smtClean="0"/>
              <a:t>‹#›</a:t>
            </a:fld>
            <a:endParaRPr lang="en-NZ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81BF-FA76-408B-AD45-A73034D9C9E8}" type="datetimeFigureOut">
              <a:rPr lang="en-NZ" smtClean="0"/>
              <a:t>14/10/2013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6EFA-EB4E-4A91-8295-B05130D8BF6E}" type="slidenum">
              <a:rPr lang="en-NZ" smtClean="0"/>
              <a:t>‹#›</a:t>
            </a:fld>
            <a:endParaRPr lang="en-NZ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8A081BF-FA76-408B-AD45-A73034D9C9E8}" type="datetimeFigureOut">
              <a:rPr lang="en-NZ" smtClean="0"/>
              <a:t>14/10/2013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07D6EFA-EB4E-4A91-8295-B05130D8BF6E}" type="slidenum">
              <a:rPr lang="en-NZ" smtClean="0"/>
              <a:t>‹#›</a:t>
            </a:fld>
            <a:endParaRPr lang="en-NZ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eb-design.iipvapi.com/" TargetMode="External"/><Relationship Id="rId3" Type="http://schemas.openxmlformats.org/officeDocument/2006/relationships/hyperlink" Target="tel:%2B91-79-32403371" TargetMode="External"/><Relationship Id="rId7" Type="http://schemas.openxmlformats.org/officeDocument/2006/relationships/hyperlink" Target="http://www.radixweb.com/" TargetMode="External"/><Relationship Id="rId2" Type="http://schemas.openxmlformats.org/officeDocument/2006/relationships/hyperlink" Target="tel:%2B1-718-715-155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tel:%2B1-206-501-3446" TargetMode="External"/><Relationship Id="rId5" Type="http://schemas.openxmlformats.org/officeDocument/2006/relationships/hyperlink" Target="tel:%2B91-79-26404218%20ext%20232" TargetMode="External"/><Relationship Id="rId10" Type="http://schemas.openxmlformats.org/officeDocument/2006/relationships/hyperlink" Target="http://www.iipvapi.com/" TargetMode="External"/><Relationship Id="rId4" Type="http://schemas.openxmlformats.org/officeDocument/2006/relationships/hyperlink" Target="tel:%2B91-79-26400685" TargetMode="External"/><Relationship Id="rId9" Type="http://schemas.openxmlformats.org/officeDocument/2006/relationships/hyperlink" Target="http://www.onprintshop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aneesh@radix.com" TargetMode="External"/><Relationship Id="rId7" Type="http://schemas.openxmlformats.org/officeDocument/2006/relationships/hyperlink" Target="http://www.onprintshop.com/Online-web2print-training.html" TargetMode="External"/><Relationship Id="rId2" Type="http://schemas.openxmlformats.org/officeDocument/2006/relationships/hyperlink" Target="http://salesdemo.onprintsho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hema@copyexpress.com" TargetMode="External"/><Relationship Id="rId5" Type="http://schemas.openxmlformats.org/officeDocument/2006/relationships/hyperlink" Target="http://salesdemo.onprintshop.com/corporate/copyexpress/" TargetMode="External"/><Relationship Id="rId4" Type="http://schemas.openxmlformats.org/officeDocument/2006/relationships/hyperlink" Target="http://salesdemo.onprintshop.com/admin/index.ph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603375"/>
          </a:xfrm>
        </p:spPr>
        <p:txBody>
          <a:bodyPr/>
          <a:lstStyle/>
          <a:p>
            <a:r>
              <a:rPr lang="en-NZ" dirty="0" smtClean="0"/>
              <a:t/>
            </a:r>
            <a:br>
              <a:rPr lang="en-NZ" dirty="0" smtClean="0"/>
            </a:br>
            <a:r>
              <a:rPr lang="en-NZ" dirty="0"/>
              <a:t/>
            </a:r>
            <a:br>
              <a:rPr lang="en-NZ" dirty="0"/>
            </a:br>
            <a:r>
              <a:rPr lang="en-NZ" dirty="0" smtClean="0"/>
              <a:t>OnPrintShop</a:t>
            </a:r>
            <a:br>
              <a:rPr lang="en-NZ" dirty="0" smtClean="0"/>
            </a:br>
            <a:r>
              <a:rPr lang="en-NZ" sz="3600" dirty="0" smtClean="0"/>
              <a:t>A Web2Print solution</a:t>
            </a:r>
            <a:br>
              <a:rPr lang="en-NZ" sz="3600" dirty="0" smtClean="0"/>
            </a:br>
            <a:endParaRPr lang="en-NZ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A Presentation by</a:t>
            </a:r>
          </a:p>
          <a:p>
            <a:r>
              <a:rPr lang="en-NZ" dirty="0" smtClean="0"/>
              <a:t>WelTec Web to Print Team</a:t>
            </a:r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924944"/>
            <a:ext cx="30861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549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Additional </a:t>
            </a:r>
            <a:r>
              <a:rPr lang="en-NZ" dirty="0" smtClean="0"/>
              <a:t>Costs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endParaRPr lang="en-NZ" dirty="0" smtClean="0"/>
          </a:p>
          <a:p>
            <a:pPr marL="285750" indent="-285750"/>
            <a:r>
              <a:rPr lang="en-NZ" dirty="0" smtClean="0"/>
              <a:t>Apart </a:t>
            </a:r>
            <a:r>
              <a:rPr lang="en-NZ" dirty="0"/>
              <a:t>from the price mentioned above, they are offering Backend workflow automation as an add on price for $1000US.</a:t>
            </a:r>
          </a:p>
          <a:p>
            <a:pPr marL="285750" indent="-285750"/>
            <a:endParaRPr lang="en-NZ" dirty="0"/>
          </a:p>
          <a:p>
            <a:pPr marL="285750" indent="-285750"/>
            <a:r>
              <a:rPr lang="en-NZ" dirty="0"/>
              <a:t>The team also enquired </a:t>
            </a:r>
            <a:r>
              <a:rPr lang="en-NZ" dirty="0" smtClean="0"/>
              <a:t>about the cost of customisation of the </a:t>
            </a:r>
            <a:r>
              <a:rPr lang="en-NZ" dirty="0"/>
              <a:t>layout of invoice </a:t>
            </a:r>
            <a:r>
              <a:rPr lang="en-NZ" dirty="0" smtClean="0"/>
              <a:t>column headers and item separation within orders. </a:t>
            </a:r>
            <a:r>
              <a:rPr lang="en-NZ" dirty="0" err="1" smtClean="0"/>
              <a:t>OnPrintShop</a:t>
            </a:r>
            <a:r>
              <a:rPr lang="en-NZ" dirty="0" smtClean="0"/>
              <a:t> did not give an indication of the price as requested.</a:t>
            </a:r>
            <a:endParaRPr lang="en-NZ" dirty="0"/>
          </a:p>
          <a:p>
            <a:pPr marL="285750" indent="-285750"/>
            <a:endParaRPr lang="en-NZ" dirty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9428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Contact Details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NZ" dirty="0" err="1"/>
              <a:t>Aneesh</a:t>
            </a:r>
            <a:r>
              <a:rPr lang="en-NZ" dirty="0"/>
              <a:t> Wilson,</a:t>
            </a:r>
            <a:br>
              <a:rPr lang="en-NZ" dirty="0"/>
            </a:br>
            <a:r>
              <a:rPr lang="en-NZ" dirty="0" err="1"/>
              <a:t>OnPrintShop</a:t>
            </a:r>
            <a:r>
              <a:rPr lang="en-NZ" dirty="0"/>
              <a:t> Consultant, BDE</a:t>
            </a:r>
            <a:br>
              <a:rPr lang="en-NZ" dirty="0"/>
            </a:br>
            <a:r>
              <a:rPr lang="en-NZ" dirty="0" err="1"/>
              <a:t>Radixweb</a:t>
            </a:r>
            <a:r>
              <a:rPr lang="en-NZ" dirty="0"/>
              <a:t>, India.</a:t>
            </a:r>
            <a:br>
              <a:rPr lang="en-NZ" dirty="0"/>
            </a:br>
            <a:r>
              <a:rPr lang="en-NZ" dirty="0"/>
              <a:t/>
            </a:r>
            <a:br>
              <a:rPr lang="en-NZ" dirty="0"/>
            </a:br>
            <a:r>
              <a:rPr lang="en-NZ" dirty="0"/>
              <a:t/>
            </a:r>
            <a:br>
              <a:rPr lang="en-NZ" dirty="0"/>
            </a:br>
            <a:r>
              <a:rPr lang="en-NZ" dirty="0"/>
              <a:t>Skype: bd14.radixweb </a:t>
            </a:r>
            <a:br>
              <a:rPr lang="en-NZ" dirty="0"/>
            </a:br>
            <a:r>
              <a:rPr lang="en-NZ" dirty="0"/>
              <a:t/>
            </a:r>
            <a:br>
              <a:rPr lang="en-NZ" dirty="0"/>
            </a:br>
            <a:r>
              <a:rPr lang="en-NZ" dirty="0"/>
              <a:t>Phone Numbers:</a:t>
            </a:r>
            <a:br>
              <a:rPr lang="en-NZ" dirty="0"/>
            </a:br>
            <a:r>
              <a:rPr lang="en-NZ" dirty="0"/>
              <a:t>For Sales</a:t>
            </a:r>
            <a:br>
              <a:rPr lang="en-NZ" dirty="0"/>
            </a:br>
            <a:r>
              <a:rPr lang="en-NZ" dirty="0"/>
              <a:t>- US VoIP: </a:t>
            </a:r>
            <a:r>
              <a:rPr lang="en-NZ" u="sng" dirty="0">
                <a:hlinkClick r:id="rId2"/>
              </a:rPr>
              <a:t>+1-718-715-1551</a:t>
            </a:r>
            <a:r>
              <a:rPr lang="en-NZ" dirty="0"/>
              <a:t/>
            </a:r>
            <a:br>
              <a:rPr lang="en-NZ" dirty="0"/>
            </a:br>
            <a:r>
              <a:rPr lang="en-NZ" dirty="0"/>
              <a:t>- Direct Line India: </a:t>
            </a:r>
            <a:r>
              <a:rPr lang="en-NZ" u="sng" dirty="0">
                <a:hlinkClick r:id="rId3"/>
              </a:rPr>
              <a:t>+91-79-32403371</a:t>
            </a:r>
            <a:r>
              <a:rPr lang="en-NZ" dirty="0"/>
              <a:t/>
            </a:r>
            <a:br>
              <a:rPr lang="en-NZ" dirty="0"/>
            </a:br>
            <a:r>
              <a:rPr lang="en-NZ" dirty="0"/>
              <a:t>- Office Numbers: </a:t>
            </a:r>
            <a:r>
              <a:rPr lang="en-NZ" u="sng" dirty="0">
                <a:hlinkClick r:id="rId4"/>
              </a:rPr>
              <a:t>+91-79-26400685</a:t>
            </a:r>
            <a:r>
              <a:rPr lang="en-NZ" dirty="0"/>
              <a:t>, </a:t>
            </a:r>
            <a:r>
              <a:rPr lang="en-NZ" u="sng" dirty="0">
                <a:hlinkClick r:id="rId5"/>
              </a:rPr>
              <a:t>+91-79-26404218 </a:t>
            </a:r>
            <a:r>
              <a:rPr lang="en-NZ" u="sng" dirty="0" err="1">
                <a:hlinkClick r:id="rId5"/>
              </a:rPr>
              <a:t>ext</a:t>
            </a:r>
            <a:r>
              <a:rPr lang="en-NZ" u="sng" dirty="0">
                <a:hlinkClick r:id="rId5"/>
              </a:rPr>
              <a:t> 232</a:t>
            </a:r>
            <a:r>
              <a:rPr lang="en-NZ" dirty="0"/>
              <a:t/>
            </a:r>
            <a:br>
              <a:rPr lang="en-NZ" dirty="0"/>
            </a:br>
            <a:r>
              <a:rPr lang="en-NZ" dirty="0"/>
              <a:t>- International Fax :</a:t>
            </a:r>
            <a:r>
              <a:rPr lang="en-NZ" u="sng" dirty="0">
                <a:hlinkClick r:id="rId6"/>
              </a:rPr>
              <a:t>+1-206-501-3446</a:t>
            </a:r>
            <a:r>
              <a:rPr lang="en-NZ" dirty="0"/>
              <a:t/>
            </a:r>
            <a:br>
              <a:rPr lang="en-NZ" dirty="0"/>
            </a:br>
            <a:r>
              <a:rPr lang="en-NZ" dirty="0"/>
              <a:t/>
            </a:r>
            <a:br>
              <a:rPr lang="en-NZ" dirty="0"/>
            </a:br>
            <a:r>
              <a:rPr lang="en-NZ" dirty="0"/>
              <a:t/>
            </a:r>
            <a:br>
              <a:rPr lang="en-NZ" dirty="0"/>
            </a:br>
            <a:r>
              <a:rPr lang="en-NZ" dirty="0"/>
              <a:t>Websites:</a:t>
            </a:r>
            <a:br>
              <a:rPr lang="en-NZ" dirty="0"/>
            </a:br>
            <a:r>
              <a:rPr lang="en-NZ" u="sng" dirty="0">
                <a:hlinkClick r:id="rId7"/>
              </a:rPr>
              <a:t>http://www.radixweb.com</a:t>
            </a:r>
            <a:r>
              <a:rPr lang="en-NZ" dirty="0"/>
              <a:t> – Bespoke IT Solutions for Web, Desktop, Mobile and Embedded Systems</a:t>
            </a:r>
            <a:br>
              <a:rPr lang="en-NZ" dirty="0"/>
            </a:br>
            <a:r>
              <a:rPr lang="en-NZ" u="sng" dirty="0">
                <a:hlinkClick r:id="rId8"/>
              </a:rPr>
              <a:t>http://web-design.iipvapi.com</a:t>
            </a:r>
            <a:r>
              <a:rPr lang="en-NZ" dirty="0"/>
              <a:t> – Web &amp; Graphics Designing Services</a:t>
            </a:r>
            <a:br>
              <a:rPr lang="en-NZ" dirty="0"/>
            </a:br>
            <a:r>
              <a:rPr lang="en-NZ" u="sng" dirty="0">
                <a:hlinkClick r:id="rId9"/>
              </a:rPr>
              <a:t>http://www.onprintshop.com</a:t>
            </a:r>
            <a:r>
              <a:rPr lang="en-NZ" dirty="0"/>
              <a:t> – Web2Print Storefront - Powering Your Print Business Online</a:t>
            </a:r>
            <a:br>
              <a:rPr lang="en-NZ" dirty="0"/>
            </a:br>
            <a:r>
              <a:rPr lang="en-NZ" u="sng" dirty="0">
                <a:hlinkClick r:id="rId10"/>
              </a:rPr>
              <a:t>http://www.iipvapi.com</a:t>
            </a:r>
            <a:r>
              <a:rPr lang="en-NZ" dirty="0"/>
              <a:t> – 24x7 Photo Editing Services: Making, Clipping &amp; Retouching</a:t>
            </a:r>
            <a:br>
              <a:rPr lang="en-NZ" dirty="0"/>
            </a:b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43682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Links to Demos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NZ" dirty="0"/>
              <a:t>Storefront URL: </a:t>
            </a:r>
            <a:r>
              <a:rPr lang="en-NZ" u="sng" dirty="0">
                <a:hlinkClick r:id="rId2"/>
              </a:rPr>
              <a:t>http://salesdemo.onprintshop.com/</a:t>
            </a:r>
            <a:r>
              <a:rPr lang="en-NZ" dirty="0"/>
              <a:t/>
            </a:r>
            <a:br>
              <a:rPr lang="en-NZ" dirty="0"/>
            </a:br>
            <a:r>
              <a:rPr lang="en-NZ" dirty="0"/>
              <a:t>Retail Client Email ID: </a:t>
            </a:r>
            <a:r>
              <a:rPr lang="en-NZ" u="sng" dirty="0">
                <a:hlinkClick r:id="rId3"/>
              </a:rPr>
              <a:t>aneesh@radix.com</a:t>
            </a:r>
            <a:r>
              <a:rPr lang="en-NZ" dirty="0"/>
              <a:t/>
            </a:r>
            <a:br>
              <a:rPr lang="en-NZ" dirty="0"/>
            </a:br>
            <a:r>
              <a:rPr lang="en-NZ" dirty="0"/>
              <a:t>Retail Client Password: </a:t>
            </a:r>
            <a:r>
              <a:rPr lang="en-NZ" dirty="0" err="1"/>
              <a:t>aneesh</a:t>
            </a:r>
            <a:r>
              <a:rPr lang="en-NZ" dirty="0"/>
              <a:t/>
            </a:r>
            <a:br>
              <a:rPr lang="en-NZ" dirty="0"/>
            </a:br>
            <a:r>
              <a:rPr lang="en-NZ" dirty="0"/>
              <a:t/>
            </a:r>
            <a:br>
              <a:rPr lang="en-NZ" dirty="0"/>
            </a:br>
            <a:r>
              <a:rPr lang="en-NZ" dirty="0"/>
              <a:t>Admin URL: </a:t>
            </a:r>
            <a:r>
              <a:rPr lang="en-NZ" u="sng" dirty="0">
                <a:hlinkClick r:id="rId4"/>
              </a:rPr>
              <a:t>http://salesdemo.onprintshop.com/admin/index.php</a:t>
            </a:r>
            <a:r>
              <a:rPr lang="en-NZ" dirty="0"/>
              <a:t/>
            </a:r>
            <a:br>
              <a:rPr lang="en-NZ" dirty="0"/>
            </a:br>
            <a:r>
              <a:rPr lang="en-NZ" dirty="0"/>
              <a:t>Admin Username: admin</a:t>
            </a:r>
            <a:br>
              <a:rPr lang="en-NZ" dirty="0"/>
            </a:br>
            <a:r>
              <a:rPr lang="en-NZ" dirty="0" err="1"/>
              <a:t>Admin</a:t>
            </a:r>
            <a:r>
              <a:rPr lang="en-NZ" dirty="0"/>
              <a:t> Password: demopass1234</a:t>
            </a:r>
            <a:br>
              <a:rPr lang="en-NZ" dirty="0"/>
            </a:br>
            <a:r>
              <a:rPr lang="en-NZ" dirty="0"/>
              <a:t/>
            </a:r>
            <a:br>
              <a:rPr lang="en-NZ" dirty="0"/>
            </a:br>
            <a:r>
              <a:rPr lang="en-NZ" dirty="0"/>
              <a:t>OPEN THE CORPORATE URL AND ADMIN IN DIFFERENT BROWSER </a:t>
            </a:r>
            <a:br>
              <a:rPr lang="en-NZ" dirty="0"/>
            </a:br>
            <a:r>
              <a:rPr lang="en-NZ" dirty="0"/>
              <a:t>Corporate URL: </a:t>
            </a:r>
            <a:r>
              <a:rPr lang="en-NZ" u="sng" dirty="0">
                <a:hlinkClick r:id="rId5"/>
              </a:rPr>
              <a:t>http://salesdemo.onprintshop.com/corporate/copyexpress/</a:t>
            </a:r>
            <a:r>
              <a:rPr lang="en-NZ" dirty="0"/>
              <a:t/>
            </a:r>
            <a:br>
              <a:rPr lang="en-NZ" dirty="0"/>
            </a:br>
            <a:r>
              <a:rPr lang="en-NZ" dirty="0"/>
              <a:t>Employee Email ID: </a:t>
            </a:r>
            <a:r>
              <a:rPr lang="en-NZ" u="sng" dirty="0">
                <a:hlinkClick r:id="rId6"/>
              </a:rPr>
              <a:t>hema@copyexpress.com</a:t>
            </a:r>
            <a:r>
              <a:rPr lang="en-NZ" dirty="0"/>
              <a:t/>
            </a:r>
            <a:br>
              <a:rPr lang="en-NZ" dirty="0"/>
            </a:br>
            <a:r>
              <a:rPr lang="en-NZ" dirty="0"/>
              <a:t>Employee Password: hema123</a:t>
            </a:r>
            <a:br>
              <a:rPr lang="en-NZ" dirty="0"/>
            </a:br>
            <a:r>
              <a:rPr lang="en-NZ" dirty="0"/>
              <a:t/>
            </a:r>
            <a:br>
              <a:rPr lang="en-NZ" dirty="0"/>
            </a:br>
            <a:r>
              <a:rPr lang="en-NZ" dirty="0"/>
              <a:t>Corporate Admin: </a:t>
            </a:r>
            <a:r>
              <a:rPr lang="en-NZ" u="sng" dirty="0">
                <a:hlinkClick r:id="rId4"/>
              </a:rPr>
              <a:t>http://salesdemo.onprintshop.com/admin/index.php</a:t>
            </a:r>
            <a:r>
              <a:rPr lang="en-NZ" dirty="0"/>
              <a:t/>
            </a:r>
            <a:br>
              <a:rPr lang="en-NZ" dirty="0"/>
            </a:br>
            <a:r>
              <a:rPr lang="en-NZ" dirty="0"/>
              <a:t>Username: peter</a:t>
            </a:r>
            <a:br>
              <a:rPr lang="en-NZ" dirty="0"/>
            </a:br>
            <a:r>
              <a:rPr lang="en-NZ" dirty="0"/>
              <a:t>Password: peter</a:t>
            </a:r>
            <a:br>
              <a:rPr lang="en-NZ" dirty="0"/>
            </a:br>
            <a:r>
              <a:rPr lang="en-NZ" dirty="0"/>
              <a:t/>
            </a:r>
            <a:br>
              <a:rPr lang="en-NZ" dirty="0"/>
            </a:br>
            <a:r>
              <a:rPr lang="en-NZ" dirty="0"/>
              <a:t>You can also see our Online Training Video for creating a Product: </a:t>
            </a:r>
            <a:r>
              <a:rPr lang="en-NZ" u="sng" dirty="0">
                <a:hlinkClick r:id="rId7"/>
              </a:rPr>
              <a:t>http://www.onprintshop.com/Online-web2print-training.html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9728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effectLst/>
              </a:rPr>
              <a:t>What works well </a:t>
            </a:r>
            <a:r>
              <a:rPr lang="en-NZ" dirty="0" smtClean="0">
                <a:effectLst/>
              </a:rPr>
              <a:t>Copy Express’s pricing?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Dynamic Price Calculation for variations with pre- defined amounts.</a:t>
            </a:r>
          </a:p>
          <a:p>
            <a:endParaRPr lang="en-NZ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6238" t="16631" r="57068" b="5909"/>
          <a:stretch/>
        </p:blipFill>
        <p:spPr bwMode="auto">
          <a:xfrm>
            <a:off x="971600" y="2420888"/>
            <a:ext cx="2664296" cy="39604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348880"/>
            <a:ext cx="3121329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551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223010"/>
              </p:ext>
            </p:extLst>
          </p:nvPr>
        </p:nvGraphicFramePr>
        <p:xfrm>
          <a:off x="1187624" y="2852936"/>
          <a:ext cx="6696744" cy="2850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8631"/>
                <a:gridCol w="2156407"/>
                <a:gridCol w="3331706"/>
              </a:tblGrid>
              <a:tr h="734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</a:rPr>
                        <a:t>Quantity Ordered</a:t>
                      </a:r>
                      <a:endParaRPr lang="en-NZ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1100">
                          <a:effectLst/>
                        </a:rPr>
                        <a:t>Price Using the Copy Express Calculator</a:t>
                      </a:r>
                      <a:endParaRPr lang="en-NZ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</a:rPr>
                        <a:t>Price Returned using Ranges entered in the OnPrintShop multiplication pricing method</a:t>
                      </a:r>
                      <a:endParaRPr lang="en-NZ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51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1100">
                          <a:effectLst/>
                        </a:rPr>
                        <a:t>100</a:t>
                      </a:r>
                      <a:endParaRPr lang="en-NZ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1100">
                          <a:effectLst/>
                        </a:rPr>
                        <a:t>$82.40</a:t>
                      </a:r>
                      <a:endParaRPr lang="en-NZ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1100">
                          <a:effectLst/>
                        </a:rPr>
                        <a:t>$55.00</a:t>
                      </a:r>
                      <a:endParaRPr lang="en-NZ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51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1100">
                          <a:effectLst/>
                        </a:rPr>
                        <a:t>200</a:t>
                      </a:r>
                      <a:endParaRPr lang="en-NZ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1100">
                          <a:effectLst/>
                        </a:rPr>
                        <a:t>$118.80</a:t>
                      </a:r>
                      <a:endParaRPr lang="en-NZ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1100">
                          <a:effectLst/>
                        </a:rPr>
                        <a:t>$110.00</a:t>
                      </a:r>
                      <a:endParaRPr lang="en-NZ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51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1100">
                          <a:effectLst/>
                        </a:rPr>
                        <a:t>250</a:t>
                      </a:r>
                      <a:endParaRPr lang="en-NZ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1100">
                          <a:effectLst/>
                        </a:rPr>
                        <a:t>$137.00</a:t>
                      </a:r>
                      <a:endParaRPr lang="en-NZ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1100">
                          <a:effectLst/>
                        </a:rPr>
                        <a:t>$137.50 (Slight error due to rounding)</a:t>
                      </a:r>
                      <a:endParaRPr lang="en-NZ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51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1100">
                          <a:effectLst/>
                        </a:rPr>
                        <a:t>251</a:t>
                      </a:r>
                      <a:endParaRPr lang="en-NZ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1100">
                          <a:effectLst/>
                        </a:rPr>
                        <a:t>$137.36</a:t>
                      </a:r>
                      <a:endParaRPr lang="en-NZ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</a:rPr>
                        <a:t>$115.46</a:t>
                      </a:r>
                      <a:endParaRPr lang="en-NZ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351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1100">
                          <a:effectLst/>
                        </a:rPr>
                        <a:t>300</a:t>
                      </a:r>
                      <a:endParaRPr lang="en-NZ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1100">
                          <a:effectLst/>
                        </a:rPr>
                        <a:t>$155.20</a:t>
                      </a:r>
                      <a:endParaRPr lang="en-NZ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1100">
                          <a:effectLst/>
                        </a:rPr>
                        <a:t>$138.00</a:t>
                      </a:r>
                      <a:endParaRPr lang="en-NZ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51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1100">
                          <a:effectLst/>
                        </a:rPr>
                        <a:t>400</a:t>
                      </a:r>
                      <a:endParaRPr lang="en-NZ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1100">
                          <a:effectLst/>
                        </a:rPr>
                        <a:t>$191.60</a:t>
                      </a:r>
                      <a:endParaRPr lang="en-NZ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</a:rPr>
                        <a:t>$184.00</a:t>
                      </a:r>
                      <a:endParaRPr lang="en-NZ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51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1100">
                          <a:effectLst/>
                        </a:rPr>
                        <a:t>500</a:t>
                      </a:r>
                      <a:endParaRPr lang="en-NZ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1100">
                          <a:effectLst/>
                        </a:rPr>
                        <a:t>$228.00</a:t>
                      </a:r>
                      <a:endParaRPr lang="en-NZ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1100">
                          <a:effectLst/>
                        </a:rPr>
                        <a:t>$230.00(Slight error due to rounding)</a:t>
                      </a:r>
                      <a:endParaRPr lang="en-NZ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51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1100">
                          <a:effectLst/>
                        </a:rPr>
                        <a:t>750</a:t>
                      </a:r>
                      <a:endParaRPr lang="en-NZ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1100">
                          <a:effectLst/>
                        </a:rPr>
                        <a:t>$299.00</a:t>
                      </a:r>
                      <a:endParaRPr lang="en-NZ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1100">
                          <a:effectLst/>
                        </a:rPr>
                        <a:t>$300.00</a:t>
                      </a:r>
                      <a:endParaRPr lang="en-NZ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51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1100">
                          <a:effectLst/>
                        </a:rPr>
                        <a:t>1000</a:t>
                      </a:r>
                      <a:endParaRPr lang="en-NZ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1100">
                          <a:effectLst/>
                        </a:rPr>
                        <a:t>$370.00</a:t>
                      </a:r>
                      <a:endParaRPr lang="en-NZ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</a:rPr>
                        <a:t>$370.00</a:t>
                      </a:r>
                      <a:endParaRPr lang="en-NZ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effectLst/>
              </a:rPr>
              <a:t>What </a:t>
            </a:r>
            <a:r>
              <a:rPr lang="en-NZ" dirty="0" smtClean="0">
                <a:effectLst/>
              </a:rPr>
              <a:t>does not work </a:t>
            </a:r>
            <a:r>
              <a:rPr lang="en-NZ" dirty="0">
                <a:effectLst/>
              </a:rPr>
              <a:t>well </a:t>
            </a:r>
            <a:r>
              <a:rPr lang="en-NZ" dirty="0" smtClean="0">
                <a:effectLst/>
              </a:rPr>
              <a:t>Copy Express’s pricing?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multiplication pricing method </a:t>
            </a:r>
            <a:r>
              <a:rPr lang="en-NZ" dirty="0" smtClean="0"/>
              <a:t>allows the customer to enter the amount they wish to order but does not give the desired prices.</a:t>
            </a:r>
          </a:p>
          <a:p>
            <a:r>
              <a:rPr lang="en-NZ" dirty="0" smtClean="0"/>
              <a:t/>
            </a:r>
            <a:br>
              <a:rPr lang="en-NZ" dirty="0" smtClean="0"/>
            </a:br>
            <a:endParaRPr lang="en-NZ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02618" y="2852936"/>
            <a:ext cx="7488832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2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OnPrintShop Discounting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Easily Create Discount Coupon on the Admin/Orders</a:t>
            </a:r>
            <a:r>
              <a:rPr lang="en-NZ" dirty="0"/>
              <a:t>/</a:t>
            </a:r>
            <a:r>
              <a:rPr lang="en-NZ" dirty="0" smtClean="0"/>
              <a:t>Coupon/Discount page.</a:t>
            </a:r>
          </a:p>
          <a:p>
            <a:r>
              <a:rPr lang="en-NZ" dirty="0" smtClean="0"/>
              <a:t>Can </a:t>
            </a:r>
            <a:r>
              <a:rPr lang="en-NZ" dirty="0"/>
              <a:t>Set To a specific Corporate or all Corporates all Retailers or Specific </a:t>
            </a:r>
            <a:r>
              <a:rPr lang="en-NZ" dirty="0" smtClean="0"/>
              <a:t>Retailers.</a:t>
            </a:r>
          </a:p>
          <a:p>
            <a:r>
              <a:rPr lang="en-NZ" dirty="0" smtClean="0"/>
              <a:t>Coupons can be for one off use, a specific product or multiple use on all products(set by dates). </a:t>
            </a:r>
          </a:p>
          <a:p>
            <a:r>
              <a:rPr lang="en-NZ" dirty="0"/>
              <a:t>Can only add one specific retailer at once but can easily duplicate the coupon to allocate to someone else</a:t>
            </a:r>
            <a:r>
              <a:rPr lang="en-NZ" dirty="0" smtClean="0"/>
              <a:t>.</a:t>
            </a:r>
          </a:p>
          <a:p>
            <a:r>
              <a:rPr lang="en-NZ" dirty="0"/>
              <a:t>The code </a:t>
            </a:r>
            <a:r>
              <a:rPr lang="en-NZ" dirty="0" smtClean="0"/>
              <a:t>must be added </a:t>
            </a:r>
            <a:r>
              <a:rPr lang="en-NZ" dirty="0"/>
              <a:t>every time </a:t>
            </a:r>
            <a:r>
              <a:rPr lang="en-NZ" dirty="0" smtClean="0"/>
              <a:t>an </a:t>
            </a:r>
            <a:r>
              <a:rPr lang="en-NZ" dirty="0"/>
              <a:t>order </a:t>
            </a:r>
            <a:r>
              <a:rPr lang="en-NZ" dirty="0" smtClean="0"/>
              <a:t>is placed but </a:t>
            </a:r>
            <a:r>
              <a:rPr lang="en-NZ" dirty="0"/>
              <a:t>not for every product within the order…i.e. at checkout.</a:t>
            </a:r>
          </a:p>
          <a:p>
            <a:endParaRPr lang="en-NZ" dirty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2026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OnPrintShop Discounting</a:t>
            </a:r>
            <a:endParaRPr lang="en-NZ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347" y="1600200"/>
            <a:ext cx="559130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1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OnPrintShop Order  Download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sz="2600" dirty="0" smtClean="0"/>
              <a:t>You </a:t>
            </a:r>
            <a:r>
              <a:rPr lang="en-NZ" sz="2600" dirty="0"/>
              <a:t>can download all the orders in one </a:t>
            </a:r>
            <a:r>
              <a:rPr lang="en-NZ" sz="2600" dirty="0" err="1"/>
              <a:t>csv</a:t>
            </a:r>
            <a:r>
              <a:rPr lang="en-NZ" sz="2600" dirty="0"/>
              <a:t>/xml file, with selected </a:t>
            </a:r>
            <a:r>
              <a:rPr lang="en-NZ" sz="2600" dirty="0" smtClean="0"/>
              <a:t>fields. See Admin/Orders/Export Orders/settings</a:t>
            </a:r>
            <a:endParaRPr lang="en-NZ" sz="2600" dirty="0"/>
          </a:p>
          <a:p>
            <a:r>
              <a:rPr lang="en-NZ" sz="2600" dirty="0" smtClean="0"/>
              <a:t>Or you </a:t>
            </a:r>
            <a:r>
              <a:rPr lang="en-NZ" sz="2600" dirty="0"/>
              <a:t>can download zip file with </a:t>
            </a:r>
            <a:r>
              <a:rPr lang="en-NZ" sz="2600" dirty="0" smtClean="0"/>
              <a:t>a separate </a:t>
            </a:r>
            <a:r>
              <a:rPr lang="en-NZ" sz="2600" dirty="0"/>
              <a:t>csv/xml file per order. If there are multiple products per order, all products for the order will be added in single file.</a:t>
            </a:r>
          </a:p>
          <a:p>
            <a:r>
              <a:rPr lang="en-NZ" sz="2600" dirty="0" smtClean="0"/>
              <a:t>The download name can </a:t>
            </a:r>
            <a:r>
              <a:rPr lang="en-NZ" sz="2600" dirty="0"/>
              <a:t>be formatted as {orders_id}, {user_id}, {order_date}, {order_time}, {order_status}, {random}, {export_date}, {export_time</a:t>
            </a:r>
            <a:r>
              <a:rPr lang="en-NZ" sz="2600" dirty="0" smtClean="0"/>
              <a:t>} e.g. </a:t>
            </a:r>
            <a:r>
              <a:rPr lang="en-NZ" sz="2600" dirty="0"/>
              <a:t>For separate file </a:t>
            </a:r>
            <a:r>
              <a:rPr lang="en-NZ" sz="2600" dirty="0" smtClean="0"/>
              <a:t>mode orders</a:t>
            </a:r>
            <a:r>
              <a:rPr lang="en-NZ" sz="2600" dirty="0"/>
              <a:t>_{orders_id}_{order_date}_{order_time</a:t>
            </a:r>
            <a:r>
              <a:rPr lang="en-NZ" sz="2600" dirty="0" smtClean="0"/>
              <a:t>}</a:t>
            </a:r>
          </a:p>
          <a:p>
            <a:r>
              <a:rPr lang="en-NZ" sz="2600" dirty="0" smtClean="0"/>
              <a:t>Unpaid orders can be downloaded on their </a:t>
            </a:r>
            <a:r>
              <a:rPr lang="en-NZ" sz="2600" dirty="0"/>
              <a:t>own;</a:t>
            </a:r>
            <a:br>
              <a:rPr lang="en-NZ" sz="2600" dirty="0"/>
            </a:br>
            <a:r>
              <a:rPr lang="en-NZ" sz="2600" dirty="0" smtClean="0"/>
              <a:t>see: </a:t>
            </a:r>
            <a:r>
              <a:rPr lang="en-NZ" sz="2600" dirty="0"/>
              <a:t>Admin/Orders/Unpaid Orders/export</a:t>
            </a:r>
          </a:p>
          <a:p>
            <a:pPr marL="0" indent="0">
              <a:buNone/>
            </a:pP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399499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OnPrintShop Strengths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NZ" sz="2600" dirty="0" smtClean="0"/>
              <a:t>Good </a:t>
            </a:r>
            <a:r>
              <a:rPr lang="en-NZ" sz="2600" dirty="0"/>
              <a:t>Price</a:t>
            </a:r>
          </a:p>
          <a:p>
            <a:r>
              <a:rPr lang="en-NZ" sz="2600" dirty="0" smtClean="0"/>
              <a:t>Established </a:t>
            </a:r>
            <a:r>
              <a:rPr lang="en-NZ" sz="2600" dirty="0"/>
              <a:t>company, over 500 customers worldwide.</a:t>
            </a:r>
          </a:p>
          <a:p>
            <a:r>
              <a:rPr lang="en-NZ" sz="2600" dirty="0" smtClean="0"/>
              <a:t>Templates </a:t>
            </a:r>
            <a:r>
              <a:rPr lang="en-NZ" sz="2600" dirty="0"/>
              <a:t>supplied</a:t>
            </a:r>
          </a:p>
          <a:p>
            <a:r>
              <a:rPr lang="en-NZ" sz="2600" dirty="0" smtClean="0"/>
              <a:t>Linked </a:t>
            </a:r>
            <a:r>
              <a:rPr lang="en-NZ" sz="2600" dirty="0"/>
              <a:t>with Fotolia for online image use</a:t>
            </a:r>
          </a:p>
          <a:p>
            <a:r>
              <a:rPr lang="en-NZ" sz="2600" dirty="0" smtClean="0"/>
              <a:t>Nice </a:t>
            </a:r>
            <a:r>
              <a:rPr lang="en-NZ" sz="2600" dirty="0"/>
              <a:t>customer </a:t>
            </a:r>
            <a:r>
              <a:rPr lang="en-NZ" sz="2600" dirty="0" smtClean="0"/>
              <a:t>experience, very good online design studio</a:t>
            </a:r>
          </a:p>
          <a:p>
            <a:r>
              <a:rPr lang="en-NZ" sz="2600" dirty="0" smtClean="0"/>
              <a:t>Automatically </a:t>
            </a:r>
            <a:r>
              <a:rPr lang="en-NZ" sz="2600" dirty="0"/>
              <a:t>generates the job ticket</a:t>
            </a:r>
          </a:p>
          <a:p>
            <a:r>
              <a:rPr lang="en-NZ" sz="2600" dirty="0" smtClean="0"/>
              <a:t>Simple </a:t>
            </a:r>
            <a:r>
              <a:rPr lang="en-NZ" sz="2600" dirty="0"/>
              <a:t>“Tick to notify customer” emails</a:t>
            </a:r>
          </a:p>
          <a:p>
            <a:r>
              <a:rPr lang="en-NZ" sz="2600" dirty="0" smtClean="0"/>
              <a:t>Social </a:t>
            </a:r>
            <a:r>
              <a:rPr lang="en-NZ" sz="2600" dirty="0"/>
              <a:t>Media/Facebook integration</a:t>
            </a:r>
          </a:p>
          <a:p>
            <a:r>
              <a:rPr lang="en-NZ" sz="2600" dirty="0" smtClean="0"/>
              <a:t>Supports </a:t>
            </a:r>
            <a:r>
              <a:rPr lang="en-NZ" sz="2600" dirty="0" err="1"/>
              <a:t>PDFlib</a:t>
            </a:r>
            <a:r>
              <a:rPr lang="en-NZ" sz="2600" dirty="0"/>
              <a:t> files (variable text blocks)</a:t>
            </a:r>
          </a:p>
          <a:p>
            <a:r>
              <a:rPr lang="en-NZ" sz="2600" dirty="0"/>
              <a:t>24/7 </a:t>
            </a:r>
            <a:r>
              <a:rPr lang="en-NZ" sz="2600" dirty="0" smtClean="0"/>
              <a:t>Customer </a:t>
            </a:r>
            <a:r>
              <a:rPr lang="en-NZ" sz="2600" dirty="0" smtClean="0"/>
              <a:t>Support </a:t>
            </a:r>
          </a:p>
          <a:p>
            <a:r>
              <a:rPr lang="en-NZ" sz="2600" dirty="0" smtClean="0"/>
              <a:t>Quote </a:t>
            </a:r>
            <a:r>
              <a:rPr lang="en-NZ" sz="2600" dirty="0"/>
              <a:t>tracking and approval system</a:t>
            </a:r>
          </a:p>
          <a:p>
            <a:r>
              <a:rPr lang="en-NZ" sz="2600" dirty="0" smtClean="0"/>
              <a:t>Future </a:t>
            </a:r>
            <a:r>
              <a:rPr lang="en-NZ" sz="2600" dirty="0"/>
              <a:t>development included in monthly fee</a:t>
            </a:r>
          </a:p>
          <a:p>
            <a:r>
              <a:rPr lang="en-NZ" sz="2600" dirty="0" smtClean="0"/>
              <a:t>Easy </a:t>
            </a:r>
            <a:r>
              <a:rPr lang="en-NZ" sz="2600" dirty="0"/>
              <a:t>to view previous jobs in the “My Portfolio” page, shows image of item ordered.</a:t>
            </a:r>
          </a:p>
          <a:p>
            <a:r>
              <a:rPr lang="en-NZ" sz="2600" dirty="0" smtClean="0"/>
              <a:t>Good </a:t>
            </a:r>
            <a:r>
              <a:rPr lang="en-NZ" sz="2600" dirty="0"/>
              <a:t>automated online shipping quotation</a:t>
            </a:r>
          </a:p>
          <a:p>
            <a:r>
              <a:rPr lang="en-NZ" sz="2600" dirty="0" smtClean="0"/>
              <a:t>Overdue </a:t>
            </a:r>
            <a:r>
              <a:rPr lang="en-NZ" sz="2600" dirty="0"/>
              <a:t>orders show up as pink in the list</a:t>
            </a:r>
          </a:p>
          <a:p>
            <a:r>
              <a:rPr lang="en-NZ" sz="2600" dirty="0" smtClean="0"/>
              <a:t>CSV </a:t>
            </a:r>
            <a:r>
              <a:rPr lang="en-NZ" sz="2600" dirty="0"/>
              <a:t>upload for mail merge type orders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2296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OnPrintShop Weaknesses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NZ" sz="2900" dirty="0" smtClean="0"/>
              <a:t>No </a:t>
            </a:r>
            <a:r>
              <a:rPr lang="en-NZ" sz="2900" dirty="0"/>
              <a:t>job prioritisation</a:t>
            </a:r>
          </a:p>
          <a:p>
            <a:r>
              <a:rPr lang="en-NZ" sz="2900" dirty="0" smtClean="0"/>
              <a:t>No </a:t>
            </a:r>
            <a:r>
              <a:rPr lang="en-NZ" sz="2900" dirty="0"/>
              <a:t>automated estimates for offline orders or quotes i.e. you add the total job price in without a breakdown of costs.</a:t>
            </a:r>
          </a:p>
          <a:p>
            <a:r>
              <a:rPr lang="en-NZ" sz="2900" dirty="0" smtClean="0"/>
              <a:t>No </a:t>
            </a:r>
            <a:r>
              <a:rPr lang="en-NZ" sz="2900" dirty="0"/>
              <a:t>fields to add the paper selection etc. in the job quotes or offline orders</a:t>
            </a:r>
          </a:p>
          <a:p>
            <a:r>
              <a:rPr lang="en-NZ" sz="2900" dirty="0" smtClean="0"/>
              <a:t>Most </a:t>
            </a:r>
            <a:r>
              <a:rPr lang="en-NZ" sz="2900" dirty="0"/>
              <a:t>recent Jobs at the top of the list rather than the bottom</a:t>
            </a:r>
          </a:p>
          <a:p>
            <a:r>
              <a:rPr lang="en-NZ" sz="2900" dirty="0" smtClean="0"/>
              <a:t>There </a:t>
            </a:r>
            <a:r>
              <a:rPr lang="en-NZ" sz="2900" dirty="0"/>
              <a:t>is no colour indication that </a:t>
            </a:r>
            <a:r>
              <a:rPr lang="en-NZ" sz="2900" dirty="0" smtClean="0"/>
              <a:t>a job </a:t>
            </a:r>
            <a:r>
              <a:rPr lang="en-NZ" sz="2900" dirty="0"/>
              <a:t>is due that day, only when overdue.</a:t>
            </a:r>
          </a:p>
          <a:p>
            <a:r>
              <a:rPr lang="en-NZ" sz="2900" dirty="0" smtClean="0"/>
              <a:t>Online </a:t>
            </a:r>
            <a:r>
              <a:rPr lang="en-NZ" sz="2900" dirty="0"/>
              <a:t>editor needs flash to run. Doesn’t support phone/tablet. </a:t>
            </a:r>
          </a:p>
          <a:p>
            <a:r>
              <a:rPr lang="en-NZ" sz="2900" dirty="0" smtClean="0"/>
              <a:t>Users </a:t>
            </a:r>
            <a:r>
              <a:rPr lang="en-NZ" sz="2900" dirty="0"/>
              <a:t>can only upload up to 50mb per file</a:t>
            </a:r>
          </a:p>
          <a:p>
            <a:r>
              <a:rPr lang="en-NZ" sz="2900" dirty="0" smtClean="0"/>
              <a:t>Cannot </a:t>
            </a:r>
            <a:r>
              <a:rPr lang="en-NZ" sz="2900" dirty="0"/>
              <a:t>change the turnaround time from the admin site if necessary </a:t>
            </a:r>
            <a:endParaRPr lang="en-NZ" sz="2900" dirty="0" smtClean="0"/>
          </a:p>
          <a:p>
            <a:r>
              <a:rPr lang="en-NZ" sz="2900" dirty="0" smtClean="0"/>
              <a:t>No </a:t>
            </a:r>
            <a:r>
              <a:rPr lang="en-NZ" sz="2900" dirty="0" err="1" smtClean="0"/>
              <a:t>Xero</a:t>
            </a:r>
            <a:r>
              <a:rPr lang="en-NZ" sz="2900" dirty="0" smtClean="0"/>
              <a:t> API integration</a:t>
            </a:r>
          </a:p>
          <a:p>
            <a:r>
              <a:rPr lang="en-NZ" sz="2900" dirty="0" smtClean="0"/>
              <a:t>No </a:t>
            </a:r>
            <a:r>
              <a:rPr lang="en-NZ" sz="2900" dirty="0"/>
              <a:t>automated email </a:t>
            </a:r>
            <a:r>
              <a:rPr lang="en-NZ" sz="2900" dirty="0" smtClean="0"/>
              <a:t>reminders</a:t>
            </a:r>
          </a:p>
          <a:p>
            <a:r>
              <a:rPr lang="en-NZ" sz="2900" dirty="0" smtClean="0"/>
              <a:t>Cannot apply non Linear pricing schedule</a:t>
            </a:r>
          </a:p>
          <a:p>
            <a:r>
              <a:rPr lang="en-NZ" sz="2900" dirty="0" smtClean="0"/>
              <a:t>Cannot apply a customer discount without entering a coupon</a:t>
            </a:r>
            <a:endParaRPr lang="en-NZ" sz="2900" dirty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3326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Cost of recommended Platinum Pro package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30308"/>
            <a:ext cx="8064896" cy="4390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442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1513</TotalTime>
  <Words>647</Words>
  <Application>Microsoft Office PowerPoint</Application>
  <PresentationFormat>On-screen Show (4:3)</PresentationFormat>
  <Paragraphs>90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Executive</vt:lpstr>
      <vt:lpstr>  OnPrintShop A Web2Print solution </vt:lpstr>
      <vt:lpstr>What works well Copy Express’s pricing?</vt:lpstr>
      <vt:lpstr>What does not work well Copy Express’s pricing?</vt:lpstr>
      <vt:lpstr>OnPrintShop Discounting</vt:lpstr>
      <vt:lpstr>OnPrintShop Discounting</vt:lpstr>
      <vt:lpstr>OnPrintShop Order  Download</vt:lpstr>
      <vt:lpstr>OnPrintShop Strengths</vt:lpstr>
      <vt:lpstr>OnPrintShop Weaknesses</vt:lpstr>
      <vt:lpstr>Cost of recommended Platinum Pro package</vt:lpstr>
      <vt:lpstr>Additional Costs</vt:lpstr>
      <vt:lpstr>Contact Details</vt:lpstr>
      <vt:lpstr>Links to Demos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OnPrintShop</dc:title>
  <dc:creator>win764pc2</dc:creator>
  <cp:lastModifiedBy>helen.james@orcon.net.nz</cp:lastModifiedBy>
  <cp:revision>66</cp:revision>
  <dcterms:created xsi:type="dcterms:W3CDTF">2013-08-28T17:07:49Z</dcterms:created>
  <dcterms:modified xsi:type="dcterms:W3CDTF">2013-10-14T00:00:10Z</dcterms:modified>
</cp:coreProperties>
</file>