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1"/>
  </p:notesMasterIdLst>
  <p:sldIdLst>
    <p:sldId id="256" r:id="rId2"/>
    <p:sldId id="257" r:id="rId3"/>
    <p:sldId id="261" r:id="rId4"/>
    <p:sldId id="267" r:id="rId5"/>
    <p:sldId id="275" r:id="rId6"/>
    <p:sldId id="266" r:id="rId7"/>
    <p:sldId id="262" r:id="rId8"/>
    <p:sldId id="268" r:id="rId9"/>
    <p:sldId id="269" r:id="rId10"/>
    <p:sldId id="272" r:id="rId11"/>
    <p:sldId id="263" r:id="rId12"/>
    <p:sldId id="273" r:id="rId13"/>
    <p:sldId id="264" r:id="rId14"/>
    <p:sldId id="270" r:id="rId15"/>
    <p:sldId id="271" r:id="rId16"/>
    <p:sldId id="258" r:id="rId17"/>
    <p:sldId id="259" r:id="rId18"/>
    <p:sldId id="260" r:id="rId19"/>
    <p:sldId id="274"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7011" autoAdjust="0"/>
  </p:normalViewPr>
  <p:slideViewPr>
    <p:cSldViewPr>
      <p:cViewPr varScale="1">
        <p:scale>
          <a:sx n="64" d="100"/>
          <a:sy n="64" d="100"/>
        </p:scale>
        <p:origin x="-894"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9EC00FD-6999-4867-929B-ECB78B83B366}" type="datetimeFigureOut">
              <a:rPr lang="en-NZ" smtClean="0"/>
              <a:t>20/08/2013</a:t>
            </a:fld>
            <a:endParaRPr lang="en-NZ"/>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NZ"/>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NZ"/>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C415908-8126-4C97-BC3E-E466312BC76C}" type="slidenum">
              <a:rPr lang="en-NZ" smtClean="0"/>
              <a:t>‹#›</a:t>
            </a:fld>
            <a:endParaRPr lang="en-NZ"/>
          </a:p>
        </p:txBody>
      </p:sp>
    </p:spTree>
    <p:extLst>
      <p:ext uri="{BB962C8B-B14F-4D97-AF65-F5344CB8AC3E}">
        <p14:creationId xmlns:p14="http://schemas.microsoft.com/office/powerpoint/2010/main" val="8713037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www.coralcoastprint.com.au/"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NZ" b="1" dirty="0" smtClean="0"/>
              <a:t>ePrint eStore Editable Template Products</a:t>
            </a:r>
          </a:p>
          <a:p>
            <a:r>
              <a:rPr lang="en-NZ" sz="1200" b="0" i="0" u="none" strike="noStrike" kern="1200" baseline="0" dirty="0" smtClean="0">
                <a:solidFill>
                  <a:schemeClr val="tx1"/>
                </a:solidFill>
                <a:latin typeface="+mn-lt"/>
                <a:ea typeface="+mn-ea"/>
                <a:cs typeface="+mn-cs"/>
              </a:rPr>
              <a:t>This module works in either the B2B or B2C eStores. You are able to create products that your customers can  review</a:t>
            </a:r>
          </a:p>
          <a:p>
            <a:r>
              <a:rPr lang="en-NZ" sz="1200" b="0" i="0" u="none" strike="noStrike" kern="1200" baseline="0" dirty="0" smtClean="0">
                <a:solidFill>
                  <a:schemeClr val="tx1"/>
                </a:solidFill>
                <a:latin typeface="+mn-lt"/>
                <a:ea typeface="+mn-ea"/>
                <a:cs typeface="+mn-cs"/>
              </a:rPr>
              <a:t>Online and edit and proof before ordering.</a:t>
            </a:r>
          </a:p>
        </p:txBody>
      </p:sp>
      <p:sp>
        <p:nvSpPr>
          <p:cNvPr id="4" name="Slide Number Placeholder 3"/>
          <p:cNvSpPr>
            <a:spLocks noGrp="1"/>
          </p:cNvSpPr>
          <p:nvPr>
            <p:ph type="sldNum" sz="quarter" idx="10"/>
          </p:nvPr>
        </p:nvSpPr>
        <p:spPr/>
        <p:txBody>
          <a:bodyPr/>
          <a:lstStyle/>
          <a:p>
            <a:fld id="{6C415908-8126-4C97-BC3E-E466312BC76C}" type="slidenum">
              <a:rPr lang="en-NZ" smtClean="0"/>
              <a:t>2</a:t>
            </a:fld>
            <a:endParaRPr lang="en-NZ"/>
          </a:p>
        </p:txBody>
      </p:sp>
    </p:spTree>
    <p:extLst>
      <p:ext uri="{BB962C8B-B14F-4D97-AF65-F5344CB8AC3E}">
        <p14:creationId xmlns:p14="http://schemas.microsoft.com/office/powerpoint/2010/main" val="7113107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fld id="{6C415908-8126-4C97-BC3E-E466312BC76C}" type="slidenum">
              <a:rPr lang="en-NZ" smtClean="0"/>
              <a:t>12</a:t>
            </a:fld>
            <a:endParaRPr lang="en-NZ"/>
          </a:p>
        </p:txBody>
      </p:sp>
    </p:spTree>
    <p:extLst>
      <p:ext uri="{BB962C8B-B14F-4D97-AF65-F5344CB8AC3E}">
        <p14:creationId xmlns:p14="http://schemas.microsoft.com/office/powerpoint/2010/main" val="7735659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NZ" dirty="0" smtClean="0"/>
              <a:t>Also; </a:t>
            </a:r>
            <a:r>
              <a:rPr lang="en-NZ" sz="1200" u="sng" kern="1200" dirty="0" smtClean="0">
                <a:solidFill>
                  <a:schemeClr val="tx1"/>
                </a:solidFill>
                <a:effectLst/>
                <a:latin typeface="+mn-lt"/>
                <a:ea typeface="+mn-ea"/>
                <a:cs typeface="+mn-cs"/>
                <a:hlinkClick r:id="rId3"/>
              </a:rPr>
              <a:t>www.coralcoastprint.com.au</a:t>
            </a:r>
            <a:endParaRPr lang="en-NZ" sz="1200" kern="1200" dirty="0" smtClean="0">
              <a:solidFill>
                <a:schemeClr val="tx1"/>
              </a:solidFill>
              <a:effectLst/>
              <a:latin typeface="+mn-lt"/>
              <a:ea typeface="+mn-ea"/>
              <a:cs typeface="+mn-cs"/>
            </a:endParaRPr>
          </a:p>
          <a:p>
            <a:endParaRPr lang="en-NZ" dirty="0"/>
          </a:p>
        </p:txBody>
      </p:sp>
      <p:sp>
        <p:nvSpPr>
          <p:cNvPr id="4" name="Slide Number Placeholder 3"/>
          <p:cNvSpPr>
            <a:spLocks noGrp="1"/>
          </p:cNvSpPr>
          <p:nvPr>
            <p:ph type="sldNum" sz="quarter" idx="10"/>
          </p:nvPr>
        </p:nvSpPr>
        <p:spPr/>
        <p:txBody>
          <a:bodyPr/>
          <a:lstStyle/>
          <a:p>
            <a:fld id="{6C415908-8126-4C97-BC3E-E466312BC76C}" type="slidenum">
              <a:rPr lang="en-NZ" smtClean="0"/>
              <a:t>13</a:t>
            </a:fld>
            <a:endParaRPr lang="en-NZ"/>
          </a:p>
        </p:txBody>
      </p:sp>
    </p:spTree>
    <p:extLst>
      <p:ext uri="{BB962C8B-B14F-4D97-AF65-F5344CB8AC3E}">
        <p14:creationId xmlns:p14="http://schemas.microsoft.com/office/powerpoint/2010/main" val="36292185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fld id="{6C415908-8126-4C97-BC3E-E466312BC76C}" type="slidenum">
              <a:rPr lang="en-NZ" smtClean="0"/>
              <a:t>14</a:t>
            </a:fld>
            <a:endParaRPr lang="en-NZ"/>
          </a:p>
        </p:txBody>
      </p:sp>
    </p:spTree>
    <p:extLst>
      <p:ext uri="{BB962C8B-B14F-4D97-AF65-F5344CB8AC3E}">
        <p14:creationId xmlns:p14="http://schemas.microsoft.com/office/powerpoint/2010/main" val="36292185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sz="1200" kern="1200" dirty="0" smtClean="0">
                <a:solidFill>
                  <a:schemeClr val="tx1"/>
                </a:solidFill>
                <a:effectLst/>
                <a:latin typeface="+mn-lt"/>
                <a:ea typeface="+mn-ea"/>
                <a:cs typeface="+mn-cs"/>
              </a:rPr>
              <a:t>There are three types of products you can create:</a:t>
            </a:r>
          </a:p>
          <a:p>
            <a:pPr lvl="0"/>
            <a:r>
              <a:rPr lang="en-NZ" sz="1200" kern="1200" dirty="0" smtClean="0">
                <a:solidFill>
                  <a:schemeClr val="tx1"/>
                </a:solidFill>
                <a:effectLst/>
                <a:latin typeface="+mn-lt"/>
                <a:ea typeface="+mn-ea"/>
                <a:cs typeface="+mn-cs"/>
              </a:rPr>
              <a:t>Fixed Artwork - these products have the PDF file for them already attached to the product.  You add the artwork when you create the product so all the customer has to do is select the product, preview the </a:t>
            </a:r>
            <a:r>
              <a:rPr lang="en-NZ" sz="1200" kern="1200" dirty="0" err="1" smtClean="0">
                <a:solidFill>
                  <a:schemeClr val="tx1"/>
                </a:solidFill>
                <a:effectLst/>
                <a:latin typeface="+mn-lt"/>
                <a:ea typeface="+mn-ea"/>
                <a:cs typeface="+mn-cs"/>
              </a:rPr>
              <a:t>artowrk</a:t>
            </a:r>
            <a:r>
              <a:rPr lang="en-NZ" sz="1200" kern="1200" dirty="0" smtClean="0">
                <a:solidFill>
                  <a:schemeClr val="tx1"/>
                </a:solidFill>
                <a:effectLst/>
                <a:latin typeface="+mn-lt"/>
                <a:ea typeface="+mn-ea"/>
                <a:cs typeface="+mn-cs"/>
              </a:rPr>
              <a:t> if they wish and place the order.  In this instance the products artwork never changes </a:t>
            </a:r>
            <a:r>
              <a:rPr lang="en-NZ" sz="1200" kern="1200" dirty="0" err="1" smtClean="0">
                <a:solidFill>
                  <a:schemeClr val="tx1"/>
                </a:solidFill>
                <a:effectLst/>
                <a:latin typeface="+mn-lt"/>
                <a:ea typeface="+mn-ea"/>
                <a:cs typeface="+mn-cs"/>
              </a:rPr>
              <a:t>eg</a:t>
            </a:r>
            <a:r>
              <a:rPr lang="en-NZ" sz="1200" kern="1200" dirty="0" smtClean="0">
                <a:solidFill>
                  <a:schemeClr val="tx1"/>
                </a:solidFill>
                <a:effectLst/>
                <a:latin typeface="+mn-lt"/>
                <a:ea typeface="+mn-ea"/>
                <a:cs typeface="+mn-cs"/>
              </a:rPr>
              <a:t> a letterhead for a corporate customer.</a:t>
            </a:r>
          </a:p>
          <a:p>
            <a:pPr lvl="0"/>
            <a:r>
              <a:rPr lang="en-NZ" sz="1200" kern="1200" dirty="0" smtClean="0">
                <a:solidFill>
                  <a:schemeClr val="tx1"/>
                </a:solidFill>
                <a:effectLst/>
                <a:latin typeface="+mn-lt"/>
                <a:ea typeface="+mn-ea"/>
                <a:cs typeface="+mn-cs"/>
              </a:rPr>
              <a:t>Artwork Upload - these are generic products where the customer uploads their own artwork each time they order.</a:t>
            </a:r>
          </a:p>
          <a:p>
            <a:pPr lvl="0"/>
            <a:r>
              <a:rPr lang="en-NZ" sz="1200" kern="1200" dirty="0" smtClean="0">
                <a:solidFill>
                  <a:schemeClr val="tx1"/>
                </a:solidFill>
                <a:effectLst/>
                <a:latin typeface="+mn-lt"/>
                <a:ea typeface="+mn-ea"/>
                <a:cs typeface="+mn-cs"/>
              </a:rPr>
              <a:t>Editable products - these are products where you provide a basic template and the customer can edit the text and add images and logos themselves as they wish.  </a:t>
            </a:r>
            <a:r>
              <a:rPr lang="en-NZ" sz="1200" kern="1200" smtClean="0">
                <a:solidFill>
                  <a:schemeClr val="tx1"/>
                </a:solidFill>
                <a:effectLst/>
                <a:latin typeface="+mn-lt"/>
                <a:ea typeface="+mn-ea"/>
                <a:cs typeface="+mn-cs"/>
              </a:rPr>
              <a:t>They can preview the finished design on screen before placing the order.</a:t>
            </a:r>
          </a:p>
          <a:p>
            <a:endParaRPr lang="en-NZ"/>
          </a:p>
        </p:txBody>
      </p:sp>
      <p:sp>
        <p:nvSpPr>
          <p:cNvPr id="4" name="Slide Number Placeholder 3"/>
          <p:cNvSpPr>
            <a:spLocks noGrp="1"/>
          </p:cNvSpPr>
          <p:nvPr>
            <p:ph type="sldNum" sz="quarter" idx="10"/>
          </p:nvPr>
        </p:nvSpPr>
        <p:spPr/>
        <p:txBody>
          <a:bodyPr/>
          <a:lstStyle/>
          <a:p>
            <a:fld id="{6C415908-8126-4C97-BC3E-E466312BC76C}" type="slidenum">
              <a:rPr lang="en-NZ" smtClean="0"/>
              <a:t>15</a:t>
            </a:fld>
            <a:endParaRPr lang="en-NZ"/>
          </a:p>
        </p:txBody>
      </p:sp>
    </p:spTree>
    <p:extLst>
      <p:ext uri="{BB962C8B-B14F-4D97-AF65-F5344CB8AC3E}">
        <p14:creationId xmlns:p14="http://schemas.microsoft.com/office/powerpoint/2010/main" val="36292185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smtClean="0"/>
              <a:t>Customer logs</a:t>
            </a:r>
            <a:r>
              <a:rPr lang="en-NZ" baseline="0" dirty="0" smtClean="0"/>
              <a:t> in, gets an email places an </a:t>
            </a:r>
            <a:r>
              <a:rPr lang="en-NZ" baseline="0" dirty="0" err="1" smtClean="0"/>
              <a:t>order..it</a:t>
            </a:r>
            <a:r>
              <a:rPr lang="en-NZ" baseline="0" dirty="0" smtClean="0"/>
              <a:t> automatically goes in the </a:t>
            </a:r>
            <a:endParaRPr lang="en-NZ" dirty="0"/>
          </a:p>
        </p:txBody>
      </p:sp>
      <p:sp>
        <p:nvSpPr>
          <p:cNvPr id="4" name="Slide Number Placeholder 3"/>
          <p:cNvSpPr>
            <a:spLocks noGrp="1"/>
          </p:cNvSpPr>
          <p:nvPr>
            <p:ph type="sldNum" sz="quarter" idx="10"/>
          </p:nvPr>
        </p:nvSpPr>
        <p:spPr/>
        <p:txBody>
          <a:bodyPr/>
          <a:lstStyle/>
          <a:p>
            <a:fld id="{6C415908-8126-4C97-BC3E-E466312BC76C}" type="slidenum">
              <a:rPr lang="en-NZ" smtClean="0"/>
              <a:t>16</a:t>
            </a:fld>
            <a:endParaRPr lang="en-NZ"/>
          </a:p>
        </p:txBody>
      </p:sp>
    </p:spTree>
    <p:extLst>
      <p:ext uri="{BB962C8B-B14F-4D97-AF65-F5344CB8AC3E}">
        <p14:creationId xmlns:p14="http://schemas.microsoft.com/office/powerpoint/2010/main" val="486028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fld id="{6C415908-8126-4C97-BC3E-E466312BC76C}" type="slidenum">
              <a:rPr lang="en-NZ" smtClean="0"/>
              <a:t>19</a:t>
            </a:fld>
            <a:endParaRPr lang="en-NZ"/>
          </a:p>
        </p:txBody>
      </p:sp>
    </p:spTree>
    <p:extLst>
      <p:ext uri="{BB962C8B-B14F-4D97-AF65-F5344CB8AC3E}">
        <p14:creationId xmlns:p14="http://schemas.microsoft.com/office/powerpoint/2010/main" val="20971867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smtClean="0"/>
              <a:t>Progress to Job</a:t>
            </a:r>
            <a:endParaRPr lang="en-NZ" dirty="0"/>
          </a:p>
        </p:txBody>
      </p:sp>
      <p:sp>
        <p:nvSpPr>
          <p:cNvPr id="4" name="Slide Number Placeholder 3"/>
          <p:cNvSpPr>
            <a:spLocks noGrp="1"/>
          </p:cNvSpPr>
          <p:nvPr>
            <p:ph type="sldNum" sz="quarter" idx="10"/>
          </p:nvPr>
        </p:nvSpPr>
        <p:spPr/>
        <p:txBody>
          <a:bodyPr/>
          <a:lstStyle/>
          <a:p>
            <a:fld id="{6C415908-8126-4C97-BC3E-E466312BC76C}" type="slidenum">
              <a:rPr lang="en-NZ" smtClean="0"/>
              <a:t>4</a:t>
            </a:fld>
            <a:endParaRPr lang="en-NZ"/>
          </a:p>
        </p:txBody>
      </p:sp>
    </p:spTree>
    <p:extLst>
      <p:ext uri="{BB962C8B-B14F-4D97-AF65-F5344CB8AC3E}">
        <p14:creationId xmlns:p14="http://schemas.microsoft.com/office/powerpoint/2010/main" val="29223928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smtClean="0"/>
              <a:t>Activity History</a:t>
            </a:r>
            <a:endParaRPr lang="en-NZ" dirty="0"/>
          </a:p>
        </p:txBody>
      </p:sp>
      <p:sp>
        <p:nvSpPr>
          <p:cNvPr id="4" name="Slide Number Placeholder 3"/>
          <p:cNvSpPr>
            <a:spLocks noGrp="1"/>
          </p:cNvSpPr>
          <p:nvPr>
            <p:ph type="sldNum" sz="quarter" idx="10"/>
          </p:nvPr>
        </p:nvSpPr>
        <p:spPr/>
        <p:txBody>
          <a:bodyPr/>
          <a:lstStyle/>
          <a:p>
            <a:fld id="{6C415908-8126-4C97-BC3E-E466312BC76C}" type="slidenum">
              <a:rPr lang="en-NZ" smtClean="0"/>
              <a:t>5</a:t>
            </a:fld>
            <a:endParaRPr lang="en-NZ"/>
          </a:p>
        </p:txBody>
      </p:sp>
    </p:spTree>
    <p:extLst>
      <p:ext uri="{BB962C8B-B14F-4D97-AF65-F5344CB8AC3E}">
        <p14:creationId xmlns:p14="http://schemas.microsoft.com/office/powerpoint/2010/main" val="29223928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smtClean="0"/>
              <a:t>Jobs can be sorted by each of the filters</a:t>
            </a:r>
            <a:endParaRPr lang="en-NZ" dirty="0"/>
          </a:p>
        </p:txBody>
      </p:sp>
      <p:sp>
        <p:nvSpPr>
          <p:cNvPr id="4" name="Slide Number Placeholder 3"/>
          <p:cNvSpPr>
            <a:spLocks noGrp="1"/>
          </p:cNvSpPr>
          <p:nvPr>
            <p:ph type="sldNum" sz="quarter" idx="10"/>
          </p:nvPr>
        </p:nvSpPr>
        <p:spPr/>
        <p:txBody>
          <a:bodyPr/>
          <a:lstStyle/>
          <a:p>
            <a:fld id="{6C415908-8126-4C97-BC3E-E466312BC76C}" type="slidenum">
              <a:rPr lang="en-NZ" smtClean="0"/>
              <a:t>6</a:t>
            </a:fld>
            <a:endParaRPr lang="en-NZ"/>
          </a:p>
        </p:txBody>
      </p:sp>
    </p:spTree>
    <p:extLst>
      <p:ext uri="{BB962C8B-B14F-4D97-AF65-F5344CB8AC3E}">
        <p14:creationId xmlns:p14="http://schemas.microsoft.com/office/powerpoint/2010/main" val="30141377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NZ" sz="1200" kern="1200" dirty="0" smtClean="0">
                <a:solidFill>
                  <a:schemeClr val="tx1"/>
                </a:solidFill>
                <a:effectLst/>
                <a:latin typeface="+mn-lt"/>
                <a:ea typeface="+mn-ea"/>
                <a:cs typeface="+mn-cs"/>
              </a:rPr>
              <a:t>Run an Invoice report – can export to excel for graph generation, in normal mode or presentation mode</a:t>
            </a:r>
          </a:p>
          <a:p>
            <a:endParaRPr lang="en-NZ" dirty="0"/>
          </a:p>
        </p:txBody>
      </p:sp>
      <p:sp>
        <p:nvSpPr>
          <p:cNvPr id="4" name="Slide Number Placeholder 3"/>
          <p:cNvSpPr>
            <a:spLocks noGrp="1"/>
          </p:cNvSpPr>
          <p:nvPr>
            <p:ph type="sldNum" sz="quarter" idx="10"/>
          </p:nvPr>
        </p:nvSpPr>
        <p:spPr/>
        <p:txBody>
          <a:bodyPr/>
          <a:lstStyle/>
          <a:p>
            <a:fld id="{6C415908-8126-4C97-BC3E-E466312BC76C}" type="slidenum">
              <a:rPr lang="en-NZ" smtClean="0"/>
              <a:t>7</a:t>
            </a:fld>
            <a:endParaRPr lang="en-NZ"/>
          </a:p>
        </p:txBody>
      </p:sp>
    </p:spTree>
    <p:extLst>
      <p:ext uri="{BB962C8B-B14F-4D97-AF65-F5344CB8AC3E}">
        <p14:creationId xmlns:p14="http://schemas.microsoft.com/office/powerpoint/2010/main" val="36292185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sz="1200" kern="1200" dirty="0" smtClean="0">
                <a:solidFill>
                  <a:schemeClr val="tx1"/>
                </a:solidFill>
                <a:effectLst/>
                <a:latin typeface="+mn-lt"/>
                <a:ea typeface="+mn-ea"/>
                <a:cs typeface="+mn-cs"/>
              </a:rPr>
              <a:t>There are three types of products you can create:</a:t>
            </a:r>
          </a:p>
          <a:p>
            <a:pPr lvl="0"/>
            <a:r>
              <a:rPr lang="en-NZ" sz="1200" kern="1200" dirty="0" smtClean="0">
                <a:solidFill>
                  <a:schemeClr val="tx1"/>
                </a:solidFill>
                <a:effectLst/>
                <a:latin typeface="+mn-lt"/>
                <a:ea typeface="+mn-ea"/>
                <a:cs typeface="+mn-cs"/>
              </a:rPr>
              <a:t>Fixed Artwork - these products have the PDF file for them already attached to the product.  You add the artwork when you create the product so all the customer has to do is select the product, preview the </a:t>
            </a:r>
            <a:r>
              <a:rPr lang="en-NZ" sz="1200" kern="1200" dirty="0" err="1" smtClean="0">
                <a:solidFill>
                  <a:schemeClr val="tx1"/>
                </a:solidFill>
                <a:effectLst/>
                <a:latin typeface="+mn-lt"/>
                <a:ea typeface="+mn-ea"/>
                <a:cs typeface="+mn-cs"/>
              </a:rPr>
              <a:t>artowrk</a:t>
            </a:r>
            <a:r>
              <a:rPr lang="en-NZ" sz="1200" kern="1200" dirty="0" smtClean="0">
                <a:solidFill>
                  <a:schemeClr val="tx1"/>
                </a:solidFill>
                <a:effectLst/>
                <a:latin typeface="+mn-lt"/>
                <a:ea typeface="+mn-ea"/>
                <a:cs typeface="+mn-cs"/>
              </a:rPr>
              <a:t> if they wish and place the order.  In this instance the products artwork never changes </a:t>
            </a:r>
            <a:r>
              <a:rPr lang="en-NZ" sz="1200" kern="1200" dirty="0" err="1" smtClean="0">
                <a:solidFill>
                  <a:schemeClr val="tx1"/>
                </a:solidFill>
                <a:effectLst/>
                <a:latin typeface="+mn-lt"/>
                <a:ea typeface="+mn-ea"/>
                <a:cs typeface="+mn-cs"/>
              </a:rPr>
              <a:t>eg</a:t>
            </a:r>
            <a:r>
              <a:rPr lang="en-NZ" sz="1200" kern="1200" dirty="0" smtClean="0">
                <a:solidFill>
                  <a:schemeClr val="tx1"/>
                </a:solidFill>
                <a:effectLst/>
                <a:latin typeface="+mn-lt"/>
                <a:ea typeface="+mn-ea"/>
                <a:cs typeface="+mn-cs"/>
              </a:rPr>
              <a:t> a letterhead for a corporate customer.</a:t>
            </a:r>
          </a:p>
          <a:p>
            <a:pPr lvl="0"/>
            <a:r>
              <a:rPr lang="en-NZ" sz="1200" kern="1200" dirty="0" smtClean="0">
                <a:solidFill>
                  <a:schemeClr val="tx1"/>
                </a:solidFill>
                <a:effectLst/>
                <a:latin typeface="+mn-lt"/>
                <a:ea typeface="+mn-ea"/>
                <a:cs typeface="+mn-cs"/>
              </a:rPr>
              <a:t>Artwork Upload - these are generic products where the customer uploads their own artwork each time they order.</a:t>
            </a:r>
          </a:p>
          <a:p>
            <a:pPr lvl="0"/>
            <a:r>
              <a:rPr lang="en-NZ" sz="1200" kern="1200" dirty="0" smtClean="0">
                <a:solidFill>
                  <a:schemeClr val="tx1"/>
                </a:solidFill>
                <a:effectLst/>
                <a:latin typeface="+mn-lt"/>
                <a:ea typeface="+mn-ea"/>
                <a:cs typeface="+mn-cs"/>
              </a:rPr>
              <a:t>Editable products - these are products where you provide a basic template and the customer can edit the text and add images and logos themselves as they wish.  They can preview the finished design on screen before placing the order.</a:t>
            </a:r>
          </a:p>
          <a:p>
            <a:endParaRPr lang="en-NZ" dirty="0"/>
          </a:p>
        </p:txBody>
      </p:sp>
      <p:sp>
        <p:nvSpPr>
          <p:cNvPr id="4" name="Slide Number Placeholder 3"/>
          <p:cNvSpPr>
            <a:spLocks noGrp="1"/>
          </p:cNvSpPr>
          <p:nvPr>
            <p:ph type="sldNum" sz="quarter" idx="10"/>
          </p:nvPr>
        </p:nvSpPr>
        <p:spPr/>
        <p:txBody>
          <a:bodyPr/>
          <a:lstStyle/>
          <a:p>
            <a:fld id="{6C415908-8126-4C97-BC3E-E466312BC76C}" type="slidenum">
              <a:rPr lang="en-NZ" smtClean="0"/>
              <a:t>8</a:t>
            </a:fld>
            <a:endParaRPr lang="en-NZ"/>
          </a:p>
        </p:txBody>
      </p:sp>
    </p:spTree>
    <p:extLst>
      <p:ext uri="{BB962C8B-B14F-4D97-AF65-F5344CB8AC3E}">
        <p14:creationId xmlns:p14="http://schemas.microsoft.com/office/powerpoint/2010/main" val="36292185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smtClean="0"/>
              <a:t>ePrint</a:t>
            </a:r>
            <a:r>
              <a:rPr lang="en-NZ" baseline="0" dirty="0" smtClean="0"/>
              <a:t> demo, Actual print stores</a:t>
            </a:r>
            <a:endParaRPr lang="en-NZ" dirty="0"/>
          </a:p>
        </p:txBody>
      </p:sp>
      <p:sp>
        <p:nvSpPr>
          <p:cNvPr id="4" name="Slide Number Placeholder 3"/>
          <p:cNvSpPr>
            <a:spLocks noGrp="1"/>
          </p:cNvSpPr>
          <p:nvPr>
            <p:ph type="sldNum" sz="quarter" idx="10"/>
          </p:nvPr>
        </p:nvSpPr>
        <p:spPr/>
        <p:txBody>
          <a:bodyPr/>
          <a:lstStyle/>
          <a:p>
            <a:fld id="{6C415908-8126-4C97-BC3E-E466312BC76C}" type="slidenum">
              <a:rPr lang="en-NZ" smtClean="0"/>
              <a:t>9</a:t>
            </a:fld>
            <a:endParaRPr lang="en-NZ"/>
          </a:p>
        </p:txBody>
      </p:sp>
    </p:spTree>
    <p:extLst>
      <p:ext uri="{BB962C8B-B14F-4D97-AF65-F5344CB8AC3E}">
        <p14:creationId xmlns:p14="http://schemas.microsoft.com/office/powerpoint/2010/main" val="36292185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fld id="{6C415908-8126-4C97-BC3E-E466312BC76C}" type="slidenum">
              <a:rPr lang="en-NZ" smtClean="0"/>
              <a:t>10</a:t>
            </a:fld>
            <a:endParaRPr lang="en-NZ"/>
          </a:p>
        </p:txBody>
      </p:sp>
    </p:spTree>
    <p:extLst>
      <p:ext uri="{BB962C8B-B14F-4D97-AF65-F5344CB8AC3E}">
        <p14:creationId xmlns:p14="http://schemas.microsoft.com/office/powerpoint/2010/main" val="36292185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NZ" dirty="0" smtClean="0"/>
              <a:t>Artwork Upload - these are generic products where the customer uploads their own artwork each time they order.</a:t>
            </a:r>
          </a:p>
          <a:p>
            <a:pPr lvl="0"/>
            <a:r>
              <a:rPr lang="en-NZ" dirty="0" smtClean="0"/>
              <a:t>Editable products - these are products where you provide a basic template and the customer can edit the text and add images and logos themselves as they wish.  They can preview the finished design on screen before placing the order.</a:t>
            </a:r>
          </a:p>
          <a:p>
            <a:endParaRPr lang="en-NZ" dirty="0"/>
          </a:p>
        </p:txBody>
      </p:sp>
      <p:sp>
        <p:nvSpPr>
          <p:cNvPr id="4" name="Slide Number Placeholder 3"/>
          <p:cNvSpPr>
            <a:spLocks noGrp="1"/>
          </p:cNvSpPr>
          <p:nvPr>
            <p:ph type="sldNum" sz="quarter" idx="10"/>
          </p:nvPr>
        </p:nvSpPr>
        <p:spPr/>
        <p:txBody>
          <a:bodyPr/>
          <a:lstStyle/>
          <a:p>
            <a:fld id="{6C415908-8126-4C97-BC3E-E466312BC76C}" type="slidenum">
              <a:rPr lang="en-NZ" smtClean="0"/>
              <a:t>11</a:t>
            </a:fld>
            <a:endParaRPr lang="en-NZ"/>
          </a:p>
        </p:txBody>
      </p:sp>
    </p:spTree>
    <p:extLst>
      <p:ext uri="{BB962C8B-B14F-4D97-AF65-F5344CB8AC3E}">
        <p14:creationId xmlns:p14="http://schemas.microsoft.com/office/powerpoint/2010/main" val="7735659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8000"/>
            </a:lvl1pPr>
          </a:lstStyle>
          <a:p>
            <a:r>
              <a:rPr lang="en-US" smtClean="0"/>
              <a:t>Click to edit Master title style</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35E7B9C4-041A-4471-A8E7-30D23FB01E65}" type="datetimeFigureOut">
              <a:rPr lang="en-NZ" smtClean="0"/>
              <a:t>20/08/2013</a:t>
            </a:fld>
            <a:endParaRPr lang="en-NZ"/>
          </a:p>
        </p:txBody>
      </p:sp>
      <p:sp>
        <p:nvSpPr>
          <p:cNvPr id="8" name="Slide Number Placeholder 7"/>
          <p:cNvSpPr>
            <a:spLocks noGrp="1"/>
          </p:cNvSpPr>
          <p:nvPr>
            <p:ph type="sldNum" sz="quarter" idx="11"/>
          </p:nvPr>
        </p:nvSpPr>
        <p:spPr/>
        <p:txBody>
          <a:bodyPr/>
          <a:lstStyle/>
          <a:p>
            <a:fld id="{11D7ED41-A506-4D64-AA67-C1B0A80C7692}" type="slidenum">
              <a:rPr lang="en-NZ" smtClean="0"/>
              <a:t>‹#›</a:t>
            </a:fld>
            <a:endParaRPr lang="en-NZ"/>
          </a:p>
        </p:txBody>
      </p:sp>
      <p:sp>
        <p:nvSpPr>
          <p:cNvPr id="9" name="Footer Placeholder 8"/>
          <p:cNvSpPr>
            <a:spLocks noGrp="1"/>
          </p:cNvSpPr>
          <p:nvPr>
            <p:ph type="ftr" sz="quarter" idx="12"/>
          </p:nvPr>
        </p:nvSpPr>
        <p:spPr/>
        <p:txBody>
          <a:bodyPr/>
          <a:lstStyle/>
          <a:p>
            <a:endParaRPr lang="en-NZ"/>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5E7B9C4-041A-4471-A8E7-30D23FB01E65}" type="datetimeFigureOut">
              <a:rPr lang="en-NZ" smtClean="0"/>
              <a:t>20/08/2013</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11D7ED41-A506-4D64-AA67-C1B0A80C7692}" type="slidenum">
              <a:rPr lang="en-NZ" smtClean="0"/>
              <a:t>‹#›</a:t>
            </a:fld>
            <a:endParaRPr lang="en-NZ"/>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5E7B9C4-041A-4471-A8E7-30D23FB01E65}" type="datetimeFigureOut">
              <a:rPr lang="en-NZ" smtClean="0"/>
              <a:t>20/08/2013</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11D7ED41-A506-4D64-AA67-C1B0A80C7692}" type="slidenum">
              <a:rPr lang="en-NZ" smtClean="0"/>
              <a:t>‹#›</a:t>
            </a:fld>
            <a:endParaRPr lang="en-NZ"/>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10"/>
          </p:nvPr>
        </p:nvSpPr>
        <p:spPr/>
        <p:txBody>
          <a:bodyPr/>
          <a:lstStyle/>
          <a:p>
            <a:fld id="{35E7B9C4-041A-4471-A8E7-30D23FB01E65}" type="datetimeFigureOut">
              <a:rPr lang="en-NZ" smtClean="0"/>
              <a:t>20/08/2013</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11D7ED41-A506-4D64-AA67-C1B0A80C7692}" type="slidenum">
              <a:rPr lang="en-NZ" smtClean="0"/>
              <a:t>‹#›</a:t>
            </a:fld>
            <a:endParaRPr lang="en-NZ"/>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mtClean="0"/>
              <a:t>Click to edit Master title style</a:t>
            </a:r>
            <a:endParaRPr lang="en-US" dirty="0"/>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5E7B9C4-041A-4471-A8E7-30D23FB01E65}" type="datetimeFigureOut">
              <a:rPr lang="en-NZ" smtClean="0"/>
              <a:t>20/08/2013</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11D7ED41-A506-4D64-AA67-C1B0A80C7692}" type="slidenum">
              <a:rPr lang="en-NZ" smtClean="0"/>
              <a:t>‹#›</a:t>
            </a:fld>
            <a:endParaRPr lang="en-NZ"/>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Date Placeholder 4"/>
          <p:cNvSpPr>
            <a:spLocks noGrp="1"/>
          </p:cNvSpPr>
          <p:nvPr>
            <p:ph type="dt" sz="half" idx="10"/>
          </p:nvPr>
        </p:nvSpPr>
        <p:spPr/>
        <p:txBody>
          <a:bodyPr/>
          <a:lstStyle/>
          <a:p>
            <a:fld id="{35E7B9C4-041A-4471-A8E7-30D23FB01E65}" type="datetimeFigureOut">
              <a:rPr lang="en-NZ" smtClean="0"/>
              <a:t>20/08/2013</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11D7ED41-A506-4D64-AA67-C1B0A80C7692}" type="slidenum">
              <a:rPr lang="en-NZ" smtClean="0"/>
              <a:t>‹#›</a:t>
            </a:fld>
            <a:endParaRPr lang="en-NZ"/>
          </a:p>
        </p:txBody>
      </p:sp>
      <p:sp>
        <p:nvSpPr>
          <p:cNvPr id="9" name="Content Placeholder 8"/>
          <p:cNvSpPr>
            <a:spLocks noGrp="1"/>
          </p:cNvSpPr>
          <p:nvPr>
            <p:ph sz="quarter" idx="13"/>
          </p:nvPr>
        </p:nvSpPr>
        <p:spPr>
          <a:xfrm>
            <a:off x="365760" y="1600200"/>
            <a:ext cx="4041648" cy="452628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35E7B9C4-041A-4471-A8E7-30D23FB01E65}" type="datetimeFigureOut">
              <a:rPr lang="en-NZ" smtClean="0"/>
              <a:t>20/08/2013</a:t>
            </a:fld>
            <a:endParaRPr lang="en-NZ"/>
          </a:p>
        </p:txBody>
      </p:sp>
      <p:sp>
        <p:nvSpPr>
          <p:cNvPr id="8" name="Footer Placeholder 7"/>
          <p:cNvSpPr>
            <a:spLocks noGrp="1"/>
          </p:cNvSpPr>
          <p:nvPr>
            <p:ph type="ftr" sz="quarter" idx="11"/>
          </p:nvPr>
        </p:nvSpPr>
        <p:spPr/>
        <p:txBody>
          <a:bodyPr/>
          <a:lstStyle/>
          <a:p>
            <a:endParaRPr lang="en-NZ"/>
          </a:p>
        </p:txBody>
      </p:sp>
      <p:sp>
        <p:nvSpPr>
          <p:cNvPr id="9" name="Slide Number Placeholder 8"/>
          <p:cNvSpPr>
            <a:spLocks noGrp="1"/>
          </p:cNvSpPr>
          <p:nvPr>
            <p:ph type="sldNum" sz="quarter" idx="12"/>
          </p:nvPr>
        </p:nvSpPr>
        <p:spPr/>
        <p:txBody>
          <a:bodyPr/>
          <a:lstStyle/>
          <a:p>
            <a:fld id="{11D7ED41-A506-4D64-AA67-C1B0A80C7692}" type="slidenum">
              <a:rPr lang="en-NZ" smtClean="0"/>
              <a:t>‹#›</a:t>
            </a:fld>
            <a:endParaRPr lang="en-NZ"/>
          </a:p>
        </p:txBody>
      </p:sp>
      <p:sp>
        <p:nvSpPr>
          <p:cNvPr id="11" name="Content Placeholder 10"/>
          <p:cNvSpPr>
            <a:spLocks noGrp="1"/>
          </p:cNvSpPr>
          <p:nvPr>
            <p:ph sz="quarter" idx="13"/>
          </p:nvPr>
        </p:nvSpPr>
        <p:spPr>
          <a:xfrm>
            <a:off x="457200" y="2212848"/>
            <a:ext cx="4041648" cy="391363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5E7B9C4-041A-4471-A8E7-30D23FB01E65}" type="datetimeFigureOut">
              <a:rPr lang="en-NZ" smtClean="0"/>
              <a:t>20/08/2013</a:t>
            </a:fld>
            <a:endParaRPr lang="en-NZ"/>
          </a:p>
        </p:txBody>
      </p:sp>
      <p:sp>
        <p:nvSpPr>
          <p:cNvPr id="4" name="Footer Placeholder 3"/>
          <p:cNvSpPr>
            <a:spLocks noGrp="1"/>
          </p:cNvSpPr>
          <p:nvPr>
            <p:ph type="ftr" sz="quarter" idx="11"/>
          </p:nvPr>
        </p:nvSpPr>
        <p:spPr/>
        <p:txBody>
          <a:bodyPr/>
          <a:lstStyle/>
          <a:p>
            <a:endParaRPr lang="en-NZ"/>
          </a:p>
        </p:txBody>
      </p:sp>
      <p:sp>
        <p:nvSpPr>
          <p:cNvPr id="5" name="Slide Number Placeholder 4"/>
          <p:cNvSpPr>
            <a:spLocks noGrp="1"/>
          </p:cNvSpPr>
          <p:nvPr>
            <p:ph type="sldNum" sz="quarter" idx="12"/>
          </p:nvPr>
        </p:nvSpPr>
        <p:spPr/>
        <p:txBody>
          <a:bodyPr/>
          <a:lstStyle/>
          <a:p>
            <a:fld id="{11D7ED41-A506-4D64-AA67-C1B0A80C7692}" type="slidenum">
              <a:rPr lang="en-NZ" smtClean="0"/>
              <a:t>‹#›</a:t>
            </a:fld>
            <a:endParaRPr lang="en-NZ"/>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5E7B9C4-041A-4471-A8E7-30D23FB01E65}" type="datetimeFigureOut">
              <a:rPr lang="en-NZ" smtClean="0"/>
              <a:t>20/08/2013</a:t>
            </a:fld>
            <a:endParaRPr lang="en-NZ"/>
          </a:p>
        </p:txBody>
      </p:sp>
      <p:sp>
        <p:nvSpPr>
          <p:cNvPr id="3" name="Footer Placeholder 2"/>
          <p:cNvSpPr>
            <a:spLocks noGrp="1"/>
          </p:cNvSpPr>
          <p:nvPr>
            <p:ph type="ftr" sz="quarter" idx="11"/>
          </p:nvPr>
        </p:nvSpPr>
        <p:spPr/>
        <p:txBody>
          <a:bodyPr/>
          <a:lstStyle/>
          <a:p>
            <a:endParaRPr lang="en-NZ"/>
          </a:p>
        </p:txBody>
      </p:sp>
      <p:sp>
        <p:nvSpPr>
          <p:cNvPr id="4" name="Slide Number Placeholder 3"/>
          <p:cNvSpPr>
            <a:spLocks noGrp="1"/>
          </p:cNvSpPr>
          <p:nvPr>
            <p:ph type="sldNum" sz="quarter" idx="12"/>
          </p:nvPr>
        </p:nvSpPr>
        <p:spPr/>
        <p:txBody>
          <a:bodyPr/>
          <a:lstStyle/>
          <a:p>
            <a:fld id="{11D7ED41-A506-4D64-AA67-C1B0A80C7692}" type="slidenum">
              <a:rPr lang="en-NZ" smtClean="0"/>
              <a:t>‹#›</a:t>
            </a:fld>
            <a:endParaRPr lang="en-NZ"/>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5E7B9C4-041A-4471-A8E7-30D23FB01E65}" type="datetimeFigureOut">
              <a:rPr lang="en-NZ" smtClean="0"/>
              <a:t>20/08/2013</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11D7ED41-A506-4D64-AA67-C1B0A80C7692}" type="slidenum">
              <a:rPr lang="en-NZ" smtClean="0"/>
              <a:t>‹#›</a:t>
            </a:fld>
            <a:endParaRPr lang="en-NZ"/>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en-US" smtClean="0"/>
              <a:t>Click to edit Master title style</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5E7B9C4-041A-4471-A8E7-30D23FB01E65}" type="datetimeFigureOut">
              <a:rPr lang="en-NZ" smtClean="0"/>
              <a:t>20/08/2013</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11D7ED41-A506-4D64-AA67-C1B0A80C7692}" type="slidenum">
              <a:rPr lang="en-NZ" smtClean="0"/>
              <a:t>‹#›</a:t>
            </a:fld>
            <a:endParaRPr lang="en-NZ"/>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6363347" y="6356350"/>
            <a:ext cx="2085975"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35E7B9C4-041A-4471-A8E7-30D23FB01E65}" type="datetimeFigureOut">
              <a:rPr lang="en-NZ" smtClean="0"/>
              <a:t>20/08/2013</a:t>
            </a:fld>
            <a:endParaRPr lang="en-NZ"/>
          </a:p>
        </p:txBody>
      </p:sp>
      <p:sp>
        <p:nvSpPr>
          <p:cNvPr id="5" name="Footer Placeholder 4"/>
          <p:cNvSpPr>
            <a:spLocks noGrp="1"/>
          </p:cNvSpPr>
          <p:nvPr>
            <p:ph type="ftr" sz="quarter" idx="3"/>
          </p:nvPr>
        </p:nvSpPr>
        <p:spPr>
          <a:xfrm>
            <a:off x="659165" y="6356350"/>
            <a:ext cx="2847975"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endParaRPr lang="en-NZ"/>
          </a:p>
        </p:txBody>
      </p:sp>
      <p:sp>
        <p:nvSpPr>
          <p:cNvPr id="6" name="Slide Number Placeholder 5"/>
          <p:cNvSpPr>
            <a:spLocks noGrp="1"/>
          </p:cNvSpPr>
          <p:nvPr>
            <p:ph type="sldNum" sz="quarter" idx="4"/>
          </p:nvPr>
        </p:nvSpPr>
        <p:spPr>
          <a:xfrm>
            <a:off x="8543278" y="6356350"/>
            <a:ext cx="561975"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11D7ED41-A506-4D64-AA67-C1B0A80C7692}" type="slidenum">
              <a:rPr lang="en-NZ" smtClean="0"/>
              <a:t>‹#›</a:t>
            </a:fld>
            <a:endParaRPr lang="en-NZ"/>
          </a:p>
        </p:txBody>
      </p:sp>
      <p:sp>
        <p:nvSpPr>
          <p:cNvPr id="7" name="Oval 6"/>
          <p:cNvSpPr/>
          <p:nvPr/>
        </p:nvSpPr>
        <p:spPr>
          <a:xfrm>
            <a:off x="8457760"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Oval 7"/>
          <p:cNvSpPr/>
          <p:nvPr/>
        </p:nvSpPr>
        <p:spPr>
          <a:xfrm>
            <a:off x="569119"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www.eprintsoftware.com/eprint-support.html"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hyperlink" Target="http://www.progressprinitng.com.au/"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demo.eprintsoftware.com/Default.aspx" TargetMode="External"/><Relationship Id="rId7" Type="http://schemas.openxmlformats.org/officeDocument/2006/relationships/hyperlink" Target="http://demo.eprintsoftware.com/store/public/"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hyperlink" Target="mailto:info@hexicomsoftware.com" TargetMode="External"/><Relationship Id="rId5" Type="http://schemas.openxmlformats.org/officeDocument/2006/relationships/hyperlink" Target="http://demo.eprintsoftware.com/store/accounts/login.aspx?id=8" TargetMode="External"/><Relationship Id="rId4" Type="http://schemas.openxmlformats.org/officeDocument/2006/relationships/hyperlink" Target="mailto:helen.jamesweltec@gmail.com"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3568" y="836712"/>
            <a:ext cx="7558608" cy="2304257"/>
          </a:xfrm>
        </p:spPr>
        <p:txBody>
          <a:bodyPr/>
          <a:lstStyle/>
          <a:p>
            <a:r>
              <a:rPr lang="en-NZ" sz="4000" dirty="0" smtClean="0"/>
              <a:t>Copy Express </a:t>
            </a:r>
            <a:br>
              <a:rPr lang="en-NZ" sz="4000" dirty="0" smtClean="0"/>
            </a:br>
            <a:r>
              <a:rPr lang="en-NZ" sz="4000" dirty="0" smtClean="0"/>
              <a:t>Web to Print Potential Solution</a:t>
            </a:r>
            <a:br>
              <a:rPr lang="en-NZ" sz="4000" dirty="0" smtClean="0"/>
            </a:br>
            <a:endParaRPr lang="en-NZ" sz="4000" dirty="0"/>
          </a:p>
        </p:txBody>
      </p:sp>
      <p:sp>
        <p:nvSpPr>
          <p:cNvPr id="3" name="Subtitle 2"/>
          <p:cNvSpPr>
            <a:spLocks noGrp="1"/>
          </p:cNvSpPr>
          <p:nvPr>
            <p:ph type="subTitle" idx="1"/>
          </p:nvPr>
        </p:nvSpPr>
        <p:spPr/>
        <p:txBody>
          <a:bodyPr>
            <a:normAutofit fontScale="92500" lnSpcReduction="10000"/>
          </a:bodyPr>
          <a:lstStyle/>
          <a:p>
            <a:r>
              <a:rPr lang="en-NZ" dirty="0" smtClean="0"/>
              <a:t>Presentation by Helen James</a:t>
            </a:r>
          </a:p>
          <a:p>
            <a:r>
              <a:rPr lang="en-NZ" dirty="0" smtClean="0"/>
              <a:t>For</a:t>
            </a:r>
          </a:p>
          <a:p>
            <a:r>
              <a:rPr lang="en-NZ" dirty="0">
                <a:hlinkClick r:id="rId2"/>
              </a:rPr>
              <a:t>http://</a:t>
            </a:r>
            <a:r>
              <a:rPr lang="en-NZ" dirty="0" smtClean="0">
                <a:hlinkClick r:id="rId2"/>
              </a:rPr>
              <a:t>www.eprintsoftware.com</a:t>
            </a:r>
            <a:endParaRPr lang="en-NZ"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83768" y="2420888"/>
            <a:ext cx="3903042" cy="7920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806179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sz="4400" dirty="0" smtClean="0"/>
              <a:t>B2B-demo (logged in)</a:t>
            </a:r>
            <a:endParaRPr lang="en-NZ" sz="4400" dirty="0"/>
          </a:p>
        </p:txBody>
      </p:sp>
      <p:pic>
        <p:nvPicPr>
          <p:cNvPr id="5" name="Content Placeholder 4"/>
          <p:cNvPicPr>
            <a:picLocks noGrp="1"/>
          </p:cNvPicPr>
          <p:nvPr>
            <p:ph idx="1"/>
          </p:nvPr>
        </p:nvPicPr>
        <p:blipFill>
          <a:blip r:embed="rId3"/>
          <a:stretch>
            <a:fillRect/>
          </a:stretch>
        </p:blipFill>
        <p:spPr>
          <a:xfrm>
            <a:off x="810405" y="1600200"/>
            <a:ext cx="7523189" cy="4525963"/>
          </a:xfrm>
          <a:prstGeom prst="rect">
            <a:avLst/>
          </a:prstGeom>
        </p:spPr>
      </p:pic>
    </p:spTree>
    <p:extLst>
      <p:ext uri="{BB962C8B-B14F-4D97-AF65-F5344CB8AC3E}">
        <p14:creationId xmlns:p14="http://schemas.microsoft.com/office/powerpoint/2010/main" val="17634338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B2C</a:t>
            </a:r>
            <a:endParaRPr lang="en-NZ" dirty="0"/>
          </a:p>
        </p:txBody>
      </p:sp>
      <p:sp>
        <p:nvSpPr>
          <p:cNvPr id="3" name="Content Placeholder 2"/>
          <p:cNvSpPr>
            <a:spLocks noGrp="1"/>
          </p:cNvSpPr>
          <p:nvPr>
            <p:ph idx="1"/>
          </p:nvPr>
        </p:nvSpPr>
        <p:spPr/>
        <p:txBody>
          <a:bodyPr>
            <a:normAutofit/>
          </a:bodyPr>
          <a:lstStyle/>
          <a:p>
            <a:pPr lvl="0"/>
            <a:r>
              <a:rPr lang="en-NZ" dirty="0" smtClean="0"/>
              <a:t>Artwork </a:t>
            </a:r>
            <a:r>
              <a:rPr lang="en-NZ" dirty="0"/>
              <a:t>Upload </a:t>
            </a:r>
            <a:endParaRPr lang="en-NZ" dirty="0" smtClean="0"/>
          </a:p>
          <a:p>
            <a:pPr lvl="0"/>
            <a:r>
              <a:rPr lang="en-NZ" dirty="0" smtClean="0"/>
              <a:t>Editable </a:t>
            </a:r>
            <a:r>
              <a:rPr lang="en-NZ" dirty="0"/>
              <a:t>products </a:t>
            </a:r>
            <a:endParaRPr lang="en-NZ" dirty="0" smtClean="0"/>
          </a:p>
          <a:p>
            <a:pPr lvl="0"/>
            <a:r>
              <a:rPr lang="en-NZ" dirty="0" smtClean="0"/>
              <a:t>View order history</a:t>
            </a:r>
          </a:p>
          <a:p>
            <a:pPr lvl="0"/>
            <a:r>
              <a:rPr lang="en-NZ" dirty="0" smtClean="0"/>
              <a:t>Add/remove items from cart</a:t>
            </a:r>
          </a:p>
          <a:p>
            <a:pPr lvl="0"/>
            <a:r>
              <a:rPr lang="en-NZ" dirty="0" smtClean="0"/>
              <a:t>Payment by credit card/ internet payment</a:t>
            </a:r>
          </a:p>
          <a:p>
            <a:pPr lvl="0"/>
            <a:r>
              <a:rPr lang="en-NZ" dirty="0" smtClean="0"/>
              <a:t>Future reorder (under development)</a:t>
            </a:r>
            <a:endParaRPr lang="en-NZ" dirty="0"/>
          </a:p>
        </p:txBody>
      </p:sp>
    </p:spTree>
    <p:extLst>
      <p:ext uri="{BB962C8B-B14F-4D97-AF65-F5344CB8AC3E}">
        <p14:creationId xmlns:p14="http://schemas.microsoft.com/office/powerpoint/2010/main" val="33069484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B2C</a:t>
            </a:r>
            <a:endParaRPr lang="en-NZ" dirty="0"/>
          </a:p>
        </p:txBody>
      </p:sp>
      <p:pic>
        <p:nvPicPr>
          <p:cNvPr id="4" name="Content Placeholder 3"/>
          <p:cNvPicPr>
            <a:picLocks noGrp="1"/>
          </p:cNvPicPr>
          <p:nvPr>
            <p:ph idx="1"/>
          </p:nvPr>
        </p:nvPicPr>
        <p:blipFill>
          <a:blip r:embed="rId3"/>
          <a:stretch>
            <a:fillRect/>
          </a:stretch>
        </p:blipFill>
        <p:spPr>
          <a:xfrm>
            <a:off x="971600" y="1972757"/>
            <a:ext cx="7211144" cy="2845105"/>
          </a:xfrm>
          <a:prstGeom prst="rect">
            <a:avLst/>
          </a:prstGeom>
        </p:spPr>
      </p:pic>
      <p:pic>
        <p:nvPicPr>
          <p:cNvPr id="5" name="Picture 4"/>
          <p:cNvPicPr/>
          <p:nvPr/>
        </p:nvPicPr>
        <p:blipFill>
          <a:blip r:embed="rId4"/>
          <a:stretch>
            <a:fillRect/>
          </a:stretch>
        </p:blipFill>
        <p:spPr>
          <a:xfrm>
            <a:off x="971600" y="1916832"/>
            <a:ext cx="7344816" cy="3462690"/>
          </a:xfrm>
          <a:prstGeom prst="rect">
            <a:avLst/>
          </a:prstGeom>
        </p:spPr>
      </p:pic>
      <p:pic>
        <p:nvPicPr>
          <p:cNvPr id="6" name="Picture 5"/>
          <p:cNvPicPr/>
          <p:nvPr/>
        </p:nvPicPr>
        <p:blipFill>
          <a:blip r:embed="rId5"/>
          <a:stretch>
            <a:fillRect/>
          </a:stretch>
        </p:blipFill>
        <p:spPr>
          <a:xfrm>
            <a:off x="1578800" y="1484784"/>
            <a:ext cx="6130416" cy="4941168"/>
          </a:xfrm>
          <a:prstGeom prst="rect">
            <a:avLst/>
          </a:prstGeom>
        </p:spPr>
      </p:pic>
    </p:spTree>
    <p:extLst>
      <p:ext uri="{BB962C8B-B14F-4D97-AF65-F5344CB8AC3E}">
        <p14:creationId xmlns:p14="http://schemas.microsoft.com/office/powerpoint/2010/main" val="20716459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500"/>
                                        <p:tgtEl>
                                          <p:spTgt spid="5"/>
                                        </p:tgtEl>
                                      </p:cBhvr>
                                    </p:animEffect>
                                    <p:set>
                                      <p:cBhvr>
                                        <p:cTn id="17" dur="1" fill="hold">
                                          <p:stCondLst>
                                            <p:cond delay="499"/>
                                          </p:stCondLst>
                                        </p:cTn>
                                        <p:tgtEl>
                                          <p:spTgt spid="5"/>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19256" cy="1340768"/>
          </a:xfrm>
        </p:spPr>
        <p:txBody>
          <a:bodyPr/>
          <a:lstStyle/>
          <a:p>
            <a:r>
              <a:rPr lang="en-NZ" dirty="0" smtClean="0"/>
              <a:t>B2B/B2C-</a:t>
            </a:r>
            <a:r>
              <a:rPr lang="en-NZ" sz="4400" dirty="0" smtClean="0"/>
              <a:t>Live Print Website</a:t>
            </a:r>
            <a:endParaRPr lang="en-NZ" sz="4400" dirty="0"/>
          </a:p>
        </p:txBody>
      </p:sp>
      <p:sp>
        <p:nvSpPr>
          <p:cNvPr id="3" name="Content Placeholder 2"/>
          <p:cNvSpPr>
            <a:spLocks noGrp="1"/>
          </p:cNvSpPr>
          <p:nvPr>
            <p:ph idx="1"/>
          </p:nvPr>
        </p:nvSpPr>
        <p:spPr>
          <a:xfrm>
            <a:off x="457200" y="1340768"/>
            <a:ext cx="8229600" cy="4785395"/>
          </a:xfrm>
        </p:spPr>
        <p:txBody>
          <a:bodyPr>
            <a:normAutofit/>
          </a:bodyPr>
          <a:lstStyle/>
          <a:p>
            <a:pPr marL="0" indent="0" algn="ctr">
              <a:buNone/>
            </a:pPr>
            <a:r>
              <a:rPr lang="en-NZ" sz="1400" u="sng" dirty="0">
                <a:hlinkClick r:id="rId3"/>
              </a:rPr>
              <a:t>www.progressprinitng.com.au</a:t>
            </a:r>
            <a:endParaRPr lang="en-NZ" sz="1400" dirty="0"/>
          </a:p>
          <a:p>
            <a:pPr lvl="0"/>
            <a:endParaRPr lang="en-NZ" dirty="0"/>
          </a:p>
        </p:txBody>
      </p:sp>
      <p:pic>
        <p:nvPicPr>
          <p:cNvPr id="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7624" y="1700808"/>
            <a:ext cx="6660232" cy="43777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297034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B2B/B2C-</a:t>
            </a:r>
            <a:r>
              <a:rPr lang="en-NZ" sz="4400" dirty="0" smtClean="0"/>
              <a:t>Live Print Website</a:t>
            </a:r>
            <a:endParaRPr lang="en-NZ" sz="4400" dirty="0"/>
          </a:p>
        </p:txBody>
      </p:sp>
      <p:pic>
        <p:nvPicPr>
          <p:cNvPr id="5" name="Content Placeholder 4"/>
          <p:cNvPicPr>
            <a:picLocks noGrp="1"/>
          </p:cNvPicPr>
          <p:nvPr>
            <p:ph idx="1"/>
          </p:nvPr>
        </p:nvPicPr>
        <p:blipFill>
          <a:blip r:embed="rId3"/>
          <a:stretch>
            <a:fillRect/>
          </a:stretch>
        </p:blipFill>
        <p:spPr>
          <a:xfrm>
            <a:off x="994092" y="1600200"/>
            <a:ext cx="7155816" cy="4525963"/>
          </a:xfrm>
          <a:prstGeom prst="rect">
            <a:avLst/>
          </a:prstGeom>
        </p:spPr>
      </p:pic>
    </p:spTree>
    <p:extLst>
      <p:ext uri="{BB962C8B-B14F-4D97-AF65-F5344CB8AC3E}">
        <p14:creationId xmlns:p14="http://schemas.microsoft.com/office/powerpoint/2010/main" val="34766428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B2B/B2C-</a:t>
            </a:r>
            <a:r>
              <a:rPr lang="en-NZ" sz="4400" dirty="0" smtClean="0"/>
              <a:t>Live Print Website</a:t>
            </a:r>
            <a:endParaRPr lang="en-NZ" sz="4400" dirty="0"/>
          </a:p>
        </p:txBody>
      </p:sp>
      <p:pic>
        <p:nvPicPr>
          <p:cNvPr id="3074"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619672" y="1628800"/>
            <a:ext cx="5841785" cy="4642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013082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Strengths</a:t>
            </a:r>
            <a:endParaRPr lang="en-NZ" dirty="0"/>
          </a:p>
        </p:txBody>
      </p:sp>
      <p:sp>
        <p:nvSpPr>
          <p:cNvPr id="3" name="Content Placeholder 2"/>
          <p:cNvSpPr>
            <a:spLocks noGrp="1"/>
          </p:cNvSpPr>
          <p:nvPr>
            <p:ph idx="1"/>
          </p:nvPr>
        </p:nvSpPr>
        <p:spPr/>
        <p:txBody>
          <a:bodyPr/>
          <a:lstStyle/>
          <a:p>
            <a:r>
              <a:rPr lang="en-NZ" dirty="0" smtClean="0"/>
              <a:t>Specialised Print MIS, dynamically linked to eStores</a:t>
            </a:r>
          </a:p>
          <a:p>
            <a:r>
              <a:rPr lang="en-NZ" dirty="0" smtClean="0"/>
              <a:t>API integration to Xero</a:t>
            </a:r>
          </a:p>
          <a:p>
            <a:r>
              <a:rPr lang="en-NZ" dirty="0" smtClean="0"/>
              <a:t>Online database backed up daily</a:t>
            </a:r>
          </a:p>
          <a:p>
            <a:r>
              <a:rPr lang="en-NZ" dirty="0" smtClean="0"/>
              <a:t>All future development included in monthly fee</a:t>
            </a:r>
          </a:p>
          <a:p>
            <a:r>
              <a:rPr lang="en-NZ" dirty="0" smtClean="0"/>
              <a:t>New </a:t>
            </a:r>
            <a:r>
              <a:rPr lang="en-NZ" dirty="0"/>
              <a:t>API that links with Mail </a:t>
            </a:r>
            <a:r>
              <a:rPr lang="en-NZ" dirty="0" smtClean="0"/>
              <a:t>Chimp, </a:t>
            </a:r>
            <a:r>
              <a:rPr lang="en-NZ" sz="1800" dirty="0" smtClean="0"/>
              <a:t>designed </a:t>
            </a:r>
            <a:r>
              <a:rPr lang="en-NZ" sz="1800" dirty="0"/>
              <a:t>to enable you to send out customer email blasts offering specials and seasonal promotions etc</a:t>
            </a:r>
            <a:r>
              <a:rPr lang="en-NZ" sz="1800" dirty="0" smtClean="0"/>
              <a:t>. (links </a:t>
            </a:r>
            <a:r>
              <a:rPr lang="en-NZ" sz="1800" dirty="0"/>
              <a:t>with the customer database in ePrint MIS</a:t>
            </a:r>
            <a:r>
              <a:rPr lang="en-NZ" sz="1800" dirty="0" smtClean="0"/>
              <a:t>.) Ready in next few weeks</a:t>
            </a:r>
            <a:r>
              <a:rPr lang="en-NZ" sz="1800" dirty="0"/>
              <a:t> </a:t>
            </a:r>
            <a:r>
              <a:rPr lang="en-NZ" sz="1800" dirty="0" smtClean="0"/>
              <a:t>.</a:t>
            </a:r>
            <a:endParaRPr lang="en-NZ" sz="1800" dirty="0"/>
          </a:p>
          <a:p>
            <a:r>
              <a:rPr lang="en-NZ" dirty="0" smtClean="0"/>
              <a:t>Excellent response time from </a:t>
            </a:r>
            <a:r>
              <a:rPr lang="en-NZ" dirty="0"/>
              <a:t>Phil </a:t>
            </a:r>
            <a:r>
              <a:rPr lang="en-NZ" dirty="0" smtClean="0"/>
              <a:t>Rutherford</a:t>
            </a:r>
          </a:p>
          <a:p>
            <a:r>
              <a:rPr lang="en-NZ" dirty="0" smtClean="0"/>
              <a:t>Covers </a:t>
            </a:r>
            <a:r>
              <a:rPr lang="en-NZ" dirty="0"/>
              <a:t>81% of Functional </a:t>
            </a:r>
            <a:r>
              <a:rPr lang="en-NZ" dirty="0" smtClean="0"/>
              <a:t>requirements</a:t>
            </a:r>
          </a:p>
          <a:p>
            <a:r>
              <a:rPr lang="en-NZ" dirty="0" smtClean="0"/>
              <a:t>Covers 73% of General requirements</a:t>
            </a:r>
          </a:p>
          <a:p>
            <a:endParaRPr lang="en-NZ" dirty="0"/>
          </a:p>
        </p:txBody>
      </p:sp>
    </p:spTree>
    <p:extLst>
      <p:ext uri="{BB962C8B-B14F-4D97-AF65-F5344CB8AC3E}">
        <p14:creationId xmlns:p14="http://schemas.microsoft.com/office/powerpoint/2010/main" val="15236121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Weaknesses</a:t>
            </a:r>
            <a:endParaRPr lang="en-NZ" dirty="0"/>
          </a:p>
        </p:txBody>
      </p:sp>
      <p:sp>
        <p:nvSpPr>
          <p:cNvPr id="3" name="Content Placeholder 2"/>
          <p:cNvSpPr>
            <a:spLocks noGrp="1"/>
          </p:cNvSpPr>
          <p:nvPr>
            <p:ph idx="1"/>
          </p:nvPr>
        </p:nvSpPr>
        <p:spPr/>
        <p:txBody>
          <a:bodyPr/>
          <a:lstStyle/>
          <a:p>
            <a:r>
              <a:rPr lang="en-NZ" dirty="0" smtClean="0"/>
              <a:t>No JDF (Job Definition Format) output</a:t>
            </a:r>
          </a:p>
          <a:p>
            <a:r>
              <a:rPr lang="en-NZ" dirty="0" smtClean="0"/>
              <a:t>API to Mail Chimp does not allow for automated reminders</a:t>
            </a:r>
          </a:p>
          <a:p>
            <a:r>
              <a:rPr lang="en-NZ" dirty="0" smtClean="0"/>
              <a:t>Websites a little unprofessional looking???</a:t>
            </a:r>
          </a:p>
          <a:p>
            <a:r>
              <a:rPr lang="en-NZ" dirty="0" smtClean="0"/>
              <a:t>No surveys on website, but can email them out</a:t>
            </a:r>
          </a:p>
          <a:p>
            <a:r>
              <a:rPr lang="en-NZ" dirty="0" smtClean="0"/>
              <a:t>Limited self design capabilities (no libraries supplied)</a:t>
            </a:r>
          </a:p>
          <a:p>
            <a:r>
              <a:rPr lang="en-NZ" dirty="0" smtClean="0"/>
              <a:t>Online proofing promised to come, but not yet</a:t>
            </a:r>
          </a:p>
          <a:p>
            <a:r>
              <a:rPr lang="en-NZ" dirty="0"/>
              <a:t>Need to raise a negative invoice for a cancelled job to credit their account.</a:t>
            </a:r>
          </a:p>
          <a:p>
            <a:r>
              <a:rPr lang="en-NZ" dirty="0" smtClean="0"/>
              <a:t>Paper ticket</a:t>
            </a:r>
          </a:p>
        </p:txBody>
      </p:sp>
    </p:spTree>
    <p:extLst>
      <p:ext uri="{BB962C8B-B14F-4D97-AF65-F5344CB8AC3E}">
        <p14:creationId xmlns:p14="http://schemas.microsoft.com/office/powerpoint/2010/main" val="28817686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Cost</a:t>
            </a:r>
            <a:endParaRPr lang="en-NZ" dirty="0"/>
          </a:p>
        </p:txBody>
      </p:sp>
      <p:sp>
        <p:nvSpPr>
          <p:cNvPr id="3" name="Content Placeholder 2"/>
          <p:cNvSpPr>
            <a:spLocks noGrp="1"/>
          </p:cNvSpPr>
          <p:nvPr>
            <p:ph idx="1"/>
          </p:nvPr>
        </p:nvSpPr>
        <p:spPr/>
        <p:txBody>
          <a:bodyPr/>
          <a:lstStyle/>
          <a:p>
            <a:pPr marL="0" indent="0">
              <a:buNone/>
            </a:pPr>
            <a:endParaRPr lang="en-NZ"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616" y="1556792"/>
            <a:ext cx="7056784" cy="47235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471574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Links</a:t>
            </a:r>
            <a:endParaRPr lang="en-NZ" dirty="0"/>
          </a:p>
        </p:txBody>
      </p:sp>
      <p:sp>
        <p:nvSpPr>
          <p:cNvPr id="3" name="Content Placeholder 2"/>
          <p:cNvSpPr>
            <a:spLocks noGrp="1"/>
          </p:cNvSpPr>
          <p:nvPr>
            <p:ph idx="1"/>
          </p:nvPr>
        </p:nvSpPr>
        <p:spPr/>
        <p:txBody>
          <a:bodyPr>
            <a:normAutofit/>
          </a:bodyPr>
          <a:lstStyle/>
          <a:p>
            <a:r>
              <a:rPr lang="en-NZ" sz="1800" b="1" dirty="0"/>
              <a:t>ePrint MIS</a:t>
            </a:r>
            <a:r>
              <a:rPr lang="en-NZ" sz="1800" dirty="0"/>
              <a:t/>
            </a:r>
            <a:br>
              <a:rPr lang="en-NZ" sz="1800" dirty="0"/>
            </a:br>
            <a:r>
              <a:rPr lang="en-NZ" sz="1800" dirty="0"/>
              <a:t>Web address:  </a:t>
            </a:r>
            <a:r>
              <a:rPr lang="en-NZ" sz="1800" u="sng" dirty="0">
                <a:hlinkClick r:id="rId3"/>
              </a:rPr>
              <a:t>http://demo.eprintsoftware.com/Default.aspx</a:t>
            </a:r>
            <a:r>
              <a:rPr lang="en-NZ" sz="1800" dirty="0"/>
              <a:t/>
            </a:r>
            <a:br>
              <a:rPr lang="en-NZ" sz="1800" dirty="0"/>
            </a:br>
            <a:r>
              <a:rPr lang="en-NZ" sz="1800" dirty="0"/>
              <a:t>Email:  </a:t>
            </a:r>
            <a:r>
              <a:rPr lang="en-NZ" sz="1800" u="sng" dirty="0">
                <a:hlinkClick r:id="rId4"/>
              </a:rPr>
              <a:t>helen.jamesweltec@gmail.com</a:t>
            </a:r>
            <a:r>
              <a:rPr lang="en-NZ" sz="1800" dirty="0"/>
              <a:t/>
            </a:r>
            <a:br>
              <a:rPr lang="en-NZ" sz="1800" dirty="0"/>
            </a:br>
            <a:r>
              <a:rPr lang="en-NZ" sz="1800" dirty="0"/>
              <a:t>Password:  password (in lower case)</a:t>
            </a:r>
          </a:p>
          <a:p>
            <a:r>
              <a:rPr lang="en-NZ" sz="1800" b="1" dirty="0"/>
              <a:t>Example B2B eStore</a:t>
            </a:r>
            <a:r>
              <a:rPr lang="en-NZ" sz="1800" dirty="0"/>
              <a:t/>
            </a:r>
            <a:br>
              <a:rPr lang="en-NZ" sz="1800" dirty="0"/>
            </a:br>
            <a:r>
              <a:rPr lang="en-NZ" sz="1800" dirty="0"/>
              <a:t>Web address:  </a:t>
            </a:r>
            <a:r>
              <a:rPr lang="en-NZ" sz="1800" u="sng" dirty="0">
                <a:hlinkClick r:id="rId5"/>
              </a:rPr>
              <a:t>http://demo.eprintsoftware.com/store/accounts/login.aspx?id=8</a:t>
            </a:r>
            <a:r>
              <a:rPr lang="en-NZ" sz="1800" dirty="0"/>
              <a:t/>
            </a:r>
            <a:br>
              <a:rPr lang="en-NZ" sz="1800" dirty="0"/>
            </a:br>
            <a:r>
              <a:rPr lang="en-NZ" sz="1800" dirty="0"/>
              <a:t>Email:  </a:t>
            </a:r>
            <a:r>
              <a:rPr lang="en-NZ" sz="1800" u="sng" dirty="0">
                <a:hlinkClick r:id="rId6"/>
              </a:rPr>
              <a:t>info@hexicomsoftware.com</a:t>
            </a:r>
            <a:r>
              <a:rPr lang="en-NZ" sz="1800" dirty="0"/>
              <a:t/>
            </a:r>
            <a:br>
              <a:rPr lang="en-NZ" sz="1800" dirty="0"/>
            </a:br>
            <a:r>
              <a:rPr lang="en-NZ" sz="1800" dirty="0"/>
              <a:t>Password:  password (in lower case)</a:t>
            </a:r>
          </a:p>
          <a:p>
            <a:r>
              <a:rPr lang="en-NZ" sz="1800" b="1" dirty="0"/>
              <a:t>Example B2C eStore - this one is currently under construction</a:t>
            </a:r>
            <a:r>
              <a:rPr lang="en-NZ" sz="1800" dirty="0"/>
              <a:t/>
            </a:r>
            <a:br>
              <a:rPr lang="en-NZ" sz="1800" dirty="0"/>
            </a:br>
            <a:r>
              <a:rPr lang="en-NZ" sz="1800" u="sng" dirty="0">
                <a:hlinkClick r:id="rId7"/>
              </a:rPr>
              <a:t>http://demo.eprintsoftware.com/store/public/</a:t>
            </a:r>
            <a:endParaRPr lang="en-NZ" sz="1800" dirty="0"/>
          </a:p>
          <a:p>
            <a:r>
              <a:rPr lang="en-NZ" sz="1800" dirty="0"/>
              <a:t>Email:  </a:t>
            </a:r>
            <a:r>
              <a:rPr lang="en-NZ" sz="1800" u="sng" dirty="0">
                <a:hlinkClick r:id="rId4"/>
              </a:rPr>
              <a:t>helen.jamesweltec@gmail.com</a:t>
            </a:r>
            <a:r>
              <a:rPr lang="en-NZ" sz="1800" dirty="0"/>
              <a:t/>
            </a:r>
            <a:br>
              <a:rPr lang="en-NZ" sz="1800" dirty="0"/>
            </a:br>
            <a:r>
              <a:rPr lang="en-NZ" sz="1800" dirty="0"/>
              <a:t>Password:  </a:t>
            </a:r>
            <a:r>
              <a:rPr lang="en-NZ" sz="1800" dirty="0" smtClean="0"/>
              <a:t>Printer1</a:t>
            </a:r>
            <a:endParaRPr lang="en-NZ" sz="1800" dirty="0"/>
          </a:p>
        </p:txBody>
      </p:sp>
    </p:spTree>
    <p:extLst>
      <p:ext uri="{BB962C8B-B14F-4D97-AF65-F5344CB8AC3E}">
        <p14:creationId xmlns:p14="http://schemas.microsoft.com/office/powerpoint/2010/main" val="10076129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268760"/>
          </a:xfrm>
        </p:spPr>
        <p:txBody>
          <a:bodyPr/>
          <a:lstStyle/>
          <a:p>
            <a:r>
              <a:rPr lang="en-NZ" dirty="0" smtClean="0"/>
              <a:t>Introducing ePrint</a:t>
            </a:r>
            <a:endParaRPr lang="en-NZ" dirty="0"/>
          </a:p>
        </p:txBody>
      </p:sp>
      <p:sp>
        <p:nvSpPr>
          <p:cNvPr id="3" name="Content Placeholder 2"/>
          <p:cNvSpPr>
            <a:spLocks noGrp="1"/>
          </p:cNvSpPr>
          <p:nvPr>
            <p:ph idx="1"/>
          </p:nvPr>
        </p:nvSpPr>
        <p:spPr/>
        <p:txBody>
          <a:bodyPr>
            <a:normAutofit lnSpcReduction="10000"/>
          </a:bodyPr>
          <a:lstStyle/>
          <a:p>
            <a:r>
              <a:rPr lang="en-NZ" b="1" dirty="0" smtClean="0"/>
              <a:t>Modular cloud</a:t>
            </a:r>
            <a:r>
              <a:rPr lang="en-NZ" b="1" dirty="0"/>
              <a:t> </a:t>
            </a:r>
            <a:r>
              <a:rPr lang="en-NZ" b="1" dirty="0" smtClean="0"/>
              <a:t>solution</a:t>
            </a:r>
          </a:p>
          <a:p>
            <a:pPr lvl="1"/>
            <a:r>
              <a:rPr lang="en-NZ" dirty="0" smtClean="0"/>
              <a:t>Management </a:t>
            </a:r>
            <a:r>
              <a:rPr lang="en-NZ" dirty="0"/>
              <a:t>Information System tailored for Print Shops</a:t>
            </a:r>
          </a:p>
          <a:p>
            <a:pPr lvl="1"/>
            <a:r>
              <a:rPr lang="en-NZ" dirty="0"/>
              <a:t>Business to Business eStore</a:t>
            </a:r>
          </a:p>
          <a:p>
            <a:pPr lvl="1"/>
            <a:r>
              <a:rPr lang="en-NZ" dirty="0"/>
              <a:t>Business to </a:t>
            </a:r>
            <a:r>
              <a:rPr lang="en-NZ" dirty="0" smtClean="0"/>
              <a:t>Customer eStore</a:t>
            </a:r>
          </a:p>
          <a:p>
            <a:pPr lvl="1"/>
            <a:r>
              <a:rPr lang="en-NZ" dirty="0" smtClean="0"/>
              <a:t>ePrint eStore</a:t>
            </a:r>
            <a:r>
              <a:rPr lang="en-NZ" dirty="0"/>
              <a:t> </a:t>
            </a:r>
            <a:r>
              <a:rPr lang="en-NZ" dirty="0" smtClean="0"/>
              <a:t>Editable</a:t>
            </a:r>
            <a:r>
              <a:rPr lang="en-NZ" dirty="0"/>
              <a:t> </a:t>
            </a:r>
            <a:r>
              <a:rPr lang="en-NZ" dirty="0" smtClean="0"/>
              <a:t>Template Products</a:t>
            </a:r>
          </a:p>
          <a:p>
            <a:pPr marL="457200" lvl="1" indent="0">
              <a:buNone/>
            </a:pPr>
            <a:endParaRPr lang="en-NZ" b="1" i="1" dirty="0" smtClean="0"/>
          </a:p>
          <a:p>
            <a:pPr marL="457200" lvl="1" indent="0">
              <a:buNone/>
            </a:pPr>
            <a:r>
              <a:rPr lang="en-NZ" b="1" i="1" dirty="0" smtClean="0"/>
              <a:t>“Run your whole  business workflow from one system linked to the accounting system of your choice.”</a:t>
            </a:r>
          </a:p>
          <a:p>
            <a:pPr marL="457200" lvl="1" indent="0">
              <a:buNone/>
            </a:pPr>
            <a:endParaRPr lang="en-NZ" b="1" i="1" dirty="0" smtClean="0"/>
          </a:p>
          <a:p>
            <a:r>
              <a:rPr lang="en-NZ" b="1" dirty="0" smtClean="0"/>
              <a:t>8 years in NZ, 5 in Sydney Australia</a:t>
            </a:r>
          </a:p>
          <a:p>
            <a:pPr algn="ctr"/>
            <a:r>
              <a:rPr lang="en-NZ" sz="2000" dirty="0"/>
              <a:t>Phil Rutherford</a:t>
            </a:r>
          </a:p>
          <a:p>
            <a:pPr algn="ctr"/>
            <a:r>
              <a:rPr lang="en-NZ" sz="2000" dirty="0"/>
              <a:t>Hexicom Software Pty Limited</a:t>
            </a:r>
            <a:br>
              <a:rPr lang="en-NZ" sz="2000" dirty="0"/>
            </a:br>
            <a:r>
              <a:rPr lang="en-NZ" sz="2000" dirty="0"/>
              <a:t>Unit 8, 37A King Road</a:t>
            </a:r>
            <a:br>
              <a:rPr lang="en-NZ" sz="2000" dirty="0"/>
            </a:br>
            <a:r>
              <a:rPr lang="en-NZ" sz="2000" dirty="0"/>
              <a:t>Hornsby, NSW 2077</a:t>
            </a:r>
          </a:p>
          <a:p>
            <a:endParaRPr lang="en-NZ" b="1" dirty="0"/>
          </a:p>
          <a:p>
            <a:pPr marL="0" indent="0">
              <a:buNone/>
            </a:pPr>
            <a:endParaRPr lang="en-NZ" dirty="0"/>
          </a:p>
        </p:txBody>
      </p:sp>
      <p:pic>
        <p:nvPicPr>
          <p:cNvPr id="4"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r="56437"/>
          <a:stretch/>
        </p:blipFill>
        <p:spPr bwMode="auto">
          <a:xfrm>
            <a:off x="5460179" y="260648"/>
            <a:ext cx="2009451" cy="9361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567142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MIS</a:t>
            </a:r>
            <a:endParaRPr lang="en-NZ" dirty="0"/>
          </a:p>
        </p:txBody>
      </p:sp>
      <p:sp>
        <p:nvSpPr>
          <p:cNvPr id="3" name="Content Placeholder 2"/>
          <p:cNvSpPr>
            <a:spLocks noGrp="1"/>
          </p:cNvSpPr>
          <p:nvPr>
            <p:ph idx="1"/>
          </p:nvPr>
        </p:nvSpPr>
        <p:spPr/>
        <p:txBody>
          <a:bodyPr>
            <a:normAutofit lnSpcReduction="10000"/>
          </a:bodyPr>
          <a:lstStyle/>
          <a:p>
            <a:r>
              <a:rPr lang="en-NZ" dirty="0" smtClean="0"/>
              <a:t>Easy Estimates and print management</a:t>
            </a:r>
          </a:p>
          <a:p>
            <a:r>
              <a:rPr lang="en-NZ" dirty="0" smtClean="0"/>
              <a:t>Create/ email estimates easily based on built in pricing.</a:t>
            </a:r>
          </a:p>
          <a:p>
            <a:r>
              <a:rPr lang="en-NZ" dirty="0" smtClean="0"/>
              <a:t>Progress to job, linking the estimate to the job.</a:t>
            </a:r>
          </a:p>
          <a:p>
            <a:r>
              <a:rPr lang="en-NZ" dirty="0" smtClean="0"/>
              <a:t>View all jobs or those at each phase, colour code.</a:t>
            </a:r>
          </a:p>
          <a:p>
            <a:r>
              <a:rPr lang="en-NZ" dirty="0" smtClean="0"/>
              <a:t>Manage customers, control ownership of stored templates, upload specific templates and items to B2B websites.</a:t>
            </a:r>
          </a:p>
          <a:p>
            <a:r>
              <a:rPr lang="en-NZ" dirty="0" smtClean="0"/>
              <a:t>Create and save reports (use filters and dates to customise).</a:t>
            </a:r>
          </a:p>
          <a:p>
            <a:r>
              <a:rPr lang="en-NZ" dirty="0" smtClean="0"/>
              <a:t>Xero Application Programming Interface (API)</a:t>
            </a:r>
            <a:endParaRPr lang="en-NZ" dirty="0"/>
          </a:p>
        </p:txBody>
      </p:sp>
    </p:spTree>
    <p:extLst>
      <p:ext uri="{BB962C8B-B14F-4D97-AF65-F5344CB8AC3E}">
        <p14:creationId xmlns:p14="http://schemas.microsoft.com/office/powerpoint/2010/main" val="9760800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p:nvPr/>
        </p:nvPicPr>
        <p:blipFill>
          <a:blip r:embed="rId3"/>
          <a:stretch>
            <a:fillRect/>
          </a:stretch>
        </p:blipFill>
        <p:spPr>
          <a:xfrm>
            <a:off x="1331640" y="1990120"/>
            <a:ext cx="6264696" cy="3096344"/>
          </a:xfrm>
          <a:prstGeom prst="rect">
            <a:avLst/>
          </a:prstGeom>
        </p:spPr>
      </p:pic>
      <p:pic>
        <p:nvPicPr>
          <p:cNvPr id="5" name="Picture 4"/>
          <p:cNvPicPr/>
          <p:nvPr/>
        </p:nvPicPr>
        <p:blipFill>
          <a:blip r:embed="rId4"/>
          <a:stretch>
            <a:fillRect/>
          </a:stretch>
        </p:blipFill>
        <p:spPr>
          <a:xfrm>
            <a:off x="1115616" y="1669726"/>
            <a:ext cx="6984776" cy="3737132"/>
          </a:xfrm>
          <a:prstGeom prst="rect">
            <a:avLst/>
          </a:prstGeom>
        </p:spPr>
      </p:pic>
      <p:sp>
        <p:nvSpPr>
          <p:cNvPr id="2" name="Title 1"/>
          <p:cNvSpPr>
            <a:spLocks noGrp="1"/>
          </p:cNvSpPr>
          <p:nvPr>
            <p:ph type="title"/>
          </p:nvPr>
        </p:nvSpPr>
        <p:spPr/>
        <p:txBody>
          <a:bodyPr/>
          <a:lstStyle/>
          <a:p>
            <a:r>
              <a:rPr lang="en-NZ" dirty="0" smtClean="0"/>
              <a:t>MIS - Estimates</a:t>
            </a:r>
            <a:endParaRPr lang="en-NZ" dirty="0"/>
          </a:p>
        </p:txBody>
      </p:sp>
      <p:pic>
        <p:nvPicPr>
          <p:cNvPr id="4" name="Content Placeholder 3"/>
          <p:cNvPicPr>
            <a:picLocks noGrp="1"/>
          </p:cNvPicPr>
          <p:nvPr>
            <p:ph idx="1"/>
          </p:nvPr>
        </p:nvPicPr>
        <p:blipFill>
          <a:blip r:embed="rId5"/>
          <a:stretch>
            <a:fillRect/>
          </a:stretch>
        </p:blipFill>
        <p:spPr>
          <a:xfrm>
            <a:off x="493204" y="1633463"/>
            <a:ext cx="8229600" cy="3809657"/>
          </a:xfrm>
          <a:prstGeom prst="rect">
            <a:avLst/>
          </a:prstGeom>
        </p:spPr>
      </p:pic>
    </p:spTree>
    <p:extLst>
      <p:ext uri="{BB962C8B-B14F-4D97-AF65-F5344CB8AC3E}">
        <p14:creationId xmlns:p14="http://schemas.microsoft.com/office/powerpoint/2010/main" val="12105616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4"/>
                                        </p:tgtEl>
                                      </p:cBhvr>
                                    </p:animEffect>
                                    <p:set>
                                      <p:cBhvr>
                                        <p:cTn id="7" dur="1" fill="hold">
                                          <p:stCondLst>
                                            <p:cond delay="499"/>
                                          </p:stCondLst>
                                        </p:cTn>
                                        <p:tgtEl>
                                          <p:spTgt spid="4"/>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5"/>
                                        </p:tgtEl>
                                      </p:cBhvr>
                                    </p:animEffect>
                                    <p:set>
                                      <p:cBhvr>
                                        <p:cTn id="12"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MIS - Estimates</a:t>
            </a:r>
            <a:endParaRPr lang="en-NZ"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560" y="1772816"/>
            <a:ext cx="7956376" cy="4258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885010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MIS - Jobs</a:t>
            </a:r>
            <a:endParaRPr lang="en-NZ" dirty="0"/>
          </a:p>
        </p:txBody>
      </p:sp>
      <p:pic>
        <p:nvPicPr>
          <p:cNvPr id="5" name="Picture 4"/>
          <p:cNvPicPr/>
          <p:nvPr/>
        </p:nvPicPr>
        <p:blipFill>
          <a:blip r:embed="rId3"/>
          <a:stretch>
            <a:fillRect/>
          </a:stretch>
        </p:blipFill>
        <p:spPr>
          <a:xfrm>
            <a:off x="755576" y="1628800"/>
            <a:ext cx="7200800" cy="3096344"/>
          </a:xfrm>
          <a:prstGeom prst="rect">
            <a:avLst/>
          </a:prstGeom>
        </p:spPr>
      </p:pic>
      <p:pic>
        <p:nvPicPr>
          <p:cNvPr id="6" name="Picture 5"/>
          <p:cNvPicPr/>
          <p:nvPr/>
        </p:nvPicPr>
        <p:blipFill>
          <a:blip r:embed="rId4"/>
          <a:stretch>
            <a:fillRect/>
          </a:stretch>
        </p:blipFill>
        <p:spPr>
          <a:xfrm>
            <a:off x="736964" y="1628800"/>
            <a:ext cx="7219412" cy="3600400"/>
          </a:xfrm>
          <a:prstGeom prst="rect">
            <a:avLst/>
          </a:prstGeom>
        </p:spPr>
      </p:pic>
      <p:pic>
        <p:nvPicPr>
          <p:cNvPr id="4" name="Content Placeholder 3"/>
          <p:cNvPicPr>
            <a:picLocks noGrp="1"/>
          </p:cNvPicPr>
          <p:nvPr>
            <p:ph idx="1"/>
          </p:nvPr>
        </p:nvPicPr>
        <p:blipFill>
          <a:blip r:embed="rId5"/>
          <a:stretch>
            <a:fillRect/>
          </a:stretch>
        </p:blipFill>
        <p:spPr>
          <a:xfrm>
            <a:off x="467544" y="1603679"/>
            <a:ext cx="8229600" cy="4061397"/>
          </a:xfrm>
          <a:prstGeom prst="rect">
            <a:avLst/>
          </a:prstGeom>
        </p:spPr>
      </p:pic>
    </p:spTree>
    <p:extLst>
      <p:ext uri="{BB962C8B-B14F-4D97-AF65-F5344CB8AC3E}">
        <p14:creationId xmlns:p14="http://schemas.microsoft.com/office/powerpoint/2010/main" val="11911613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4"/>
                                        </p:tgtEl>
                                      </p:cBhvr>
                                    </p:animEffect>
                                    <p:set>
                                      <p:cBhvr>
                                        <p:cTn id="7" dur="1" fill="hold">
                                          <p:stCondLst>
                                            <p:cond delay="499"/>
                                          </p:stCondLst>
                                        </p:cTn>
                                        <p:tgtEl>
                                          <p:spTgt spid="4"/>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6"/>
                                        </p:tgtEl>
                                      </p:cBhvr>
                                    </p:animEffect>
                                    <p:set>
                                      <p:cBhvr>
                                        <p:cTn id="12"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MIS -Reports</a:t>
            </a:r>
            <a:endParaRPr lang="en-NZ" dirty="0"/>
          </a:p>
        </p:txBody>
      </p:sp>
      <p:pic>
        <p:nvPicPr>
          <p:cNvPr id="6" name="Picture 5"/>
          <p:cNvPicPr/>
          <p:nvPr/>
        </p:nvPicPr>
        <p:blipFill>
          <a:blip r:embed="rId3"/>
          <a:stretch>
            <a:fillRect/>
          </a:stretch>
        </p:blipFill>
        <p:spPr>
          <a:xfrm>
            <a:off x="539552" y="1783206"/>
            <a:ext cx="3528060" cy="2228850"/>
          </a:xfrm>
          <a:prstGeom prst="rect">
            <a:avLst/>
          </a:prstGeom>
        </p:spPr>
      </p:pic>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39952" y="1772815"/>
            <a:ext cx="4320480" cy="442954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4"/>
          <p:cNvPicPr/>
          <p:nvPr/>
        </p:nvPicPr>
        <p:blipFill>
          <a:blip r:embed="rId5"/>
          <a:stretch>
            <a:fillRect/>
          </a:stretch>
        </p:blipFill>
        <p:spPr>
          <a:xfrm>
            <a:off x="537351" y="1683329"/>
            <a:ext cx="7416824" cy="4608512"/>
          </a:xfrm>
          <a:prstGeom prst="rect">
            <a:avLst/>
          </a:prstGeom>
        </p:spPr>
      </p:pic>
      <p:pic>
        <p:nvPicPr>
          <p:cNvPr id="4" name="Content Placeholder 3"/>
          <p:cNvPicPr>
            <a:picLocks noGrp="1"/>
          </p:cNvPicPr>
          <p:nvPr>
            <p:ph idx="1"/>
          </p:nvPr>
        </p:nvPicPr>
        <p:blipFill>
          <a:blip r:embed="rId6"/>
          <a:stretch>
            <a:fillRect/>
          </a:stretch>
        </p:blipFill>
        <p:spPr>
          <a:xfrm>
            <a:off x="2051720" y="1662748"/>
            <a:ext cx="4823234" cy="4525963"/>
          </a:xfrm>
          <a:prstGeom prst="rect">
            <a:avLst/>
          </a:prstGeom>
        </p:spPr>
      </p:pic>
    </p:spTree>
    <p:extLst>
      <p:ext uri="{BB962C8B-B14F-4D97-AF65-F5344CB8AC3E}">
        <p14:creationId xmlns:p14="http://schemas.microsoft.com/office/powerpoint/2010/main" val="36580446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4"/>
                                        </p:tgtEl>
                                      </p:cBhvr>
                                    </p:animEffect>
                                    <p:set>
                                      <p:cBhvr>
                                        <p:cTn id="7" dur="1" fill="hold">
                                          <p:stCondLst>
                                            <p:cond delay="499"/>
                                          </p:stCondLst>
                                        </p:cTn>
                                        <p:tgtEl>
                                          <p:spTgt spid="4"/>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500"/>
                                        <p:tgtEl>
                                          <p:spTgt spid="5"/>
                                        </p:tgtEl>
                                      </p:cBhvr>
                                    </p:animEffect>
                                    <p:set>
                                      <p:cBhvr>
                                        <p:cTn id="17" dur="1" fill="hold">
                                          <p:stCondLst>
                                            <p:cond delay="499"/>
                                          </p:stCondLst>
                                        </p:cTn>
                                        <p:tgtEl>
                                          <p:spTgt spid="5"/>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026"/>
                                        </p:tgtEl>
                                        <p:attrNameLst>
                                          <p:attrName>style.visibility</p:attrName>
                                        </p:attrNameLst>
                                      </p:cBhvr>
                                      <p:to>
                                        <p:strVal val="visible"/>
                                      </p:to>
                                    </p:set>
                                    <p:animEffect transition="in" filter="fade">
                                      <p:cBhvr>
                                        <p:cTn id="22" dur="500"/>
                                        <p:tgtEl>
                                          <p:spTgt spid="1026"/>
                                        </p:tgtEl>
                                      </p:cBhvr>
                                    </p:animEffect>
                                  </p:childTnLst>
                                </p:cTn>
                              </p:par>
                              <p:par>
                                <p:cTn id="23" presetID="10" presetClass="entr" presetSubtype="0" fill="hold" nodeType="with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B2B</a:t>
            </a:r>
            <a:endParaRPr lang="en-NZ" dirty="0"/>
          </a:p>
        </p:txBody>
      </p:sp>
      <p:sp>
        <p:nvSpPr>
          <p:cNvPr id="3" name="Content Placeholder 2"/>
          <p:cNvSpPr>
            <a:spLocks noGrp="1"/>
          </p:cNvSpPr>
          <p:nvPr>
            <p:ph idx="1"/>
          </p:nvPr>
        </p:nvSpPr>
        <p:spPr/>
        <p:txBody>
          <a:bodyPr>
            <a:normAutofit/>
          </a:bodyPr>
          <a:lstStyle/>
          <a:p>
            <a:r>
              <a:rPr lang="en-NZ" dirty="0"/>
              <a:t>There are three types of products you can create:</a:t>
            </a:r>
          </a:p>
          <a:p>
            <a:pPr lvl="1"/>
            <a:r>
              <a:rPr lang="en-NZ" dirty="0"/>
              <a:t>Fixed Artwork </a:t>
            </a:r>
            <a:endParaRPr lang="en-NZ" dirty="0" smtClean="0"/>
          </a:p>
          <a:p>
            <a:pPr lvl="1"/>
            <a:r>
              <a:rPr lang="en-NZ" dirty="0" smtClean="0"/>
              <a:t>Artwork </a:t>
            </a:r>
            <a:r>
              <a:rPr lang="en-NZ" dirty="0"/>
              <a:t>Upload </a:t>
            </a:r>
            <a:endParaRPr lang="en-NZ" dirty="0" smtClean="0"/>
          </a:p>
          <a:p>
            <a:pPr lvl="1"/>
            <a:r>
              <a:rPr lang="en-NZ" dirty="0" smtClean="0"/>
              <a:t>Editable</a:t>
            </a:r>
          </a:p>
          <a:p>
            <a:r>
              <a:rPr lang="en-NZ" dirty="0" smtClean="0"/>
              <a:t>Customised product choice</a:t>
            </a:r>
          </a:p>
          <a:p>
            <a:r>
              <a:rPr lang="en-NZ" dirty="0" smtClean="0"/>
              <a:t>Add remove items to shopping cart</a:t>
            </a:r>
          </a:p>
          <a:p>
            <a:pPr lvl="0"/>
            <a:r>
              <a:rPr lang="en-NZ" dirty="0" smtClean="0"/>
              <a:t>View previous orders</a:t>
            </a:r>
          </a:p>
          <a:p>
            <a:r>
              <a:rPr lang="en-NZ" dirty="0" smtClean="0"/>
              <a:t>Reorder</a:t>
            </a:r>
          </a:p>
          <a:p>
            <a:pPr lvl="0"/>
            <a:r>
              <a:rPr lang="en-NZ" dirty="0" smtClean="0"/>
              <a:t>Future viewing of quotes and proofs (next upgrade)</a:t>
            </a:r>
          </a:p>
          <a:p>
            <a:pPr lvl="0"/>
            <a:endParaRPr lang="en-NZ" dirty="0"/>
          </a:p>
        </p:txBody>
      </p:sp>
    </p:spTree>
    <p:extLst>
      <p:ext uri="{BB962C8B-B14F-4D97-AF65-F5344CB8AC3E}">
        <p14:creationId xmlns:p14="http://schemas.microsoft.com/office/powerpoint/2010/main" val="34133962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sz="4400" dirty="0" smtClean="0"/>
              <a:t>B2B- demo homepage</a:t>
            </a:r>
            <a:endParaRPr lang="en-NZ" sz="4400" dirty="0"/>
          </a:p>
        </p:txBody>
      </p:sp>
      <p:pic>
        <p:nvPicPr>
          <p:cNvPr id="4" name="Content Placeholder 3"/>
          <p:cNvPicPr>
            <a:picLocks noGrp="1"/>
          </p:cNvPicPr>
          <p:nvPr>
            <p:ph idx="1"/>
          </p:nvPr>
        </p:nvPicPr>
        <p:blipFill>
          <a:blip r:embed="rId3"/>
          <a:stretch>
            <a:fillRect/>
          </a:stretch>
        </p:blipFill>
        <p:spPr>
          <a:xfrm>
            <a:off x="457200" y="1921121"/>
            <a:ext cx="8229600" cy="3884121"/>
          </a:xfrm>
          <a:prstGeom prst="rect">
            <a:avLst/>
          </a:prstGeom>
        </p:spPr>
      </p:pic>
    </p:spTree>
    <p:extLst>
      <p:ext uri="{BB962C8B-B14F-4D97-AF65-F5344CB8AC3E}">
        <p14:creationId xmlns:p14="http://schemas.microsoft.com/office/powerpoint/2010/main" val="23996323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ecutive">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Executi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TC101859865[[fn=Kilter]]</Template>
  <TotalTime>769</TotalTime>
  <Words>589</Words>
  <Application>Microsoft Office PowerPoint</Application>
  <PresentationFormat>On-screen Show (4:3)</PresentationFormat>
  <Paragraphs>111</Paragraphs>
  <Slides>19</Slides>
  <Notes>15</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Executive</vt:lpstr>
      <vt:lpstr>Copy Express  Web to Print Potential Solution </vt:lpstr>
      <vt:lpstr>Introducing ePrint</vt:lpstr>
      <vt:lpstr>MIS</vt:lpstr>
      <vt:lpstr>MIS - Estimates</vt:lpstr>
      <vt:lpstr>MIS - Estimates</vt:lpstr>
      <vt:lpstr>MIS - Jobs</vt:lpstr>
      <vt:lpstr>MIS -Reports</vt:lpstr>
      <vt:lpstr>B2B</vt:lpstr>
      <vt:lpstr>B2B- demo homepage</vt:lpstr>
      <vt:lpstr>B2B-demo (logged in)</vt:lpstr>
      <vt:lpstr>B2C</vt:lpstr>
      <vt:lpstr>B2C</vt:lpstr>
      <vt:lpstr>B2B/B2C-Live Print Website</vt:lpstr>
      <vt:lpstr>B2B/B2C-Live Print Website</vt:lpstr>
      <vt:lpstr>B2B/B2C-Live Print Website</vt:lpstr>
      <vt:lpstr>Strengths</vt:lpstr>
      <vt:lpstr>Weaknesses</vt:lpstr>
      <vt:lpstr>Cost</vt:lpstr>
      <vt:lpstr>Links</vt:lpstr>
    </vt:vector>
  </TitlesOfParts>
  <Company>Toshiba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Copy Express  Web to Print Potential Solution</dc:title>
  <dc:creator>helen.james@orcon.net.nz</dc:creator>
  <cp:lastModifiedBy>helen.james@orcon.net.nz</cp:lastModifiedBy>
  <cp:revision>35</cp:revision>
  <dcterms:created xsi:type="dcterms:W3CDTF">2013-08-18T05:39:41Z</dcterms:created>
  <dcterms:modified xsi:type="dcterms:W3CDTF">2013-08-19T22:58:52Z</dcterms:modified>
</cp:coreProperties>
</file>