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6" r:id="rId10"/>
    <p:sldId id="265" r:id="rId11"/>
    <p:sldId id="268" r:id="rId12"/>
    <p:sldId id="267" r:id="rId13"/>
    <p:sldId id="270" r:id="rId14"/>
    <p:sldId id="269" r:id="rId15"/>
    <p:sldId id="263" r:id="rId16"/>
    <p:sldId id="271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0F93-FAD7-48D7-AD75-38D483F4B513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FE42-1199-4C23-89EF-696985D0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4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0F93-FAD7-48D7-AD75-38D483F4B513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FE42-1199-4C23-89EF-696985D0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82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0F93-FAD7-48D7-AD75-38D483F4B513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FE42-1199-4C23-89EF-696985D0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801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0F93-FAD7-48D7-AD75-38D483F4B513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FE42-1199-4C23-89EF-696985D0518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2467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0F93-FAD7-48D7-AD75-38D483F4B513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FE42-1199-4C23-89EF-696985D0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856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0F93-FAD7-48D7-AD75-38D483F4B513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FE42-1199-4C23-89EF-696985D0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224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0F93-FAD7-48D7-AD75-38D483F4B513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FE42-1199-4C23-89EF-696985D0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041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0F93-FAD7-48D7-AD75-38D483F4B513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FE42-1199-4C23-89EF-696985D0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853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0F93-FAD7-48D7-AD75-38D483F4B513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FE42-1199-4C23-89EF-696985D0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41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0F93-FAD7-48D7-AD75-38D483F4B513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FE42-1199-4C23-89EF-696985D0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23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0F93-FAD7-48D7-AD75-38D483F4B513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FE42-1199-4C23-89EF-696985D0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44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0F93-FAD7-48D7-AD75-38D483F4B513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FE42-1199-4C23-89EF-696985D0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0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0F93-FAD7-48D7-AD75-38D483F4B513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FE42-1199-4C23-89EF-696985D0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36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0F93-FAD7-48D7-AD75-38D483F4B513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FE42-1199-4C23-89EF-696985D0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36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0F93-FAD7-48D7-AD75-38D483F4B513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FE42-1199-4C23-89EF-696985D0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31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0F93-FAD7-48D7-AD75-38D483F4B513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FE42-1199-4C23-89EF-696985D0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68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0F93-FAD7-48D7-AD75-38D483F4B513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FFE42-1199-4C23-89EF-696985D0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40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E0F93-FAD7-48D7-AD75-38D483F4B513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FFE42-1199-4C23-89EF-696985D0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326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1B7C-0F85-E664-CCD7-0C2FF9E41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500981"/>
            <a:ext cx="9001462" cy="3509962"/>
          </a:xfrm>
        </p:spPr>
        <p:txBody>
          <a:bodyPr>
            <a:normAutofit fontScale="90000"/>
          </a:bodyPr>
          <a:lstStyle/>
          <a:p>
            <a:r>
              <a:rPr lang="en-US" sz="5300" b="0" i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212121"/>
                </a:highlight>
                <a:latin typeface="ui-sans-serif"/>
              </a:rPr>
              <a:t> </a:t>
            </a:r>
            <a:br>
              <a:rPr lang="en-US" sz="5300" b="0" i="0" dirty="0">
                <a:solidFill>
                  <a:srgbClr val="FFFF00"/>
                </a:solidFill>
                <a:effectLst/>
                <a:highlight>
                  <a:srgbClr val="212121"/>
                </a:highlight>
                <a:latin typeface="ui-sans-serif"/>
              </a:rPr>
            </a:br>
            <a:r>
              <a:rPr lang="en-US" sz="5300" b="0" i="0" dirty="0">
                <a:solidFill>
                  <a:srgbClr val="FFFF00"/>
                </a:solidFill>
                <a:effectLst/>
                <a:latin typeface="ui-sans-serif"/>
              </a:rPr>
              <a:t>Sales &amp; revenue analysis dashboard </a:t>
            </a:r>
            <a:br>
              <a:rPr lang="en-US" sz="5300" b="0" i="0" dirty="0">
                <a:solidFill>
                  <a:srgbClr val="FFFF00"/>
                </a:solidFill>
                <a:effectLst/>
                <a:latin typeface="ui-sans-serif"/>
              </a:rPr>
            </a:br>
            <a:r>
              <a:rPr lang="en-US" sz="5300" dirty="0">
                <a:solidFill>
                  <a:srgbClr val="FFC000"/>
                </a:solidFill>
                <a:effectLst/>
                <a:latin typeface="ui-sans-serif"/>
              </a:rPr>
              <a:t>For  </a:t>
            </a:r>
            <a:br>
              <a:rPr lang="en-US" sz="5300" dirty="0">
                <a:solidFill>
                  <a:srgbClr val="FFC000"/>
                </a:solidFill>
                <a:effectLst/>
                <a:latin typeface="ui-sans-serif"/>
              </a:rPr>
            </a:br>
            <a:br>
              <a:rPr lang="en-US" sz="9600" b="0" i="0" dirty="0">
                <a:solidFill>
                  <a:srgbClr val="FF0000"/>
                </a:solidFill>
                <a:effectLst/>
                <a:highlight>
                  <a:srgbClr val="212121"/>
                </a:highlight>
                <a:latin typeface="ui-sans-serif"/>
              </a:rPr>
            </a:br>
            <a:r>
              <a:rPr lang="en-US" sz="4000" b="0" i="0" dirty="0">
                <a:solidFill>
                  <a:srgbClr val="FF0000"/>
                </a:solidFill>
                <a:effectLst/>
                <a:latin typeface="ui-sans-serif"/>
              </a:rPr>
              <a:t>(</a:t>
            </a:r>
            <a:r>
              <a:rPr lang="en-US" sz="4000" b="0" i="0" dirty="0" err="1">
                <a:solidFill>
                  <a:srgbClr val="FF0000"/>
                </a:solidFill>
                <a:effectLst/>
                <a:latin typeface="ui-sans-serif"/>
              </a:rPr>
              <a:t>periyar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ui-sans-serif"/>
              </a:rPr>
              <a:t> </a:t>
            </a:r>
            <a:r>
              <a:rPr lang="en-US" sz="4000" b="0" i="0" dirty="0" err="1">
                <a:solidFill>
                  <a:srgbClr val="FF0000"/>
                </a:solidFill>
                <a:effectLst/>
                <a:latin typeface="ui-sans-serif"/>
              </a:rPr>
              <a:t>nagar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ui-sans-serif"/>
              </a:rPr>
              <a:t> branch)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5DBA6-EFD4-9BBA-C45F-7E3F339A6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2973" y="5120639"/>
            <a:ext cx="9001462" cy="1081341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0" i="0" dirty="0">
                <a:solidFill>
                  <a:srgbClr val="FFC000"/>
                </a:solidFill>
                <a:effectLst/>
                <a:latin typeface="ui-sans-serif"/>
              </a:rPr>
              <a:t>Analyzing Sales, Orders, and Expenses</a:t>
            </a:r>
          </a:p>
          <a:p>
            <a:r>
              <a:rPr lang="en-US" sz="11200" b="0" i="0" dirty="0">
                <a:solidFill>
                  <a:srgbClr val="FFC000"/>
                </a:solidFill>
                <a:effectLst/>
                <a:latin typeface="ui-sans-serif"/>
              </a:rPr>
              <a:t>for financial year 2023</a:t>
            </a:r>
          </a:p>
          <a:p>
            <a:r>
              <a:rPr lang="en-US" sz="4400" dirty="0">
                <a:solidFill>
                  <a:srgbClr val="FF0000"/>
                </a:solidFill>
                <a:effectLst/>
                <a:highlight>
                  <a:srgbClr val="212121"/>
                </a:highlight>
                <a:latin typeface="ui-sans-serif"/>
              </a:rPr>
              <a:t>                                                     </a:t>
            </a:r>
          </a:p>
          <a:p>
            <a:endParaRPr lang="en-IN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Graphic 10" descr="Stack of books with pear">
            <a:extLst>
              <a:ext uri="{FF2B5EF4-FFF2-40B4-BE49-F238E27FC236}">
                <a16:creationId xmlns:a16="http://schemas.microsoft.com/office/drawing/2014/main" id="{D586FF71-F434-5BA3-5A37-8B19203C9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3560" y="3602038"/>
            <a:ext cx="3624072" cy="3624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4D19AF-10C1-F2B4-AB71-3F3DF28B1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652" y="3255962"/>
            <a:ext cx="3118104" cy="114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3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E7DBA85-F263-30EE-0D2D-D2165316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9728"/>
            <a:ext cx="10353761" cy="96012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C000"/>
                </a:solidFill>
              </a:rPr>
              <a:t>In the ice stone category – </a:t>
            </a:r>
            <a:r>
              <a:rPr lang="en-IN" dirty="0" err="1">
                <a:solidFill>
                  <a:srgbClr val="FFFF00"/>
                </a:solidFill>
              </a:rPr>
              <a:t>ferrero</a:t>
            </a:r>
            <a:r>
              <a:rPr lang="en-IN" dirty="0">
                <a:solidFill>
                  <a:srgbClr val="FFFF00"/>
                </a:solidFill>
              </a:rPr>
              <a:t> blast regular </a:t>
            </a:r>
            <a:r>
              <a:rPr lang="en-IN" dirty="0">
                <a:solidFill>
                  <a:srgbClr val="FFC000"/>
                </a:solidFill>
              </a:rPr>
              <a:t>made the highest sales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5ED6B55-0985-0137-6EED-E8CEDF70FBB1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" b="782"/>
          <a:stretch>
            <a:fillRect/>
          </a:stretch>
        </p:blipFill>
        <p:spPr>
          <a:xfrm>
            <a:off x="901181" y="1298194"/>
            <a:ext cx="10366375" cy="5248909"/>
          </a:xfrm>
        </p:spPr>
      </p:pic>
    </p:spTree>
    <p:extLst>
      <p:ext uri="{BB962C8B-B14F-4D97-AF65-F5344CB8AC3E}">
        <p14:creationId xmlns:p14="http://schemas.microsoft.com/office/powerpoint/2010/main" val="384155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E8B3-9BAB-EA64-19BE-8BF95C3B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44296"/>
          </a:xfrm>
        </p:spPr>
        <p:txBody>
          <a:bodyPr>
            <a:normAutofit fontScale="90000"/>
          </a:bodyPr>
          <a:lstStyle/>
          <a:p>
            <a:r>
              <a:rPr lang="en-IN" sz="3100" dirty="0">
                <a:solidFill>
                  <a:srgbClr val="FFC000"/>
                </a:solidFill>
              </a:rPr>
              <a:t>In the big scoops and small scoops category –</a:t>
            </a:r>
            <a:r>
              <a:rPr lang="en-IN" sz="3100" dirty="0">
                <a:solidFill>
                  <a:srgbClr val="FFFF00"/>
                </a:solidFill>
              </a:rPr>
              <a:t>alphonso mango and butterscotch scoops</a:t>
            </a:r>
            <a:r>
              <a:rPr lang="en-IN" sz="3100" dirty="0">
                <a:solidFill>
                  <a:srgbClr val="FFC000"/>
                </a:solidFill>
              </a:rPr>
              <a:t> made the highest no of sales</a:t>
            </a:r>
            <a:r>
              <a:rPr lang="en-IN" dirty="0">
                <a:solidFill>
                  <a:srgbClr val="FFC000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1AA34-19CD-F1B9-BC2F-97F340942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" y="1891198"/>
            <a:ext cx="10954511" cy="43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63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444D-0FF0-B3C7-72F8-7C649E1E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64593"/>
            <a:ext cx="10353761" cy="1197864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In the cone category </a:t>
            </a:r>
            <a:r>
              <a:rPr lang="en-IN" sz="2800" dirty="0">
                <a:solidFill>
                  <a:srgbClr val="FFC000"/>
                </a:solidFill>
              </a:rPr>
              <a:t>– </a:t>
            </a:r>
            <a:r>
              <a:rPr lang="en-IN" sz="2800" dirty="0" err="1">
                <a:solidFill>
                  <a:srgbClr val="FFC000"/>
                </a:solidFill>
              </a:rPr>
              <a:t>choco</a:t>
            </a:r>
            <a:r>
              <a:rPr lang="en-IN" sz="2800" dirty="0">
                <a:solidFill>
                  <a:srgbClr val="FFC000"/>
                </a:solidFill>
              </a:rPr>
              <a:t> nutty cone 200 ML</a:t>
            </a:r>
            <a:r>
              <a:rPr lang="en-IN" sz="2800" dirty="0">
                <a:solidFill>
                  <a:srgbClr val="FFFF00"/>
                </a:solidFill>
              </a:rPr>
              <a:t> had the highest sales of </a:t>
            </a:r>
            <a:r>
              <a:rPr lang="en-IN" sz="2800" dirty="0">
                <a:solidFill>
                  <a:srgbClr val="FFC000"/>
                </a:solidFill>
              </a:rPr>
              <a:t>450k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00D11-DCA5-51CA-B69D-DB2879AFD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249" y="1617260"/>
            <a:ext cx="7900416" cy="459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1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B459-D967-32C7-ED04-5228BBAA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7161"/>
            <a:ext cx="10353761" cy="126187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C000"/>
                </a:solidFill>
              </a:rPr>
              <a:t>In the loose ice cream category – </a:t>
            </a:r>
            <a:r>
              <a:rPr lang="en-IN" dirty="0">
                <a:solidFill>
                  <a:srgbClr val="FFFF00"/>
                </a:solidFill>
              </a:rPr>
              <a:t>butter scotch 500 gm </a:t>
            </a:r>
            <a:r>
              <a:rPr lang="en-IN" dirty="0">
                <a:solidFill>
                  <a:srgbClr val="FFC000"/>
                </a:solidFill>
              </a:rPr>
              <a:t>made the highest sales.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B54B2-052B-6E1A-C60E-C5673D682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2" y="1591056"/>
            <a:ext cx="10177272" cy="45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07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2EF8-1FBC-D053-A675-ACDD89BE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18873"/>
            <a:ext cx="10353761" cy="1362456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In the milk shake category – </a:t>
            </a:r>
            <a:r>
              <a:rPr lang="en-IN" sz="2400" dirty="0">
                <a:solidFill>
                  <a:srgbClr val="FFC000"/>
                </a:solidFill>
              </a:rPr>
              <a:t>chocolate milk shake</a:t>
            </a:r>
            <a:r>
              <a:rPr lang="en-IN" sz="2400" dirty="0">
                <a:solidFill>
                  <a:srgbClr val="FFFF00"/>
                </a:solidFill>
              </a:rPr>
              <a:t> made the highest contribution.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72603-A82A-9897-5019-6F8EDF8D5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328444"/>
            <a:ext cx="10251029" cy="465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95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3B21-D5E4-AE53-BAD2-6DBBE0287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8392"/>
            <a:ext cx="10353761" cy="1326321"/>
          </a:xfrm>
        </p:spPr>
        <p:txBody>
          <a:bodyPr>
            <a:normAutofit/>
          </a:bodyPr>
          <a:lstStyle/>
          <a:p>
            <a:r>
              <a:rPr lang="en-IN" sz="4800" b="0" i="0" dirty="0">
                <a:solidFill>
                  <a:srgbClr val="FFC000"/>
                </a:solidFill>
                <a:effectLst/>
                <a:latin typeface="ui-sans-serif"/>
              </a:rPr>
              <a:t>Sales by Topping Names</a:t>
            </a:r>
            <a:endParaRPr lang="en-IN" sz="4800" dirty="0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3D01D-6B91-C74A-5C0C-CDAB13450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220739"/>
            <a:ext cx="10248752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42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09A4-87EA-14DF-54AD-8B28C923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0583"/>
            <a:ext cx="10353761" cy="960121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FFC000"/>
                </a:solidFill>
              </a:rPr>
              <a:t>Sales trend for financial year 2023 </a:t>
            </a:r>
            <a:r>
              <a:rPr lang="en-IN" sz="2000" dirty="0">
                <a:solidFill>
                  <a:srgbClr val="FFFF00"/>
                </a:solidFill>
              </a:rPr>
              <a:t>(april23- march 24)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CFD42-E983-F25A-EBE1-9DE19EB49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060704"/>
            <a:ext cx="10701502" cy="4312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65659C-8790-052F-9B47-44966D138CE8}"/>
              </a:ext>
            </a:extLst>
          </p:cNvPr>
          <p:cNvSpPr txBox="1"/>
          <p:nvPr/>
        </p:nvSpPr>
        <p:spPr>
          <a:xfrm>
            <a:off x="1645947" y="5566463"/>
            <a:ext cx="1070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FFFF00"/>
                </a:solidFill>
                <a:effectLst/>
                <a:latin typeface="ui-sans-serif"/>
              </a:rPr>
              <a:t>S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ui-sans-serif"/>
              </a:rPr>
              <a:t>ales peaked in </a:t>
            </a:r>
            <a:r>
              <a:rPr lang="en-US" sz="2400" dirty="0" err="1">
                <a:solidFill>
                  <a:srgbClr val="FFFF00"/>
                </a:solidFill>
                <a:latin typeface="ui-sans-serif"/>
              </a:rPr>
              <a:t>april</a:t>
            </a:r>
            <a:r>
              <a:rPr lang="en-US" sz="2400" b="0" i="0" dirty="0">
                <a:solidFill>
                  <a:srgbClr val="FFFF00"/>
                </a:solidFill>
                <a:effectLst/>
                <a:latin typeface="ui-sans-serif"/>
              </a:rPr>
              <a:t> 2023 (694K) and showed a general downward trend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50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76A3-D8FC-A46E-6DF7-0E23C9F7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Total sales &amp; total quantity of products sold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953723-1ED9-A89E-B8B3-F4569C13D9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18" y="2224723"/>
            <a:ext cx="3393564" cy="370363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53D565-44AA-4FBA-9C6E-99F1895660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60" y="2224722"/>
            <a:ext cx="7100822" cy="4139501"/>
          </a:xfrm>
        </p:spPr>
      </p:pic>
    </p:spTree>
    <p:extLst>
      <p:ext uri="{BB962C8B-B14F-4D97-AF65-F5344CB8AC3E}">
        <p14:creationId xmlns:p14="http://schemas.microsoft.com/office/powerpoint/2010/main" val="2895752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429EFE-5476-C43E-C2A7-777820C592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4" y="902859"/>
            <a:ext cx="3520440" cy="355332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062107-E457-84EE-F481-FB7A331271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24" y="852403"/>
            <a:ext cx="7171563" cy="355332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2776B68-09D4-943B-F6F8-FE5B6D07A3C4}"/>
              </a:ext>
            </a:extLst>
          </p:cNvPr>
          <p:cNvSpPr txBox="1"/>
          <p:nvPr/>
        </p:nvSpPr>
        <p:spPr>
          <a:xfrm>
            <a:off x="603504" y="113949"/>
            <a:ext cx="5145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Expenses analysis: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18FA2-C07D-72E9-49CB-6DD5CDDD2283}"/>
              </a:ext>
            </a:extLst>
          </p:cNvPr>
          <p:cNvSpPr txBox="1"/>
          <p:nvPr/>
        </p:nvSpPr>
        <p:spPr>
          <a:xfrm>
            <a:off x="498348" y="4983480"/>
            <a:ext cx="3730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C000"/>
                </a:solidFill>
              </a:rPr>
              <a:t>APRIL month had the highest expenses made.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0AA748-9923-9144-6312-7A70AF50CB08}"/>
              </a:ext>
            </a:extLst>
          </p:cNvPr>
          <p:cNvSpPr txBox="1"/>
          <p:nvPr/>
        </p:nvSpPr>
        <p:spPr>
          <a:xfrm>
            <a:off x="4522089" y="4983480"/>
            <a:ext cx="7171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FF00"/>
                </a:solidFill>
              </a:rPr>
              <a:t>Procuring ice creams had the highest expense of nearly 3 million for the shop.</a:t>
            </a:r>
          </a:p>
        </p:txBody>
      </p:sp>
    </p:spTree>
    <p:extLst>
      <p:ext uri="{BB962C8B-B14F-4D97-AF65-F5344CB8AC3E}">
        <p14:creationId xmlns:p14="http://schemas.microsoft.com/office/powerpoint/2010/main" val="2635003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96C507-BA9C-967C-3C4B-1C4412BA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7159" y="1"/>
            <a:ext cx="7946135" cy="1216152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Expenses categories 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768877-0FE0-31AB-4439-0C8FE0001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19" y="1325880"/>
            <a:ext cx="10353761" cy="4581144"/>
          </a:xfrm>
        </p:spPr>
      </p:pic>
    </p:spTree>
    <p:extLst>
      <p:ext uri="{BB962C8B-B14F-4D97-AF65-F5344CB8AC3E}">
        <p14:creationId xmlns:p14="http://schemas.microsoft.com/office/powerpoint/2010/main" val="63412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986A6-624F-08CF-7B48-554F3F3F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0" dirty="0">
                <a:solidFill>
                  <a:srgbClr val="FFC000"/>
                </a:solidFill>
                <a:effectLst/>
                <a:latin typeface="ui-sans-serif"/>
              </a:rPr>
              <a:t>o</a:t>
            </a:r>
            <a:r>
              <a:rPr lang="en-US" sz="4800" b="0" i="0" dirty="0">
                <a:solidFill>
                  <a:srgbClr val="FFC000"/>
                </a:solidFill>
                <a:effectLst/>
                <a:latin typeface="ui-sans-serif"/>
              </a:rPr>
              <a:t>bjective of the project </a:t>
            </a:r>
            <a:br>
              <a:rPr lang="en-US" b="0" i="0" dirty="0">
                <a:solidFill>
                  <a:srgbClr val="FFC000"/>
                </a:solidFill>
                <a:effectLst/>
                <a:highlight>
                  <a:srgbClr val="212121"/>
                </a:highlight>
                <a:latin typeface="ui-sans-serif"/>
              </a:rPr>
            </a:b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B97FF-0AF1-B115-CCA9-5B6515CC0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465690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Analyze Sales Trends</a:t>
            </a:r>
            <a:r>
              <a:rPr lang="en-US" dirty="0">
                <a:solidFill>
                  <a:srgbClr val="FFFF00"/>
                </a:solidFill>
              </a:rPr>
              <a:t>: Explore historical sales data to identify trends, patterns, and seasonal variations in sales volume and revenue.</a:t>
            </a:r>
          </a:p>
          <a:p>
            <a:r>
              <a:rPr lang="en-US" dirty="0">
                <a:solidFill>
                  <a:srgbClr val="FF0000"/>
                </a:solidFill>
              </a:rPr>
              <a:t>Understand Customer Behavior</a:t>
            </a:r>
            <a:r>
              <a:rPr lang="en-US" dirty="0">
                <a:solidFill>
                  <a:srgbClr val="FFFF00"/>
                </a:solidFill>
              </a:rPr>
              <a:t>: Segment customers based on visit frequency, total orders, and total spending to understand their preferences and behavior.</a:t>
            </a:r>
          </a:p>
          <a:p>
            <a:r>
              <a:rPr lang="en-US" dirty="0">
                <a:solidFill>
                  <a:srgbClr val="FF0000"/>
                </a:solidFill>
              </a:rPr>
              <a:t>Evaluate Product Performance</a:t>
            </a:r>
            <a:r>
              <a:rPr lang="en-US" dirty="0">
                <a:solidFill>
                  <a:srgbClr val="FFFF00"/>
                </a:solidFill>
              </a:rPr>
              <a:t>: Assess the performance of different product categories, sub-categories, and individual products to identify best-sellers and opportunities for product optimization.</a:t>
            </a:r>
          </a:p>
          <a:p>
            <a:r>
              <a:rPr lang="en-US" dirty="0">
                <a:solidFill>
                  <a:srgbClr val="FF0000"/>
                </a:solidFill>
              </a:rPr>
              <a:t>Analyze Revenue Components</a:t>
            </a:r>
            <a:r>
              <a:rPr lang="en-US" dirty="0">
                <a:solidFill>
                  <a:srgbClr val="FFFF00"/>
                </a:solidFill>
              </a:rPr>
              <a:t>: Break down total revenue into its components such as total amount, discount amount, and tax amount to understand their impact on overall profitability.</a:t>
            </a:r>
          </a:p>
          <a:p>
            <a:r>
              <a:rPr lang="en-US" dirty="0">
                <a:solidFill>
                  <a:srgbClr val="FF0000"/>
                </a:solidFill>
              </a:rPr>
              <a:t>Visualize and Report Insights</a:t>
            </a:r>
            <a:r>
              <a:rPr lang="en-US" dirty="0">
                <a:solidFill>
                  <a:srgbClr val="FFFF00"/>
                </a:solidFill>
              </a:rPr>
              <a:t>: Create interactive dashboards and reports to present key insights and findings in a clear and actionable manner for stakeholders.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785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87DE42-02C8-0CE6-2CBA-7C145A40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978408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FF00"/>
                </a:solidFill>
              </a:rPr>
              <a:t>All the expenses  % &amp; amount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5A39EA-E5E4-7B43-C0F4-0CD36320F4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1341562"/>
            <a:ext cx="7717536" cy="488550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54C443-FDE5-2D5C-F14E-39CB4A9610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957" y="1341562"/>
            <a:ext cx="2780675" cy="4885502"/>
          </a:xfrm>
        </p:spPr>
      </p:pic>
    </p:spTree>
    <p:extLst>
      <p:ext uri="{BB962C8B-B14F-4D97-AF65-F5344CB8AC3E}">
        <p14:creationId xmlns:p14="http://schemas.microsoft.com/office/powerpoint/2010/main" val="955716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8227FA-F75F-3E20-BE0C-051E0CAF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18873"/>
            <a:ext cx="10353761" cy="112471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C000"/>
                </a:solidFill>
              </a:rPr>
              <a:t>Total profit amount vs total expenses: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6C0FBA-B98F-E2CC-5458-0A1927650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467" y="1362137"/>
            <a:ext cx="9549066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32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BFD3-EDF4-E9BC-951D-E14C00D2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55449"/>
            <a:ext cx="10353761" cy="1261872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Total profit amount: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38076-9B30-8CA4-9BBC-223BF08D0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12" y="1559338"/>
            <a:ext cx="8951976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05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B77F-97EB-26DD-8C67-CD924C61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91439"/>
            <a:ext cx="10353761" cy="969264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FF00"/>
                </a:solidFill>
              </a:rPr>
              <a:t>Profit taken from sales by each partner: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13B8F0-F212-F939-E205-E0A77C562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83" y="947454"/>
            <a:ext cx="3709093" cy="47309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0424B3-4FCF-C180-F145-259591F85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732" y="947454"/>
            <a:ext cx="7621064" cy="473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33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818C-656F-6F3C-48E4-D8525960F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3246119" cy="50291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C000"/>
                </a:solidFill>
              </a:rPr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7B2F4-9D6F-BC54-763C-F3A021EAB000}"/>
              </a:ext>
            </a:extLst>
          </p:cNvPr>
          <p:cNvSpPr txBox="1"/>
          <p:nvPr/>
        </p:nvSpPr>
        <p:spPr>
          <a:xfrm>
            <a:off x="618744" y="566929"/>
            <a:ext cx="1121054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C00000"/>
                </a:solidFill>
                <a:effectLst/>
                <a:latin typeface="ui-sans-serif"/>
              </a:rPr>
              <a:t>Top Customers</a:t>
            </a:r>
            <a:r>
              <a:rPr lang="en-US" b="0" i="0" dirty="0">
                <a:solidFill>
                  <a:srgbClr val="C00000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C000"/>
                </a:solidFill>
                <a:effectLst/>
                <a:latin typeface="ui-sans-serif"/>
              </a:rPr>
              <a:t>Orders</a:t>
            </a:r>
            <a:r>
              <a:rPr lang="en-US" b="0" i="0" dirty="0">
                <a:solidFill>
                  <a:srgbClr val="FFC000"/>
                </a:solidFill>
                <a:effectLst/>
                <a:latin typeface="ui-sans-serif"/>
              </a:rPr>
              <a:t>: </a:t>
            </a:r>
            <a:r>
              <a:rPr lang="en-US" b="0" i="0" dirty="0">
                <a:solidFill>
                  <a:srgbClr val="FFFF00"/>
                </a:solidFill>
                <a:effectLst/>
                <a:latin typeface="ui-sans-serif"/>
              </a:rPr>
              <a:t>RUPA</a:t>
            </a:r>
            <a:r>
              <a:rPr lang="en-US" b="0" i="0" dirty="0">
                <a:solidFill>
                  <a:srgbClr val="ECECEC"/>
                </a:solidFill>
                <a:effectLst/>
                <a:latin typeface="ui-sans-serif"/>
              </a:rPr>
              <a:t> leads with the highest number of orders, indicating a strong and consistent demand from this customer.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C000"/>
                </a:solidFill>
                <a:effectLst/>
                <a:latin typeface="ui-sans-serif"/>
              </a:rPr>
              <a:t>Sales</a:t>
            </a:r>
            <a:r>
              <a:rPr lang="en-US" b="0" i="0" dirty="0">
                <a:solidFill>
                  <a:srgbClr val="FFC000"/>
                </a:solidFill>
                <a:effectLst/>
                <a:latin typeface="ui-sans-serif"/>
              </a:rPr>
              <a:t>: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ui-sans-serif"/>
              </a:rPr>
              <a:t>Shajahan</a:t>
            </a:r>
            <a:r>
              <a:rPr lang="en-US" b="0" i="0" dirty="0">
                <a:solidFill>
                  <a:srgbClr val="FFFF00"/>
                </a:solidFill>
                <a:effectLst/>
                <a:latin typeface="ui-sans-serif"/>
              </a:rPr>
              <a:t> </a:t>
            </a:r>
            <a:r>
              <a:rPr lang="en-US" b="0" i="0" dirty="0">
                <a:solidFill>
                  <a:srgbClr val="ECECEC"/>
                </a:solidFill>
                <a:effectLst/>
                <a:latin typeface="ui-sans-serif"/>
              </a:rPr>
              <a:t>ranks highest in sales, showing substantial revenue generation from this customer</a:t>
            </a:r>
            <a:endParaRPr lang="en-US" dirty="0">
              <a:solidFill>
                <a:srgbClr val="ECECEC"/>
              </a:solidFill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latin typeface="ui-sans-serif"/>
              </a:rPr>
              <a:t>Sales Insights</a:t>
            </a:r>
            <a:r>
              <a:rPr lang="en-US" b="0" i="0" dirty="0">
                <a:solidFill>
                  <a:srgbClr val="FF0000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C000"/>
                </a:solidFill>
                <a:effectLst/>
                <a:latin typeface="ui-sans-serif"/>
              </a:rPr>
              <a:t>Product Category</a:t>
            </a:r>
            <a:r>
              <a:rPr lang="en-US" b="0" i="0" dirty="0">
                <a:solidFill>
                  <a:srgbClr val="ECECEC"/>
                </a:solidFill>
                <a:effectLst/>
                <a:latin typeface="ui-sans-serif"/>
              </a:rPr>
              <a:t>: </a:t>
            </a:r>
            <a:r>
              <a:rPr lang="en-US" b="0" i="0" dirty="0">
                <a:solidFill>
                  <a:srgbClr val="FFFF00"/>
                </a:solidFill>
                <a:effectLst/>
                <a:latin typeface="ui-sans-serif"/>
              </a:rPr>
              <a:t>Ice Cream Cake</a:t>
            </a:r>
            <a:r>
              <a:rPr lang="en-US" b="0" i="0" dirty="0">
                <a:solidFill>
                  <a:srgbClr val="ECECEC"/>
                </a:solidFill>
                <a:effectLst/>
                <a:latin typeface="ui-sans-serif"/>
              </a:rPr>
              <a:t> is the highest-selling category with total sales reaching 1.20M, suggesting it is the most popular product.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C000"/>
                </a:solidFill>
                <a:effectLst/>
                <a:latin typeface="ui-sans-serif"/>
              </a:rPr>
              <a:t>Individual Products</a:t>
            </a:r>
            <a:r>
              <a:rPr lang="en-US" b="0" i="0" dirty="0">
                <a:solidFill>
                  <a:srgbClr val="FFC000"/>
                </a:solidFill>
                <a:effectLst/>
                <a:latin typeface="ui-sans-serif"/>
              </a:rPr>
              <a:t>: </a:t>
            </a:r>
            <a:r>
              <a:rPr lang="en-US" b="0" i="0" dirty="0">
                <a:solidFill>
                  <a:srgbClr val="FFFF00"/>
                </a:solidFill>
                <a:effectLst/>
                <a:latin typeface="ui-sans-serif"/>
              </a:rPr>
              <a:t>Choco Nutty Cone </a:t>
            </a:r>
            <a:r>
              <a:rPr lang="en-US" b="0" i="0" dirty="0">
                <a:solidFill>
                  <a:srgbClr val="ECECEC"/>
                </a:solidFill>
                <a:effectLst/>
                <a:latin typeface="ui-sans-serif"/>
              </a:rPr>
              <a:t>stands out as the top-selling product, driving significant sales of 451K.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C000"/>
                </a:solidFill>
                <a:effectLst/>
                <a:latin typeface="ui-sans-serif"/>
              </a:rPr>
              <a:t>Toppings</a:t>
            </a:r>
            <a:r>
              <a:rPr lang="en-US" b="0" i="0" dirty="0">
                <a:solidFill>
                  <a:srgbClr val="FFC000"/>
                </a:solidFill>
                <a:effectLst/>
                <a:latin typeface="ui-sans-serif"/>
              </a:rPr>
              <a:t>: </a:t>
            </a:r>
            <a:r>
              <a:rPr lang="en-US" b="0" i="0" dirty="0">
                <a:solidFill>
                  <a:srgbClr val="FFFF00"/>
                </a:solidFill>
                <a:effectLst/>
                <a:latin typeface="ui-sans-serif"/>
              </a:rPr>
              <a:t>Roasted Almond Nuts </a:t>
            </a:r>
            <a:r>
              <a:rPr lang="en-US" b="0" i="0" dirty="0">
                <a:solidFill>
                  <a:srgbClr val="ECECEC"/>
                </a:solidFill>
                <a:effectLst/>
                <a:latin typeface="ui-sans-serif"/>
              </a:rPr>
              <a:t>is the most preferred topping, contributing notably to sales.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C00000"/>
                </a:solidFill>
                <a:effectLst/>
                <a:latin typeface="ui-sans-serif"/>
              </a:rPr>
              <a:t>Revenue Contributions</a:t>
            </a:r>
            <a:r>
              <a:rPr lang="en-US" b="0" i="0" dirty="0">
                <a:solidFill>
                  <a:srgbClr val="C00000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CECEC"/>
                </a:solidFill>
                <a:effectLst/>
                <a:latin typeface="ui-sans-serif"/>
              </a:rPr>
              <a:t>Products</a:t>
            </a:r>
            <a:r>
              <a:rPr lang="en-US" b="0" i="0" dirty="0">
                <a:solidFill>
                  <a:srgbClr val="ECECEC"/>
                </a:solidFill>
                <a:effectLst/>
                <a:latin typeface="ui-sans-serif"/>
              </a:rPr>
              <a:t>: </a:t>
            </a:r>
            <a:r>
              <a:rPr lang="en-US" b="0" i="0" dirty="0">
                <a:solidFill>
                  <a:srgbClr val="FFFF00"/>
                </a:solidFill>
                <a:effectLst/>
                <a:latin typeface="ui-sans-serif"/>
              </a:rPr>
              <a:t>Carry Bag (Large) </a:t>
            </a:r>
            <a:r>
              <a:rPr lang="en-US" b="0" i="0" dirty="0">
                <a:solidFill>
                  <a:srgbClr val="ECECEC"/>
                </a:solidFill>
                <a:effectLst/>
                <a:latin typeface="ui-sans-serif"/>
              </a:rPr>
              <a:t>shows the highest revenue contribution, highlighting the importance of ancillary products in overall revenue.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C00000"/>
                </a:solidFill>
                <a:effectLst/>
                <a:latin typeface="ui-sans-serif"/>
              </a:rPr>
              <a:t>Sales Trends</a:t>
            </a:r>
            <a:r>
              <a:rPr lang="en-US" b="0" i="0" dirty="0">
                <a:solidFill>
                  <a:srgbClr val="C00000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C000"/>
                </a:solidFill>
                <a:effectLst/>
                <a:latin typeface="ui-sans-serif"/>
              </a:rPr>
              <a:t>Monthly Trends</a:t>
            </a:r>
            <a:r>
              <a:rPr lang="en-US" b="0" i="0" dirty="0">
                <a:solidFill>
                  <a:srgbClr val="FFC000"/>
                </a:solidFill>
                <a:effectLst/>
                <a:latin typeface="ui-sans-serif"/>
              </a:rPr>
              <a:t>: </a:t>
            </a:r>
            <a:r>
              <a:rPr lang="en-US" b="0" i="0" dirty="0">
                <a:solidFill>
                  <a:srgbClr val="ECECEC"/>
                </a:solidFill>
                <a:effectLst/>
                <a:latin typeface="ui-sans-serif"/>
              </a:rPr>
              <a:t>Sales peaked in</a:t>
            </a:r>
            <a:r>
              <a:rPr lang="en-US" b="0" i="0" dirty="0">
                <a:solidFill>
                  <a:srgbClr val="FFFF00"/>
                </a:solidFill>
                <a:effectLst/>
                <a:latin typeface="ui-sans-serif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ui-sans-serif"/>
              </a:rPr>
              <a:t>april</a:t>
            </a:r>
            <a:r>
              <a:rPr lang="en-US" b="0" i="0" dirty="0">
                <a:solidFill>
                  <a:srgbClr val="FFFF00"/>
                </a:solidFill>
                <a:effectLst/>
                <a:latin typeface="ui-sans-serif"/>
              </a:rPr>
              <a:t> 2023</a:t>
            </a:r>
            <a:r>
              <a:rPr lang="en-US" b="0" i="0" dirty="0">
                <a:solidFill>
                  <a:srgbClr val="ECECEC"/>
                </a:solidFill>
                <a:effectLst/>
                <a:latin typeface="ui-sans-serif"/>
              </a:rPr>
              <a:t> at 694K, followed by a gradual decline, indicating potential seasonal factors affecting sales.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C000"/>
                </a:solidFill>
                <a:effectLst/>
                <a:latin typeface="ui-sans-serif"/>
              </a:rPr>
              <a:t>Yearly Insights</a:t>
            </a:r>
            <a:r>
              <a:rPr lang="en-US" b="0" i="0" dirty="0">
                <a:solidFill>
                  <a:srgbClr val="ECECEC"/>
                </a:solidFill>
                <a:effectLst/>
                <a:latin typeface="ui-sans-serif"/>
              </a:rPr>
              <a:t>: General downward trend in sales points to the need for strategic interventions to boost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C00000"/>
                </a:solidFill>
                <a:effectLst/>
                <a:latin typeface="ui-sans-serif"/>
              </a:rPr>
              <a:t>Expense and Profit Analysis</a:t>
            </a:r>
            <a:r>
              <a:rPr lang="en-US" b="0" i="0" dirty="0">
                <a:solidFill>
                  <a:srgbClr val="C00000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C000"/>
                </a:solidFill>
                <a:effectLst/>
                <a:latin typeface="ui-sans-serif"/>
              </a:rPr>
              <a:t>Expenses</a:t>
            </a:r>
            <a:r>
              <a:rPr lang="en-US" b="0" i="0" dirty="0">
                <a:solidFill>
                  <a:srgbClr val="FFC000"/>
                </a:solidFill>
                <a:effectLst/>
                <a:latin typeface="ui-sans-serif"/>
              </a:rPr>
              <a:t>: </a:t>
            </a:r>
            <a:r>
              <a:rPr lang="en-US" b="0" i="0" dirty="0">
                <a:solidFill>
                  <a:srgbClr val="FFFF00"/>
                </a:solidFill>
                <a:effectLst/>
                <a:latin typeface="ui-sans-serif"/>
              </a:rPr>
              <a:t>Ice Cream accounts for 82.85%</a:t>
            </a:r>
            <a:r>
              <a:rPr lang="en-US" b="0" i="0" dirty="0">
                <a:solidFill>
                  <a:srgbClr val="ECECEC"/>
                </a:solidFill>
                <a:effectLst/>
                <a:latin typeface="ui-sans-serif"/>
              </a:rPr>
              <a:t> of total expenses, suggesting it is a major cost driver that requires careful management.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C000"/>
                </a:solidFill>
                <a:effectLst/>
                <a:latin typeface="ui-sans-serif"/>
              </a:rPr>
              <a:t>Profits</a:t>
            </a:r>
            <a:r>
              <a:rPr lang="en-US" b="0" i="0" dirty="0">
                <a:solidFill>
                  <a:srgbClr val="FFC000"/>
                </a:solidFill>
                <a:effectLst/>
                <a:latin typeface="ui-sans-serif"/>
              </a:rPr>
              <a:t>: </a:t>
            </a:r>
            <a:r>
              <a:rPr lang="en-US" b="0" i="0" dirty="0">
                <a:solidFill>
                  <a:srgbClr val="ECECEC"/>
                </a:solidFill>
                <a:effectLst/>
                <a:latin typeface="ui-sans-serif"/>
              </a:rPr>
              <a:t>Profit peaked in </a:t>
            </a:r>
            <a:r>
              <a:rPr lang="en-US" b="0" i="0" dirty="0">
                <a:solidFill>
                  <a:srgbClr val="FFFF00"/>
                </a:solidFill>
                <a:effectLst/>
                <a:latin typeface="ui-sans-serif"/>
              </a:rPr>
              <a:t>April 2023 </a:t>
            </a:r>
            <a:r>
              <a:rPr lang="en-US" b="0" i="0" dirty="0">
                <a:solidFill>
                  <a:srgbClr val="ECECEC"/>
                </a:solidFill>
                <a:effectLst/>
                <a:latin typeface="ui-sans-serif"/>
              </a:rPr>
              <a:t>at 180K, indicating a successful period that can be analyzed for replicable 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strategies.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663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093B-4968-C18F-CA2D-CC767DBE1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715605" cy="566928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Recommendations: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BC51F-F882-FB90-BA26-22498DBFE203}"/>
              </a:ext>
            </a:extLst>
          </p:cNvPr>
          <p:cNvSpPr txBox="1"/>
          <p:nvPr/>
        </p:nvSpPr>
        <p:spPr>
          <a:xfrm>
            <a:off x="722376" y="685800"/>
            <a:ext cx="110550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ui-sans-serif"/>
              </a:rPr>
              <a:t>Customer Focus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ECECEC"/>
                </a:solidFill>
                <a:effectLst/>
                <a:latin typeface="ui-sans-serif"/>
              </a:rPr>
              <a:t>Strengthen relationships with top customers like RUPA and </a:t>
            </a:r>
            <a:r>
              <a:rPr lang="en-US" sz="2000" b="0" i="0" dirty="0" err="1">
                <a:solidFill>
                  <a:srgbClr val="ECECEC"/>
                </a:solidFill>
                <a:effectLst/>
                <a:latin typeface="ui-sans-serif"/>
              </a:rPr>
              <a:t>Shajahan</a:t>
            </a:r>
            <a:r>
              <a:rPr lang="en-US" sz="2000" b="0" i="0" dirty="0">
                <a:solidFill>
                  <a:srgbClr val="ECECEC"/>
                </a:solidFill>
                <a:effectLst/>
                <a:latin typeface="ui-sans-serif"/>
              </a:rPr>
              <a:t> to maintain and enhance sales.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ui-sans-serif"/>
              </a:rPr>
              <a:t>Product Strategy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ECECEC"/>
                </a:solidFill>
                <a:effectLst/>
                <a:latin typeface="ui-sans-serif"/>
              </a:rPr>
              <a:t>Leverage the popularity of </a:t>
            </a:r>
            <a:r>
              <a:rPr lang="en-US" sz="2000" b="0" i="0" dirty="0">
                <a:solidFill>
                  <a:srgbClr val="FFFF00"/>
                </a:solidFill>
                <a:effectLst/>
                <a:latin typeface="ui-sans-serif"/>
              </a:rPr>
              <a:t>Ice Cream Cake and Choco Nutty Cone </a:t>
            </a:r>
            <a:r>
              <a:rPr lang="en-US" sz="2000" b="0" i="0" dirty="0">
                <a:solidFill>
                  <a:srgbClr val="ECECEC"/>
                </a:solidFill>
                <a:effectLst/>
                <a:latin typeface="ui-sans-serif"/>
              </a:rPr>
              <a:t>by introducing promotional campaigns and new variations.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ECECEC"/>
                </a:solidFill>
                <a:effectLst/>
                <a:latin typeface="ui-sans-serif"/>
              </a:rPr>
              <a:t>Optimize topping offerings by highlighting popular choices like </a:t>
            </a:r>
            <a:r>
              <a:rPr lang="en-US" sz="2000" b="0" i="0" dirty="0">
                <a:solidFill>
                  <a:srgbClr val="FFFF00"/>
                </a:solidFill>
                <a:effectLst/>
                <a:latin typeface="ui-sans-serif"/>
              </a:rPr>
              <a:t>Roasted Almond Nuts </a:t>
            </a:r>
            <a:r>
              <a:rPr lang="en-US" sz="2000" b="0" i="0" dirty="0">
                <a:solidFill>
                  <a:srgbClr val="ECECEC"/>
                </a:solidFill>
                <a:effectLst/>
                <a:latin typeface="ui-sans-serif"/>
              </a:rPr>
              <a:t>in marketing efforts.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ui-sans-serif"/>
              </a:rPr>
              <a:t>Revenue Optimization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ECECEC"/>
                </a:solidFill>
                <a:effectLst/>
                <a:latin typeface="ui-sans-serif"/>
              </a:rPr>
              <a:t>Explore opportunities to increase sales of high revenue-contributing products such as Carry Bag (Large).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ui-sans-serif"/>
              </a:rPr>
              <a:t>Sales Boosting Measures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ECECEC"/>
                </a:solidFill>
                <a:effectLst/>
                <a:latin typeface="ui-sans-serif"/>
              </a:rPr>
              <a:t>Investigate seasonal factors influencing sales peaks and troughs, and design targeted marketing campaigns to smooth out sales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ui-sans-serif"/>
              </a:rPr>
              <a:t>Cost Management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ECECEC"/>
                </a:solidFill>
                <a:effectLst/>
                <a:latin typeface="ui-sans-serif"/>
              </a:rPr>
              <a:t>Monitor and manage the high expenses associated with Ice Cream to improve overall profitability.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ECECEC"/>
                </a:solidFill>
                <a:effectLst/>
                <a:latin typeface="ui-sans-serif"/>
              </a:rPr>
              <a:t>Conduct a detailed cost-benefit analysis to identify areas for cost reduction without compromising product quality.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055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65F8-A273-C90A-51B1-E767D0C5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35" y="79248"/>
            <a:ext cx="6108797" cy="1326321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Strategic actions: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C9683-C120-9727-FC00-A12C04528BD1}"/>
              </a:ext>
            </a:extLst>
          </p:cNvPr>
          <p:cNvSpPr txBox="1"/>
          <p:nvPr/>
        </p:nvSpPr>
        <p:spPr>
          <a:xfrm>
            <a:off x="1546860" y="1103817"/>
            <a:ext cx="977493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ECECEC"/>
                </a:solidFill>
                <a:effectLst/>
                <a:latin typeface="ui-sans-serif"/>
              </a:rPr>
              <a:t>Implement 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ui-sans-serif"/>
              </a:rPr>
              <a:t>targeted marketing campaigns </a:t>
            </a:r>
            <a:r>
              <a:rPr lang="en-US" sz="2800" b="0" i="0" dirty="0">
                <a:solidFill>
                  <a:srgbClr val="ECECEC"/>
                </a:solidFill>
                <a:effectLst/>
                <a:latin typeface="ui-sans-serif"/>
              </a:rPr>
              <a:t>during peak sales months to capitalize on consumer behavior.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ECECEC"/>
                </a:solidFill>
                <a:effectLst/>
                <a:latin typeface="ui-sans-serif"/>
              </a:rPr>
              <a:t>Introduce 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ui-sans-serif"/>
              </a:rPr>
              <a:t>loyalty programs </a:t>
            </a:r>
            <a:r>
              <a:rPr lang="en-US" sz="2800" b="0" i="0" dirty="0">
                <a:solidFill>
                  <a:srgbClr val="ECECEC"/>
                </a:solidFill>
                <a:effectLst/>
                <a:latin typeface="ui-sans-serif"/>
              </a:rPr>
              <a:t>for top customers to encourage repeat business.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FFF00"/>
                </a:solidFill>
                <a:effectLst/>
                <a:latin typeface="ui-sans-serif"/>
              </a:rPr>
              <a:t>Optimize inventory and supply chain processes </a:t>
            </a:r>
            <a:r>
              <a:rPr lang="en-US" sz="2800" b="0" i="0" dirty="0">
                <a:solidFill>
                  <a:srgbClr val="ECECEC"/>
                </a:solidFill>
                <a:effectLst/>
                <a:latin typeface="ui-sans-serif"/>
              </a:rPr>
              <a:t>to reduce costs and improve efficiency.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ECECEC"/>
              </a:solidFill>
              <a:effectLst/>
              <a:latin typeface="ui-sans-serif"/>
            </a:endParaRPr>
          </a:p>
          <a:p>
            <a:r>
              <a:rPr lang="en-US" sz="2800" dirty="0">
                <a:solidFill>
                  <a:srgbClr val="ECECEC"/>
                </a:solidFill>
                <a:latin typeface="ui-sans-serif"/>
              </a:rPr>
              <a:t>-</a:t>
            </a:r>
            <a:r>
              <a:rPr lang="en-US" sz="2800" b="0" i="0" dirty="0">
                <a:solidFill>
                  <a:srgbClr val="ECECEC"/>
                </a:solidFill>
                <a:effectLst/>
                <a:latin typeface="ui-sans-serif"/>
              </a:rPr>
              <a:t> By following these recommendations and strategic actions , the business can enhance its sales performance, manage expenses more </a:t>
            </a:r>
            <a:r>
              <a:rPr lang="en-US" sz="2800" b="0" i="0" dirty="0">
                <a:solidFill>
                  <a:srgbClr val="FFFF00"/>
                </a:solidFill>
                <a:effectLst/>
                <a:latin typeface="ui-sans-serif"/>
              </a:rPr>
              <a:t>effectively, and ultimately improve profitability</a:t>
            </a:r>
            <a:r>
              <a:rPr lang="en-US" sz="28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211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2636-DEBD-01B6-A4B4-FEB85E34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4684776"/>
          </a:xfrm>
        </p:spPr>
        <p:txBody>
          <a:bodyPr>
            <a:normAutofit/>
          </a:bodyPr>
          <a:lstStyle/>
          <a:p>
            <a:r>
              <a:rPr lang="en-IN" sz="7200" dirty="0">
                <a:solidFill>
                  <a:srgbClr val="FFC000"/>
                </a:solidFill>
              </a:rPr>
              <a:t>THANK YOU!</a:t>
            </a:r>
          </a:p>
        </p:txBody>
      </p:sp>
      <p:pic>
        <p:nvPicPr>
          <p:cNvPr id="8" name="Graphic 7" descr="Bar graph with upward trend with solid fill">
            <a:extLst>
              <a:ext uri="{FF2B5EF4-FFF2-40B4-BE49-F238E27FC236}">
                <a16:creationId xmlns:a16="http://schemas.microsoft.com/office/drawing/2014/main" id="{5A654170-B6A3-E11B-2FD2-EEBB4B861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8175" y="4319016"/>
            <a:ext cx="1905000" cy="192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7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101F12-5950-38D8-1D0F-4453E15461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35608" y="128588"/>
            <a:ext cx="8918067" cy="1077912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FFC000"/>
                </a:solidFill>
                <a:effectLst/>
                <a:latin typeface="ui-sans-serif"/>
              </a:rPr>
              <a:t>Top 10 Customers Based on Orders</a:t>
            </a:r>
            <a:endParaRPr lang="en-IN" sz="4000" dirty="0">
              <a:solidFill>
                <a:srgbClr val="FFC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1E7375-7B04-9A39-C1B1-FAC948826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" y="1371600"/>
            <a:ext cx="11475720" cy="480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6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B065-76F1-FDC3-4F36-C83919FB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1316736"/>
          </a:xfrm>
        </p:spPr>
        <p:txBody>
          <a:bodyPr>
            <a:normAutofit/>
          </a:bodyPr>
          <a:lstStyle/>
          <a:p>
            <a:r>
              <a:rPr lang="en-US" sz="4800" b="0" i="0" dirty="0">
                <a:solidFill>
                  <a:srgbClr val="FFC000"/>
                </a:solidFill>
                <a:effectLst/>
                <a:latin typeface="ui-sans-serif"/>
              </a:rPr>
              <a:t>Top 10 Customers Based on Sales</a:t>
            </a:r>
            <a:endParaRPr lang="en-IN" sz="4800" dirty="0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1958D-CC71-06CD-7E6B-E71466435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" y="1417320"/>
            <a:ext cx="11420855" cy="492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7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834C-895C-A8CC-6150-FA3FF7EF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6408"/>
            <a:ext cx="10353761" cy="1326321"/>
          </a:xfrm>
        </p:spPr>
        <p:txBody>
          <a:bodyPr/>
          <a:lstStyle/>
          <a:p>
            <a:r>
              <a:rPr lang="en-IN" sz="5400" b="1" i="0" dirty="0">
                <a:solidFill>
                  <a:srgbClr val="FFC000"/>
                </a:solidFill>
                <a:effectLst/>
                <a:latin typeface="ui-sans-serif"/>
              </a:rPr>
              <a:t>Top Products by Sales</a:t>
            </a:r>
            <a:br>
              <a:rPr lang="en-IN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8C615-06C4-FFDB-289B-4352A5CCF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152000"/>
            <a:ext cx="11704320" cy="524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2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1FB7-E1EA-7489-C8AB-6D346F64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23" y="124968"/>
            <a:ext cx="10353761" cy="1326321"/>
          </a:xfrm>
        </p:spPr>
        <p:txBody>
          <a:bodyPr/>
          <a:lstStyle/>
          <a:p>
            <a:r>
              <a:rPr lang="en-IN" sz="4400" b="1" i="0" dirty="0">
                <a:solidFill>
                  <a:srgbClr val="FFC000"/>
                </a:solidFill>
                <a:effectLst/>
                <a:latin typeface="ui-sans-serif"/>
              </a:rPr>
              <a:t>Revenue Contribution by Products</a:t>
            </a:r>
            <a:br>
              <a:rPr lang="en-IN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15AB8-698D-C306-4039-82A60369A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19" y="1233148"/>
            <a:ext cx="10195561" cy="511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3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FA4F-EA17-0A6C-10A4-F256DB20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932688"/>
          </a:xfrm>
        </p:spPr>
        <p:txBody>
          <a:bodyPr>
            <a:normAutofit/>
          </a:bodyPr>
          <a:lstStyle/>
          <a:p>
            <a:r>
              <a:rPr lang="en-IN" sz="4400" b="0" i="0" dirty="0">
                <a:solidFill>
                  <a:srgbClr val="FFC000"/>
                </a:solidFill>
                <a:effectLst/>
                <a:latin typeface="ui-sans-serif"/>
              </a:rPr>
              <a:t>Sales by Product Category</a:t>
            </a:r>
            <a:endParaRPr lang="en-IN" sz="4400" dirty="0">
              <a:solidFill>
                <a:srgbClr val="FFC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26E9E-EF92-26E2-288E-1A7EB3E60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" y="1414713"/>
            <a:ext cx="8284464" cy="47631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6F5285-CE81-2561-BE6D-AC78851A46F8}"/>
              </a:ext>
            </a:extLst>
          </p:cNvPr>
          <p:cNvSpPr txBox="1"/>
          <p:nvPr/>
        </p:nvSpPr>
        <p:spPr>
          <a:xfrm>
            <a:off x="8577072" y="1536192"/>
            <a:ext cx="353872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Product categories:</a:t>
            </a:r>
          </a:p>
          <a:p>
            <a:r>
              <a:rPr lang="en-IN" sz="2400" dirty="0">
                <a:solidFill>
                  <a:srgbClr val="FFFF00"/>
                </a:solidFill>
              </a:rPr>
              <a:t>          * ice cream cakes</a:t>
            </a:r>
          </a:p>
          <a:p>
            <a:r>
              <a:rPr lang="en-IN" sz="2400" dirty="0">
                <a:solidFill>
                  <a:srgbClr val="FFFF00"/>
                </a:solidFill>
              </a:rPr>
              <a:t>          * sundaes</a:t>
            </a:r>
          </a:p>
          <a:p>
            <a:r>
              <a:rPr lang="en-IN" sz="2400" dirty="0">
                <a:solidFill>
                  <a:srgbClr val="FFFF00"/>
                </a:solidFill>
              </a:rPr>
              <a:t>          * ice stone</a:t>
            </a:r>
          </a:p>
          <a:p>
            <a:r>
              <a:rPr lang="en-IN" sz="2400" dirty="0">
                <a:solidFill>
                  <a:srgbClr val="FFFF00"/>
                </a:solidFill>
              </a:rPr>
              <a:t>          * small &amp; big   </a:t>
            </a:r>
          </a:p>
          <a:p>
            <a:r>
              <a:rPr lang="en-IN" sz="2400" dirty="0">
                <a:solidFill>
                  <a:srgbClr val="FFFF00"/>
                </a:solidFill>
              </a:rPr>
              <a:t>             scoops</a:t>
            </a:r>
          </a:p>
          <a:p>
            <a:r>
              <a:rPr lang="en-IN" sz="2400" dirty="0">
                <a:solidFill>
                  <a:srgbClr val="FFFF00"/>
                </a:solidFill>
              </a:rPr>
              <a:t>          * cones</a:t>
            </a:r>
          </a:p>
          <a:p>
            <a:r>
              <a:rPr lang="en-IN" sz="2400" dirty="0">
                <a:solidFill>
                  <a:srgbClr val="FFFF00"/>
                </a:solidFill>
              </a:rPr>
              <a:t>          * loose ice cream</a:t>
            </a:r>
          </a:p>
          <a:p>
            <a:r>
              <a:rPr lang="en-IN" sz="2400" dirty="0">
                <a:solidFill>
                  <a:srgbClr val="FFFF00"/>
                </a:solidFill>
              </a:rPr>
              <a:t>          * milk shake</a:t>
            </a:r>
          </a:p>
          <a:p>
            <a:r>
              <a:rPr lang="en-IN" sz="2400" dirty="0">
                <a:solidFill>
                  <a:srgbClr val="FFFF00"/>
                </a:solidFill>
              </a:rPr>
              <a:t>          * toppings</a:t>
            </a:r>
          </a:p>
        </p:txBody>
      </p:sp>
    </p:spTree>
    <p:extLst>
      <p:ext uri="{BB962C8B-B14F-4D97-AF65-F5344CB8AC3E}">
        <p14:creationId xmlns:p14="http://schemas.microsoft.com/office/powerpoint/2010/main" val="221676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EBE5-A8D6-449A-F5CD-11527AA8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1335024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Cakes ad slices category wise sales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CE4A18-F039-1196-AEC1-CF44BE7FE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BD9F1B-C7EB-7788-EC0C-3CA1AB682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228" y="2084832"/>
            <a:ext cx="3932237" cy="3706367"/>
          </a:xfrm>
        </p:spPr>
        <p:txBody>
          <a:bodyPr/>
          <a:lstStyle/>
          <a:p>
            <a:r>
              <a:rPr lang="en-US" sz="2800" dirty="0">
                <a:highlight>
                  <a:srgbClr val="FF0000"/>
                </a:highlight>
              </a:rPr>
              <a:t>Key insight:</a:t>
            </a:r>
          </a:p>
          <a:p>
            <a:r>
              <a:rPr lang="en-IN" sz="2000" dirty="0">
                <a:solidFill>
                  <a:srgbClr val="FFFF00"/>
                </a:solidFill>
              </a:rPr>
              <a:t>In the cake category- </a:t>
            </a:r>
            <a:r>
              <a:rPr lang="en-IN" sz="2000" dirty="0">
                <a:solidFill>
                  <a:srgbClr val="FFC000"/>
                </a:solidFill>
              </a:rPr>
              <a:t>golden fantasy cake 1 </a:t>
            </a:r>
            <a:r>
              <a:rPr lang="en-IN" sz="2000" dirty="0">
                <a:solidFill>
                  <a:srgbClr val="FFFF00"/>
                </a:solidFill>
              </a:rPr>
              <a:t>litre has the highest sales.</a:t>
            </a:r>
          </a:p>
          <a:p>
            <a:endParaRPr lang="en-IN" sz="2000" dirty="0">
              <a:solidFill>
                <a:srgbClr val="FFFF00"/>
              </a:solidFill>
            </a:endParaRPr>
          </a:p>
          <a:p>
            <a:r>
              <a:rPr lang="en-IN" sz="2000" dirty="0">
                <a:solidFill>
                  <a:srgbClr val="FFFF00"/>
                </a:solidFill>
              </a:rPr>
              <a:t>In the slices category- </a:t>
            </a:r>
            <a:r>
              <a:rPr lang="en-IN" sz="2000" dirty="0">
                <a:solidFill>
                  <a:srgbClr val="FFC000"/>
                </a:solidFill>
              </a:rPr>
              <a:t>Italian cassata cake slice </a:t>
            </a:r>
            <a:r>
              <a:rPr lang="en-IN" sz="2000" dirty="0">
                <a:solidFill>
                  <a:srgbClr val="FFFF00"/>
                </a:solidFill>
              </a:rPr>
              <a:t>has the highest sales.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71ACC-FB24-4E60-8A6E-7475DC1D5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648" y="685800"/>
            <a:ext cx="5906324" cy="502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24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047E817-6EE3-70D8-1B0E-3C9272B7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496824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rgbClr val="FFC000"/>
                </a:solidFill>
              </a:rPr>
              <a:t>In the sundaes category – </a:t>
            </a:r>
            <a:r>
              <a:rPr lang="en-IN" sz="2000" dirty="0">
                <a:solidFill>
                  <a:srgbClr val="FFFF00"/>
                </a:solidFill>
              </a:rPr>
              <a:t>sizzling brownie volcano </a:t>
            </a:r>
            <a:r>
              <a:rPr lang="en-IN" sz="2000" dirty="0">
                <a:solidFill>
                  <a:srgbClr val="FFC000"/>
                </a:solidFill>
              </a:rPr>
              <a:t>made the highest sales of </a:t>
            </a:r>
            <a:r>
              <a:rPr lang="en-IN" sz="2000" dirty="0">
                <a:solidFill>
                  <a:srgbClr val="FFFF00"/>
                </a:solidFill>
              </a:rPr>
              <a:t>288k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5D64B1-18AF-7754-D247-576F41844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383100"/>
            <a:ext cx="11119104" cy="50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83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884</TotalTime>
  <Words>876</Words>
  <Application>Microsoft Office PowerPoint</Application>
  <PresentationFormat>Widescreen</PresentationFormat>
  <Paragraphs>86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Bookman Old Style</vt:lpstr>
      <vt:lpstr>Rockwell</vt:lpstr>
      <vt:lpstr>ui-sans-serif</vt:lpstr>
      <vt:lpstr>Damask</vt:lpstr>
      <vt:lpstr>  Sales &amp; revenue analysis dashboard  For    (periyar nagar branch)</vt:lpstr>
      <vt:lpstr>objective of the project  </vt:lpstr>
      <vt:lpstr>Top 10 Customers Based on Orders</vt:lpstr>
      <vt:lpstr>Top 10 Customers Based on Sales</vt:lpstr>
      <vt:lpstr>Top Products by Sales </vt:lpstr>
      <vt:lpstr>Revenue Contribution by Products </vt:lpstr>
      <vt:lpstr>Sales by Product Category</vt:lpstr>
      <vt:lpstr>Cakes ad slices category wise sales</vt:lpstr>
      <vt:lpstr>In the sundaes category – sizzling brownie volcano made the highest sales of 288k</vt:lpstr>
      <vt:lpstr>In the ice stone category – ferrero blast regular made the highest sales</vt:lpstr>
      <vt:lpstr>In the big scoops and small scoops category –alphonso mango and butterscotch scoops made the highest no of sales.</vt:lpstr>
      <vt:lpstr>In the cone category – choco nutty cone 200 ML had the highest sales of 450k</vt:lpstr>
      <vt:lpstr>In the loose ice cream category – butter scotch 500 gm made the highest sales.</vt:lpstr>
      <vt:lpstr>In the milk shake category – chocolate milk shake made the highest contribution.</vt:lpstr>
      <vt:lpstr>Sales by Topping Names</vt:lpstr>
      <vt:lpstr>Sales trend for financial year 2023 (april23- march 24)</vt:lpstr>
      <vt:lpstr>Total sales &amp; total quantity of products sold </vt:lpstr>
      <vt:lpstr>PowerPoint Presentation</vt:lpstr>
      <vt:lpstr>Expenses categories :</vt:lpstr>
      <vt:lpstr>All the expenses  % &amp; amount</vt:lpstr>
      <vt:lpstr>Total profit amount vs total expenses:</vt:lpstr>
      <vt:lpstr>Total profit amount:</vt:lpstr>
      <vt:lpstr>Profit taken from sales by each partner:</vt:lpstr>
      <vt:lpstr>Conclusion:</vt:lpstr>
      <vt:lpstr>Recommendations:</vt:lpstr>
      <vt:lpstr>Strategic actions: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Project 1:  Sales Analysis</dc:title>
  <dc:creator>Retheck DJ</dc:creator>
  <cp:lastModifiedBy>Retheck DJ</cp:lastModifiedBy>
  <cp:revision>3</cp:revision>
  <dcterms:created xsi:type="dcterms:W3CDTF">2024-05-24T03:17:53Z</dcterms:created>
  <dcterms:modified xsi:type="dcterms:W3CDTF">2024-05-31T10:10:00Z</dcterms:modified>
</cp:coreProperties>
</file>