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5" r:id="rId4"/>
    <p:sldId id="258" r:id="rId5"/>
    <p:sldId id="259" r:id="rId6"/>
    <p:sldId id="260" r:id="rId7"/>
    <p:sldId id="261" r:id="rId8"/>
    <p:sldId id="263" r:id="rId9"/>
    <p:sldId id="262" r:id="rId10"/>
    <p:sldId id="266" r:id="rId11"/>
    <p:sldId id="264"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0" d="100"/>
          <a:sy n="70" d="100"/>
        </p:scale>
        <p:origin x="536"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684E87-01A7-8F48-45D3-E678BCB05E2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CF556BF-A786-37C1-4299-57E10E23B04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3C8C695-5BE9-DAC2-8DC3-27D62F82000D}"/>
              </a:ext>
            </a:extLst>
          </p:cNvPr>
          <p:cNvSpPr>
            <a:spLocks noGrp="1"/>
          </p:cNvSpPr>
          <p:nvPr>
            <p:ph type="dt" sz="half" idx="10"/>
          </p:nvPr>
        </p:nvSpPr>
        <p:spPr/>
        <p:txBody>
          <a:bodyPr/>
          <a:lstStyle/>
          <a:p>
            <a:fld id="{427D2558-7442-487F-BEC4-6F291AB7C336}" type="datetimeFigureOut">
              <a:rPr lang="en-IN" smtClean="0"/>
              <a:t>03-05-2024</a:t>
            </a:fld>
            <a:endParaRPr lang="en-IN"/>
          </a:p>
        </p:txBody>
      </p:sp>
      <p:sp>
        <p:nvSpPr>
          <p:cNvPr id="5" name="Footer Placeholder 4">
            <a:extLst>
              <a:ext uri="{FF2B5EF4-FFF2-40B4-BE49-F238E27FC236}">
                <a16:creationId xmlns:a16="http://schemas.microsoft.com/office/drawing/2014/main" id="{6A46BCCE-E4FF-17BF-207C-B9DB6CA9FAD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FA92BBE-0EBC-7BC7-8A67-F7402F4043C5}"/>
              </a:ext>
            </a:extLst>
          </p:cNvPr>
          <p:cNvSpPr>
            <a:spLocks noGrp="1"/>
          </p:cNvSpPr>
          <p:nvPr>
            <p:ph type="sldNum" sz="quarter" idx="12"/>
          </p:nvPr>
        </p:nvSpPr>
        <p:spPr/>
        <p:txBody>
          <a:bodyPr/>
          <a:lstStyle/>
          <a:p>
            <a:fld id="{A6EE4B15-0DE8-4DDE-9C35-79602CA05B3E}" type="slidenum">
              <a:rPr lang="en-IN" smtClean="0"/>
              <a:t>‹#›</a:t>
            </a:fld>
            <a:endParaRPr lang="en-IN"/>
          </a:p>
        </p:txBody>
      </p:sp>
    </p:spTree>
    <p:extLst>
      <p:ext uri="{BB962C8B-B14F-4D97-AF65-F5344CB8AC3E}">
        <p14:creationId xmlns:p14="http://schemas.microsoft.com/office/powerpoint/2010/main" val="9039555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920E1-8C82-C22A-592C-95C2E433D32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3EF3B4C-3ED1-2108-B654-F32DCE60B7F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D74D882-47A5-ED8C-646A-545ACDB0D260}"/>
              </a:ext>
            </a:extLst>
          </p:cNvPr>
          <p:cNvSpPr>
            <a:spLocks noGrp="1"/>
          </p:cNvSpPr>
          <p:nvPr>
            <p:ph type="dt" sz="half" idx="10"/>
          </p:nvPr>
        </p:nvSpPr>
        <p:spPr/>
        <p:txBody>
          <a:bodyPr/>
          <a:lstStyle/>
          <a:p>
            <a:fld id="{427D2558-7442-487F-BEC4-6F291AB7C336}" type="datetimeFigureOut">
              <a:rPr lang="en-IN" smtClean="0"/>
              <a:t>03-05-2024</a:t>
            </a:fld>
            <a:endParaRPr lang="en-IN"/>
          </a:p>
        </p:txBody>
      </p:sp>
      <p:sp>
        <p:nvSpPr>
          <p:cNvPr id="5" name="Footer Placeholder 4">
            <a:extLst>
              <a:ext uri="{FF2B5EF4-FFF2-40B4-BE49-F238E27FC236}">
                <a16:creationId xmlns:a16="http://schemas.microsoft.com/office/drawing/2014/main" id="{59D6100F-FD38-48CE-8D88-99C2AF66333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95E919D-C443-94C2-1D02-563212551FE6}"/>
              </a:ext>
            </a:extLst>
          </p:cNvPr>
          <p:cNvSpPr>
            <a:spLocks noGrp="1"/>
          </p:cNvSpPr>
          <p:nvPr>
            <p:ph type="sldNum" sz="quarter" idx="12"/>
          </p:nvPr>
        </p:nvSpPr>
        <p:spPr/>
        <p:txBody>
          <a:bodyPr/>
          <a:lstStyle/>
          <a:p>
            <a:fld id="{A6EE4B15-0DE8-4DDE-9C35-79602CA05B3E}" type="slidenum">
              <a:rPr lang="en-IN" smtClean="0"/>
              <a:t>‹#›</a:t>
            </a:fld>
            <a:endParaRPr lang="en-IN"/>
          </a:p>
        </p:txBody>
      </p:sp>
    </p:spTree>
    <p:extLst>
      <p:ext uri="{BB962C8B-B14F-4D97-AF65-F5344CB8AC3E}">
        <p14:creationId xmlns:p14="http://schemas.microsoft.com/office/powerpoint/2010/main" val="12549200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0A31624-2F3E-80E9-CB2D-B57749C2951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B394802-9A73-FD64-B110-EB21F50C3CD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02E498B-077B-2188-2553-A51142D146CC}"/>
              </a:ext>
            </a:extLst>
          </p:cNvPr>
          <p:cNvSpPr>
            <a:spLocks noGrp="1"/>
          </p:cNvSpPr>
          <p:nvPr>
            <p:ph type="dt" sz="half" idx="10"/>
          </p:nvPr>
        </p:nvSpPr>
        <p:spPr/>
        <p:txBody>
          <a:bodyPr/>
          <a:lstStyle/>
          <a:p>
            <a:fld id="{427D2558-7442-487F-BEC4-6F291AB7C336}" type="datetimeFigureOut">
              <a:rPr lang="en-IN" smtClean="0"/>
              <a:t>03-05-2024</a:t>
            </a:fld>
            <a:endParaRPr lang="en-IN"/>
          </a:p>
        </p:txBody>
      </p:sp>
      <p:sp>
        <p:nvSpPr>
          <p:cNvPr id="5" name="Footer Placeholder 4">
            <a:extLst>
              <a:ext uri="{FF2B5EF4-FFF2-40B4-BE49-F238E27FC236}">
                <a16:creationId xmlns:a16="http://schemas.microsoft.com/office/drawing/2014/main" id="{001C58DF-9F1D-C11B-6557-A24AA2CF088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0E9C2BA-9E7C-E2EF-2C37-8885ED455F65}"/>
              </a:ext>
            </a:extLst>
          </p:cNvPr>
          <p:cNvSpPr>
            <a:spLocks noGrp="1"/>
          </p:cNvSpPr>
          <p:nvPr>
            <p:ph type="sldNum" sz="quarter" idx="12"/>
          </p:nvPr>
        </p:nvSpPr>
        <p:spPr/>
        <p:txBody>
          <a:bodyPr/>
          <a:lstStyle/>
          <a:p>
            <a:fld id="{A6EE4B15-0DE8-4DDE-9C35-79602CA05B3E}" type="slidenum">
              <a:rPr lang="en-IN" smtClean="0"/>
              <a:t>‹#›</a:t>
            </a:fld>
            <a:endParaRPr lang="en-IN"/>
          </a:p>
        </p:txBody>
      </p:sp>
    </p:spTree>
    <p:extLst>
      <p:ext uri="{BB962C8B-B14F-4D97-AF65-F5344CB8AC3E}">
        <p14:creationId xmlns:p14="http://schemas.microsoft.com/office/powerpoint/2010/main" val="12939873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654E88-88CF-CCD8-BD7D-EA4B5AB9EFF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518AE36-E605-CF1D-15E9-FB4B5AF175A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96E7146-A9D6-24EF-F46D-38664A20B1AE}"/>
              </a:ext>
            </a:extLst>
          </p:cNvPr>
          <p:cNvSpPr>
            <a:spLocks noGrp="1"/>
          </p:cNvSpPr>
          <p:nvPr>
            <p:ph type="dt" sz="half" idx="10"/>
          </p:nvPr>
        </p:nvSpPr>
        <p:spPr/>
        <p:txBody>
          <a:bodyPr/>
          <a:lstStyle/>
          <a:p>
            <a:fld id="{427D2558-7442-487F-BEC4-6F291AB7C336}" type="datetimeFigureOut">
              <a:rPr lang="en-IN" smtClean="0"/>
              <a:t>03-05-2024</a:t>
            </a:fld>
            <a:endParaRPr lang="en-IN"/>
          </a:p>
        </p:txBody>
      </p:sp>
      <p:sp>
        <p:nvSpPr>
          <p:cNvPr id="5" name="Footer Placeholder 4">
            <a:extLst>
              <a:ext uri="{FF2B5EF4-FFF2-40B4-BE49-F238E27FC236}">
                <a16:creationId xmlns:a16="http://schemas.microsoft.com/office/drawing/2014/main" id="{5870B97B-FB14-3A52-BB62-129589E92B3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80AFEF3-C4D1-B412-9808-D794E33E935F}"/>
              </a:ext>
            </a:extLst>
          </p:cNvPr>
          <p:cNvSpPr>
            <a:spLocks noGrp="1"/>
          </p:cNvSpPr>
          <p:nvPr>
            <p:ph type="sldNum" sz="quarter" idx="12"/>
          </p:nvPr>
        </p:nvSpPr>
        <p:spPr/>
        <p:txBody>
          <a:bodyPr/>
          <a:lstStyle/>
          <a:p>
            <a:fld id="{A6EE4B15-0DE8-4DDE-9C35-79602CA05B3E}" type="slidenum">
              <a:rPr lang="en-IN" smtClean="0"/>
              <a:t>‹#›</a:t>
            </a:fld>
            <a:endParaRPr lang="en-IN"/>
          </a:p>
        </p:txBody>
      </p:sp>
    </p:spTree>
    <p:extLst>
      <p:ext uri="{BB962C8B-B14F-4D97-AF65-F5344CB8AC3E}">
        <p14:creationId xmlns:p14="http://schemas.microsoft.com/office/powerpoint/2010/main" val="35849854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D9D77-ED66-A343-1CDB-212EE7E8D40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7BFF54A-A7D4-42D3-CCD2-138842B40FF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C453D0B-C826-FE60-C789-0CFCDE98679C}"/>
              </a:ext>
            </a:extLst>
          </p:cNvPr>
          <p:cNvSpPr>
            <a:spLocks noGrp="1"/>
          </p:cNvSpPr>
          <p:nvPr>
            <p:ph type="dt" sz="half" idx="10"/>
          </p:nvPr>
        </p:nvSpPr>
        <p:spPr/>
        <p:txBody>
          <a:bodyPr/>
          <a:lstStyle/>
          <a:p>
            <a:fld id="{427D2558-7442-487F-BEC4-6F291AB7C336}" type="datetimeFigureOut">
              <a:rPr lang="en-IN" smtClean="0"/>
              <a:t>03-05-2024</a:t>
            </a:fld>
            <a:endParaRPr lang="en-IN"/>
          </a:p>
        </p:txBody>
      </p:sp>
      <p:sp>
        <p:nvSpPr>
          <p:cNvPr id="5" name="Footer Placeholder 4">
            <a:extLst>
              <a:ext uri="{FF2B5EF4-FFF2-40B4-BE49-F238E27FC236}">
                <a16:creationId xmlns:a16="http://schemas.microsoft.com/office/drawing/2014/main" id="{EC60D284-BBD7-5ACA-D99F-7039ADB1D30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E4B4759-7FBF-A058-7163-A3CBE3F05DA8}"/>
              </a:ext>
            </a:extLst>
          </p:cNvPr>
          <p:cNvSpPr>
            <a:spLocks noGrp="1"/>
          </p:cNvSpPr>
          <p:nvPr>
            <p:ph type="sldNum" sz="quarter" idx="12"/>
          </p:nvPr>
        </p:nvSpPr>
        <p:spPr/>
        <p:txBody>
          <a:bodyPr/>
          <a:lstStyle/>
          <a:p>
            <a:fld id="{A6EE4B15-0DE8-4DDE-9C35-79602CA05B3E}" type="slidenum">
              <a:rPr lang="en-IN" smtClean="0"/>
              <a:t>‹#›</a:t>
            </a:fld>
            <a:endParaRPr lang="en-IN"/>
          </a:p>
        </p:txBody>
      </p:sp>
    </p:spTree>
    <p:extLst>
      <p:ext uri="{BB962C8B-B14F-4D97-AF65-F5344CB8AC3E}">
        <p14:creationId xmlns:p14="http://schemas.microsoft.com/office/powerpoint/2010/main" val="17782610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77D062-5A86-5F73-DDBC-F7372B8BB5E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14F0333-7C6A-ACEE-94B5-487CE7F6295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F7745E6-C91E-B2DD-B63C-7F0039A2BFE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25F9590-2814-1551-9C57-029488B09ABD}"/>
              </a:ext>
            </a:extLst>
          </p:cNvPr>
          <p:cNvSpPr>
            <a:spLocks noGrp="1"/>
          </p:cNvSpPr>
          <p:nvPr>
            <p:ph type="dt" sz="half" idx="10"/>
          </p:nvPr>
        </p:nvSpPr>
        <p:spPr/>
        <p:txBody>
          <a:bodyPr/>
          <a:lstStyle/>
          <a:p>
            <a:fld id="{427D2558-7442-487F-BEC4-6F291AB7C336}" type="datetimeFigureOut">
              <a:rPr lang="en-IN" smtClean="0"/>
              <a:t>03-05-2024</a:t>
            </a:fld>
            <a:endParaRPr lang="en-IN"/>
          </a:p>
        </p:txBody>
      </p:sp>
      <p:sp>
        <p:nvSpPr>
          <p:cNvPr id="6" name="Footer Placeholder 5">
            <a:extLst>
              <a:ext uri="{FF2B5EF4-FFF2-40B4-BE49-F238E27FC236}">
                <a16:creationId xmlns:a16="http://schemas.microsoft.com/office/drawing/2014/main" id="{DBE809E1-E840-9E63-6F9B-F4C3E0AC845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BF1D574-77E8-84D7-1EE9-9F4FD5665678}"/>
              </a:ext>
            </a:extLst>
          </p:cNvPr>
          <p:cNvSpPr>
            <a:spLocks noGrp="1"/>
          </p:cNvSpPr>
          <p:nvPr>
            <p:ph type="sldNum" sz="quarter" idx="12"/>
          </p:nvPr>
        </p:nvSpPr>
        <p:spPr/>
        <p:txBody>
          <a:bodyPr/>
          <a:lstStyle/>
          <a:p>
            <a:fld id="{A6EE4B15-0DE8-4DDE-9C35-79602CA05B3E}" type="slidenum">
              <a:rPr lang="en-IN" smtClean="0"/>
              <a:t>‹#›</a:t>
            </a:fld>
            <a:endParaRPr lang="en-IN"/>
          </a:p>
        </p:txBody>
      </p:sp>
    </p:spTree>
    <p:extLst>
      <p:ext uri="{BB962C8B-B14F-4D97-AF65-F5344CB8AC3E}">
        <p14:creationId xmlns:p14="http://schemas.microsoft.com/office/powerpoint/2010/main" val="38482771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AA36F1-1E57-4062-4787-A851F12B459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390A0A9-EA54-E340-494C-545F439C3FA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3C35419-811E-57B3-7549-D199682C00B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29091B9-A900-5D25-1614-2CB5255D220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AAF3EB3-1241-507B-3D3F-6A7634B1C1A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47B03D2-60C8-DD57-BC3F-EC3CB5543DFD}"/>
              </a:ext>
            </a:extLst>
          </p:cNvPr>
          <p:cNvSpPr>
            <a:spLocks noGrp="1"/>
          </p:cNvSpPr>
          <p:nvPr>
            <p:ph type="dt" sz="half" idx="10"/>
          </p:nvPr>
        </p:nvSpPr>
        <p:spPr/>
        <p:txBody>
          <a:bodyPr/>
          <a:lstStyle/>
          <a:p>
            <a:fld id="{427D2558-7442-487F-BEC4-6F291AB7C336}" type="datetimeFigureOut">
              <a:rPr lang="en-IN" smtClean="0"/>
              <a:t>03-05-2024</a:t>
            </a:fld>
            <a:endParaRPr lang="en-IN"/>
          </a:p>
        </p:txBody>
      </p:sp>
      <p:sp>
        <p:nvSpPr>
          <p:cNvPr id="8" name="Footer Placeholder 7">
            <a:extLst>
              <a:ext uri="{FF2B5EF4-FFF2-40B4-BE49-F238E27FC236}">
                <a16:creationId xmlns:a16="http://schemas.microsoft.com/office/drawing/2014/main" id="{D7EF9778-3E70-13C6-E87C-2698C2785E0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486C8F7-9EAF-1091-EA73-2C3FA21962F4}"/>
              </a:ext>
            </a:extLst>
          </p:cNvPr>
          <p:cNvSpPr>
            <a:spLocks noGrp="1"/>
          </p:cNvSpPr>
          <p:nvPr>
            <p:ph type="sldNum" sz="quarter" idx="12"/>
          </p:nvPr>
        </p:nvSpPr>
        <p:spPr/>
        <p:txBody>
          <a:bodyPr/>
          <a:lstStyle/>
          <a:p>
            <a:fld id="{A6EE4B15-0DE8-4DDE-9C35-79602CA05B3E}" type="slidenum">
              <a:rPr lang="en-IN" smtClean="0"/>
              <a:t>‹#›</a:t>
            </a:fld>
            <a:endParaRPr lang="en-IN"/>
          </a:p>
        </p:txBody>
      </p:sp>
    </p:spTree>
    <p:extLst>
      <p:ext uri="{BB962C8B-B14F-4D97-AF65-F5344CB8AC3E}">
        <p14:creationId xmlns:p14="http://schemas.microsoft.com/office/powerpoint/2010/main" val="41125354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2B6F81-F362-7991-2570-DE0A1859937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3DF8E92-3FE6-DDDE-1F69-C7C3B443EDC4}"/>
              </a:ext>
            </a:extLst>
          </p:cNvPr>
          <p:cNvSpPr>
            <a:spLocks noGrp="1"/>
          </p:cNvSpPr>
          <p:nvPr>
            <p:ph type="dt" sz="half" idx="10"/>
          </p:nvPr>
        </p:nvSpPr>
        <p:spPr/>
        <p:txBody>
          <a:bodyPr/>
          <a:lstStyle/>
          <a:p>
            <a:fld id="{427D2558-7442-487F-BEC4-6F291AB7C336}" type="datetimeFigureOut">
              <a:rPr lang="en-IN" smtClean="0"/>
              <a:t>03-05-2024</a:t>
            </a:fld>
            <a:endParaRPr lang="en-IN"/>
          </a:p>
        </p:txBody>
      </p:sp>
      <p:sp>
        <p:nvSpPr>
          <p:cNvPr id="4" name="Footer Placeholder 3">
            <a:extLst>
              <a:ext uri="{FF2B5EF4-FFF2-40B4-BE49-F238E27FC236}">
                <a16:creationId xmlns:a16="http://schemas.microsoft.com/office/drawing/2014/main" id="{C21AA9C9-9684-88EF-D03E-8C4B95B7651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A31AA89-3A31-6E5F-B080-09CBB5744994}"/>
              </a:ext>
            </a:extLst>
          </p:cNvPr>
          <p:cNvSpPr>
            <a:spLocks noGrp="1"/>
          </p:cNvSpPr>
          <p:nvPr>
            <p:ph type="sldNum" sz="quarter" idx="12"/>
          </p:nvPr>
        </p:nvSpPr>
        <p:spPr/>
        <p:txBody>
          <a:bodyPr/>
          <a:lstStyle/>
          <a:p>
            <a:fld id="{A6EE4B15-0DE8-4DDE-9C35-79602CA05B3E}" type="slidenum">
              <a:rPr lang="en-IN" smtClean="0"/>
              <a:t>‹#›</a:t>
            </a:fld>
            <a:endParaRPr lang="en-IN"/>
          </a:p>
        </p:txBody>
      </p:sp>
    </p:spTree>
    <p:extLst>
      <p:ext uri="{BB962C8B-B14F-4D97-AF65-F5344CB8AC3E}">
        <p14:creationId xmlns:p14="http://schemas.microsoft.com/office/powerpoint/2010/main" val="8929306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D23FEBC-43E9-707D-0D91-6172C0286673}"/>
              </a:ext>
            </a:extLst>
          </p:cNvPr>
          <p:cNvSpPr>
            <a:spLocks noGrp="1"/>
          </p:cNvSpPr>
          <p:nvPr>
            <p:ph type="dt" sz="half" idx="10"/>
          </p:nvPr>
        </p:nvSpPr>
        <p:spPr/>
        <p:txBody>
          <a:bodyPr/>
          <a:lstStyle/>
          <a:p>
            <a:fld id="{427D2558-7442-487F-BEC4-6F291AB7C336}" type="datetimeFigureOut">
              <a:rPr lang="en-IN" smtClean="0"/>
              <a:t>03-05-2024</a:t>
            </a:fld>
            <a:endParaRPr lang="en-IN"/>
          </a:p>
        </p:txBody>
      </p:sp>
      <p:sp>
        <p:nvSpPr>
          <p:cNvPr id="3" name="Footer Placeholder 2">
            <a:extLst>
              <a:ext uri="{FF2B5EF4-FFF2-40B4-BE49-F238E27FC236}">
                <a16:creationId xmlns:a16="http://schemas.microsoft.com/office/drawing/2014/main" id="{61E1CF5E-FD8D-84B7-9F94-AC53614F79B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513D5CB-389C-7856-6F55-BCFFA8B8FAFA}"/>
              </a:ext>
            </a:extLst>
          </p:cNvPr>
          <p:cNvSpPr>
            <a:spLocks noGrp="1"/>
          </p:cNvSpPr>
          <p:nvPr>
            <p:ph type="sldNum" sz="quarter" idx="12"/>
          </p:nvPr>
        </p:nvSpPr>
        <p:spPr/>
        <p:txBody>
          <a:bodyPr/>
          <a:lstStyle/>
          <a:p>
            <a:fld id="{A6EE4B15-0DE8-4DDE-9C35-79602CA05B3E}" type="slidenum">
              <a:rPr lang="en-IN" smtClean="0"/>
              <a:t>‹#›</a:t>
            </a:fld>
            <a:endParaRPr lang="en-IN"/>
          </a:p>
        </p:txBody>
      </p:sp>
    </p:spTree>
    <p:extLst>
      <p:ext uri="{BB962C8B-B14F-4D97-AF65-F5344CB8AC3E}">
        <p14:creationId xmlns:p14="http://schemas.microsoft.com/office/powerpoint/2010/main" val="1464882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86583E-AA98-D4D7-8759-AA70ADCE69C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223CE68-00FB-4DAC-DE4B-5CDBED20420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561B2A0-D4E9-3969-00AB-E6B1BEF5A42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4DF16D2-79EF-A4A5-F88E-B77868B66BC4}"/>
              </a:ext>
            </a:extLst>
          </p:cNvPr>
          <p:cNvSpPr>
            <a:spLocks noGrp="1"/>
          </p:cNvSpPr>
          <p:nvPr>
            <p:ph type="dt" sz="half" idx="10"/>
          </p:nvPr>
        </p:nvSpPr>
        <p:spPr/>
        <p:txBody>
          <a:bodyPr/>
          <a:lstStyle/>
          <a:p>
            <a:fld id="{427D2558-7442-487F-BEC4-6F291AB7C336}" type="datetimeFigureOut">
              <a:rPr lang="en-IN" smtClean="0"/>
              <a:t>03-05-2024</a:t>
            </a:fld>
            <a:endParaRPr lang="en-IN"/>
          </a:p>
        </p:txBody>
      </p:sp>
      <p:sp>
        <p:nvSpPr>
          <p:cNvPr id="6" name="Footer Placeholder 5">
            <a:extLst>
              <a:ext uri="{FF2B5EF4-FFF2-40B4-BE49-F238E27FC236}">
                <a16:creationId xmlns:a16="http://schemas.microsoft.com/office/drawing/2014/main" id="{E141D167-CB47-21D7-A90B-6BE157237A3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13EA557-C581-0522-D461-68CB2AF8653B}"/>
              </a:ext>
            </a:extLst>
          </p:cNvPr>
          <p:cNvSpPr>
            <a:spLocks noGrp="1"/>
          </p:cNvSpPr>
          <p:nvPr>
            <p:ph type="sldNum" sz="quarter" idx="12"/>
          </p:nvPr>
        </p:nvSpPr>
        <p:spPr/>
        <p:txBody>
          <a:bodyPr/>
          <a:lstStyle/>
          <a:p>
            <a:fld id="{A6EE4B15-0DE8-4DDE-9C35-79602CA05B3E}" type="slidenum">
              <a:rPr lang="en-IN" smtClean="0"/>
              <a:t>‹#›</a:t>
            </a:fld>
            <a:endParaRPr lang="en-IN"/>
          </a:p>
        </p:txBody>
      </p:sp>
    </p:spTree>
    <p:extLst>
      <p:ext uri="{BB962C8B-B14F-4D97-AF65-F5344CB8AC3E}">
        <p14:creationId xmlns:p14="http://schemas.microsoft.com/office/powerpoint/2010/main" val="27974448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4D3AD9-ECD8-6758-A7AF-A73887DC308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D5FFBF6-2A87-8BE0-CC07-852D9019654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CD0396B-6617-AB5B-D2AD-ABFED6D7BF2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E9E986D-B27F-B2C5-8643-5463F39BAE27}"/>
              </a:ext>
            </a:extLst>
          </p:cNvPr>
          <p:cNvSpPr>
            <a:spLocks noGrp="1"/>
          </p:cNvSpPr>
          <p:nvPr>
            <p:ph type="dt" sz="half" idx="10"/>
          </p:nvPr>
        </p:nvSpPr>
        <p:spPr/>
        <p:txBody>
          <a:bodyPr/>
          <a:lstStyle/>
          <a:p>
            <a:fld id="{427D2558-7442-487F-BEC4-6F291AB7C336}" type="datetimeFigureOut">
              <a:rPr lang="en-IN" smtClean="0"/>
              <a:t>03-05-2024</a:t>
            </a:fld>
            <a:endParaRPr lang="en-IN"/>
          </a:p>
        </p:txBody>
      </p:sp>
      <p:sp>
        <p:nvSpPr>
          <p:cNvPr id="6" name="Footer Placeholder 5">
            <a:extLst>
              <a:ext uri="{FF2B5EF4-FFF2-40B4-BE49-F238E27FC236}">
                <a16:creationId xmlns:a16="http://schemas.microsoft.com/office/drawing/2014/main" id="{012D8A44-3D45-02C9-7026-B610E56A57E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060790E-B2D7-B9B7-291C-6CCEFA2027F9}"/>
              </a:ext>
            </a:extLst>
          </p:cNvPr>
          <p:cNvSpPr>
            <a:spLocks noGrp="1"/>
          </p:cNvSpPr>
          <p:nvPr>
            <p:ph type="sldNum" sz="quarter" idx="12"/>
          </p:nvPr>
        </p:nvSpPr>
        <p:spPr/>
        <p:txBody>
          <a:bodyPr/>
          <a:lstStyle/>
          <a:p>
            <a:fld id="{A6EE4B15-0DE8-4DDE-9C35-79602CA05B3E}" type="slidenum">
              <a:rPr lang="en-IN" smtClean="0"/>
              <a:t>‹#›</a:t>
            </a:fld>
            <a:endParaRPr lang="en-IN"/>
          </a:p>
        </p:txBody>
      </p:sp>
    </p:spTree>
    <p:extLst>
      <p:ext uri="{BB962C8B-B14F-4D97-AF65-F5344CB8AC3E}">
        <p14:creationId xmlns:p14="http://schemas.microsoft.com/office/powerpoint/2010/main" val="10972654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B7A04AE-185D-8536-FE11-1CB1FCB9C39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AC2979D-FB6A-3D1A-19E5-FBA58990695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579AC18-8A85-80DF-0248-311E5059DB4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27D2558-7442-487F-BEC4-6F291AB7C336}" type="datetimeFigureOut">
              <a:rPr lang="en-IN" smtClean="0"/>
              <a:t>03-05-2024</a:t>
            </a:fld>
            <a:endParaRPr lang="en-IN"/>
          </a:p>
        </p:txBody>
      </p:sp>
      <p:sp>
        <p:nvSpPr>
          <p:cNvPr id="5" name="Footer Placeholder 4">
            <a:extLst>
              <a:ext uri="{FF2B5EF4-FFF2-40B4-BE49-F238E27FC236}">
                <a16:creationId xmlns:a16="http://schemas.microsoft.com/office/drawing/2014/main" id="{826643CF-B671-701B-B0A0-59CEA63A38D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58D6C641-B492-CB1E-E88F-F6E1F739A42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EE4B15-0DE8-4DDE-9C35-79602CA05B3E}" type="slidenum">
              <a:rPr lang="en-IN" smtClean="0"/>
              <a:t>‹#›</a:t>
            </a:fld>
            <a:endParaRPr lang="en-IN"/>
          </a:p>
        </p:txBody>
      </p:sp>
    </p:spTree>
    <p:extLst>
      <p:ext uri="{BB962C8B-B14F-4D97-AF65-F5344CB8AC3E}">
        <p14:creationId xmlns:p14="http://schemas.microsoft.com/office/powerpoint/2010/main" val="18249808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9A042C-5430-FC8E-4A14-8EB9F0010522}"/>
              </a:ext>
            </a:extLst>
          </p:cNvPr>
          <p:cNvSpPr>
            <a:spLocks noGrp="1"/>
          </p:cNvSpPr>
          <p:nvPr>
            <p:ph type="ctrTitle"/>
          </p:nvPr>
        </p:nvSpPr>
        <p:spPr/>
        <p:txBody>
          <a:bodyPr>
            <a:normAutofit fontScale="90000"/>
          </a:bodyPr>
          <a:lstStyle/>
          <a:p>
            <a:r>
              <a:rPr lang="en-US" dirty="0"/>
              <a:t>SALES AND REVENUE DASHBOARD FOR RETAIL</a:t>
            </a:r>
            <a:br>
              <a:rPr lang="en-US" dirty="0"/>
            </a:br>
            <a:endParaRPr lang="en-IN" dirty="0"/>
          </a:p>
        </p:txBody>
      </p:sp>
      <p:sp>
        <p:nvSpPr>
          <p:cNvPr id="3" name="Subtitle 2">
            <a:extLst>
              <a:ext uri="{FF2B5EF4-FFF2-40B4-BE49-F238E27FC236}">
                <a16:creationId xmlns:a16="http://schemas.microsoft.com/office/drawing/2014/main" id="{4525A1F0-FEA3-C2C4-EACC-7921976CEAAC}"/>
              </a:ext>
            </a:extLst>
          </p:cNvPr>
          <p:cNvSpPr>
            <a:spLocks noGrp="1"/>
          </p:cNvSpPr>
          <p:nvPr>
            <p:ph type="subTitle" idx="1"/>
          </p:nvPr>
        </p:nvSpPr>
        <p:spPr/>
        <p:txBody>
          <a:bodyPr>
            <a:normAutofit lnSpcReduction="10000"/>
          </a:bodyPr>
          <a:lstStyle/>
          <a:p>
            <a:endParaRPr lang="en-US" dirty="0"/>
          </a:p>
          <a:p>
            <a:endParaRPr lang="en-IN" dirty="0"/>
          </a:p>
          <a:p>
            <a:endParaRPr lang="en-IN" dirty="0"/>
          </a:p>
          <a:p>
            <a:r>
              <a:rPr lang="en-IN" dirty="0"/>
              <a:t>                                                                                                          -by  </a:t>
            </a:r>
            <a:r>
              <a:rPr lang="en-IN" dirty="0" err="1"/>
              <a:t>retheck</a:t>
            </a:r>
            <a:endParaRPr lang="en-IN" dirty="0"/>
          </a:p>
          <a:p>
            <a:endParaRPr lang="en-IN" dirty="0"/>
          </a:p>
          <a:p>
            <a:endParaRPr lang="en-IN" dirty="0"/>
          </a:p>
          <a:p>
            <a:endParaRPr lang="en-IN" dirty="0"/>
          </a:p>
          <a:p>
            <a:endParaRPr lang="en-IN" dirty="0"/>
          </a:p>
        </p:txBody>
      </p:sp>
      <p:pic>
        <p:nvPicPr>
          <p:cNvPr id="5" name="Graphic 4" descr="Bar chart with solid fill">
            <a:extLst>
              <a:ext uri="{FF2B5EF4-FFF2-40B4-BE49-F238E27FC236}">
                <a16:creationId xmlns:a16="http://schemas.microsoft.com/office/drawing/2014/main" id="{94DCE73F-6314-BBC8-4A6C-00C275302BA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701540" y="2733358"/>
            <a:ext cx="2788920" cy="2788920"/>
          </a:xfrm>
          <a:prstGeom prst="rect">
            <a:avLst/>
          </a:prstGeom>
        </p:spPr>
      </p:pic>
    </p:spTree>
    <p:extLst>
      <p:ext uri="{BB962C8B-B14F-4D97-AF65-F5344CB8AC3E}">
        <p14:creationId xmlns:p14="http://schemas.microsoft.com/office/powerpoint/2010/main" val="12353298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71E615-B393-662C-8ADD-5B6443FC8839}"/>
              </a:ext>
            </a:extLst>
          </p:cNvPr>
          <p:cNvSpPr>
            <a:spLocks noGrp="1"/>
          </p:cNvSpPr>
          <p:nvPr>
            <p:ph type="title"/>
          </p:nvPr>
        </p:nvSpPr>
        <p:spPr/>
        <p:txBody>
          <a:bodyPr>
            <a:normAutofit/>
          </a:bodyPr>
          <a:lstStyle/>
          <a:p>
            <a:r>
              <a:rPr lang="en-US" sz="3200" dirty="0">
                <a:solidFill>
                  <a:schemeClr val="accent5">
                    <a:lumMod val="75000"/>
                  </a:schemeClr>
                </a:solidFill>
              </a:rPr>
              <a:t>some specific areas where the insights and recommendations derived from the project can be valuable:</a:t>
            </a:r>
            <a:endParaRPr lang="en-IN" sz="3200" dirty="0">
              <a:solidFill>
                <a:schemeClr val="accent5">
                  <a:lumMod val="75000"/>
                </a:schemeClr>
              </a:solidFill>
            </a:endParaRPr>
          </a:p>
        </p:txBody>
      </p:sp>
      <p:sp>
        <p:nvSpPr>
          <p:cNvPr id="3" name="Content Placeholder 2">
            <a:extLst>
              <a:ext uri="{FF2B5EF4-FFF2-40B4-BE49-F238E27FC236}">
                <a16:creationId xmlns:a16="http://schemas.microsoft.com/office/drawing/2014/main" id="{D18CBCEB-D7A1-EC71-5CBA-C6AEC716380A}"/>
              </a:ext>
            </a:extLst>
          </p:cNvPr>
          <p:cNvSpPr>
            <a:spLocks noGrp="1"/>
          </p:cNvSpPr>
          <p:nvPr>
            <p:ph idx="1"/>
          </p:nvPr>
        </p:nvSpPr>
        <p:spPr/>
        <p:txBody>
          <a:bodyPr>
            <a:normAutofit fontScale="55000" lnSpcReduction="20000"/>
          </a:bodyPr>
          <a:lstStyle/>
          <a:p>
            <a:r>
              <a:rPr lang="en-US" dirty="0">
                <a:solidFill>
                  <a:srgbClr val="FF0000"/>
                </a:solidFill>
              </a:rPr>
              <a:t>Sales and Marketing Strategies</a:t>
            </a:r>
            <a:r>
              <a:rPr lang="en-US" dirty="0"/>
              <a:t>: The analysis of sales trends and customer behavior can help in developing effective sales and marketing strategies. For example, identifying peak sales periods can inform promotional campaigns and product launches.</a:t>
            </a:r>
          </a:p>
          <a:p>
            <a:r>
              <a:rPr lang="en-US" dirty="0">
                <a:solidFill>
                  <a:srgbClr val="FF0000"/>
                </a:solidFill>
              </a:rPr>
              <a:t>Customer Engagement and Retention</a:t>
            </a:r>
            <a:r>
              <a:rPr lang="en-US" dirty="0"/>
              <a:t>: Understanding customer segmentation and preferences enables personalized marketing efforts and targeted promotions. This can improve customer satisfaction, loyalty, and retention.</a:t>
            </a:r>
          </a:p>
          <a:p>
            <a:r>
              <a:rPr lang="en-US" dirty="0">
                <a:solidFill>
                  <a:srgbClr val="FF0000"/>
                </a:solidFill>
              </a:rPr>
              <a:t>Product Development and Optimization</a:t>
            </a:r>
            <a:r>
              <a:rPr lang="en-US" dirty="0"/>
              <a:t>: Analyzing product performance and customer feedback can guide product development efforts. Insights into best-selling products and popular portions help in optimizing product offerings and inventory management.</a:t>
            </a:r>
          </a:p>
          <a:p>
            <a:r>
              <a:rPr lang="en-US" dirty="0">
                <a:solidFill>
                  <a:srgbClr val="FF0000"/>
                </a:solidFill>
              </a:rPr>
              <a:t>Pricing and Discounting Strategies</a:t>
            </a:r>
            <a:r>
              <a:rPr lang="en-US" dirty="0"/>
              <a:t>: Analysis of revenue components such as discounts and taxes provides insights into pricing strategies and discounting practices. This helps in maximizing revenue and profitability while maintaining competitiveness.</a:t>
            </a:r>
          </a:p>
          <a:p>
            <a:r>
              <a:rPr lang="en-US" dirty="0">
                <a:solidFill>
                  <a:srgbClr val="FF0000"/>
                </a:solidFill>
              </a:rPr>
              <a:t>Operational Efficiency:</a:t>
            </a:r>
            <a:r>
              <a:rPr lang="en-US" dirty="0"/>
              <a:t> By optimizing inventory management based on product performance and demand patterns, the business can reduce costs and improve operational efficiency.</a:t>
            </a:r>
          </a:p>
          <a:p>
            <a:r>
              <a:rPr lang="en-US" dirty="0">
                <a:solidFill>
                  <a:srgbClr val="FF0000"/>
                </a:solidFill>
              </a:rPr>
              <a:t>Financial Planning and Decision Making</a:t>
            </a:r>
            <a:r>
              <a:rPr lang="en-US" dirty="0"/>
              <a:t>: Accurate revenue forecasting and understanding of cost drivers support better financial planning and decision-making processes. This includes budget allocation, resource planning, and investment decisions.</a:t>
            </a:r>
          </a:p>
          <a:p>
            <a:r>
              <a:rPr lang="en-US" dirty="0">
                <a:solidFill>
                  <a:srgbClr val="FF0000"/>
                </a:solidFill>
              </a:rPr>
              <a:t>Competitive Analysis and Benchmarking</a:t>
            </a:r>
            <a:r>
              <a:rPr lang="en-US" dirty="0"/>
              <a:t>: Comparing sales performance, customer behavior, and product offerings with competitors provides valuable benchmarking insights. This helps in identifying strengths, weaknesses, and opportunities for differentiation.</a:t>
            </a:r>
            <a:endParaRPr lang="en-IN" dirty="0"/>
          </a:p>
        </p:txBody>
      </p:sp>
    </p:spTree>
    <p:extLst>
      <p:ext uri="{BB962C8B-B14F-4D97-AF65-F5344CB8AC3E}">
        <p14:creationId xmlns:p14="http://schemas.microsoft.com/office/powerpoint/2010/main" val="1706731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DC34A-EB75-D6E0-D7E1-6225876609A9}"/>
              </a:ext>
            </a:extLst>
          </p:cNvPr>
          <p:cNvSpPr>
            <a:spLocks noGrp="1"/>
          </p:cNvSpPr>
          <p:nvPr>
            <p:ph type="title"/>
          </p:nvPr>
        </p:nvSpPr>
        <p:spPr/>
        <p:txBody>
          <a:bodyPr/>
          <a:lstStyle/>
          <a:p>
            <a:r>
              <a:rPr lang="en-US" dirty="0">
                <a:solidFill>
                  <a:schemeClr val="accent5">
                    <a:lumMod val="75000"/>
                  </a:schemeClr>
                </a:solidFill>
              </a:rPr>
              <a:t>Target audience:</a:t>
            </a:r>
            <a:endParaRPr lang="en-IN" dirty="0">
              <a:solidFill>
                <a:schemeClr val="accent5">
                  <a:lumMod val="75000"/>
                </a:schemeClr>
              </a:solidFill>
            </a:endParaRPr>
          </a:p>
        </p:txBody>
      </p:sp>
      <p:sp>
        <p:nvSpPr>
          <p:cNvPr id="3" name="Content Placeholder 2">
            <a:extLst>
              <a:ext uri="{FF2B5EF4-FFF2-40B4-BE49-F238E27FC236}">
                <a16:creationId xmlns:a16="http://schemas.microsoft.com/office/drawing/2014/main" id="{760E2301-6059-6423-9BD1-7BD4A84C04BA}"/>
              </a:ext>
            </a:extLst>
          </p:cNvPr>
          <p:cNvSpPr>
            <a:spLocks noGrp="1"/>
          </p:cNvSpPr>
          <p:nvPr>
            <p:ph idx="1"/>
          </p:nvPr>
        </p:nvSpPr>
        <p:spPr/>
        <p:txBody>
          <a:bodyPr/>
          <a:lstStyle/>
          <a:p>
            <a:r>
              <a:rPr lang="en-US" dirty="0"/>
              <a:t>Business owners and management</a:t>
            </a:r>
          </a:p>
          <a:p>
            <a:r>
              <a:rPr lang="en-US" dirty="0"/>
              <a:t>Marketing and sales teams</a:t>
            </a:r>
          </a:p>
          <a:p>
            <a:r>
              <a:rPr lang="en-US" dirty="0"/>
              <a:t>Product development and innovation teams</a:t>
            </a:r>
          </a:p>
          <a:p>
            <a:r>
              <a:rPr lang="en-US" dirty="0"/>
              <a:t>Finance and operation teams</a:t>
            </a:r>
          </a:p>
          <a:p>
            <a:r>
              <a:rPr lang="en-US" dirty="0"/>
              <a:t>Investors and </a:t>
            </a:r>
            <a:r>
              <a:rPr lang="en-US" dirty="0" err="1"/>
              <a:t>stackeholders</a:t>
            </a:r>
            <a:endParaRPr lang="en-IN" dirty="0"/>
          </a:p>
        </p:txBody>
      </p:sp>
      <p:pic>
        <p:nvPicPr>
          <p:cNvPr id="5" name="Graphic 4" descr="Bar graph with upward trend with solid fill">
            <a:extLst>
              <a:ext uri="{FF2B5EF4-FFF2-40B4-BE49-F238E27FC236}">
                <a16:creationId xmlns:a16="http://schemas.microsoft.com/office/drawing/2014/main" id="{41BE3037-C428-FAB2-AF27-D74947E0BF3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372600" y="4003739"/>
            <a:ext cx="2173224" cy="2173224"/>
          </a:xfrm>
          <a:prstGeom prst="rect">
            <a:avLst/>
          </a:prstGeom>
        </p:spPr>
      </p:pic>
    </p:spTree>
    <p:extLst>
      <p:ext uri="{BB962C8B-B14F-4D97-AF65-F5344CB8AC3E}">
        <p14:creationId xmlns:p14="http://schemas.microsoft.com/office/powerpoint/2010/main" val="15798918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E2204-C69C-0A58-EF9C-68D8BD86848A}"/>
              </a:ext>
            </a:extLst>
          </p:cNvPr>
          <p:cNvSpPr>
            <a:spLocks noGrp="1"/>
          </p:cNvSpPr>
          <p:nvPr>
            <p:ph type="title"/>
          </p:nvPr>
        </p:nvSpPr>
        <p:spPr/>
        <p:txBody>
          <a:bodyPr/>
          <a:lstStyle/>
          <a:p>
            <a:r>
              <a:rPr lang="en-US" dirty="0">
                <a:solidFill>
                  <a:schemeClr val="accent5">
                    <a:lumMod val="75000"/>
                  </a:schemeClr>
                </a:solidFill>
              </a:rPr>
              <a:t>Aim of the project:</a:t>
            </a:r>
            <a:endParaRPr lang="en-IN" dirty="0">
              <a:solidFill>
                <a:schemeClr val="accent5">
                  <a:lumMod val="75000"/>
                </a:schemeClr>
              </a:solidFill>
            </a:endParaRPr>
          </a:p>
        </p:txBody>
      </p:sp>
      <p:sp>
        <p:nvSpPr>
          <p:cNvPr id="3" name="Content Placeholder 2">
            <a:extLst>
              <a:ext uri="{FF2B5EF4-FFF2-40B4-BE49-F238E27FC236}">
                <a16:creationId xmlns:a16="http://schemas.microsoft.com/office/drawing/2014/main" id="{42C0B346-2E94-2D6C-6B86-4D596604C1B0}"/>
              </a:ext>
            </a:extLst>
          </p:cNvPr>
          <p:cNvSpPr>
            <a:spLocks noGrp="1"/>
          </p:cNvSpPr>
          <p:nvPr>
            <p:ph idx="1"/>
          </p:nvPr>
        </p:nvSpPr>
        <p:spPr/>
        <p:txBody>
          <a:bodyPr/>
          <a:lstStyle/>
          <a:p>
            <a:r>
              <a:rPr lang="en-US" dirty="0"/>
              <a:t>  The project aims to provide actionable insights and strategic recommendations to enhance sales performance, optimize pricing strategies, improve customer engagement, and drive profitability for the ice cream business. It involves leveraging data analytics techniques and visualization tools to extract valuable insights from the dataset and deliver impactful solutions for business growth and success.</a:t>
            </a:r>
          </a:p>
          <a:p>
            <a:endParaRPr lang="en-IN" dirty="0"/>
          </a:p>
        </p:txBody>
      </p:sp>
    </p:spTree>
    <p:extLst>
      <p:ext uri="{BB962C8B-B14F-4D97-AF65-F5344CB8AC3E}">
        <p14:creationId xmlns:p14="http://schemas.microsoft.com/office/powerpoint/2010/main" val="3311439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D21BE3-501F-38E4-8C53-217BBD07149B}"/>
              </a:ext>
            </a:extLst>
          </p:cNvPr>
          <p:cNvSpPr>
            <a:spLocks noGrp="1"/>
          </p:cNvSpPr>
          <p:nvPr>
            <p:ph type="title"/>
          </p:nvPr>
        </p:nvSpPr>
        <p:spPr/>
        <p:txBody>
          <a:bodyPr/>
          <a:lstStyle/>
          <a:p>
            <a:r>
              <a:rPr lang="en-US" dirty="0">
                <a:solidFill>
                  <a:schemeClr val="accent5">
                    <a:lumMod val="75000"/>
                  </a:schemeClr>
                </a:solidFill>
              </a:rPr>
              <a:t>Objective:</a:t>
            </a:r>
            <a:endParaRPr lang="en-IN" dirty="0">
              <a:solidFill>
                <a:schemeClr val="accent5">
                  <a:lumMod val="75000"/>
                </a:schemeClr>
              </a:solidFill>
            </a:endParaRPr>
          </a:p>
        </p:txBody>
      </p:sp>
      <p:sp>
        <p:nvSpPr>
          <p:cNvPr id="3" name="Content Placeholder 2">
            <a:extLst>
              <a:ext uri="{FF2B5EF4-FFF2-40B4-BE49-F238E27FC236}">
                <a16:creationId xmlns:a16="http://schemas.microsoft.com/office/drawing/2014/main" id="{2F2E9385-D1E0-F9B0-DF92-669A02DCC1BC}"/>
              </a:ext>
            </a:extLst>
          </p:cNvPr>
          <p:cNvSpPr>
            <a:spLocks noGrp="1"/>
          </p:cNvSpPr>
          <p:nvPr>
            <p:ph idx="1"/>
          </p:nvPr>
        </p:nvSpPr>
        <p:spPr/>
        <p:txBody>
          <a:bodyPr>
            <a:normAutofit fontScale="85000" lnSpcReduction="20000"/>
          </a:bodyPr>
          <a:lstStyle/>
          <a:p>
            <a:r>
              <a:rPr lang="en-US" dirty="0">
                <a:solidFill>
                  <a:srgbClr val="FF0000"/>
                </a:solidFill>
              </a:rPr>
              <a:t>Analyze Sales Trends</a:t>
            </a:r>
            <a:r>
              <a:rPr lang="en-US" dirty="0"/>
              <a:t>: Explore historical sales data to identify trends, patterns, and seasonal variations in sales volume and revenue.</a:t>
            </a:r>
          </a:p>
          <a:p>
            <a:r>
              <a:rPr lang="en-US" dirty="0">
                <a:solidFill>
                  <a:srgbClr val="FF0000"/>
                </a:solidFill>
              </a:rPr>
              <a:t>Understand Customer Behavior: </a:t>
            </a:r>
            <a:r>
              <a:rPr lang="en-US" dirty="0"/>
              <a:t>Segment customers based on visit frequency, total orders, and total spending to understand their preferences and behavior.</a:t>
            </a:r>
          </a:p>
          <a:p>
            <a:r>
              <a:rPr lang="en-US" dirty="0">
                <a:solidFill>
                  <a:srgbClr val="FF0000"/>
                </a:solidFill>
              </a:rPr>
              <a:t>Evaluate Product Performance: </a:t>
            </a:r>
            <a:r>
              <a:rPr lang="en-US" dirty="0"/>
              <a:t>Assess the performance of different product categories, sub-categories, and individual products to identify best-sellers and opportunities for product optimization.</a:t>
            </a:r>
          </a:p>
          <a:p>
            <a:r>
              <a:rPr lang="en-US" dirty="0">
                <a:solidFill>
                  <a:srgbClr val="FF0000"/>
                </a:solidFill>
              </a:rPr>
              <a:t>Analyze Revenue Components: </a:t>
            </a:r>
            <a:r>
              <a:rPr lang="en-US" dirty="0"/>
              <a:t>Break down total revenue into its components such as total amount, discount amount, and tax amount to understand their impact on overall profitability.</a:t>
            </a:r>
          </a:p>
          <a:p>
            <a:r>
              <a:rPr lang="en-US" dirty="0">
                <a:solidFill>
                  <a:srgbClr val="FF0000"/>
                </a:solidFill>
              </a:rPr>
              <a:t>Visualize and Report Insights</a:t>
            </a:r>
            <a:r>
              <a:rPr lang="en-US" dirty="0"/>
              <a:t>: Create interactive dashboards and reports to present key insights and findings in a clear and actionable manner for stakeholders.</a:t>
            </a:r>
          </a:p>
          <a:p>
            <a:endParaRPr lang="en-IN" dirty="0"/>
          </a:p>
        </p:txBody>
      </p:sp>
    </p:spTree>
    <p:extLst>
      <p:ext uri="{BB962C8B-B14F-4D97-AF65-F5344CB8AC3E}">
        <p14:creationId xmlns:p14="http://schemas.microsoft.com/office/powerpoint/2010/main" val="35844038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905D04-F2BE-C8AB-F321-52EB23E3C42C}"/>
              </a:ext>
            </a:extLst>
          </p:cNvPr>
          <p:cNvSpPr>
            <a:spLocks noGrp="1"/>
          </p:cNvSpPr>
          <p:nvPr>
            <p:ph type="title"/>
          </p:nvPr>
        </p:nvSpPr>
        <p:spPr/>
        <p:txBody>
          <a:bodyPr/>
          <a:lstStyle/>
          <a:p>
            <a:r>
              <a:rPr lang="en-US" dirty="0"/>
              <a:t>Information about the data</a:t>
            </a:r>
            <a:endParaRPr lang="en-IN" dirty="0"/>
          </a:p>
        </p:txBody>
      </p:sp>
      <p:sp>
        <p:nvSpPr>
          <p:cNvPr id="3" name="Content Placeholder 2">
            <a:extLst>
              <a:ext uri="{FF2B5EF4-FFF2-40B4-BE49-F238E27FC236}">
                <a16:creationId xmlns:a16="http://schemas.microsoft.com/office/drawing/2014/main" id="{6CB3E698-C987-7886-71A5-73F3534A7E7A}"/>
              </a:ext>
            </a:extLst>
          </p:cNvPr>
          <p:cNvSpPr>
            <a:spLocks noGrp="1"/>
          </p:cNvSpPr>
          <p:nvPr>
            <p:ph idx="1"/>
          </p:nvPr>
        </p:nvSpPr>
        <p:spPr>
          <a:xfrm>
            <a:off x="838200" y="1472184"/>
            <a:ext cx="10515600" cy="4704779"/>
          </a:xfrm>
        </p:spPr>
        <p:txBody>
          <a:bodyPr>
            <a:normAutofit fontScale="55000" lnSpcReduction="20000"/>
          </a:bodyPr>
          <a:lstStyle/>
          <a:p>
            <a:r>
              <a:rPr lang="en-US" dirty="0">
                <a:solidFill>
                  <a:srgbClr val="FF0000"/>
                </a:solidFill>
              </a:rPr>
              <a:t>Sales Data:</a:t>
            </a:r>
          </a:p>
          <a:p>
            <a:r>
              <a:rPr lang="en-US" dirty="0"/>
              <a:t>The dataset includes information about sales transactions.</a:t>
            </a:r>
          </a:p>
          <a:p>
            <a:r>
              <a:rPr lang="en-US" dirty="0"/>
              <a:t>Each row represents a single sale, with details such as customer name, phone number, first visit date, last visit date, total orders, total amount, product category, product sub-category, product name, portion, quantity, price, total amount, discount amount, and tax amount.</a:t>
            </a:r>
          </a:p>
          <a:p>
            <a:r>
              <a:rPr lang="en-US" dirty="0"/>
              <a:t>It covers a period from February 2023 to January 2024.</a:t>
            </a:r>
          </a:p>
          <a:p>
            <a:r>
              <a:rPr lang="en-US" dirty="0"/>
              <a:t>Sales transactions include various products such as loose ice cream, small scoops, sundaes, ice stone, ice cream cake, and others.</a:t>
            </a:r>
          </a:p>
          <a:p>
            <a:r>
              <a:rPr lang="en-US" dirty="0"/>
              <a:t>Portions include Normal, 150 ML, and 500 GM.</a:t>
            </a:r>
          </a:p>
          <a:p>
            <a:r>
              <a:rPr lang="en-US" dirty="0"/>
              <a:t>The dataset allows for analysis of sales performance, customer behavior, product popularity, revenue components, and more.</a:t>
            </a:r>
          </a:p>
          <a:p>
            <a:r>
              <a:rPr lang="en-US" dirty="0">
                <a:solidFill>
                  <a:srgbClr val="FF0000"/>
                </a:solidFill>
              </a:rPr>
              <a:t>Customer Data:</a:t>
            </a:r>
          </a:p>
          <a:p>
            <a:r>
              <a:rPr lang="en-US" dirty="0"/>
              <a:t>The dataset includes information about customers.</a:t>
            </a:r>
          </a:p>
          <a:p>
            <a:r>
              <a:rPr lang="en-US" dirty="0"/>
              <a:t>Each row represents a single customer, with details such as customer name, phone number, first visit date, last visit date, total orders, and total amount.</a:t>
            </a:r>
          </a:p>
          <a:p>
            <a:r>
              <a:rPr lang="en-US" dirty="0"/>
              <a:t>It covers a period from February 2023 to March 2024.</a:t>
            </a:r>
          </a:p>
          <a:p>
            <a:r>
              <a:rPr lang="en-US" dirty="0"/>
              <a:t>Customer names are diverse, and there is a variation in the frequency of visits and total orders.</a:t>
            </a:r>
          </a:p>
          <a:p>
            <a:r>
              <a:rPr lang="en-US" dirty="0"/>
              <a:t>The dataset provides insights into customer retention, frequency of visits, and total spending.</a:t>
            </a:r>
          </a:p>
          <a:p>
            <a:r>
              <a:rPr lang="en-US" dirty="0"/>
              <a:t> These dataset provides a rich source of information for analyzing sales performance, customer behavior, product popularity, revenue components, and more in the context of an ice cream business.</a:t>
            </a:r>
          </a:p>
          <a:p>
            <a:endParaRPr lang="en-US" dirty="0"/>
          </a:p>
          <a:p>
            <a:endParaRPr lang="en-IN" dirty="0"/>
          </a:p>
        </p:txBody>
      </p:sp>
    </p:spTree>
    <p:extLst>
      <p:ext uri="{BB962C8B-B14F-4D97-AF65-F5344CB8AC3E}">
        <p14:creationId xmlns:p14="http://schemas.microsoft.com/office/powerpoint/2010/main" val="11419359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ADC1A-A1B6-DB13-0AC0-B7792D316C64}"/>
              </a:ext>
            </a:extLst>
          </p:cNvPr>
          <p:cNvSpPr>
            <a:spLocks noGrp="1"/>
          </p:cNvSpPr>
          <p:nvPr>
            <p:ph type="title"/>
          </p:nvPr>
        </p:nvSpPr>
        <p:spPr/>
        <p:txBody>
          <a:bodyPr>
            <a:normAutofit fontScale="90000"/>
          </a:bodyPr>
          <a:lstStyle/>
          <a:p>
            <a:r>
              <a:rPr lang="en-IN" dirty="0">
                <a:solidFill>
                  <a:srgbClr val="FF0000"/>
                </a:solidFill>
              </a:rPr>
              <a:t>            VARIOUS  ANALYSIS IN THE PROJECT</a:t>
            </a:r>
            <a:br>
              <a:rPr lang="en-IN" dirty="0">
                <a:solidFill>
                  <a:srgbClr val="FF0000"/>
                </a:solidFill>
              </a:rPr>
            </a:br>
            <a:br>
              <a:rPr lang="en-IN" dirty="0">
                <a:solidFill>
                  <a:srgbClr val="FF0000"/>
                </a:solidFill>
              </a:rPr>
            </a:br>
            <a:r>
              <a:rPr lang="en-IN" dirty="0">
                <a:solidFill>
                  <a:schemeClr val="accent5">
                    <a:lumMod val="75000"/>
                  </a:schemeClr>
                </a:solidFill>
              </a:rPr>
              <a:t>Customer Analysis:</a:t>
            </a:r>
          </a:p>
        </p:txBody>
      </p:sp>
      <p:sp>
        <p:nvSpPr>
          <p:cNvPr id="3" name="Content Placeholder 2">
            <a:extLst>
              <a:ext uri="{FF2B5EF4-FFF2-40B4-BE49-F238E27FC236}">
                <a16:creationId xmlns:a16="http://schemas.microsoft.com/office/drawing/2014/main" id="{0D36980A-3837-639D-2DCC-910679680A01}"/>
              </a:ext>
            </a:extLst>
          </p:cNvPr>
          <p:cNvSpPr>
            <a:spLocks noGrp="1"/>
          </p:cNvSpPr>
          <p:nvPr>
            <p:ph idx="1"/>
          </p:nvPr>
        </p:nvSpPr>
        <p:spPr/>
        <p:txBody>
          <a:bodyPr/>
          <a:lstStyle/>
          <a:p>
            <a:r>
              <a:rPr lang="en-US" dirty="0"/>
              <a:t>Visualize customer demographics such as the distribution of customers by name, phone number, and their frequency of visits.</a:t>
            </a:r>
          </a:p>
          <a:p>
            <a:r>
              <a:rPr lang="en-US" dirty="0"/>
              <a:t>  Analyze customer behavior such as total orders placed, total amount spent, and their visit patterns over time.</a:t>
            </a:r>
          </a:p>
          <a:p>
            <a:r>
              <a:rPr lang="en-US" dirty="0"/>
              <a:t> To Identify top-spending customers or customers with the highest number of orders.</a:t>
            </a:r>
            <a:endParaRPr lang="en-IN" dirty="0"/>
          </a:p>
        </p:txBody>
      </p:sp>
    </p:spTree>
    <p:extLst>
      <p:ext uri="{BB962C8B-B14F-4D97-AF65-F5344CB8AC3E}">
        <p14:creationId xmlns:p14="http://schemas.microsoft.com/office/powerpoint/2010/main" val="3613596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48C346-21BF-CF64-4673-A459AFCCE394}"/>
              </a:ext>
            </a:extLst>
          </p:cNvPr>
          <p:cNvSpPr>
            <a:spLocks noGrp="1"/>
          </p:cNvSpPr>
          <p:nvPr>
            <p:ph type="title"/>
          </p:nvPr>
        </p:nvSpPr>
        <p:spPr/>
        <p:txBody>
          <a:bodyPr/>
          <a:lstStyle/>
          <a:p>
            <a:r>
              <a:rPr lang="en-IN" dirty="0">
                <a:solidFill>
                  <a:schemeClr val="accent5">
                    <a:lumMod val="75000"/>
                  </a:schemeClr>
                </a:solidFill>
              </a:rPr>
              <a:t>Product Analysis:</a:t>
            </a:r>
          </a:p>
        </p:txBody>
      </p:sp>
      <p:sp>
        <p:nvSpPr>
          <p:cNvPr id="3" name="Content Placeholder 2">
            <a:extLst>
              <a:ext uri="{FF2B5EF4-FFF2-40B4-BE49-F238E27FC236}">
                <a16:creationId xmlns:a16="http://schemas.microsoft.com/office/drawing/2014/main" id="{DCBBE7A1-1493-B21D-C8E7-9BC2AAD41008}"/>
              </a:ext>
            </a:extLst>
          </p:cNvPr>
          <p:cNvSpPr>
            <a:spLocks noGrp="1"/>
          </p:cNvSpPr>
          <p:nvPr>
            <p:ph idx="1"/>
          </p:nvPr>
        </p:nvSpPr>
        <p:spPr/>
        <p:txBody>
          <a:bodyPr/>
          <a:lstStyle/>
          <a:p>
            <a:r>
              <a:rPr lang="en-US" dirty="0"/>
              <a:t> To Explore product performance by category, sub-category, and individual product.</a:t>
            </a:r>
          </a:p>
          <a:p>
            <a:r>
              <a:rPr lang="en-US" dirty="0"/>
              <a:t> To Analyze the popularity of different portions (e.g., Normal, 150 ML, 500 GM) and their contribution to total sales.</a:t>
            </a:r>
          </a:p>
          <a:p>
            <a:r>
              <a:rPr lang="en-US" dirty="0"/>
              <a:t> To Identify best-selling products and their contribution to overall revenue.</a:t>
            </a:r>
            <a:endParaRPr lang="en-IN" dirty="0"/>
          </a:p>
        </p:txBody>
      </p:sp>
    </p:spTree>
    <p:extLst>
      <p:ext uri="{BB962C8B-B14F-4D97-AF65-F5344CB8AC3E}">
        <p14:creationId xmlns:p14="http://schemas.microsoft.com/office/powerpoint/2010/main" val="421894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F643EC-8B4B-812C-7D21-1262FCC5E0CA}"/>
              </a:ext>
            </a:extLst>
          </p:cNvPr>
          <p:cNvSpPr>
            <a:spLocks noGrp="1"/>
          </p:cNvSpPr>
          <p:nvPr>
            <p:ph type="title"/>
          </p:nvPr>
        </p:nvSpPr>
        <p:spPr/>
        <p:txBody>
          <a:bodyPr/>
          <a:lstStyle/>
          <a:p>
            <a:r>
              <a:rPr lang="en-IN" dirty="0">
                <a:solidFill>
                  <a:schemeClr val="accent5">
                    <a:lumMod val="75000"/>
                  </a:schemeClr>
                </a:solidFill>
              </a:rPr>
              <a:t>Sales Analysis:</a:t>
            </a:r>
          </a:p>
        </p:txBody>
      </p:sp>
      <p:sp>
        <p:nvSpPr>
          <p:cNvPr id="3" name="Content Placeholder 2">
            <a:extLst>
              <a:ext uri="{FF2B5EF4-FFF2-40B4-BE49-F238E27FC236}">
                <a16:creationId xmlns:a16="http://schemas.microsoft.com/office/drawing/2014/main" id="{0322CE2F-9F4A-7340-F252-5B54E9F217F9}"/>
              </a:ext>
            </a:extLst>
          </p:cNvPr>
          <p:cNvSpPr>
            <a:spLocks noGrp="1"/>
          </p:cNvSpPr>
          <p:nvPr>
            <p:ph idx="1"/>
          </p:nvPr>
        </p:nvSpPr>
        <p:spPr/>
        <p:txBody>
          <a:bodyPr/>
          <a:lstStyle/>
          <a:p>
            <a:r>
              <a:rPr lang="en-US" dirty="0"/>
              <a:t>To Visualize total sales over time, potentially on a daily, weekly, or monthly basis.</a:t>
            </a:r>
          </a:p>
          <a:p>
            <a:r>
              <a:rPr lang="en-US" dirty="0"/>
              <a:t> To Analyze trends in sales volume and revenue over time to identify seasonality or growth patterns.</a:t>
            </a:r>
          </a:p>
          <a:p>
            <a:r>
              <a:rPr lang="en-US" dirty="0"/>
              <a:t>To Compare sales performance between different product categories or customer segments.</a:t>
            </a:r>
            <a:endParaRPr lang="en-IN" dirty="0"/>
          </a:p>
        </p:txBody>
      </p:sp>
    </p:spTree>
    <p:extLst>
      <p:ext uri="{BB962C8B-B14F-4D97-AF65-F5344CB8AC3E}">
        <p14:creationId xmlns:p14="http://schemas.microsoft.com/office/powerpoint/2010/main" val="73307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2A9765-5FE5-F8E9-08AB-1C91C4D895F1}"/>
              </a:ext>
            </a:extLst>
          </p:cNvPr>
          <p:cNvSpPr>
            <a:spLocks noGrp="1"/>
          </p:cNvSpPr>
          <p:nvPr>
            <p:ph type="title"/>
          </p:nvPr>
        </p:nvSpPr>
        <p:spPr/>
        <p:txBody>
          <a:bodyPr/>
          <a:lstStyle/>
          <a:p>
            <a:r>
              <a:rPr lang="en-IN" dirty="0">
                <a:solidFill>
                  <a:schemeClr val="accent5">
                    <a:lumMod val="75000"/>
                  </a:schemeClr>
                </a:solidFill>
              </a:rPr>
              <a:t>Customer Behaviour Analysis:</a:t>
            </a:r>
          </a:p>
        </p:txBody>
      </p:sp>
      <p:sp>
        <p:nvSpPr>
          <p:cNvPr id="3" name="Content Placeholder 2">
            <a:extLst>
              <a:ext uri="{FF2B5EF4-FFF2-40B4-BE49-F238E27FC236}">
                <a16:creationId xmlns:a16="http://schemas.microsoft.com/office/drawing/2014/main" id="{E447CD51-F8AA-0DF8-8635-3E5F788DF287}"/>
              </a:ext>
            </a:extLst>
          </p:cNvPr>
          <p:cNvSpPr>
            <a:spLocks noGrp="1"/>
          </p:cNvSpPr>
          <p:nvPr>
            <p:ph idx="1"/>
          </p:nvPr>
        </p:nvSpPr>
        <p:spPr/>
        <p:txBody>
          <a:bodyPr/>
          <a:lstStyle/>
          <a:p>
            <a:r>
              <a:rPr lang="en-US" dirty="0"/>
              <a:t>To Understand customer demographics, visit patterns, and purchasing behavior.</a:t>
            </a:r>
          </a:p>
          <a:p>
            <a:r>
              <a:rPr lang="en-US" dirty="0"/>
              <a:t>Segment customers based on visit frequency, total orders, and total spending.</a:t>
            </a:r>
          </a:p>
          <a:p>
            <a:r>
              <a:rPr lang="en-US" dirty="0"/>
              <a:t>To Analyze customer retention, loyalty, and lifetime value to identify opportunities for customer engagement and retention strategies.</a:t>
            </a:r>
            <a:endParaRPr lang="en-IN" dirty="0"/>
          </a:p>
        </p:txBody>
      </p:sp>
    </p:spTree>
    <p:extLst>
      <p:ext uri="{BB962C8B-B14F-4D97-AF65-F5344CB8AC3E}">
        <p14:creationId xmlns:p14="http://schemas.microsoft.com/office/powerpoint/2010/main" val="26198737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DFC639-BFF9-057B-F8D1-124C16ADC1D1}"/>
              </a:ext>
            </a:extLst>
          </p:cNvPr>
          <p:cNvSpPr>
            <a:spLocks noGrp="1"/>
          </p:cNvSpPr>
          <p:nvPr>
            <p:ph type="title"/>
          </p:nvPr>
        </p:nvSpPr>
        <p:spPr/>
        <p:txBody>
          <a:bodyPr/>
          <a:lstStyle/>
          <a:p>
            <a:r>
              <a:rPr lang="en-IN" dirty="0">
                <a:solidFill>
                  <a:schemeClr val="accent5">
                    <a:lumMod val="75000"/>
                  </a:schemeClr>
                </a:solidFill>
              </a:rPr>
              <a:t>Revenue Analysis:</a:t>
            </a:r>
          </a:p>
        </p:txBody>
      </p:sp>
      <p:sp>
        <p:nvSpPr>
          <p:cNvPr id="3" name="Content Placeholder 2">
            <a:extLst>
              <a:ext uri="{FF2B5EF4-FFF2-40B4-BE49-F238E27FC236}">
                <a16:creationId xmlns:a16="http://schemas.microsoft.com/office/drawing/2014/main" id="{51950056-246B-D3FD-6AFE-D745063F41E5}"/>
              </a:ext>
            </a:extLst>
          </p:cNvPr>
          <p:cNvSpPr>
            <a:spLocks noGrp="1"/>
          </p:cNvSpPr>
          <p:nvPr>
            <p:ph idx="1"/>
          </p:nvPr>
        </p:nvSpPr>
        <p:spPr/>
        <p:txBody>
          <a:bodyPr/>
          <a:lstStyle/>
          <a:p>
            <a:r>
              <a:rPr lang="en-US" dirty="0"/>
              <a:t>To Analyze revenue components such as total amount, discount amount, and tax amount.</a:t>
            </a:r>
          </a:p>
          <a:p>
            <a:r>
              <a:rPr lang="en-US" dirty="0"/>
              <a:t> To Calculate and visualize the distribution of discounts and taxes across different products or categories.</a:t>
            </a:r>
          </a:p>
          <a:p>
            <a:r>
              <a:rPr lang="en-US" dirty="0"/>
              <a:t>To Identify the impact of discounts and taxes on overall revenue and profitability.</a:t>
            </a:r>
          </a:p>
          <a:p>
            <a:pPr marL="0" indent="0">
              <a:buNone/>
            </a:pPr>
            <a:endParaRPr lang="en-IN" dirty="0"/>
          </a:p>
        </p:txBody>
      </p:sp>
    </p:spTree>
    <p:extLst>
      <p:ext uri="{BB962C8B-B14F-4D97-AF65-F5344CB8AC3E}">
        <p14:creationId xmlns:p14="http://schemas.microsoft.com/office/powerpoint/2010/main" val="20454102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TotalTime>
  <Words>1009</Words>
  <Application>Microsoft Office PowerPoint</Application>
  <PresentationFormat>Widescreen</PresentationFormat>
  <Paragraphs>64</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SALES AND REVENUE DASHBOARD FOR RETAIL </vt:lpstr>
      <vt:lpstr>Aim of the project:</vt:lpstr>
      <vt:lpstr>Objective:</vt:lpstr>
      <vt:lpstr>Information about the data</vt:lpstr>
      <vt:lpstr>            VARIOUS  ANALYSIS IN THE PROJECT  Customer Analysis:</vt:lpstr>
      <vt:lpstr>Product Analysis:</vt:lpstr>
      <vt:lpstr>Sales Analysis:</vt:lpstr>
      <vt:lpstr>Customer Behaviour Analysis:</vt:lpstr>
      <vt:lpstr>Revenue Analysis:</vt:lpstr>
      <vt:lpstr>some specific areas where the insights and recommendations derived from the project can be valuable:</vt:lpstr>
      <vt:lpstr>Target audience: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SALES AND REVENUE DASHBOARD FOR RETAIL </dc:title>
  <dc:creator>Retheck DJ</dc:creator>
  <cp:lastModifiedBy>Retheck DJ</cp:lastModifiedBy>
  <cp:revision>1</cp:revision>
  <dcterms:created xsi:type="dcterms:W3CDTF">2024-05-03T11:44:33Z</dcterms:created>
  <dcterms:modified xsi:type="dcterms:W3CDTF">2024-05-03T12:17:38Z</dcterms:modified>
</cp:coreProperties>
</file>