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339" autoAdjust="0"/>
  </p:normalViewPr>
  <p:slideViewPr>
    <p:cSldViewPr>
      <p:cViewPr varScale="1">
        <p:scale>
          <a:sx n="52" d="100"/>
          <a:sy n="52" d="100"/>
        </p:scale>
        <p:origin x="-1008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367EE-6E6C-4768-8F20-4D5BE1381FB4}" type="datetimeFigureOut">
              <a:rPr lang="en-CA" smtClean="0"/>
              <a:pPr/>
              <a:t>10/03/2014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EC78-074F-4C03-B23C-3DB1658FB75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367EE-6E6C-4768-8F20-4D5BE1381FB4}" type="datetimeFigureOut">
              <a:rPr lang="en-CA" smtClean="0"/>
              <a:pPr/>
              <a:t>10/03/2014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EC78-074F-4C03-B23C-3DB1658FB75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367EE-6E6C-4768-8F20-4D5BE1381FB4}" type="datetimeFigureOut">
              <a:rPr lang="en-CA" smtClean="0"/>
              <a:pPr/>
              <a:t>10/03/2014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EC78-074F-4C03-B23C-3DB1658FB75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367EE-6E6C-4768-8F20-4D5BE1381FB4}" type="datetimeFigureOut">
              <a:rPr lang="en-CA" smtClean="0"/>
              <a:pPr/>
              <a:t>10/03/2014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EC78-074F-4C03-B23C-3DB1658FB75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367EE-6E6C-4768-8F20-4D5BE1381FB4}" type="datetimeFigureOut">
              <a:rPr lang="en-CA" smtClean="0"/>
              <a:pPr/>
              <a:t>10/03/2014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EC78-074F-4C03-B23C-3DB1658FB75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367EE-6E6C-4768-8F20-4D5BE1381FB4}" type="datetimeFigureOut">
              <a:rPr lang="en-CA" smtClean="0"/>
              <a:pPr/>
              <a:t>10/03/2014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EC78-074F-4C03-B23C-3DB1658FB75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367EE-6E6C-4768-8F20-4D5BE1381FB4}" type="datetimeFigureOut">
              <a:rPr lang="en-CA" smtClean="0"/>
              <a:pPr/>
              <a:t>10/03/2014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EC78-074F-4C03-B23C-3DB1658FB75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367EE-6E6C-4768-8F20-4D5BE1381FB4}" type="datetimeFigureOut">
              <a:rPr lang="en-CA" smtClean="0"/>
              <a:pPr/>
              <a:t>10/03/2014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EC78-074F-4C03-B23C-3DB1658FB75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367EE-6E6C-4768-8F20-4D5BE1381FB4}" type="datetimeFigureOut">
              <a:rPr lang="en-CA" smtClean="0"/>
              <a:pPr/>
              <a:t>10/03/2014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EC78-074F-4C03-B23C-3DB1658FB75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367EE-6E6C-4768-8F20-4D5BE1381FB4}" type="datetimeFigureOut">
              <a:rPr lang="en-CA" smtClean="0"/>
              <a:pPr/>
              <a:t>10/03/2014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EC78-074F-4C03-B23C-3DB1658FB75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367EE-6E6C-4768-8F20-4D5BE1381FB4}" type="datetimeFigureOut">
              <a:rPr lang="en-CA" smtClean="0"/>
              <a:pPr/>
              <a:t>10/03/2014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EC78-074F-4C03-B23C-3DB1658FB75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367EE-6E6C-4768-8F20-4D5BE1381FB4}" type="datetimeFigureOut">
              <a:rPr lang="en-CA" smtClean="0"/>
              <a:pPr/>
              <a:t>10/03/2014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3EC78-074F-4C03-B23C-3DB1658FB752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/>
          <p:cNvSpPr/>
          <p:nvPr/>
        </p:nvSpPr>
        <p:spPr>
          <a:xfrm>
            <a:off x="5580111" y="4598591"/>
            <a:ext cx="1358429" cy="4227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962403" y="4577940"/>
            <a:ext cx="4315846" cy="44336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>
            <a:off x="7731155" y="3690411"/>
            <a:ext cx="297148" cy="840945"/>
          </a:xfrm>
          <a:custGeom>
            <a:avLst/>
            <a:gdLst>
              <a:gd name="connsiteX0" fmla="*/ 0 w 149297"/>
              <a:gd name="connsiteY0" fmla="*/ 0 h 731520"/>
              <a:gd name="connsiteX1" fmla="*/ 148590 w 149297"/>
              <a:gd name="connsiteY1" fmla="*/ 388620 h 731520"/>
              <a:gd name="connsiteX2" fmla="*/ 45720 w 149297"/>
              <a:gd name="connsiteY2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297" h="731520">
                <a:moveTo>
                  <a:pt x="0" y="0"/>
                </a:moveTo>
                <a:cubicBezTo>
                  <a:pt x="70485" y="133350"/>
                  <a:pt x="140970" y="266700"/>
                  <a:pt x="148590" y="388620"/>
                </a:cubicBezTo>
                <a:cubicBezTo>
                  <a:pt x="156210" y="510540"/>
                  <a:pt x="100965" y="621030"/>
                  <a:pt x="45720" y="731520"/>
                </a:cubicBezTo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7" idx="1"/>
            <a:endCxn id="3" idx="1"/>
          </p:cNvCxnSpPr>
          <p:nvPr/>
        </p:nvCxnSpPr>
        <p:spPr>
          <a:xfrm>
            <a:off x="3017178" y="4796016"/>
            <a:ext cx="3265424" cy="5453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890394" y="2559718"/>
            <a:ext cx="6331021" cy="37669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3017178" y="4333443"/>
            <a:ext cx="2232248" cy="9251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/>
              <a:t>Xenon flash lamp</a:t>
            </a:r>
            <a:endParaRPr lang="en-CA" sz="1400" dirty="0"/>
          </a:p>
        </p:txBody>
      </p:sp>
      <p:sp>
        <p:nvSpPr>
          <p:cNvPr id="12" name="Rectangle 11"/>
          <p:cNvSpPr/>
          <p:nvPr/>
        </p:nvSpPr>
        <p:spPr>
          <a:xfrm>
            <a:off x="5278249" y="4405695"/>
            <a:ext cx="45719" cy="79154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/>
          <p:cNvSpPr txBox="1"/>
          <p:nvPr/>
        </p:nvSpPr>
        <p:spPr>
          <a:xfrm>
            <a:off x="4184303" y="5509318"/>
            <a:ext cx="10179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err="1" smtClean="0"/>
              <a:t>Bandpass</a:t>
            </a:r>
            <a:r>
              <a:rPr lang="en-CA" sz="1400" dirty="0" smtClean="0"/>
              <a:t> </a:t>
            </a:r>
          </a:p>
          <a:p>
            <a:r>
              <a:rPr lang="en-CA" sz="1400" dirty="0" smtClean="0"/>
              <a:t>filter wheel</a:t>
            </a:r>
            <a:endParaRPr lang="en-CA" sz="1400" dirty="0"/>
          </a:p>
        </p:txBody>
      </p:sp>
      <p:sp>
        <p:nvSpPr>
          <p:cNvPr id="18" name="Rectangle 17"/>
          <p:cNvSpPr/>
          <p:nvPr/>
        </p:nvSpPr>
        <p:spPr>
          <a:xfrm>
            <a:off x="6306307" y="4382565"/>
            <a:ext cx="45719" cy="7920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Rectangle 22"/>
          <p:cNvSpPr/>
          <p:nvPr/>
        </p:nvSpPr>
        <p:spPr>
          <a:xfrm>
            <a:off x="6352026" y="4382565"/>
            <a:ext cx="170305" cy="7920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extBox 1"/>
          <p:cNvSpPr txBox="1"/>
          <p:nvPr/>
        </p:nvSpPr>
        <p:spPr>
          <a:xfrm>
            <a:off x="899068" y="6018865"/>
            <a:ext cx="1698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Light tight enclosure</a:t>
            </a:r>
            <a:endParaRPr lang="en-US" sz="1400" b="1" dirty="0"/>
          </a:p>
        </p:txBody>
      </p:sp>
      <p:sp>
        <p:nvSpPr>
          <p:cNvPr id="3" name="Rectangle 2"/>
          <p:cNvSpPr/>
          <p:nvPr/>
        </p:nvSpPr>
        <p:spPr>
          <a:xfrm>
            <a:off x="6282602" y="4698103"/>
            <a:ext cx="46564" cy="2067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442211" y="3950517"/>
            <a:ext cx="1584176" cy="165618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>
            <a:stCxn id="23" idx="0"/>
            <a:endCxn id="23" idx="2"/>
          </p:cNvCxnSpPr>
          <p:nvPr/>
        </p:nvCxnSpPr>
        <p:spPr>
          <a:xfrm>
            <a:off x="6437179" y="4382565"/>
            <a:ext cx="0" cy="792088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 37"/>
          <p:cNvSpPr/>
          <p:nvPr/>
        </p:nvSpPr>
        <p:spPr>
          <a:xfrm>
            <a:off x="6418754" y="4084775"/>
            <a:ext cx="1388942" cy="613837"/>
          </a:xfrm>
          <a:custGeom>
            <a:avLst/>
            <a:gdLst>
              <a:gd name="connsiteX0" fmla="*/ 21997 w 1215140"/>
              <a:gd name="connsiteY0" fmla="*/ 362377 h 613837"/>
              <a:gd name="connsiteX1" fmla="*/ 21997 w 1215140"/>
              <a:gd name="connsiteY1" fmla="*/ 179497 h 613837"/>
              <a:gd name="connsiteX2" fmla="*/ 250597 w 1215140"/>
              <a:gd name="connsiteY2" fmla="*/ 42337 h 613837"/>
              <a:gd name="connsiteX3" fmla="*/ 616357 w 1215140"/>
              <a:gd name="connsiteY3" fmla="*/ 30907 h 613837"/>
              <a:gd name="connsiteX4" fmla="*/ 1142137 w 1215140"/>
              <a:gd name="connsiteY4" fmla="*/ 30907 h 613837"/>
              <a:gd name="connsiteX5" fmla="*/ 1210717 w 1215140"/>
              <a:gd name="connsiteY5" fmla="*/ 442387 h 613837"/>
              <a:gd name="connsiteX6" fmla="*/ 1210717 w 1215140"/>
              <a:gd name="connsiteY6" fmla="*/ 442387 h 613837"/>
              <a:gd name="connsiteX7" fmla="*/ 1210717 w 1215140"/>
              <a:gd name="connsiteY7" fmla="*/ 613837 h 613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5140" h="613837">
                <a:moveTo>
                  <a:pt x="21997" y="362377"/>
                </a:moveTo>
                <a:cubicBezTo>
                  <a:pt x="2947" y="297607"/>
                  <a:pt x="-16103" y="232837"/>
                  <a:pt x="21997" y="179497"/>
                </a:cubicBezTo>
                <a:cubicBezTo>
                  <a:pt x="60097" y="126157"/>
                  <a:pt x="151537" y="67102"/>
                  <a:pt x="250597" y="42337"/>
                </a:cubicBezTo>
                <a:cubicBezTo>
                  <a:pt x="349657" y="17572"/>
                  <a:pt x="467767" y="32812"/>
                  <a:pt x="616357" y="30907"/>
                </a:cubicBezTo>
                <a:cubicBezTo>
                  <a:pt x="764947" y="29002"/>
                  <a:pt x="1043077" y="-37673"/>
                  <a:pt x="1142137" y="30907"/>
                </a:cubicBezTo>
                <a:cubicBezTo>
                  <a:pt x="1241197" y="99487"/>
                  <a:pt x="1210717" y="442387"/>
                  <a:pt x="1210717" y="442387"/>
                </a:cubicBezTo>
                <a:lnTo>
                  <a:pt x="1210717" y="442387"/>
                </a:lnTo>
                <a:lnTo>
                  <a:pt x="1210717" y="613837"/>
                </a:lnTo>
              </a:path>
            </a:pathLst>
          </a:cu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>
            <a:off x="6417757" y="4189273"/>
            <a:ext cx="1313397" cy="1125249"/>
          </a:xfrm>
          <a:custGeom>
            <a:avLst/>
            <a:gdLst>
              <a:gd name="connsiteX0" fmla="*/ 19797 w 1025856"/>
              <a:gd name="connsiteY0" fmla="*/ 982095 h 1125249"/>
              <a:gd name="connsiteX1" fmla="*/ 19797 w 1025856"/>
              <a:gd name="connsiteY1" fmla="*/ 1050675 h 1125249"/>
              <a:gd name="connsiteX2" fmla="*/ 225537 w 1025856"/>
              <a:gd name="connsiteY2" fmla="*/ 1050675 h 1125249"/>
              <a:gd name="connsiteX3" fmla="*/ 294117 w 1025856"/>
              <a:gd name="connsiteY3" fmla="*/ 79125 h 1125249"/>
              <a:gd name="connsiteX4" fmla="*/ 511287 w 1025856"/>
              <a:gd name="connsiteY4" fmla="*/ 56265 h 1125249"/>
              <a:gd name="connsiteX5" fmla="*/ 602727 w 1025856"/>
              <a:gd name="connsiteY5" fmla="*/ 56265 h 1125249"/>
              <a:gd name="connsiteX6" fmla="*/ 957057 w 1025856"/>
              <a:gd name="connsiteY6" fmla="*/ 33405 h 1125249"/>
              <a:gd name="connsiteX7" fmla="*/ 1025637 w 1025856"/>
              <a:gd name="connsiteY7" fmla="*/ 490605 h 112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25856" h="1125249">
                <a:moveTo>
                  <a:pt x="19797" y="982095"/>
                </a:moveTo>
                <a:cubicBezTo>
                  <a:pt x="2652" y="1010670"/>
                  <a:pt x="-14493" y="1039245"/>
                  <a:pt x="19797" y="1050675"/>
                </a:cubicBezTo>
                <a:cubicBezTo>
                  <a:pt x="54087" y="1062105"/>
                  <a:pt x="179817" y="1212600"/>
                  <a:pt x="225537" y="1050675"/>
                </a:cubicBezTo>
                <a:cubicBezTo>
                  <a:pt x="271257" y="888750"/>
                  <a:pt x="246492" y="244860"/>
                  <a:pt x="294117" y="79125"/>
                </a:cubicBezTo>
                <a:cubicBezTo>
                  <a:pt x="341742" y="-86610"/>
                  <a:pt x="459852" y="60075"/>
                  <a:pt x="511287" y="56265"/>
                </a:cubicBezTo>
                <a:cubicBezTo>
                  <a:pt x="562722" y="52455"/>
                  <a:pt x="528432" y="60075"/>
                  <a:pt x="602727" y="56265"/>
                </a:cubicBezTo>
                <a:cubicBezTo>
                  <a:pt x="677022" y="52455"/>
                  <a:pt x="886572" y="-38985"/>
                  <a:pt x="957057" y="33405"/>
                </a:cubicBezTo>
                <a:cubicBezTo>
                  <a:pt x="1027542" y="105795"/>
                  <a:pt x="1026589" y="298200"/>
                  <a:pt x="1025637" y="490605"/>
                </a:cubicBezTo>
              </a:path>
            </a:pathLst>
          </a:cu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401000" y="5503855"/>
            <a:ext cx="167994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Vacuum enclosure</a:t>
            </a:r>
          </a:p>
          <a:p>
            <a:r>
              <a:rPr lang="en-US" sz="1400" dirty="0" smtClean="0"/>
              <a:t>Use as Faraday cage </a:t>
            </a:r>
          </a:p>
          <a:p>
            <a:r>
              <a:rPr lang="en-US" sz="1400" dirty="0" smtClean="0"/>
              <a:t>as well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6121187" y="5307646"/>
            <a:ext cx="921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Cold plate</a:t>
            </a:r>
            <a:endParaRPr lang="en-US" sz="1400" dirty="0"/>
          </a:p>
        </p:txBody>
      </p:sp>
      <p:cxnSp>
        <p:nvCxnSpPr>
          <p:cNvPr id="44" name="Straight Arrow Connector 43"/>
          <p:cNvCxnSpPr>
            <a:stCxn id="42" idx="0"/>
          </p:cNvCxnSpPr>
          <p:nvPr/>
        </p:nvCxnSpPr>
        <p:spPr>
          <a:xfrm flipH="1" flipV="1">
            <a:off x="6522331" y="4904836"/>
            <a:ext cx="59688" cy="402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442211" y="5137784"/>
            <a:ext cx="1197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SiPM</a:t>
            </a:r>
            <a:r>
              <a:rPr lang="en-US" sz="1400" dirty="0" smtClean="0"/>
              <a:t> and PCB</a:t>
            </a:r>
            <a:endParaRPr lang="en-US" sz="1400" dirty="0"/>
          </a:p>
        </p:txBody>
      </p:sp>
      <p:cxnSp>
        <p:nvCxnSpPr>
          <p:cNvPr id="47" name="Straight Arrow Connector 46"/>
          <p:cNvCxnSpPr>
            <a:stCxn id="45" idx="0"/>
            <a:endCxn id="3" idx="2"/>
          </p:cNvCxnSpPr>
          <p:nvPr/>
        </p:nvCxnSpPr>
        <p:spPr>
          <a:xfrm flipV="1">
            <a:off x="6041093" y="4904835"/>
            <a:ext cx="264791" cy="2329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7474317" y="4577940"/>
            <a:ext cx="623353" cy="107838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LN2</a:t>
            </a:r>
            <a:endParaRPr lang="en-US" sz="1400" dirty="0"/>
          </a:p>
        </p:txBody>
      </p:sp>
      <p:sp>
        <p:nvSpPr>
          <p:cNvPr id="49" name="Rectangle 48"/>
          <p:cNvSpPr/>
          <p:nvPr/>
        </p:nvSpPr>
        <p:spPr>
          <a:xfrm>
            <a:off x="7617461" y="4361915"/>
            <a:ext cx="336193" cy="2160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316707" y="4119429"/>
            <a:ext cx="891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Regulator</a:t>
            </a:r>
            <a:endParaRPr lang="en-US" sz="1400" dirty="0"/>
          </a:p>
        </p:txBody>
      </p:sp>
      <p:sp>
        <p:nvSpPr>
          <p:cNvPr id="54" name="Freeform 53"/>
          <p:cNvSpPr/>
          <p:nvPr/>
        </p:nvSpPr>
        <p:spPr>
          <a:xfrm>
            <a:off x="6096148" y="3965366"/>
            <a:ext cx="196013" cy="525780"/>
          </a:xfrm>
          <a:custGeom>
            <a:avLst/>
            <a:gdLst>
              <a:gd name="connsiteX0" fmla="*/ 196013 w 196013"/>
              <a:gd name="connsiteY0" fmla="*/ 525780 h 525780"/>
              <a:gd name="connsiteX1" fmla="*/ 13133 w 196013"/>
              <a:gd name="connsiteY1" fmla="*/ 354330 h 525780"/>
              <a:gd name="connsiteX2" fmla="*/ 13133 w 196013"/>
              <a:gd name="connsiteY2" fmla="*/ 228600 h 525780"/>
              <a:gd name="connsiteX3" fmla="*/ 1703 w 196013"/>
              <a:gd name="connsiteY3" fmla="*/ 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013" h="525780">
                <a:moveTo>
                  <a:pt x="196013" y="525780"/>
                </a:moveTo>
                <a:cubicBezTo>
                  <a:pt x="119813" y="464820"/>
                  <a:pt x="43613" y="403860"/>
                  <a:pt x="13133" y="354330"/>
                </a:cubicBezTo>
                <a:cubicBezTo>
                  <a:pt x="-17347" y="304800"/>
                  <a:pt x="15038" y="287655"/>
                  <a:pt x="13133" y="228600"/>
                </a:cubicBezTo>
                <a:cubicBezTo>
                  <a:pt x="11228" y="169545"/>
                  <a:pt x="6465" y="84772"/>
                  <a:pt x="1703" y="0"/>
                </a:cubicBezTo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6198561" y="3965366"/>
            <a:ext cx="105030" cy="445770"/>
          </a:xfrm>
          <a:custGeom>
            <a:avLst/>
            <a:gdLst>
              <a:gd name="connsiteX0" fmla="*/ 105030 w 105030"/>
              <a:gd name="connsiteY0" fmla="*/ 445770 h 445770"/>
              <a:gd name="connsiteX1" fmla="*/ 13590 w 105030"/>
              <a:gd name="connsiteY1" fmla="*/ 320040 h 445770"/>
              <a:gd name="connsiteX2" fmla="*/ 2160 w 105030"/>
              <a:gd name="connsiteY2" fmla="*/ 0 h 445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030" h="445770">
                <a:moveTo>
                  <a:pt x="105030" y="445770"/>
                </a:moveTo>
                <a:cubicBezTo>
                  <a:pt x="67882" y="420052"/>
                  <a:pt x="30735" y="394335"/>
                  <a:pt x="13590" y="320040"/>
                </a:cubicBezTo>
                <a:cubicBezTo>
                  <a:pt x="-3555" y="245745"/>
                  <a:pt x="-698" y="122872"/>
                  <a:pt x="2160" y="0"/>
                </a:cubicBezTo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7312564" y="3244614"/>
            <a:ext cx="945591" cy="579988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PID controller</a:t>
            </a:r>
            <a:endParaRPr lang="en-US" sz="1400" dirty="0"/>
          </a:p>
        </p:txBody>
      </p:sp>
      <p:sp>
        <p:nvSpPr>
          <p:cNvPr id="58" name="Freeform 57"/>
          <p:cNvSpPr/>
          <p:nvPr/>
        </p:nvSpPr>
        <p:spPr>
          <a:xfrm>
            <a:off x="6200721" y="3426886"/>
            <a:ext cx="1105848" cy="527050"/>
          </a:xfrm>
          <a:custGeom>
            <a:avLst/>
            <a:gdLst>
              <a:gd name="connsiteX0" fmla="*/ 0 w 868680"/>
              <a:gd name="connsiteY0" fmla="*/ 527050 h 527050"/>
              <a:gd name="connsiteX1" fmla="*/ 45720 w 868680"/>
              <a:gd name="connsiteY1" fmla="*/ 172720 h 527050"/>
              <a:gd name="connsiteX2" fmla="*/ 262890 w 868680"/>
              <a:gd name="connsiteY2" fmla="*/ 92710 h 527050"/>
              <a:gd name="connsiteX3" fmla="*/ 560070 w 868680"/>
              <a:gd name="connsiteY3" fmla="*/ 12700 h 527050"/>
              <a:gd name="connsiteX4" fmla="*/ 868680 w 868680"/>
              <a:gd name="connsiteY4" fmla="*/ 1270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8680" h="527050">
                <a:moveTo>
                  <a:pt x="0" y="527050"/>
                </a:moveTo>
                <a:cubicBezTo>
                  <a:pt x="952" y="386080"/>
                  <a:pt x="1905" y="245110"/>
                  <a:pt x="45720" y="172720"/>
                </a:cubicBezTo>
                <a:cubicBezTo>
                  <a:pt x="89535" y="100330"/>
                  <a:pt x="177165" y="119380"/>
                  <a:pt x="262890" y="92710"/>
                </a:cubicBezTo>
                <a:cubicBezTo>
                  <a:pt x="348615" y="66040"/>
                  <a:pt x="459105" y="27940"/>
                  <a:pt x="560070" y="12700"/>
                </a:cubicBezTo>
                <a:cubicBezTo>
                  <a:pt x="661035" y="-2540"/>
                  <a:pt x="764857" y="-635"/>
                  <a:pt x="868680" y="1270"/>
                </a:cubicBezTo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058534" y="3488102"/>
            <a:ext cx="1162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Temperature </a:t>
            </a:r>
          </a:p>
          <a:p>
            <a:r>
              <a:rPr lang="en-US" sz="1400" dirty="0" smtClean="0"/>
              <a:t>sensor</a:t>
            </a:r>
            <a:endParaRPr lang="en-US" sz="1400" dirty="0"/>
          </a:p>
        </p:txBody>
      </p:sp>
      <p:sp>
        <p:nvSpPr>
          <p:cNvPr id="62" name="Rectangle 61"/>
          <p:cNvSpPr/>
          <p:nvPr/>
        </p:nvSpPr>
        <p:spPr>
          <a:xfrm>
            <a:off x="7293847" y="2563756"/>
            <a:ext cx="958851" cy="5769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Amplifier and bias</a:t>
            </a:r>
            <a:endParaRPr lang="en-US" sz="1400" dirty="0"/>
          </a:p>
        </p:txBody>
      </p:sp>
      <p:sp>
        <p:nvSpPr>
          <p:cNvPr id="64" name="Freeform 63"/>
          <p:cNvSpPr/>
          <p:nvPr/>
        </p:nvSpPr>
        <p:spPr>
          <a:xfrm>
            <a:off x="6058534" y="2696636"/>
            <a:ext cx="1254029" cy="1268730"/>
          </a:xfrm>
          <a:custGeom>
            <a:avLst/>
            <a:gdLst>
              <a:gd name="connsiteX0" fmla="*/ 994488 w 994488"/>
              <a:gd name="connsiteY0" fmla="*/ 0 h 1257300"/>
              <a:gd name="connsiteX1" fmla="*/ 708738 w 994488"/>
              <a:gd name="connsiteY1" fmla="*/ 45720 h 1257300"/>
              <a:gd name="connsiteX2" fmla="*/ 194388 w 994488"/>
              <a:gd name="connsiteY2" fmla="*/ 125730 h 1257300"/>
              <a:gd name="connsiteX3" fmla="*/ 11508 w 994488"/>
              <a:gd name="connsiteY3" fmla="*/ 754380 h 1257300"/>
              <a:gd name="connsiteX4" fmla="*/ 34368 w 994488"/>
              <a:gd name="connsiteY4" fmla="*/ 1257300 h 125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488" h="1257300">
                <a:moveTo>
                  <a:pt x="994488" y="0"/>
                </a:moveTo>
                <a:lnTo>
                  <a:pt x="708738" y="45720"/>
                </a:lnTo>
                <a:cubicBezTo>
                  <a:pt x="575388" y="66675"/>
                  <a:pt x="310593" y="7620"/>
                  <a:pt x="194388" y="125730"/>
                </a:cubicBezTo>
                <a:cubicBezTo>
                  <a:pt x="78183" y="243840"/>
                  <a:pt x="38178" y="565785"/>
                  <a:pt x="11508" y="754380"/>
                </a:cubicBezTo>
                <a:cubicBezTo>
                  <a:pt x="-15162" y="942975"/>
                  <a:pt x="9603" y="1100137"/>
                  <a:pt x="34368" y="1257300"/>
                </a:cubicBezTo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6326033" y="2716800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Sipm</a:t>
            </a:r>
            <a:r>
              <a:rPr lang="en-US" sz="1400" dirty="0" smtClean="0"/>
              <a:t> </a:t>
            </a:r>
          </a:p>
          <a:p>
            <a:r>
              <a:rPr lang="en-US" sz="1400" dirty="0" smtClean="0"/>
              <a:t>signal</a:t>
            </a:r>
            <a:endParaRPr lang="en-US" sz="1400" dirty="0"/>
          </a:p>
        </p:txBody>
      </p:sp>
      <p:sp>
        <p:nvSpPr>
          <p:cNvPr id="66" name="Rectangle 65"/>
          <p:cNvSpPr/>
          <p:nvPr/>
        </p:nvSpPr>
        <p:spPr>
          <a:xfrm>
            <a:off x="5354892" y="4228257"/>
            <a:ext cx="91828" cy="10862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354892" y="4598590"/>
            <a:ext cx="91828" cy="422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4935995" y="3903986"/>
            <a:ext cx="837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viewport</a:t>
            </a:r>
            <a:endParaRPr lang="en-US" sz="1400" dirty="0"/>
          </a:p>
        </p:txBody>
      </p:sp>
      <p:cxnSp>
        <p:nvCxnSpPr>
          <p:cNvPr id="74" name="Straight Arrow Connector 73"/>
          <p:cNvCxnSpPr/>
          <p:nvPr/>
        </p:nvCxnSpPr>
        <p:spPr>
          <a:xfrm flipV="1">
            <a:off x="4860032" y="5021310"/>
            <a:ext cx="441076" cy="5941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371875" y="4337700"/>
            <a:ext cx="452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Rail</a:t>
            </a:r>
            <a:endParaRPr lang="en-US" sz="1400" dirty="0"/>
          </a:p>
        </p:txBody>
      </p:sp>
      <p:sp>
        <p:nvSpPr>
          <p:cNvPr id="76" name="Title 7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Qualitative</a:t>
            </a:r>
            <a:endParaRPr lang="en-US" dirty="0"/>
          </a:p>
        </p:txBody>
      </p:sp>
      <p:sp>
        <p:nvSpPr>
          <p:cNvPr id="78" name="Up Arrow 77"/>
          <p:cNvSpPr/>
          <p:nvPr/>
        </p:nvSpPr>
        <p:spPr>
          <a:xfrm>
            <a:off x="5652120" y="2204864"/>
            <a:ext cx="388973" cy="1813658"/>
          </a:xfrm>
          <a:prstGeom prst="up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5459841" y="2670031"/>
            <a:ext cx="7709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Vacuum</a:t>
            </a:r>
          </a:p>
          <a:p>
            <a:r>
              <a:rPr lang="en-US" sz="1400" dirty="0" smtClean="0"/>
              <a:t>line</a:t>
            </a:r>
            <a:endParaRPr lang="en-US" sz="1400" dirty="0"/>
          </a:p>
        </p:txBody>
      </p:sp>
      <p:sp>
        <p:nvSpPr>
          <p:cNvPr id="81" name="TextBox 80"/>
          <p:cNvSpPr txBox="1"/>
          <p:nvPr/>
        </p:nvSpPr>
        <p:spPr>
          <a:xfrm>
            <a:off x="5580111" y="4333442"/>
            <a:ext cx="452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Rail</a:t>
            </a:r>
            <a:endParaRPr lang="en-US" sz="1400" dirty="0"/>
          </a:p>
        </p:txBody>
      </p:sp>
      <p:sp>
        <p:nvSpPr>
          <p:cNvPr id="84" name="TextBox 83"/>
          <p:cNvSpPr txBox="1"/>
          <p:nvPr/>
        </p:nvSpPr>
        <p:spPr>
          <a:xfrm>
            <a:off x="876065" y="1086428"/>
            <a:ext cx="710944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Minimal system</a:t>
            </a:r>
          </a:p>
          <a:p>
            <a:r>
              <a:rPr lang="en-US" sz="1600" dirty="0" smtClean="0"/>
              <a:t>Allow to investigate the response of </a:t>
            </a:r>
            <a:r>
              <a:rPr lang="en-US" sz="1600" dirty="0" err="1" smtClean="0"/>
              <a:t>SiPM</a:t>
            </a:r>
            <a:r>
              <a:rPr lang="en-US" sz="1600" dirty="0" smtClean="0"/>
              <a:t> to 175nm light qualitatively</a:t>
            </a:r>
          </a:p>
          <a:p>
            <a:r>
              <a:rPr lang="en-US" sz="1600" dirty="0" smtClean="0"/>
              <a:t>Reproducibility will be a serious issue (no independent light monitor)</a:t>
            </a:r>
          </a:p>
          <a:p>
            <a:r>
              <a:rPr lang="en-US" sz="1600" dirty="0" smtClean="0"/>
              <a:t>In air, the flash lamp has to be very close to viewport. EMI concern.</a:t>
            </a:r>
          </a:p>
          <a:p>
            <a:r>
              <a:rPr lang="en-US" sz="1600" dirty="0" smtClean="0"/>
              <a:t>Could tune UV light output by moving flash lamp but very sensitive to water content</a:t>
            </a:r>
          </a:p>
          <a:p>
            <a:r>
              <a:rPr lang="en-US" sz="1600" dirty="0" smtClean="0"/>
              <a:t>Cold temperature operation should be ok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 rot="19683665">
            <a:off x="3049049" y="2604547"/>
            <a:ext cx="2052613" cy="707886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Obsolete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5580111" y="4598591"/>
            <a:ext cx="1358429" cy="4227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5580111" y="4333442"/>
            <a:ext cx="452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Rail</a:t>
            </a:r>
            <a:endParaRPr lang="en-US" sz="1400" dirty="0"/>
          </a:p>
        </p:txBody>
      </p:sp>
      <p:sp>
        <p:nvSpPr>
          <p:cNvPr id="51" name="Rectangle 50"/>
          <p:cNvSpPr/>
          <p:nvPr/>
        </p:nvSpPr>
        <p:spPr>
          <a:xfrm>
            <a:off x="4535997" y="4577940"/>
            <a:ext cx="720210" cy="4433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Critical qualitative cross-check</a:t>
            </a:r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7731155" y="3690411"/>
            <a:ext cx="297148" cy="840945"/>
          </a:xfrm>
          <a:custGeom>
            <a:avLst/>
            <a:gdLst>
              <a:gd name="connsiteX0" fmla="*/ 0 w 149297"/>
              <a:gd name="connsiteY0" fmla="*/ 0 h 731520"/>
              <a:gd name="connsiteX1" fmla="*/ 148590 w 149297"/>
              <a:gd name="connsiteY1" fmla="*/ 388620 h 731520"/>
              <a:gd name="connsiteX2" fmla="*/ 45720 w 149297"/>
              <a:gd name="connsiteY2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297" h="731520">
                <a:moveTo>
                  <a:pt x="0" y="0"/>
                </a:moveTo>
                <a:cubicBezTo>
                  <a:pt x="70485" y="133350"/>
                  <a:pt x="140970" y="266700"/>
                  <a:pt x="148590" y="388620"/>
                </a:cubicBezTo>
                <a:cubicBezTo>
                  <a:pt x="156210" y="510540"/>
                  <a:pt x="100965" y="621030"/>
                  <a:pt x="45720" y="731520"/>
                </a:cubicBezTo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endCxn id="16" idx="1"/>
          </p:cNvCxnSpPr>
          <p:nvPr/>
        </p:nvCxnSpPr>
        <p:spPr>
          <a:xfrm flipV="1">
            <a:off x="1502463" y="4801469"/>
            <a:ext cx="4780139" cy="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907581" y="2499103"/>
            <a:ext cx="6331021" cy="37669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6306307" y="4382565"/>
            <a:ext cx="45719" cy="7920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6352026" y="4382565"/>
            <a:ext cx="170305" cy="7920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/>
          <p:cNvSpPr txBox="1"/>
          <p:nvPr/>
        </p:nvSpPr>
        <p:spPr>
          <a:xfrm>
            <a:off x="899068" y="6018865"/>
            <a:ext cx="1698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Light tight enclosure</a:t>
            </a:r>
            <a:endParaRPr lang="en-US" sz="1400" b="1" dirty="0"/>
          </a:p>
        </p:txBody>
      </p:sp>
      <p:sp>
        <p:nvSpPr>
          <p:cNvPr id="16" name="Rectangle 15"/>
          <p:cNvSpPr/>
          <p:nvPr/>
        </p:nvSpPr>
        <p:spPr>
          <a:xfrm>
            <a:off x="6282602" y="4698103"/>
            <a:ext cx="46564" cy="2067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442211" y="3950517"/>
            <a:ext cx="1584176" cy="165618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14" idx="0"/>
            <a:endCxn id="14" idx="2"/>
          </p:cNvCxnSpPr>
          <p:nvPr/>
        </p:nvCxnSpPr>
        <p:spPr>
          <a:xfrm>
            <a:off x="6437179" y="4382565"/>
            <a:ext cx="0" cy="792088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18"/>
          <p:cNvSpPr/>
          <p:nvPr/>
        </p:nvSpPr>
        <p:spPr>
          <a:xfrm>
            <a:off x="6418754" y="4084775"/>
            <a:ext cx="1388942" cy="613837"/>
          </a:xfrm>
          <a:custGeom>
            <a:avLst/>
            <a:gdLst>
              <a:gd name="connsiteX0" fmla="*/ 21997 w 1215140"/>
              <a:gd name="connsiteY0" fmla="*/ 362377 h 613837"/>
              <a:gd name="connsiteX1" fmla="*/ 21997 w 1215140"/>
              <a:gd name="connsiteY1" fmla="*/ 179497 h 613837"/>
              <a:gd name="connsiteX2" fmla="*/ 250597 w 1215140"/>
              <a:gd name="connsiteY2" fmla="*/ 42337 h 613837"/>
              <a:gd name="connsiteX3" fmla="*/ 616357 w 1215140"/>
              <a:gd name="connsiteY3" fmla="*/ 30907 h 613837"/>
              <a:gd name="connsiteX4" fmla="*/ 1142137 w 1215140"/>
              <a:gd name="connsiteY4" fmla="*/ 30907 h 613837"/>
              <a:gd name="connsiteX5" fmla="*/ 1210717 w 1215140"/>
              <a:gd name="connsiteY5" fmla="*/ 442387 h 613837"/>
              <a:gd name="connsiteX6" fmla="*/ 1210717 w 1215140"/>
              <a:gd name="connsiteY6" fmla="*/ 442387 h 613837"/>
              <a:gd name="connsiteX7" fmla="*/ 1210717 w 1215140"/>
              <a:gd name="connsiteY7" fmla="*/ 613837 h 613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5140" h="613837">
                <a:moveTo>
                  <a:pt x="21997" y="362377"/>
                </a:moveTo>
                <a:cubicBezTo>
                  <a:pt x="2947" y="297607"/>
                  <a:pt x="-16103" y="232837"/>
                  <a:pt x="21997" y="179497"/>
                </a:cubicBezTo>
                <a:cubicBezTo>
                  <a:pt x="60097" y="126157"/>
                  <a:pt x="151537" y="67102"/>
                  <a:pt x="250597" y="42337"/>
                </a:cubicBezTo>
                <a:cubicBezTo>
                  <a:pt x="349657" y="17572"/>
                  <a:pt x="467767" y="32812"/>
                  <a:pt x="616357" y="30907"/>
                </a:cubicBezTo>
                <a:cubicBezTo>
                  <a:pt x="764947" y="29002"/>
                  <a:pt x="1043077" y="-37673"/>
                  <a:pt x="1142137" y="30907"/>
                </a:cubicBezTo>
                <a:cubicBezTo>
                  <a:pt x="1241197" y="99487"/>
                  <a:pt x="1210717" y="442387"/>
                  <a:pt x="1210717" y="442387"/>
                </a:cubicBezTo>
                <a:lnTo>
                  <a:pt x="1210717" y="442387"/>
                </a:lnTo>
                <a:lnTo>
                  <a:pt x="1210717" y="613837"/>
                </a:lnTo>
              </a:path>
            </a:pathLst>
          </a:cu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6417757" y="4189273"/>
            <a:ext cx="1313397" cy="1125249"/>
          </a:xfrm>
          <a:custGeom>
            <a:avLst/>
            <a:gdLst>
              <a:gd name="connsiteX0" fmla="*/ 19797 w 1025856"/>
              <a:gd name="connsiteY0" fmla="*/ 982095 h 1125249"/>
              <a:gd name="connsiteX1" fmla="*/ 19797 w 1025856"/>
              <a:gd name="connsiteY1" fmla="*/ 1050675 h 1125249"/>
              <a:gd name="connsiteX2" fmla="*/ 225537 w 1025856"/>
              <a:gd name="connsiteY2" fmla="*/ 1050675 h 1125249"/>
              <a:gd name="connsiteX3" fmla="*/ 294117 w 1025856"/>
              <a:gd name="connsiteY3" fmla="*/ 79125 h 1125249"/>
              <a:gd name="connsiteX4" fmla="*/ 511287 w 1025856"/>
              <a:gd name="connsiteY4" fmla="*/ 56265 h 1125249"/>
              <a:gd name="connsiteX5" fmla="*/ 602727 w 1025856"/>
              <a:gd name="connsiteY5" fmla="*/ 56265 h 1125249"/>
              <a:gd name="connsiteX6" fmla="*/ 957057 w 1025856"/>
              <a:gd name="connsiteY6" fmla="*/ 33405 h 1125249"/>
              <a:gd name="connsiteX7" fmla="*/ 1025637 w 1025856"/>
              <a:gd name="connsiteY7" fmla="*/ 490605 h 112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25856" h="1125249">
                <a:moveTo>
                  <a:pt x="19797" y="982095"/>
                </a:moveTo>
                <a:cubicBezTo>
                  <a:pt x="2652" y="1010670"/>
                  <a:pt x="-14493" y="1039245"/>
                  <a:pt x="19797" y="1050675"/>
                </a:cubicBezTo>
                <a:cubicBezTo>
                  <a:pt x="54087" y="1062105"/>
                  <a:pt x="179817" y="1212600"/>
                  <a:pt x="225537" y="1050675"/>
                </a:cubicBezTo>
                <a:cubicBezTo>
                  <a:pt x="271257" y="888750"/>
                  <a:pt x="246492" y="244860"/>
                  <a:pt x="294117" y="79125"/>
                </a:cubicBezTo>
                <a:cubicBezTo>
                  <a:pt x="341742" y="-86610"/>
                  <a:pt x="459852" y="60075"/>
                  <a:pt x="511287" y="56265"/>
                </a:cubicBezTo>
                <a:cubicBezTo>
                  <a:pt x="562722" y="52455"/>
                  <a:pt x="528432" y="60075"/>
                  <a:pt x="602727" y="56265"/>
                </a:cubicBezTo>
                <a:cubicBezTo>
                  <a:pt x="677022" y="52455"/>
                  <a:pt x="886572" y="-38985"/>
                  <a:pt x="957057" y="33405"/>
                </a:cubicBezTo>
                <a:cubicBezTo>
                  <a:pt x="1027542" y="105795"/>
                  <a:pt x="1026589" y="298200"/>
                  <a:pt x="1025637" y="490605"/>
                </a:cubicBezTo>
              </a:path>
            </a:pathLst>
          </a:cu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401000" y="5503855"/>
            <a:ext cx="167994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Vacuum enclosure</a:t>
            </a:r>
          </a:p>
          <a:p>
            <a:r>
              <a:rPr lang="en-US" sz="1400" dirty="0" smtClean="0"/>
              <a:t>Use as Faraday cage </a:t>
            </a:r>
          </a:p>
          <a:p>
            <a:r>
              <a:rPr lang="en-US" sz="1400" dirty="0" smtClean="0"/>
              <a:t>as well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6121187" y="5307646"/>
            <a:ext cx="921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Cold plate</a:t>
            </a:r>
            <a:endParaRPr lang="en-US" sz="1400" dirty="0"/>
          </a:p>
        </p:txBody>
      </p:sp>
      <p:cxnSp>
        <p:nvCxnSpPr>
          <p:cNvPr id="23" name="Straight Arrow Connector 22"/>
          <p:cNvCxnSpPr>
            <a:stCxn id="22" idx="0"/>
          </p:cNvCxnSpPr>
          <p:nvPr/>
        </p:nvCxnSpPr>
        <p:spPr>
          <a:xfrm flipH="1" flipV="1">
            <a:off x="6522331" y="4904836"/>
            <a:ext cx="59688" cy="402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442211" y="5137784"/>
            <a:ext cx="1197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SiPM</a:t>
            </a:r>
            <a:r>
              <a:rPr lang="en-US" sz="1400" dirty="0" smtClean="0"/>
              <a:t> and PCB</a:t>
            </a:r>
            <a:endParaRPr lang="en-US" sz="1400" dirty="0"/>
          </a:p>
        </p:txBody>
      </p:sp>
      <p:cxnSp>
        <p:nvCxnSpPr>
          <p:cNvPr id="25" name="Straight Arrow Connector 24"/>
          <p:cNvCxnSpPr>
            <a:stCxn id="24" idx="0"/>
            <a:endCxn id="16" idx="2"/>
          </p:cNvCxnSpPr>
          <p:nvPr/>
        </p:nvCxnSpPr>
        <p:spPr>
          <a:xfrm flipV="1">
            <a:off x="6041093" y="4904835"/>
            <a:ext cx="264791" cy="2329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474317" y="4577940"/>
            <a:ext cx="623353" cy="107838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LN2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>
            <a:off x="7617461" y="4361915"/>
            <a:ext cx="336193" cy="2160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316707" y="4119429"/>
            <a:ext cx="891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Regulator</a:t>
            </a:r>
            <a:endParaRPr lang="en-US" sz="1400" dirty="0"/>
          </a:p>
        </p:txBody>
      </p:sp>
      <p:sp>
        <p:nvSpPr>
          <p:cNvPr id="29" name="Freeform 28"/>
          <p:cNvSpPr/>
          <p:nvPr/>
        </p:nvSpPr>
        <p:spPr>
          <a:xfrm>
            <a:off x="6096148" y="3965366"/>
            <a:ext cx="196013" cy="525780"/>
          </a:xfrm>
          <a:custGeom>
            <a:avLst/>
            <a:gdLst>
              <a:gd name="connsiteX0" fmla="*/ 196013 w 196013"/>
              <a:gd name="connsiteY0" fmla="*/ 525780 h 525780"/>
              <a:gd name="connsiteX1" fmla="*/ 13133 w 196013"/>
              <a:gd name="connsiteY1" fmla="*/ 354330 h 525780"/>
              <a:gd name="connsiteX2" fmla="*/ 13133 w 196013"/>
              <a:gd name="connsiteY2" fmla="*/ 228600 h 525780"/>
              <a:gd name="connsiteX3" fmla="*/ 1703 w 196013"/>
              <a:gd name="connsiteY3" fmla="*/ 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013" h="525780">
                <a:moveTo>
                  <a:pt x="196013" y="525780"/>
                </a:moveTo>
                <a:cubicBezTo>
                  <a:pt x="119813" y="464820"/>
                  <a:pt x="43613" y="403860"/>
                  <a:pt x="13133" y="354330"/>
                </a:cubicBezTo>
                <a:cubicBezTo>
                  <a:pt x="-17347" y="304800"/>
                  <a:pt x="15038" y="287655"/>
                  <a:pt x="13133" y="228600"/>
                </a:cubicBezTo>
                <a:cubicBezTo>
                  <a:pt x="11228" y="169545"/>
                  <a:pt x="6465" y="84772"/>
                  <a:pt x="1703" y="0"/>
                </a:cubicBezTo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6198561" y="3965366"/>
            <a:ext cx="105030" cy="445770"/>
          </a:xfrm>
          <a:custGeom>
            <a:avLst/>
            <a:gdLst>
              <a:gd name="connsiteX0" fmla="*/ 105030 w 105030"/>
              <a:gd name="connsiteY0" fmla="*/ 445770 h 445770"/>
              <a:gd name="connsiteX1" fmla="*/ 13590 w 105030"/>
              <a:gd name="connsiteY1" fmla="*/ 320040 h 445770"/>
              <a:gd name="connsiteX2" fmla="*/ 2160 w 105030"/>
              <a:gd name="connsiteY2" fmla="*/ 0 h 445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030" h="445770">
                <a:moveTo>
                  <a:pt x="105030" y="445770"/>
                </a:moveTo>
                <a:cubicBezTo>
                  <a:pt x="67882" y="420052"/>
                  <a:pt x="30735" y="394335"/>
                  <a:pt x="13590" y="320040"/>
                </a:cubicBezTo>
                <a:cubicBezTo>
                  <a:pt x="-3555" y="245745"/>
                  <a:pt x="-698" y="122872"/>
                  <a:pt x="2160" y="0"/>
                </a:cubicBezTo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312564" y="3244614"/>
            <a:ext cx="945591" cy="579988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PID controller</a:t>
            </a:r>
            <a:endParaRPr lang="en-US" sz="1400" dirty="0"/>
          </a:p>
        </p:txBody>
      </p:sp>
      <p:sp>
        <p:nvSpPr>
          <p:cNvPr id="32" name="Freeform 31"/>
          <p:cNvSpPr/>
          <p:nvPr/>
        </p:nvSpPr>
        <p:spPr>
          <a:xfrm>
            <a:off x="6200721" y="3426886"/>
            <a:ext cx="1105848" cy="527050"/>
          </a:xfrm>
          <a:custGeom>
            <a:avLst/>
            <a:gdLst>
              <a:gd name="connsiteX0" fmla="*/ 0 w 868680"/>
              <a:gd name="connsiteY0" fmla="*/ 527050 h 527050"/>
              <a:gd name="connsiteX1" fmla="*/ 45720 w 868680"/>
              <a:gd name="connsiteY1" fmla="*/ 172720 h 527050"/>
              <a:gd name="connsiteX2" fmla="*/ 262890 w 868680"/>
              <a:gd name="connsiteY2" fmla="*/ 92710 h 527050"/>
              <a:gd name="connsiteX3" fmla="*/ 560070 w 868680"/>
              <a:gd name="connsiteY3" fmla="*/ 12700 h 527050"/>
              <a:gd name="connsiteX4" fmla="*/ 868680 w 868680"/>
              <a:gd name="connsiteY4" fmla="*/ 1270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8680" h="527050">
                <a:moveTo>
                  <a:pt x="0" y="527050"/>
                </a:moveTo>
                <a:cubicBezTo>
                  <a:pt x="952" y="386080"/>
                  <a:pt x="1905" y="245110"/>
                  <a:pt x="45720" y="172720"/>
                </a:cubicBezTo>
                <a:cubicBezTo>
                  <a:pt x="89535" y="100330"/>
                  <a:pt x="177165" y="119380"/>
                  <a:pt x="262890" y="92710"/>
                </a:cubicBezTo>
                <a:cubicBezTo>
                  <a:pt x="348615" y="66040"/>
                  <a:pt x="459105" y="27940"/>
                  <a:pt x="560070" y="12700"/>
                </a:cubicBezTo>
                <a:cubicBezTo>
                  <a:pt x="661035" y="-2540"/>
                  <a:pt x="764857" y="-635"/>
                  <a:pt x="868680" y="1270"/>
                </a:cubicBezTo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058534" y="3488102"/>
            <a:ext cx="1162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Temperature </a:t>
            </a:r>
          </a:p>
          <a:p>
            <a:r>
              <a:rPr lang="en-US" sz="1400" dirty="0" smtClean="0"/>
              <a:t>sensor</a:t>
            </a:r>
            <a:endParaRPr lang="en-US" sz="1400" dirty="0"/>
          </a:p>
        </p:txBody>
      </p:sp>
      <p:sp>
        <p:nvSpPr>
          <p:cNvPr id="34" name="Rectangle 33"/>
          <p:cNvSpPr/>
          <p:nvPr/>
        </p:nvSpPr>
        <p:spPr>
          <a:xfrm>
            <a:off x="7293847" y="2563756"/>
            <a:ext cx="958851" cy="5769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Amplifier and bias</a:t>
            </a:r>
            <a:endParaRPr lang="en-US" sz="1400" dirty="0"/>
          </a:p>
        </p:txBody>
      </p:sp>
      <p:sp>
        <p:nvSpPr>
          <p:cNvPr id="35" name="Freeform 34"/>
          <p:cNvSpPr/>
          <p:nvPr/>
        </p:nvSpPr>
        <p:spPr>
          <a:xfrm>
            <a:off x="6058534" y="2696636"/>
            <a:ext cx="1254029" cy="1268730"/>
          </a:xfrm>
          <a:custGeom>
            <a:avLst/>
            <a:gdLst>
              <a:gd name="connsiteX0" fmla="*/ 994488 w 994488"/>
              <a:gd name="connsiteY0" fmla="*/ 0 h 1257300"/>
              <a:gd name="connsiteX1" fmla="*/ 708738 w 994488"/>
              <a:gd name="connsiteY1" fmla="*/ 45720 h 1257300"/>
              <a:gd name="connsiteX2" fmla="*/ 194388 w 994488"/>
              <a:gd name="connsiteY2" fmla="*/ 125730 h 1257300"/>
              <a:gd name="connsiteX3" fmla="*/ 11508 w 994488"/>
              <a:gd name="connsiteY3" fmla="*/ 754380 h 1257300"/>
              <a:gd name="connsiteX4" fmla="*/ 34368 w 994488"/>
              <a:gd name="connsiteY4" fmla="*/ 1257300 h 125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488" h="1257300">
                <a:moveTo>
                  <a:pt x="994488" y="0"/>
                </a:moveTo>
                <a:lnTo>
                  <a:pt x="708738" y="45720"/>
                </a:lnTo>
                <a:cubicBezTo>
                  <a:pt x="575388" y="66675"/>
                  <a:pt x="310593" y="7620"/>
                  <a:pt x="194388" y="125730"/>
                </a:cubicBezTo>
                <a:cubicBezTo>
                  <a:pt x="78183" y="243840"/>
                  <a:pt x="38178" y="565785"/>
                  <a:pt x="11508" y="754380"/>
                </a:cubicBezTo>
                <a:cubicBezTo>
                  <a:pt x="-15162" y="942975"/>
                  <a:pt x="9603" y="1100137"/>
                  <a:pt x="34368" y="1257300"/>
                </a:cubicBezTo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326033" y="2716800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Sipm</a:t>
            </a:r>
            <a:r>
              <a:rPr lang="en-US" sz="1400" dirty="0" smtClean="0"/>
              <a:t> </a:t>
            </a:r>
          </a:p>
          <a:p>
            <a:r>
              <a:rPr lang="en-US" sz="1400" dirty="0" smtClean="0"/>
              <a:t>signal</a:t>
            </a:r>
            <a:endParaRPr lang="en-US" sz="1400" dirty="0"/>
          </a:p>
        </p:txBody>
      </p:sp>
      <p:sp>
        <p:nvSpPr>
          <p:cNvPr id="37" name="Rectangle 36"/>
          <p:cNvSpPr/>
          <p:nvPr/>
        </p:nvSpPr>
        <p:spPr>
          <a:xfrm>
            <a:off x="5354892" y="4228257"/>
            <a:ext cx="91828" cy="10862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354892" y="4598590"/>
            <a:ext cx="91828" cy="422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837310" y="3552394"/>
            <a:ext cx="10397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 viewports</a:t>
            </a:r>
            <a:endParaRPr lang="en-US" sz="1400" dirty="0"/>
          </a:p>
        </p:txBody>
      </p:sp>
      <p:sp>
        <p:nvSpPr>
          <p:cNvPr id="43" name="Rectangle 42"/>
          <p:cNvSpPr/>
          <p:nvPr/>
        </p:nvSpPr>
        <p:spPr>
          <a:xfrm>
            <a:off x="3888055" y="3953936"/>
            <a:ext cx="1368152" cy="16527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256207" y="4225506"/>
            <a:ext cx="91828" cy="10862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5256207" y="4590109"/>
            <a:ext cx="91828" cy="422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>
            <a:stCxn id="39" idx="2"/>
            <a:endCxn id="44" idx="0"/>
          </p:cNvCxnSpPr>
          <p:nvPr/>
        </p:nvCxnSpPr>
        <p:spPr>
          <a:xfrm flipH="1">
            <a:off x="5302121" y="3860171"/>
            <a:ext cx="55075" cy="365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4319973" y="4361200"/>
            <a:ext cx="216024" cy="8805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4217370" y="4025054"/>
            <a:ext cx="1010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Teflon tube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3895980" y="5298924"/>
            <a:ext cx="1131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Alpha source</a:t>
            </a:r>
            <a:endParaRPr lang="en-US" sz="1400" dirty="0"/>
          </a:p>
        </p:txBody>
      </p:sp>
      <p:cxnSp>
        <p:nvCxnSpPr>
          <p:cNvPr id="55" name="Straight Arrow Connector 54"/>
          <p:cNvCxnSpPr>
            <a:endCxn id="50" idx="2"/>
          </p:cNvCxnSpPr>
          <p:nvPr/>
        </p:nvCxnSpPr>
        <p:spPr>
          <a:xfrm flipV="1">
            <a:off x="4427985" y="5241736"/>
            <a:ext cx="0" cy="203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2" idx="2"/>
          </p:cNvCxnSpPr>
          <p:nvPr/>
        </p:nvCxnSpPr>
        <p:spPr>
          <a:xfrm>
            <a:off x="4722509" y="4332831"/>
            <a:ext cx="114801" cy="3657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Up-Down Arrow 57"/>
          <p:cNvSpPr/>
          <p:nvPr/>
        </p:nvSpPr>
        <p:spPr>
          <a:xfrm>
            <a:off x="4217370" y="2204864"/>
            <a:ext cx="354761" cy="176050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3885825" y="2932243"/>
            <a:ext cx="926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Xenon gas</a:t>
            </a:r>
            <a:endParaRPr 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3817272" y="5557273"/>
            <a:ext cx="1221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Gas enclosure</a:t>
            </a:r>
            <a:endParaRPr lang="en-US" sz="14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876065" y="1086428"/>
            <a:ext cx="65722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Critical cross-check</a:t>
            </a:r>
          </a:p>
          <a:p>
            <a:r>
              <a:rPr lang="en-US" sz="1600" dirty="0" smtClean="0"/>
              <a:t>Verify sensitivity to Xenon scintillation light (alpha source in xenon gas)</a:t>
            </a:r>
          </a:p>
          <a:p>
            <a:r>
              <a:rPr lang="en-US" sz="1600" dirty="0" smtClean="0"/>
              <a:t>Source light yield should be stable (provided Xenon density does not change)</a:t>
            </a:r>
          </a:p>
          <a:p>
            <a:r>
              <a:rPr lang="en-US" sz="1600" dirty="0" smtClean="0"/>
              <a:t>No trigger and no control over light yield (only qualitative)</a:t>
            </a:r>
            <a:endParaRPr lang="en-US" sz="1600" dirty="0"/>
          </a:p>
        </p:txBody>
      </p:sp>
      <p:sp>
        <p:nvSpPr>
          <p:cNvPr id="65" name="Up Arrow 64"/>
          <p:cNvSpPr/>
          <p:nvPr/>
        </p:nvSpPr>
        <p:spPr>
          <a:xfrm>
            <a:off x="5652120" y="2204864"/>
            <a:ext cx="388973" cy="1813658"/>
          </a:xfrm>
          <a:prstGeom prst="up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5459841" y="2670031"/>
            <a:ext cx="7709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Vacuum</a:t>
            </a:r>
          </a:p>
          <a:p>
            <a:r>
              <a:rPr lang="en-US" sz="1400" dirty="0" smtClean="0"/>
              <a:t>line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 rot="19683665">
            <a:off x="3049049" y="2604547"/>
            <a:ext cx="2052613" cy="707886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Obsolete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38577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 rot="16200000">
            <a:off x="6254146" y="3736578"/>
            <a:ext cx="407851" cy="58577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 rot="16200000">
            <a:off x="6288395" y="5326191"/>
            <a:ext cx="407851" cy="58577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5464017" y="4502357"/>
            <a:ext cx="407851" cy="58577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Quantitative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62403" y="4598591"/>
            <a:ext cx="3973592" cy="4227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8203987" y="4371060"/>
            <a:ext cx="297148" cy="840945"/>
          </a:xfrm>
          <a:custGeom>
            <a:avLst/>
            <a:gdLst>
              <a:gd name="connsiteX0" fmla="*/ 0 w 149297"/>
              <a:gd name="connsiteY0" fmla="*/ 0 h 731520"/>
              <a:gd name="connsiteX1" fmla="*/ 148590 w 149297"/>
              <a:gd name="connsiteY1" fmla="*/ 388620 h 731520"/>
              <a:gd name="connsiteX2" fmla="*/ 45720 w 149297"/>
              <a:gd name="connsiteY2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297" h="731520">
                <a:moveTo>
                  <a:pt x="0" y="0"/>
                </a:moveTo>
                <a:cubicBezTo>
                  <a:pt x="70485" y="133350"/>
                  <a:pt x="140970" y="266700"/>
                  <a:pt x="148590" y="388620"/>
                </a:cubicBezTo>
                <a:cubicBezTo>
                  <a:pt x="156210" y="510540"/>
                  <a:pt x="100965" y="621030"/>
                  <a:pt x="45720" y="731520"/>
                </a:cubicBezTo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90394" y="2559718"/>
            <a:ext cx="6798516" cy="37669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1502463" y="4333443"/>
            <a:ext cx="2232248" cy="9251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/>
              <a:t>Xenon flash lamp</a:t>
            </a:r>
            <a:endParaRPr lang="en-CA" sz="1400" dirty="0"/>
          </a:p>
        </p:txBody>
      </p:sp>
      <p:sp>
        <p:nvSpPr>
          <p:cNvPr id="10" name="Rectangle 9"/>
          <p:cNvSpPr/>
          <p:nvPr/>
        </p:nvSpPr>
        <p:spPr>
          <a:xfrm>
            <a:off x="5066859" y="4427205"/>
            <a:ext cx="45719" cy="77545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3605351" y="3847840"/>
            <a:ext cx="1346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Neutral density </a:t>
            </a:r>
          </a:p>
          <a:p>
            <a:r>
              <a:rPr lang="en-CA" sz="1400" dirty="0" smtClean="0"/>
              <a:t>filter wheel</a:t>
            </a:r>
            <a:endParaRPr lang="en-CA" sz="1400" dirty="0"/>
          </a:p>
        </p:txBody>
      </p:sp>
      <p:sp>
        <p:nvSpPr>
          <p:cNvPr id="12" name="Rectangle 11"/>
          <p:cNvSpPr/>
          <p:nvPr/>
        </p:nvSpPr>
        <p:spPr>
          <a:xfrm>
            <a:off x="5210875" y="4405695"/>
            <a:ext cx="45719" cy="79154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/>
          <p:cNvSpPr txBox="1"/>
          <p:nvPr/>
        </p:nvSpPr>
        <p:spPr>
          <a:xfrm>
            <a:off x="4442792" y="5197243"/>
            <a:ext cx="10179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err="1" smtClean="0"/>
              <a:t>Bandpass</a:t>
            </a:r>
            <a:r>
              <a:rPr lang="en-CA" sz="1400" dirty="0" smtClean="0"/>
              <a:t> </a:t>
            </a:r>
          </a:p>
          <a:p>
            <a:r>
              <a:rPr lang="en-CA" sz="1400" dirty="0" smtClean="0"/>
              <a:t>filter wheel</a:t>
            </a:r>
            <a:endParaRPr lang="en-CA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899068" y="6018865"/>
            <a:ext cx="1698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Light tight enclosure</a:t>
            </a:r>
            <a:endParaRPr lang="en-US" sz="1400" b="1" dirty="0"/>
          </a:p>
        </p:txBody>
      </p:sp>
      <p:sp>
        <p:nvSpPr>
          <p:cNvPr id="18" name="Rectangle 17"/>
          <p:cNvSpPr/>
          <p:nvPr/>
        </p:nvSpPr>
        <p:spPr>
          <a:xfrm>
            <a:off x="5442211" y="2670032"/>
            <a:ext cx="2082118" cy="3502722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827497" y="2586575"/>
            <a:ext cx="1544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Vacuum enclosure</a:t>
            </a:r>
          </a:p>
          <a:p>
            <a:r>
              <a:rPr lang="en-US" sz="1400" dirty="0" smtClean="0"/>
              <a:t>&amp; Faraday cage</a:t>
            </a:r>
            <a:endParaRPr lang="en-US" sz="1400" dirty="0"/>
          </a:p>
        </p:txBody>
      </p:sp>
      <p:grpSp>
        <p:nvGrpSpPr>
          <p:cNvPr id="49" name="Group 48"/>
          <p:cNvGrpSpPr/>
          <p:nvPr/>
        </p:nvGrpSpPr>
        <p:grpSpPr>
          <a:xfrm rot="5400000">
            <a:off x="6395316" y="5546826"/>
            <a:ext cx="239729" cy="792088"/>
            <a:chOff x="7481586" y="4382565"/>
            <a:chExt cx="239729" cy="792088"/>
          </a:xfrm>
        </p:grpSpPr>
        <p:sp>
          <p:nvSpPr>
            <p:cNvPr id="14" name="Rectangle 13"/>
            <p:cNvSpPr/>
            <p:nvPr/>
          </p:nvSpPr>
          <p:spPr>
            <a:xfrm>
              <a:off x="7505291" y="4382565"/>
              <a:ext cx="45719" cy="7920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551010" y="4382565"/>
              <a:ext cx="170305" cy="79208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481586" y="4698103"/>
              <a:ext cx="46564" cy="2067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>
              <a:stCxn id="15" idx="0"/>
              <a:endCxn id="15" idx="2"/>
            </p:cNvCxnSpPr>
            <p:nvPr/>
          </p:nvCxnSpPr>
          <p:spPr>
            <a:xfrm>
              <a:off x="7636163" y="4382565"/>
              <a:ext cx="0" cy="792088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/>
          <p:cNvSpPr/>
          <p:nvPr/>
        </p:nvSpPr>
        <p:spPr>
          <a:xfrm>
            <a:off x="7947149" y="5258589"/>
            <a:ext cx="623353" cy="107838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LN2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8090293" y="5042564"/>
            <a:ext cx="336193" cy="2160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789539" y="4800078"/>
            <a:ext cx="891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Regulator</a:t>
            </a:r>
            <a:endParaRPr lang="en-US" sz="1400" dirty="0"/>
          </a:p>
        </p:txBody>
      </p:sp>
      <p:sp>
        <p:nvSpPr>
          <p:cNvPr id="32" name="Rectangle 31"/>
          <p:cNvSpPr/>
          <p:nvPr/>
        </p:nvSpPr>
        <p:spPr>
          <a:xfrm>
            <a:off x="7785396" y="3925263"/>
            <a:ext cx="945591" cy="579988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PID controller</a:t>
            </a:r>
            <a:endParaRPr lang="en-US" sz="1400" dirty="0"/>
          </a:p>
        </p:txBody>
      </p:sp>
      <p:sp>
        <p:nvSpPr>
          <p:cNvPr id="35" name="Rectangle 34"/>
          <p:cNvSpPr/>
          <p:nvPr/>
        </p:nvSpPr>
        <p:spPr>
          <a:xfrm>
            <a:off x="7766679" y="3244405"/>
            <a:ext cx="958851" cy="5769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Amplifier and bias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>
          <a:xfrm>
            <a:off x="5354892" y="4228257"/>
            <a:ext cx="91828" cy="10862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354892" y="4598590"/>
            <a:ext cx="91828" cy="422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935995" y="3903986"/>
            <a:ext cx="837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viewport</a:t>
            </a:r>
            <a:endParaRPr lang="en-US" sz="1400" dirty="0"/>
          </a:p>
        </p:txBody>
      </p:sp>
      <p:cxnSp>
        <p:nvCxnSpPr>
          <p:cNvPr id="41" name="Straight Arrow Connector 40"/>
          <p:cNvCxnSpPr>
            <a:stCxn id="11" idx="2"/>
          </p:cNvCxnSpPr>
          <p:nvPr/>
        </p:nvCxnSpPr>
        <p:spPr>
          <a:xfrm>
            <a:off x="4278548" y="4371060"/>
            <a:ext cx="788311" cy="251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5066859" y="5202656"/>
            <a:ext cx="144016" cy="1118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92532" y="4361915"/>
            <a:ext cx="452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Rail</a:t>
            </a:r>
            <a:endParaRPr lang="en-US" sz="1400" dirty="0"/>
          </a:p>
        </p:txBody>
      </p:sp>
      <p:sp>
        <p:nvSpPr>
          <p:cNvPr id="44" name="Up Arrow 43"/>
          <p:cNvSpPr/>
          <p:nvPr/>
        </p:nvSpPr>
        <p:spPr>
          <a:xfrm>
            <a:off x="5500201" y="2204864"/>
            <a:ext cx="388973" cy="643321"/>
          </a:xfrm>
          <a:prstGeom prst="up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5768784" y="2251941"/>
            <a:ext cx="11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Vacuum line</a:t>
            </a:r>
            <a:endParaRPr lang="en-US" sz="1400" dirty="0"/>
          </a:p>
        </p:txBody>
      </p:sp>
      <p:sp>
        <p:nvSpPr>
          <p:cNvPr id="48" name="Oval 47"/>
          <p:cNvSpPr/>
          <p:nvPr/>
        </p:nvSpPr>
        <p:spPr>
          <a:xfrm>
            <a:off x="5543672" y="3924781"/>
            <a:ext cx="1828800" cy="18288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889174" y="4469849"/>
            <a:ext cx="122424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TEFLON based</a:t>
            </a:r>
          </a:p>
          <a:p>
            <a:r>
              <a:rPr lang="en-US" sz="1400" dirty="0" smtClean="0"/>
              <a:t>Integrating</a:t>
            </a:r>
          </a:p>
          <a:p>
            <a:r>
              <a:rPr lang="en-US" sz="1400" dirty="0" smtClean="0"/>
              <a:t>sphere</a:t>
            </a:r>
            <a:endParaRPr lang="en-US" sz="1400" dirty="0"/>
          </a:p>
        </p:txBody>
      </p:sp>
      <p:sp>
        <p:nvSpPr>
          <p:cNvPr id="53" name="Rectangle 52"/>
          <p:cNvSpPr/>
          <p:nvPr/>
        </p:nvSpPr>
        <p:spPr>
          <a:xfrm>
            <a:off x="5967040" y="3240576"/>
            <a:ext cx="982064" cy="5849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Calibrated PMT</a:t>
            </a:r>
            <a:endParaRPr lang="en-US" sz="1400" dirty="0"/>
          </a:p>
        </p:txBody>
      </p:sp>
      <p:sp>
        <p:nvSpPr>
          <p:cNvPr id="55" name="Freeform 54"/>
          <p:cNvSpPr/>
          <p:nvPr/>
        </p:nvSpPr>
        <p:spPr>
          <a:xfrm>
            <a:off x="6812280" y="3592761"/>
            <a:ext cx="960120" cy="2247969"/>
          </a:xfrm>
          <a:custGeom>
            <a:avLst/>
            <a:gdLst>
              <a:gd name="connsiteX0" fmla="*/ 0 w 960120"/>
              <a:gd name="connsiteY0" fmla="*/ 2247969 h 2247969"/>
              <a:gd name="connsiteX1" fmla="*/ 251460 w 960120"/>
              <a:gd name="connsiteY1" fmla="*/ 2110809 h 2247969"/>
              <a:gd name="connsiteX2" fmla="*/ 594360 w 960120"/>
              <a:gd name="connsiteY2" fmla="*/ 1722189 h 2247969"/>
              <a:gd name="connsiteX3" fmla="*/ 640080 w 960120"/>
              <a:gd name="connsiteY3" fmla="*/ 224859 h 2247969"/>
              <a:gd name="connsiteX4" fmla="*/ 697230 w 960120"/>
              <a:gd name="connsiteY4" fmla="*/ 19119 h 2247969"/>
              <a:gd name="connsiteX5" fmla="*/ 880110 w 960120"/>
              <a:gd name="connsiteY5" fmla="*/ 7689 h 2247969"/>
              <a:gd name="connsiteX6" fmla="*/ 960120 w 960120"/>
              <a:gd name="connsiteY6" fmla="*/ 7689 h 2247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0120" h="2247969">
                <a:moveTo>
                  <a:pt x="0" y="2247969"/>
                </a:moveTo>
                <a:cubicBezTo>
                  <a:pt x="76200" y="2223204"/>
                  <a:pt x="152400" y="2198439"/>
                  <a:pt x="251460" y="2110809"/>
                </a:cubicBezTo>
                <a:cubicBezTo>
                  <a:pt x="350520" y="2023179"/>
                  <a:pt x="529590" y="2036514"/>
                  <a:pt x="594360" y="1722189"/>
                </a:cubicBezTo>
                <a:cubicBezTo>
                  <a:pt x="659130" y="1407864"/>
                  <a:pt x="622935" y="508704"/>
                  <a:pt x="640080" y="224859"/>
                </a:cubicBezTo>
                <a:cubicBezTo>
                  <a:pt x="657225" y="-58986"/>
                  <a:pt x="657225" y="55314"/>
                  <a:pt x="697230" y="19119"/>
                </a:cubicBezTo>
                <a:cubicBezTo>
                  <a:pt x="737235" y="-17076"/>
                  <a:pt x="836295" y="9594"/>
                  <a:pt x="880110" y="7689"/>
                </a:cubicBezTo>
                <a:cubicBezTo>
                  <a:pt x="923925" y="5784"/>
                  <a:pt x="942022" y="6736"/>
                  <a:pt x="960120" y="7689"/>
                </a:cubicBezTo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6892290" y="4080180"/>
            <a:ext cx="880110" cy="1760550"/>
          </a:xfrm>
          <a:custGeom>
            <a:avLst/>
            <a:gdLst>
              <a:gd name="connsiteX0" fmla="*/ 0 w 880110"/>
              <a:gd name="connsiteY0" fmla="*/ 1760550 h 1760550"/>
              <a:gd name="connsiteX1" fmla="*/ 537210 w 880110"/>
              <a:gd name="connsiteY1" fmla="*/ 1531950 h 1760550"/>
              <a:gd name="connsiteX2" fmla="*/ 640080 w 880110"/>
              <a:gd name="connsiteY2" fmla="*/ 1497660 h 1760550"/>
              <a:gd name="connsiteX3" fmla="*/ 731520 w 880110"/>
              <a:gd name="connsiteY3" fmla="*/ 1280490 h 1760550"/>
              <a:gd name="connsiteX4" fmla="*/ 742950 w 880110"/>
              <a:gd name="connsiteY4" fmla="*/ 183210 h 1760550"/>
              <a:gd name="connsiteX5" fmla="*/ 880110 w 880110"/>
              <a:gd name="connsiteY5" fmla="*/ 11760 h 176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0110" h="1760550">
                <a:moveTo>
                  <a:pt x="0" y="1760550"/>
                </a:moveTo>
                <a:lnTo>
                  <a:pt x="537210" y="1531950"/>
                </a:lnTo>
                <a:cubicBezTo>
                  <a:pt x="643890" y="1488135"/>
                  <a:pt x="607695" y="1539570"/>
                  <a:pt x="640080" y="1497660"/>
                </a:cubicBezTo>
                <a:cubicBezTo>
                  <a:pt x="672465" y="1455750"/>
                  <a:pt x="714375" y="1499565"/>
                  <a:pt x="731520" y="1280490"/>
                </a:cubicBezTo>
                <a:cubicBezTo>
                  <a:pt x="748665" y="1061415"/>
                  <a:pt x="718185" y="394665"/>
                  <a:pt x="742950" y="183210"/>
                </a:cubicBezTo>
                <a:cubicBezTo>
                  <a:pt x="767715" y="-28245"/>
                  <a:pt x="823912" y="-8243"/>
                  <a:pt x="880110" y="11760"/>
                </a:cubicBezTo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7789538" y="2559718"/>
            <a:ext cx="1102942" cy="550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High speed oscilloscope</a:t>
            </a:r>
            <a:endParaRPr lang="en-US" sz="1400" dirty="0"/>
          </a:p>
        </p:txBody>
      </p:sp>
      <p:sp>
        <p:nvSpPr>
          <p:cNvPr id="58" name="Freeform 57"/>
          <p:cNvSpPr/>
          <p:nvPr/>
        </p:nvSpPr>
        <p:spPr>
          <a:xfrm>
            <a:off x="6412230" y="2893060"/>
            <a:ext cx="1371600" cy="341630"/>
          </a:xfrm>
          <a:custGeom>
            <a:avLst/>
            <a:gdLst>
              <a:gd name="connsiteX0" fmla="*/ 0 w 1371600"/>
              <a:gd name="connsiteY0" fmla="*/ 341630 h 341630"/>
              <a:gd name="connsiteX1" fmla="*/ 137160 w 1371600"/>
              <a:gd name="connsiteY1" fmla="*/ 250190 h 341630"/>
              <a:gd name="connsiteX2" fmla="*/ 537210 w 1371600"/>
              <a:gd name="connsiteY2" fmla="*/ 250190 h 341630"/>
              <a:gd name="connsiteX3" fmla="*/ 857250 w 1371600"/>
              <a:gd name="connsiteY3" fmla="*/ 147320 h 341630"/>
              <a:gd name="connsiteX4" fmla="*/ 1143000 w 1371600"/>
              <a:gd name="connsiteY4" fmla="*/ 10160 h 341630"/>
              <a:gd name="connsiteX5" fmla="*/ 1303020 w 1371600"/>
              <a:gd name="connsiteY5" fmla="*/ 10160 h 341630"/>
              <a:gd name="connsiteX6" fmla="*/ 1371600 w 1371600"/>
              <a:gd name="connsiteY6" fmla="*/ 10160 h 341630"/>
              <a:gd name="connsiteX7" fmla="*/ 1371600 w 1371600"/>
              <a:gd name="connsiteY7" fmla="*/ 10160 h 341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71600" h="341630">
                <a:moveTo>
                  <a:pt x="0" y="341630"/>
                </a:moveTo>
                <a:cubicBezTo>
                  <a:pt x="23812" y="303530"/>
                  <a:pt x="47625" y="265430"/>
                  <a:pt x="137160" y="250190"/>
                </a:cubicBezTo>
                <a:cubicBezTo>
                  <a:pt x="226695" y="234950"/>
                  <a:pt x="417195" y="267335"/>
                  <a:pt x="537210" y="250190"/>
                </a:cubicBezTo>
                <a:cubicBezTo>
                  <a:pt x="657225" y="233045"/>
                  <a:pt x="756285" y="187325"/>
                  <a:pt x="857250" y="147320"/>
                </a:cubicBezTo>
                <a:cubicBezTo>
                  <a:pt x="958215" y="107315"/>
                  <a:pt x="1068705" y="33020"/>
                  <a:pt x="1143000" y="10160"/>
                </a:cubicBezTo>
                <a:cubicBezTo>
                  <a:pt x="1217295" y="-12700"/>
                  <a:pt x="1303020" y="10160"/>
                  <a:pt x="1303020" y="10160"/>
                </a:cubicBezTo>
                <a:lnTo>
                  <a:pt x="1371600" y="10160"/>
                </a:lnTo>
                <a:lnTo>
                  <a:pt x="1371600" y="10160"/>
                </a:lnTo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>
            <a:off x="8229600" y="3108960"/>
            <a:ext cx="57150" cy="148590"/>
          </a:xfrm>
          <a:custGeom>
            <a:avLst/>
            <a:gdLst>
              <a:gd name="connsiteX0" fmla="*/ 0 w 57150"/>
              <a:gd name="connsiteY0" fmla="*/ 148590 h 148590"/>
              <a:gd name="connsiteX1" fmla="*/ 57150 w 57150"/>
              <a:gd name="connsiteY1" fmla="*/ 0 h 148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148590">
                <a:moveTo>
                  <a:pt x="0" y="148590"/>
                </a:moveTo>
                <a:lnTo>
                  <a:pt x="57150" y="0"/>
                </a:lnTo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/>
          <p:cNvSpPr/>
          <p:nvPr/>
        </p:nvSpPr>
        <p:spPr>
          <a:xfrm>
            <a:off x="6023443" y="4908968"/>
            <a:ext cx="2171867" cy="1283975"/>
          </a:xfrm>
          <a:custGeom>
            <a:avLst/>
            <a:gdLst>
              <a:gd name="connsiteX0" fmla="*/ 103037 w 2171867"/>
              <a:gd name="connsiteY0" fmla="*/ 1091782 h 1283975"/>
              <a:gd name="connsiteX1" fmla="*/ 167 w 2171867"/>
              <a:gd name="connsiteY1" fmla="*/ 1183222 h 1283975"/>
              <a:gd name="connsiteX2" fmla="*/ 91607 w 2171867"/>
              <a:gd name="connsiteY2" fmla="*/ 1206082 h 1283975"/>
              <a:gd name="connsiteX3" fmla="*/ 480227 w 2171867"/>
              <a:gd name="connsiteY3" fmla="*/ 1206082 h 1283975"/>
              <a:gd name="connsiteX4" fmla="*/ 1063157 w 2171867"/>
              <a:gd name="connsiteY4" fmla="*/ 1206082 h 1283975"/>
              <a:gd name="connsiteX5" fmla="*/ 1760387 w 2171867"/>
              <a:gd name="connsiteY5" fmla="*/ 1206082 h 1283975"/>
              <a:gd name="connsiteX6" fmla="*/ 1886117 w 2171867"/>
              <a:gd name="connsiteY6" fmla="*/ 154522 h 1283975"/>
              <a:gd name="connsiteX7" fmla="*/ 2023277 w 2171867"/>
              <a:gd name="connsiteY7" fmla="*/ 5932 h 1283975"/>
              <a:gd name="connsiteX8" fmla="*/ 2171867 w 2171867"/>
              <a:gd name="connsiteY8" fmla="*/ 154522 h 1283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1867" h="1283975">
                <a:moveTo>
                  <a:pt x="103037" y="1091782"/>
                </a:moveTo>
                <a:cubicBezTo>
                  <a:pt x="52554" y="1127977"/>
                  <a:pt x="2072" y="1164172"/>
                  <a:pt x="167" y="1183222"/>
                </a:cubicBezTo>
                <a:cubicBezTo>
                  <a:pt x="-1738" y="1202272"/>
                  <a:pt x="11597" y="1202272"/>
                  <a:pt x="91607" y="1206082"/>
                </a:cubicBezTo>
                <a:cubicBezTo>
                  <a:pt x="171617" y="1209892"/>
                  <a:pt x="480227" y="1206082"/>
                  <a:pt x="480227" y="1206082"/>
                </a:cubicBezTo>
                <a:lnTo>
                  <a:pt x="1063157" y="1206082"/>
                </a:lnTo>
                <a:cubicBezTo>
                  <a:pt x="1276517" y="1206082"/>
                  <a:pt x="1623227" y="1381342"/>
                  <a:pt x="1760387" y="1206082"/>
                </a:cubicBezTo>
                <a:cubicBezTo>
                  <a:pt x="1897547" y="1030822"/>
                  <a:pt x="1842302" y="354547"/>
                  <a:pt x="1886117" y="154522"/>
                </a:cubicBezTo>
                <a:cubicBezTo>
                  <a:pt x="1929932" y="-45503"/>
                  <a:pt x="1975652" y="5932"/>
                  <a:pt x="2023277" y="5932"/>
                </a:cubicBezTo>
                <a:cubicBezTo>
                  <a:pt x="2070902" y="5932"/>
                  <a:pt x="2121384" y="80227"/>
                  <a:pt x="2171867" y="154522"/>
                </a:cubicBezTo>
              </a:path>
            </a:pathLst>
          </a:cu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>
            <a:off x="6903720" y="4731596"/>
            <a:ext cx="1410137" cy="1246294"/>
          </a:xfrm>
          <a:custGeom>
            <a:avLst/>
            <a:gdLst>
              <a:gd name="connsiteX0" fmla="*/ 0 w 1410137"/>
              <a:gd name="connsiteY0" fmla="*/ 1246294 h 1246294"/>
              <a:gd name="connsiteX1" fmla="*/ 388620 w 1410137"/>
              <a:gd name="connsiteY1" fmla="*/ 1223434 h 1246294"/>
              <a:gd name="connsiteX2" fmla="*/ 685800 w 1410137"/>
              <a:gd name="connsiteY2" fmla="*/ 1131994 h 1246294"/>
              <a:gd name="connsiteX3" fmla="*/ 868680 w 1410137"/>
              <a:gd name="connsiteY3" fmla="*/ 891964 h 1246294"/>
              <a:gd name="connsiteX4" fmla="*/ 902970 w 1410137"/>
              <a:gd name="connsiteY4" fmla="*/ 137584 h 1246294"/>
              <a:gd name="connsiteX5" fmla="*/ 1051560 w 1410137"/>
              <a:gd name="connsiteY5" fmla="*/ 23284 h 1246294"/>
              <a:gd name="connsiteX6" fmla="*/ 1360170 w 1410137"/>
              <a:gd name="connsiteY6" fmla="*/ 34714 h 1246294"/>
              <a:gd name="connsiteX7" fmla="*/ 1405890 w 1410137"/>
              <a:gd name="connsiteY7" fmla="*/ 377614 h 1246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10137" h="1246294">
                <a:moveTo>
                  <a:pt x="0" y="1246294"/>
                </a:moveTo>
                <a:cubicBezTo>
                  <a:pt x="137160" y="1244389"/>
                  <a:pt x="274320" y="1242484"/>
                  <a:pt x="388620" y="1223434"/>
                </a:cubicBezTo>
                <a:cubicBezTo>
                  <a:pt x="502920" y="1204384"/>
                  <a:pt x="605790" y="1187239"/>
                  <a:pt x="685800" y="1131994"/>
                </a:cubicBezTo>
                <a:cubicBezTo>
                  <a:pt x="765810" y="1076749"/>
                  <a:pt x="832485" y="1057699"/>
                  <a:pt x="868680" y="891964"/>
                </a:cubicBezTo>
                <a:cubicBezTo>
                  <a:pt x="904875" y="726229"/>
                  <a:pt x="872490" y="282364"/>
                  <a:pt x="902970" y="137584"/>
                </a:cubicBezTo>
                <a:cubicBezTo>
                  <a:pt x="933450" y="-7196"/>
                  <a:pt x="975360" y="40429"/>
                  <a:pt x="1051560" y="23284"/>
                </a:cubicBezTo>
                <a:cubicBezTo>
                  <a:pt x="1127760" y="6139"/>
                  <a:pt x="1301115" y="-24341"/>
                  <a:pt x="1360170" y="34714"/>
                </a:cubicBezTo>
                <a:cubicBezTo>
                  <a:pt x="1419225" y="93769"/>
                  <a:pt x="1412557" y="235691"/>
                  <a:pt x="1405890" y="377614"/>
                </a:cubicBezTo>
              </a:path>
            </a:pathLst>
          </a:cu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Up-Down Arrow 62"/>
          <p:cNvSpPr/>
          <p:nvPr/>
        </p:nvSpPr>
        <p:spPr>
          <a:xfrm>
            <a:off x="3618281" y="2135895"/>
            <a:ext cx="354761" cy="176050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3159433" y="2638904"/>
            <a:ext cx="1287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Nitrogen purge</a:t>
            </a:r>
            <a:endParaRPr lang="en-US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962403" y="2632741"/>
            <a:ext cx="26931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System accommodates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Xenon flash lamp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Visible light from optical fibers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Xenon scintillation chamber</a:t>
            </a:r>
            <a:endParaRPr 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876065" y="1086428"/>
            <a:ext cx="718465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Complete system</a:t>
            </a:r>
          </a:p>
          <a:p>
            <a:r>
              <a:rPr lang="en-US" sz="1600" dirty="0" smtClean="0"/>
              <a:t>Use calibrated PMT to simultaneously measure light yield</a:t>
            </a:r>
          </a:p>
          <a:p>
            <a:r>
              <a:rPr lang="en-US" sz="1600" dirty="0" smtClean="0"/>
              <a:t>Use integrating sphere to </a:t>
            </a:r>
            <a:r>
              <a:rPr lang="en-US" sz="1600" dirty="0" err="1" smtClean="0"/>
              <a:t>uniformize</a:t>
            </a:r>
            <a:r>
              <a:rPr lang="en-US" sz="1600" dirty="0" smtClean="0"/>
              <a:t> the light hitting the photo-detectors </a:t>
            </a:r>
          </a:p>
          <a:p>
            <a:r>
              <a:rPr lang="en-US" sz="1600" dirty="0" smtClean="0"/>
              <a:t>Accommodate alpha source and laser light sources for cross-checks (375, 405nm)</a:t>
            </a:r>
          </a:p>
          <a:p>
            <a:r>
              <a:rPr lang="en-US" sz="1600" dirty="0" smtClean="0"/>
              <a:t>Allow to purge the light tight enclosure with Nitrogen or Argon (low VUV absorption)</a:t>
            </a:r>
            <a:endParaRPr lang="en-US" sz="1600" dirty="0"/>
          </a:p>
        </p:txBody>
      </p:sp>
      <p:sp>
        <p:nvSpPr>
          <p:cNvPr id="54" name="TextBox 53"/>
          <p:cNvSpPr txBox="1"/>
          <p:nvPr/>
        </p:nvSpPr>
        <p:spPr>
          <a:xfrm rot="19683665">
            <a:off x="3049049" y="2604547"/>
            <a:ext cx="2052613" cy="707886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Obsolete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69194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Straight Connector 253"/>
          <p:cNvCxnSpPr/>
          <p:nvPr/>
        </p:nvCxnSpPr>
        <p:spPr>
          <a:xfrm flipV="1">
            <a:off x="899592" y="4437112"/>
            <a:ext cx="936104" cy="1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Final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16200000">
            <a:off x="5940120" y="4149112"/>
            <a:ext cx="2160240" cy="576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40152" y="4149080"/>
            <a:ext cx="1080000" cy="576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19672" y="4221088"/>
            <a:ext cx="3173716" cy="42527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59632" y="2060848"/>
            <a:ext cx="6798516" cy="4320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1979712" y="3933056"/>
            <a:ext cx="2232248" cy="100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/>
              <a:t>Xenon flash lamp</a:t>
            </a:r>
            <a:endParaRPr lang="en-CA" sz="1400" dirty="0"/>
          </a:p>
        </p:txBody>
      </p:sp>
      <p:sp>
        <p:nvSpPr>
          <p:cNvPr id="19" name="Rectangle 18"/>
          <p:cNvSpPr/>
          <p:nvPr/>
        </p:nvSpPr>
        <p:spPr>
          <a:xfrm rot="5400000">
            <a:off x="6984271" y="5697248"/>
            <a:ext cx="72000" cy="72008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/>
          <p:cNvSpPr/>
          <p:nvPr/>
        </p:nvSpPr>
        <p:spPr>
          <a:xfrm rot="5400000">
            <a:off x="6912260" y="5697252"/>
            <a:ext cx="216024" cy="100811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Oval 35"/>
          <p:cNvSpPr/>
          <p:nvPr/>
        </p:nvSpPr>
        <p:spPr>
          <a:xfrm>
            <a:off x="6128934" y="3542018"/>
            <a:ext cx="1800000" cy="180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474436" y="4087086"/>
            <a:ext cx="122424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TEFLON based</a:t>
            </a:r>
          </a:p>
          <a:p>
            <a:r>
              <a:rPr lang="en-US" sz="1400" dirty="0" smtClean="0"/>
              <a:t>Integrating</a:t>
            </a:r>
          </a:p>
          <a:p>
            <a:r>
              <a:rPr lang="en-US" sz="1400" dirty="0" smtClean="0"/>
              <a:t>sphere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>
          <a:xfrm>
            <a:off x="6516216" y="2132856"/>
            <a:ext cx="1008112" cy="792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Calibrated PMT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4283968" y="4725144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Iris</a:t>
            </a:r>
            <a:endParaRPr lang="en-US" sz="1400" dirty="0"/>
          </a:p>
        </p:txBody>
      </p:sp>
      <p:sp>
        <p:nvSpPr>
          <p:cNvPr id="55" name="Rectangle 54"/>
          <p:cNvSpPr/>
          <p:nvPr/>
        </p:nvSpPr>
        <p:spPr>
          <a:xfrm>
            <a:off x="3635897" y="2420887"/>
            <a:ext cx="839041" cy="792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347864" y="2204864"/>
            <a:ext cx="1127073" cy="122413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474938" y="2269617"/>
            <a:ext cx="91828" cy="10862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474938" y="2634220"/>
            <a:ext cx="91828" cy="422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419873" y="2564903"/>
            <a:ext cx="241210" cy="57606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3563889" y="2708919"/>
            <a:ext cx="1010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Teflon tube</a:t>
            </a:r>
            <a:endParaRPr 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3275856" y="3212976"/>
            <a:ext cx="1131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Alpha source</a:t>
            </a:r>
            <a:endParaRPr lang="en-US" sz="1400" dirty="0"/>
          </a:p>
        </p:txBody>
      </p:sp>
      <p:sp>
        <p:nvSpPr>
          <p:cNvPr id="75" name="Rectangle 74"/>
          <p:cNvSpPr/>
          <p:nvPr/>
        </p:nvSpPr>
        <p:spPr>
          <a:xfrm>
            <a:off x="3491880" y="5733256"/>
            <a:ext cx="483086" cy="3316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3974966" y="5851487"/>
            <a:ext cx="229212" cy="8484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76"/>
          <p:cNvSpPr/>
          <p:nvPr/>
        </p:nvSpPr>
        <p:spPr>
          <a:xfrm>
            <a:off x="1050317" y="5319883"/>
            <a:ext cx="2429010" cy="554486"/>
          </a:xfrm>
          <a:custGeom>
            <a:avLst/>
            <a:gdLst>
              <a:gd name="connsiteX0" fmla="*/ 2251710 w 2251710"/>
              <a:gd name="connsiteY0" fmla="*/ 551076 h 554486"/>
              <a:gd name="connsiteX1" fmla="*/ 1497330 w 2251710"/>
              <a:gd name="connsiteY1" fmla="*/ 528216 h 554486"/>
              <a:gd name="connsiteX2" fmla="*/ 1325880 w 2251710"/>
              <a:gd name="connsiteY2" fmla="*/ 356766 h 554486"/>
              <a:gd name="connsiteX3" fmla="*/ 834390 w 2251710"/>
              <a:gd name="connsiteY3" fmla="*/ 288186 h 554486"/>
              <a:gd name="connsiteX4" fmla="*/ 377190 w 2251710"/>
              <a:gd name="connsiteY4" fmla="*/ 25296 h 554486"/>
              <a:gd name="connsiteX5" fmla="*/ 0 w 2251710"/>
              <a:gd name="connsiteY5" fmla="*/ 25296 h 554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51710" h="554486">
                <a:moveTo>
                  <a:pt x="2251710" y="551076"/>
                </a:moveTo>
                <a:cubicBezTo>
                  <a:pt x="1951672" y="555838"/>
                  <a:pt x="1651635" y="560601"/>
                  <a:pt x="1497330" y="528216"/>
                </a:cubicBezTo>
                <a:cubicBezTo>
                  <a:pt x="1343025" y="495831"/>
                  <a:pt x="1436370" y="396771"/>
                  <a:pt x="1325880" y="356766"/>
                </a:cubicBezTo>
                <a:cubicBezTo>
                  <a:pt x="1215390" y="316761"/>
                  <a:pt x="992505" y="343431"/>
                  <a:pt x="834390" y="288186"/>
                </a:cubicBezTo>
                <a:cubicBezTo>
                  <a:pt x="676275" y="232941"/>
                  <a:pt x="516255" y="69111"/>
                  <a:pt x="377190" y="25296"/>
                </a:cubicBezTo>
                <a:cubicBezTo>
                  <a:pt x="238125" y="-18519"/>
                  <a:pt x="119062" y="3388"/>
                  <a:pt x="0" y="25296"/>
                </a:cubicBezTo>
              </a:path>
            </a:pathLst>
          </a:cu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2483768" y="5229200"/>
            <a:ext cx="2345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375, 405, 467, 637 nm </a:t>
            </a:r>
          </a:p>
          <a:p>
            <a:r>
              <a:rPr lang="en-US" sz="1400" dirty="0" smtClean="0"/>
              <a:t>Laser (direct or through fiber)</a:t>
            </a:r>
            <a:endParaRPr lang="en-US" sz="1400" dirty="0"/>
          </a:p>
        </p:txBody>
      </p:sp>
      <p:sp>
        <p:nvSpPr>
          <p:cNvPr id="84" name="TextBox 83"/>
          <p:cNvSpPr txBox="1"/>
          <p:nvPr/>
        </p:nvSpPr>
        <p:spPr>
          <a:xfrm>
            <a:off x="1259632" y="2060848"/>
            <a:ext cx="2279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Source 1: Xenon scintillation</a:t>
            </a:r>
            <a:endParaRPr lang="en-US" sz="1400" b="1" i="1" dirty="0"/>
          </a:p>
        </p:txBody>
      </p:sp>
      <p:sp>
        <p:nvSpPr>
          <p:cNvPr id="85" name="TextBox 84"/>
          <p:cNvSpPr txBox="1"/>
          <p:nvPr/>
        </p:nvSpPr>
        <p:spPr>
          <a:xfrm>
            <a:off x="1187624" y="5013176"/>
            <a:ext cx="29604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Source 3: UV/visible fast light sources</a:t>
            </a:r>
            <a:endParaRPr lang="en-US" sz="1400" b="1" i="1" dirty="0"/>
          </a:p>
        </p:txBody>
      </p:sp>
      <p:sp>
        <p:nvSpPr>
          <p:cNvPr id="86" name="TextBox 85"/>
          <p:cNvSpPr txBox="1"/>
          <p:nvPr/>
        </p:nvSpPr>
        <p:spPr>
          <a:xfrm>
            <a:off x="1259632" y="3573016"/>
            <a:ext cx="2188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Source 2: Xenon flash lamp</a:t>
            </a:r>
            <a:endParaRPr lang="en-US" sz="1400" b="1" i="1" dirty="0"/>
          </a:p>
        </p:txBody>
      </p:sp>
      <p:sp>
        <p:nvSpPr>
          <p:cNvPr id="99" name="TextBox 98"/>
          <p:cNvSpPr txBox="1"/>
          <p:nvPr/>
        </p:nvSpPr>
        <p:spPr>
          <a:xfrm>
            <a:off x="2123728" y="1772816"/>
            <a:ext cx="14187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Xenon gas in/out</a:t>
            </a:r>
            <a:endParaRPr lang="en-US" sz="1400" dirty="0"/>
          </a:p>
        </p:txBody>
      </p:sp>
      <p:sp>
        <p:nvSpPr>
          <p:cNvPr id="100" name="Left-Right Arrow 99"/>
          <p:cNvSpPr/>
          <p:nvPr/>
        </p:nvSpPr>
        <p:spPr>
          <a:xfrm>
            <a:off x="899592" y="2636912"/>
            <a:ext cx="792087" cy="20951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1115616" y="4869160"/>
            <a:ext cx="8275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115616" y="4077072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187624" y="3861048"/>
            <a:ext cx="481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SHV</a:t>
            </a:r>
            <a:endParaRPr lang="en-US" sz="1400" dirty="0"/>
          </a:p>
        </p:txBody>
      </p:sp>
      <p:sp>
        <p:nvSpPr>
          <p:cNvPr id="107" name="TextBox 106"/>
          <p:cNvSpPr txBox="1"/>
          <p:nvPr/>
        </p:nvSpPr>
        <p:spPr>
          <a:xfrm>
            <a:off x="1232951" y="5538485"/>
            <a:ext cx="741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Optical </a:t>
            </a:r>
          </a:p>
          <a:p>
            <a:r>
              <a:rPr lang="en-US" sz="1400" dirty="0" smtClean="0"/>
              <a:t>fiber</a:t>
            </a:r>
            <a:endParaRPr lang="en-US" sz="1400" dirty="0"/>
          </a:p>
        </p:txBody>
      </p:sp>
      <p:sp>
        <p:nvSpPr>
          <p:cNvPr id="108" name="TextBox 107"/>
          <p:cNvSpPr txBox="1"/>
          <p:nvPr/>
        </p:nvSpPr>
        <p:spPr>
          <a:xfrm>
            <a:off x="7596336" y="2348880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SHV </a:t>
            </a:r>
            <a:endParaRPr lang="en-US" sz="1400" dirty="0"/>
          </a:p>
        </p:txBody>
      </p:sp>
      <p:sp>
        <p:nvSpPr>
          <p:cNvPr id="109" name="TextBox 108"/>
          <p:cNvSpPr txBox="1"/>
          <p:nvPr/>
        </p:nvSpPr>
        <p:spPr>
          <a:xfrm>
            <a:off x="7596336" y="2132856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BNC </a:t>
            </a:r>
            <a:endParaRPr lang="en-US" sz="1400" dirty="0"/>
          </a:p>
        </p:txBody>
      </p:sp>
      <p:sp>
        <p:nvSpPr>
          <p:cNvPr id="111" name="Rectangle 110"/>
          <p:cNvSpPr/>
          <p:nvPr/>
        </p:nvSpPr>
        <p:spPr>
          <a:xfrm>
            <a:off x="6588224" y="3140968"/>
            <a:ext cx="864096" cy="1440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3" name="TextBox 112"/>
          <p:cNvSpPr txBox="1"/>
          <p:nvPr/>
        </p:nvSpPr>
        <p:spPr>
          <a:xfrm>
            <a:off x="4499992" y="2276872"/>
            <a:ext cx="858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Viewport</a:t>
            </a:r>
            <a:endParaRPr lang="en-US" sz="1400" dirty="0"/>
          </a:p>
        </p:txBody>
      </p:sp>
      <p:sp>
        <p:nvSpPr>
          <p:cNvPr id="114" name="TextBox 113"/>
          <p:cNvSpPr txBox="1"/>
          <p:nvPr/>
        </p:nvSpPr>
        <p:spPr>
          <a:xfrm>
            <a:off x="8028384" y="2924944"/>
            <a:ext cx="601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Filter </a:t>
            </a:r>
          </a:p>
          <a:p>
            <a:r>
              <a:rPr lang="en-US" sz="1400" dirty="0" smtClean="0"/>
              <a:t>slider</a:t>
            </a:r>
            <a:endParaRPr lang="en-US" sz="1400" dirty="0"/>
          </a:p>
        </p:txBody>
      </p:sp>
      <p:sp>
        <p:nvSpPr>
          <p:cNvPr id="120" name="TextBox 119"/>
          <p:cNvSpPr txBox="1"/>
          <p:nvPr/>
        </p:nvSpPr>
        <p:spPr>
          <a:xfrm>
            <a:off x="6012160" y="5877272"/>
            <a:ext cx="481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PPD</a:t>
            </a:r>
            <a:endParaRPr lang="en-US" sz="1400" dirty="0"/>
          </a:p>
        </p:txBody>
      </p:sp>
      <p:sp>
        <p:nvSpPr>
          <p:cNvPr id="123" name="Left-Right Arrow 122"/>
          <p:cNvSpPr/>
          <p:nvPr/>
        </p:nvSpPr>
        <p:spPr>
          <a:xfrm rot="5400000">
            <a:off x="3236598" y="2028098"/>
            <a:ext cx="576063" cy="20951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1259632" y="2780928"/>
            <a:ext cx="1143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Nitrogen/O2 </a:t>
            </a:r>
          </a:p>
          <a:p>
            <a:r>
              <a:rPr lang="en-US" sz="1400" dirty="0" smtClean="0"/>
              <a:t>gas in/out</a:t>
            </a:r>
            <a:endParaRPr lang="en-US" sz="1400" dirty="0"/>
          </a:p>
        </p:txBody>
      </p:sp>
      <p:cxnSp>
        <p:nvCxnSpPr>
          <p:cNvPr id="91" name="Straight Connector 90"/>
          <p:cNvCxnSpPr/>
          <p:nvPr/>
        </p:nvCxnSpPr>
        <p:spPr>
          <a:xfrm>
            <a:off x="5580112" y="2060848"/>
            <a:ext cx="0" cy="432048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4788024" y="5877272"/>
            <a:ext cx="894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Faraday </a:t>
            </a:r>
          </a:p>
          <a:p>
            <a:r>
              <a:rPr lang="en-US" sz="1400" dirty="0" smtClean="0"/>
              <a:t> cage wall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3851920" y="2348880"/>
            <a:ext cx="144016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9" name="Left-Right Arrow 128"/>
          <p:cNvSpPr/>
          <p:nvPr/>
        </p:nvSpPr>
        <p:spPr>
          <a:xfrm>
            <a:off x="7524328" y="6165304"/>
            <a:ext cx="1008112" cy="144016"/>
          </a:xfrm>
          <a:prstGeom prst="left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0" name="TextBox 129"/>
          <p:cNvSpPr txBox="1"/>
          <p:nvPr/>
        </p:nvSpPr>
        <p:spPr>
          <a:xfrm>
            <a:off x="611560" y="4149080"/>
            <a:ext cx="864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Manual</a:t>
            </a:r>
          </a:p>
          <a:p>
            <a:r>
              <a:rPr lang="en-US" sz="1400" dirty="0" smtClean="0"/>
              <a:t>stage</a:t>
            </a:r>
            <a:endParaRPr lang="en-US" sz="1400" dirty="0"/>
          </a:p>
        </p:txBody>
      </p:sp>
      <p:cxnSp>
        <p:nvCxnSpPr>
          <p:cNvPr id="133" name="Straight Arrow Connector 132"/>
          <p:cNvCxnSpPr/>
          <p:nvPr/>
        </p:nvCxnSpPr>
        <p:spPr>
          <a:xfrm flipH="1">
            <a:off x="7524328" y="2564904"/>
            <a:ext cx="7920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7452320" y="2348880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7596336" y="5733256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BNC </a:t>
            </a:r>
            <a:endParaRPr lang="en-US" sz="1400" dirty="0"/>
          </a:p>
        </p:txBody>
      </p:sp>
      <p:sp>
        <p:nvSpPr>
          <p:cNvPr id="160" name="Rectangle 159"/>
          <p:cNvSpPr/>
          <p:nvPr/>
        </p:nvSpPr>
        <p:spPr>
          <a:xfrm>
            <a:off x="6948264" y="5949279"/>
            <a:ext cx="144016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63" name="Straight Connector 162"/>
          <p:cNvCxnSpPr/>
          <p:nvPr/>
        </p:nvCxnSpPr>
        <p:spPr>
          <a:xfrm>
            <a:off x="9756576" y="1700808"/>
            <a:ext cx="0" cy="4608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 176"/>
          <p:cNvSpPr/>
          <p:nvPr/>
        </p:nvSpPr>
        <p:spPr>
          <a:xfrm>
            <a:off x="6588224" y="5589240"/>
            <a:ext cx="864096" cy="144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3" name="Rectangle 182"/>
          <p:cNvSpPr/>
          <p:nvPr/>
        </p:nvSpPr>
        <p:spPr>
          <a:xfrm>
            <a:off x="6588224" y="2996952"/>
            <a:ext cx="864096" cy="720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4" name="Rectangle 183"/>
          <p:cNvSpPr/>
          <p:nvPr/>
        </p:nvSpPr>
        <p:spPr>
          <a:xfrm>
            <a:off x="6588224" y="5805264"/>
            <a:ext cx="864096" cy="720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86" name="Straight Connector 185"/>
          <p:cNvCxnSpPr>
            <a:stCxn id="177" idx="3"/>
          </p:cNvCxnSpPr>
          <p:nvPr/>
        </p:nvCxnSpPr>
        <p:spPr>
          <a:xfrm>
            <a:off x="7452320" y="5661240"/>
            <a:ext cx="1080120" cy="8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>
            <a:stCxn id="111" idx="3"/>
          </p:cNvCxnSpPr>
          <p:nvPr/>
        </p:nvCxnSpPr>
        <p:spPr>
          <a:xfrm>
            <a:off x="7452320" y="3212976"/>
            <a:ext cx="1152128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189"/>
          <p:cNvSpPr/>
          <p:nvPr/>
        </p:nvSpPr>
        <p:spPr>
          <a:xfrm>
            <a:off x="5724128" y="4005064"/>
            <a:ext cx="144000" cy="864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91" name="Straight Connector 190"/>
          <p:cNvCxnSpPr>
            <a:stCxn id="190" idx="0"/>
          </p:cNvCxnSpPr>
          <p:nvPr/>
        </p:nvCxnSpPr>
        <p:spPr>
          <a:xfrm flipV="1">
            <a:off x="5796128" y="1844824"/>
            <a:ext cx="8" cy="216024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/>
          <p:cNvSpPr txBox="1"/>
          <p:nvPr/>
        </p:nvSpPr>
        <p:spPr>
          <a:xfrm>
            <a:off x="8028384" y="5373216"/>
            <a:ext cx="601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Filter </a:t>
            </a:r>
          </a:p>
          <a:p>
            <a:r>
              <a:rPr lang="en-US" sz="1400" dirty="0" smtClean="0"/>
              <a:t>slider</a:t>
            </a:r>
            <a:endParaRPr lang="en-US" sz="1400" dirty="0"/>
          </a:p>
        </p:txBody>
      </p:sp>
      <p:sp>
        <p:nvSpPr>
          <p:cNvPr id="209" name="TextBox 208"/>
          <p:cNvSpPr txBox="1"/>
          <p:nvPr/>
        </p:nvSpPr>
        <p:spPr>
          <a:xfrm>
            <a:off x="8028384" y="5949280"/>
            <a:ext cx="670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Cold  </a:t>
            </a:r>
          </a:p>
          <a:p>
            <a:r>
              <a:rPr lang="en-US" sz="1400" dirty="0" smtClean="0"/>
              <a:t>N2 gas</a:t>
            </a:r>
            <a:endParaRPr lang="en-US" sz="1400" dirty="0"/>
          </a:p>
        </p:txBody>
      </p:sp>
      <p:cxnSp>
        <p:nvCxnSpPr>
          <p:cNvPr id="221" name="Elbow Connector 220"/>
          <p:cNvCxnSpPr/>
          <p:nvPr/>
        </p:nvCxnSpPr>
        <p:spPr>
          <a:xfrm flipV="1">
            <a:off x="7236296" y="5949280"/>
            <a:ext cx="1152128" cy="72008"/>
          </a:xfrm>
          <a:prstGeom prst="bentConnector3">
            <a:avLst>
              <a:gd name="adj1" fmla="val -154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/>
          <p:cNvSpPr txBox="1"/>
          <p:nvPr/>
        </p:nvSpPr>
        <p:spPr>
          <a:xfrm>
            <a:off x="6588224" y="6021288"/>
            <a:ext cx="921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Cold plate</a:t>
            </a:r>
            <a:endParaRPr lang="en-US" sz="1400" dirty="0"/>
          </a:p>
        </p:txBody>
      </p:sp>
      <p:sp>
        <p:nvSpPr>
          <p:cNvPr id="225" name="TextBox 224"/>
          <p:cNvSpPr txBox="1"/>
          <p:nvPr/>
        </p:nvSpPr>
        <p:spPr>
          <a:xfrm>
            <a:off x="6012160" y="5661248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Iris</a:t>
            </a:r>
            <a:endParaRPr lang="en-US" sz="1400" dirty="0"/>
          </a:p>
        </p:txBody>
      </p:sp>
      <p:sp>
        <p:nvSpPr>
          <p:cNvPr id="226" name="TextBox 225"/>
          <p:cNvSpPr txBox="1"/>
          <p:nvPr/>
        </p:nvSpPr>
        <p:spPr>
          <a:xfrm>
            <a:off x="6084168" y="2852936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Iris</a:t>
            </a:r>
            <a:endParaRPr lang="en-US" sz="1400" dirty="0"/>
          </a:p>
        </p:txBody>
      </p:sp>
      <p:sp>
        <p:nvSpPr>
          <p:cNvPr id="227" name="TextBox 226"/>
          <p:cNvSpPr txBox="1"/>
          <p:nvPr/>
        </p:nvSpPr>
        <p:spPr>
          <a:xfrm>
            <a:off x="5724128" y="1772816"/>
            <a:ext cx="10018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Filter slider</a:t>
            </a:r>
            <a:endParaRPr lang="en-US" sz="1400" dirty="0"/>
          </a:p>
        </p:txBody>
      </p:sp>
      <p:cxnSp>
        <p:nvCxnSpPr>
          <p:cNvPr id="229" name="Straight Arrow Connector 228"/>
          <p:cNvCxnSpPr>
            <a:stCxn id="120" idx="3"/>
            <a:endCxn id="160" idx="1"/>
          </p:cNvCxnSpPr>
          <p:nvPr/>
        </p:nvCxnSpPr>
        <p:spPr>
          <a:xfrm flipV="1">
            <a:off x="6493382" y="5985283"/>
            <a:ext cx="454882" cy="45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>
            <a:stCxn id="225" idx="3"/>
            <a:endCxn id="184" idx="1"/>
          </p:cNvCxnSpPr>
          <p:nvPr/>
        </p:nvCxnSpPr>
        <p:spPr>
          <a:xfrm>
            <a:off x="6416438" y="5815137"/>
            <a:ext cx="171786" cy="261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>
            <a:stCxn id="226" idx="3"/>
            <a:endCxn id="183" idx="1"/>
          </p:cNvCxnSpPr>
          <p:nvPr/>
        </p:nvCxnSpPr>
        <p:spPr>
          <a:xfrm>
            <a:off x="6488446" y="3006825"/>
            <a:ext cx="99778" cy="261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tangle 234"/>
          <p:cNvSpPr/>
          <p:nvPr/>
        </p:nvSpPr>
        <p:spPr>
          <a:xfrm>
            <a:off x="4283968" y="4005064"/>
            <a:ext cx="72000" cy="86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41" name="Shape 240"/>
          <p:cNvCxnSpPr>
            <a:endCxn id="61" idx="3"/>
          </p:cNvCxnSpPr>
          <p:nvPr/>
        </p:nvCxnSpPr>
        <p:spPr>
          <a:xfrm rot="16200000" flipV="1">
            <a:off x="3965951" y="3471023"/>
            <a:ext cx="1574304" cy="357874"/>
          </a:xfrm>
          <a:prstGeom prst="bentConnector2">
            <a:avLst/>
          </a:prstGeom>
          <a:ln w="28575"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>
            <a:stCxn id="10" idx="3"/>
          </p:cNvCxnSpPr>
          <p:nvPr/>
        </p:nvCxnSpPr>
        <p:spPr>
          <a:xfrm>
            <a:off x="4211960" y="4437056"/>
            <a:ext cx="1152128" cy="56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hape 245"/>
          <p:cNvCxnSpPr>
            <a:endCxn id="76" idx="3"/>
          </p:cNvCxnSpPr>
          <p:nvPr/>
        </p:nvCxnSpPr>
        <p:spPr>
          <a:xfrm rot="5400000">
            <a:off x="3875715" y="4837583"/>
            <a:ext cx="1384790" cy="727864"/>
          </a:xfrm>
          <a:prstGeom prst="bentConnector2">
            <a:avLst/>
          </a:prstGeom>
          <a:ln w="28575"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1187624" y="4653136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BNC </a:t>
            </a:r>
            <a:endParaRPr lang="en-US" sz="1400" dirty="0"/>
          </a:p>
        </p:txBody>
      </p:sp>
      <p:cxnSp>
        <p:nvCxnSpPr>
          <p:cNvPr id="260" name="Straight Arrow Connector 259"/>
          <p:cNvCxnSpPr>
            <a:endCxn id="60" idx="2"/>
          </p:cNvCxnSpPr>
          <p:nvPr/>
        </p:nvCxnSpPr>
        <p:spPr>
          <a:xfrm flipH="1" flipV="1">
            <a:off x="3540478" y="3140967"/>
            <a:ext cx="311442" cy="216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Box 261"/>
          <p:cNvSpPr txBox="1"/>
          <p:nvPr/>
        </p:nvSpPr>
        <p:spPr>
          <a:xfrm>
            <a:off x="3923928" y="220486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MPPC</a:t>
            </a:r>
            <a:endParaRPr lang="en-US" sz="1400" dirty="0"/>
          </a:p>
        </p:txBody>
      </p:sp>
      <p:cxnSp>
        <p:nvCxnSpPr>
          <p:cNvPr id="265" name="Straight Arrow Connector 264"/>
          <p:cNvCxnSpPr>
            <a:stCxn id="121" idx="0"/>
          </p:cNvCxnSpPr>
          <p:nvPr/>
        </p:nvCxnSpPr>
        <p:spPr>
          <a:xfrm flipV="1">
            <a:off x="3923928" y="1916832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TextBox 267"/>
          <p:cNvSpPr txBox="1"/>
          <p:nvPr/>
        </p:nvSpPr>
        <p:spPr>
          <a:xfrm>
            <a:off x="3851920" y="1844824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BNC </a:t>
            </a:r>
            <a:endParaRPr lang="en-US" sz="1400" dirty="0"/>
          </a:p>
        </p:txBody>
      </p:sp>
      <p:cxnSp>
        <p:nvCxnSpPr>
          <p:cNvPr id="90" name="Straight Connector 89"/>
          <p:cNvCxnSpPr/>
          <p:nvPr/>
        </p:nvCxnSpPr>
        <p:spPr>
          <a:xfrm flipH="1">
            <a:off x="5364088" y="4437112"/>
            <a:ext cx="571414" cy="0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26374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Flash lamp dimension (metric)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54374" t="37219" r="1985" b="10497"/>
          <a:stretch>
            <a:fillRect/>
          </a:stretch>
        </p:blipFill>
        <p:spPr bwMode="auto">
          <a:xfrm>
            <a:off x="1259632" y="1844823"/>
            <a:ext cx="6912768" cy="4937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PMT (R9875P) with base (E10679) dimension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19738" t="33734" r="22074" b="12820"/>
          <a:stretch>
            <a:fillRect/>
          </a:stretch>
        </p:blipFill>
        <p:spPr bwMode="auto">
          <a:xfrm>
            <a:off x="323528" y="1628800"/>
            <a:ext cx="8415544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23930</TotalTime>
  <Words>393</Words>
  <Application>Microsoft Office PowerPoint</Application>
  <PresentationFormat>On-screen Show (4:3)</PresentationFormat>
  <Paragraphs>134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Qualitative</vt:lpstr>
      <vt:lpstr>Critical qualitative cross-check</vt:lpstr>
      <vt:lpstr>Quantitative</vt:lpstr>
      <vt:lpstr>Final</vt:lpstr>
      <vt:lpstr>Flash lamp dimension (metric)</vt:lpstr>
      <vt:lpstr>PMT (R9875P) with base (E10679) dimension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fretiere</dc:creator>
  <cp:lastModifiedBy>fretiere</cp:lastModifiedBy>
  <cp:revision>27</cp:revision>
  <dcterms:created xsi:type="dcterms:W3CDTF">2013-09-12T23:39:33Z</dcterms:created>
  <dcterms:modified xsi:type="dcterms:W3CDTF">2014-03-10T22:22:20Z</dcterms:modified>
</cp:coreProperties>
</file>