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3" r:id="rId2"/>
    <p:sldId id="261" r:id="rId3"/>
    <p:sldId id="262" r:id="rId4"/>
    <p:sldId id="279" r:id="rId5"/>
    <p:sldId id="258" r:id="rId6"/>
    <p:sldId id="257" r:id="rId7"/>
    <p:sldId id="263" r:id="rId8"/>
    <p:sldId id="265" r:id="rId9"/>
    <p:sldId id="267" r:id="rId10"/>
    <p:sldId id="269" r:id="rId11"/>
    <p:sldId id="270" r:id="rId12"/>
    <p:sldId id="272" r:id="rId13"/>
    <p:sldId id="273" r:id="rId14"/>
    <p:sldId id="278" r:id="rId15"/>
    <p:sldId id="275" r:id="rId16"/>
    <p:sldId id="276" r:id="rId17"/>
    <p:sldId id="294" r:id="rId18"/>
    <p:sldId id="281" r:id="rId19"/>
    <p:sldId id="282" r:id="rId20"/>
    <p:sldId id="284" r:id="rId21"/>
    <p:sldId id="285" r:id="rId22"/>
    <p:sldId id="286" r:id="rId23"/>
    <p:sldId id="287" r:id="rId24"/>
    <p:sldId id="291" r:id="rId25"/>
    <p:sldId id="292" r:id="rId26"/>
    <p:sldId id="29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112" y="-2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D869B-BE84-4B85-AD47-13F7DECA2F72}" type="datetimeFigureOut">
              <a:rPr lang="zh-CN" altLang="en-US" smtClean="0"/>
              <a:pPr/>
              <a:t>2025/6/6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25239-34EE-4552-9206-D386D64C8D8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p:sp>
      <p:sp>
        <p:nvSpPr>
          <p:cNvPr id="119811" name="备注占位符 2"/>
          <p:cNvSpPr>
            <a:spLocks noGrp="1"/>
          </p:cNvSpPr>
          <p:nvPr>
            <p:ph type="body" idx="1"/>
          </p:nvPr>
        </p:nvSpPr>
        <p:spPr>
          <a:noFill/>
          <a:ln w="9525"/>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515270" y="3809646"/>
            <a:ext cx="6036021" cy="4877651"/>
          </a:xfrm>
          <a:noFill/>
        </p:spPr>
        <p:txBody>
          <a:bodyPr lIns="92999" tIns="45683" rIns="92999" bIns="45683"/>
          <a:lstStyle/>
          <a:p>
            <a:r>
              <a:rPr lang="en-US" altLang="zh-CN" smtClean="0">
                <a:latin typeface="Arial" charset="0"/>
              </a:rPr>
              <a:t>OK, now that we have the Main Control implemented, we have everything we needed for the single cycle processor and here it is.</a:t>
            </a:r>
          </a:p>
          <a:p>
            <a:r>
              <a:rPr lang="en-US" altLang="zh-CN" smtClean="0">
                <a:latin typeface="Arial" charset="0"/>
              </a:rPr>
              <a:t>The Instruction Fetch Unit gives us the instruction.  The OP field is fed to the Main Control for decode and the Func field is fed to the ALU Control for local decoding.</a:t>
            </a:r>
          </a:p>
          <a:p>
            <a:r>
              <a:rPr lang="en-US" altLang="zh-CN" smtClean="0">
                <a:latin typeface="Arial" charset="0"/>
              </a:rPr>
              <a:t>The Rt, Rs, Rd, and Imm16 fields of the instruction are fed to the data path.</a:t>
            </a:r>
          </a:p>
          <a:p>
            <a:r>
              <a:rPr lang="en-US" altLang="zh-CN" smtClean="0">
                <a:latin typeface="Arial" charset="0"/>
              </a:rPr>
              <a:t>Based on the OP field of the instruction, the Main Control  will set the control signals RegDst, ALUSrc, .... etc properly as I showed you earlier using separate slides.</a:t>
            </a:r>
          </a:p>
          <a:p>
            <a:r>
              <a:rPr lang="en-US" altLang="zh-CN" smtClean="0">
                <a:latin typeface="Arial" charset="0"/>
              </a:rPr>
              <a:t>Furthermore, the ALUctr  use the ALUop from the Main control and the func field of the instruction to generate the ALUctr signals to ask the ALU to do the right thing: Add, Subtract, Or, and so on.</a:t>
            </a:r>
          </a:p>
          <a:p>
            <a:r>
              <a:rPr lang="en-US" altLang="zh-CN" smtClean="0">
                <a:latin typeface="Arial" charset="0"/>
              </a:rPr>
              <a:t>This processor will execute each of the MIPS instruction in the subset  in one cycle.</a:t>
            </a:r>
          </a:p>
          <a:p>
            <a:r>
              <a:rPr lang="en-US" altLang="zh-CN" smtClean="0">
                <a:latin typeface="Arial" charset="0"/>
              </a:rPr>
              <a:t>There is, however, a couple of subtle differences between this single-cycle processor and a real MIPS processor in terms of instruction execution.</a:t>
            </a:r>
          </a:p>
          <a:p>
            <a:endParaRPr lang="en-US" altLang="zh-CN" smtClean="0">
              <a:latin typeface="Arial" charset="0"/>
            </a:endParaRPr>
          </a:p>
          <a:p>
            <a:r>
              <a:rPr lang="en-US" altLang="zh-CN" smtClean="0">
                <a:latin typeface="Arial" charset="0"/>
              </a:rPr>
              <a:t>+2 = 72 min (Y:52)</a:t>
            </a:r>
          </a:p>
        </p:txBody>
      </p:sp>
      <p:sp>
        <p:nvSpPr>
          <p:cNvPr id="91139" name="Rectangle 3"/>
          <p:cNvSpPr>
            <a:spLocks noGrp="1" noRot="1" noChangeAspect="1" noChangeArrowheads="1" noTextEdit="1"/>
          </p:cNvSpPr>
          <p:nvPr>
            <p:ph type="sldImg"/>
          </p:nvPr>
        </p:nvSpPr>
        <p:spPr>
          <a:xfrm>
            <a:off x="1381125" y="576263"/>
            <a:ext cx="4110038" cy="3081337"/>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125239-34EE-4552-9206-D386D64C8D84}"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charset="0"/>
                <a:ea typeface="宋体" pitchFamily="2" charset="-122"/>
                <a:cs typeface="+mn-cs"/>
              </a:rPr>
              <a:t>静态功率与频率无关（</a:t>
            </a:r>
            <a:r>
              <a:rPr lang="en-US" altLang="zh-CN" sz="1200" b="0" i="0" u="none" strike="noStrike" kern="1200" baseline="0" dirty="0">
                <a:solidFill>
                  <a:schemeClr val="tx1"/>
                </a:solidFill>
                <a:latin typeface="Arial" charset="0"/>
                <a:ea typeface="宋体" pitchFamily="2" charset="-122"/>
                <a:cs typeface="+mn-cs"/>
              </a:rPr>
              <a:t>f=1/T</a:t>
            </a:r>
            <a:r>
              <a:rPr lang="zh-CN" altLang="en-US" sz="1200" b="0" i="0" u="none" strike="noStrike" kern="1200" baseline="0" dirty="0">
                <a:solidFill>
                  <a:schemeClr val="tx1"/>
                </a:solidFill>
                <a:latin typeface="Arial" charset="0"/>
                <a:ea typeface="宋体" pitchFamily="2" charset="-122"/>
                <a:cs typeface="+mn-cs"/>
              </a:rPr>
              <a:t>），动态功率与频率以及电源电压</a:t>
            </a:r>
            <a:r>
              <a:rPr lang="en-US" altLang="zh-CN" sz="1200" b="0" i="0" u="none" strike="noStrike" kern="1200" baseline="0" dirty="0" err="1">
                <a:solidFill>
                  <a:schemeClr val="tx1"/>
                </a:solidFill>
                <a:latin typeface="Arial" charset="0"/>
                <a:ea typeface="宋体" pitchFamily="2" charset="-122"/>
                <a:cs typeface="+mn-cs"/>
              </a:rPr>
              <a:t>Vc</a:t>
            </a:r>
            <a:r>
              <a:rPr lang="zh-CN" altLang="en-US" sz="1200" b="0" i="0" u="none" strike="noStrike" kern="1200" baseline="0" dirty="0">
                <a:solidFill>
                  <a:schemeClr val="tx1"/>
                </a:solidFill>
                <a:latin typeface="Arial" charset="0"/>
                <a:ea typeface="宋体" pitchFamily="2" charset="-122"/>
                <a:cs typeface="+mn-cs"/>
              </a:rPr>
              <a:t>成正比。 </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a:t>
            </a:fld>
            <a:endParaRPr lang="en-US" altLang="zh-CN"/>
          </a:p>
        </p:txBody>
      </p:sp>
    </p:spTree>
    <p:extLst>
      <p:ext uri="{BB962C8B-B14F-4D97-AF65-F5344CB8AC3E}">
        <p14:creationId xmlns="" xmlns:p14="http://schemas.microsoft.com/office/powerpoint/2010/main" val="419874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利用与非门和或非门来构建数字系统通常速度更快。</a:t>
            </a:r>
            <a:endParaRPr lang="en-US" altLang="zh-CN" sz="1200"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pPr/>
              <a:t>8</a:t>
            </a:fld>
            <a:endParaRPr lang="zh-CN" altLang="en-US"/>
          </a:p>
        </p:txBody>
      </p:sp>
    </p:spTree>
    <p:extLst>
      <p:ext uri="{BB962C8B-B14F-4D97-AF65-F5344CB8AC3E}">
        <p14:creationId xmlns:p14="http://schemas.microsoft.com/office/powerpoint/2010/main" xmlns="" val="387749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100" dirty="0"/>
              <a:t>利用与非门和或非门来构建数字系统通常速度更快。</a:t>
            </a:r>
            <a:endParaRPr lang="en-US" altLang="zh-CN" sz="1100"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pPr/>
              <a:t>9</a:t>
            </a:fld>
            <a:endParaRPr lang="zh-CN" altLang="en-US"/>
          </a:p>
        </p:txBody>
      </p:sp>
    </p:spTree>
    <p:extLst>
      <p:ext uri="{BB962C8B-B14F-4D97-AF65-F5344CB8AC3E}">
        <p14:creationId xmlns:p14="http://schemas.microsoft.com/office/powerpoint/2010/main" xmlns="" val="2640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10</a:t>
            </a:fld>
            <a:endParaRPr lang="en-US" altLang="zh-CN"/>
          </a:p>
        </p:txBody>
      </p:sp>
    </p:spTree>
    <p:extLst>
      <p:ext uri="{BB962C8B-B14F-4D97-AF65-F5344CB8AC3E}">
        <p14:creationId xmlns="" xmlns:p14="http://schemas.microsoft.com/office/powerpoint/2010/main" val="13650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100" dirty="0"/>
              <a:t>利用与非门和或非门来构建数字系统通常速度更快。</a:t>
            </a:r>
            <a:endParaRPr lang="en-US" altLang="zh-CN" sz="1100"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pPr/>
              <a:t>11</a:t>
            </a:fld>
            <a:endParaRPr lang="zh-CN" altLang="en-US"/>
          </a:p>
        </p:txBody>
      </p:sp>
    </p:spTree>
    <p:extLst>
      <p:ext uri="{BB962C8B-B14F-4D97-AF65-F5344CB8AC3E}">
        <p14:creationId xmlns="" xmlns:p14="http://schemas.microsoft.com/office/powerpoint/2010/main" val="154401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xmlns="" val="1867532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fontScale="92500" lnSpcReduction="20000"/>
          </a:bodyPr>
          <a:lstStyle/>
          <a:p>
            <a:pPr marL="422041" lvl="1" defTabSz="844083" eaLnBrk="0" fontAlgn="base" hangingPunct="0">
              <a:spcBef>
                <a:spcPct val="30000"/>
              </a:spcBef>
              <a:spcAft>
                <a:spcPct val="0"/>
              </a:spcAft>
              <a:defRPr/>
            </a:pPr>
            <a:r>
              <a:rPr lang="zh-CN" altLang="en-US" sz="2200" dirty="0">
                <a:latin typeface="+mn-ea"/>
              </a:rPr>
              <a:t>读写存储器大多数是</a:t>
            </a:r>
            <a:r>
              <a:rPr lang="zh-CN" altLang="en-US" sz="2200" b="1" dirty="0">
                <a:solidFill>
                  <a:srgbClr val="FF0000"/>
                </a:solidFill>
                <a:latin typeface="+mn-ea"/>
              </a:rPr>
              <a:t>随机存取</a:t>
            </a:r>
            <a:r>
              <a:rPr lang="zh-CN" altLang="en-US" sz="2200" dirty="0">
                <a:latin typeface="+mn-ea"/>
              </a:rPr>
              <a:t>存储器（</a:t>
            </a:r>
            <a:r>
              <a:rPr lang="en-US" altLang="zh-CN" sz="2200" dirty="0">
                <a:latin typeface="+mn-ea"/>
              </a:rPr>
              <a:t>Random-access Memory, RAM</a:t>
            </a:r>
            <a:r>
              <a:rPr lang="zh-CN" altLang="en-US" sz="2200" dirty="0">
                <a:latin typeface="+mn-ea"/>
              </a:rPr>
              <a:t>），意思说读或写存储器的</a:t>
            </a:r>
            <a:r>
              <a:rPr lang="en-US" altLang="zh-CN" sz="2200" dirty="0">
                <a:latin typeface="+mn-ea"/>
              </a:rPr>
              <a:t>1</a:t>
            </a:r>
            <a:r>
              <a:rPr lang="zh-CN" altLang="en-US" sz="2200" dirty="0">
                <a:latin typeface="+mn-ea"/>
              </a:rPr>
              <a:t>位数据所花费的时间与该位在</a:t>
            </a:r>
            <a:r>
              <a:rPr lang="en-US" altLang="zh-CN" sz="2200" dirty="0">
                <a:latin typeface="+mn-ea"/>
              </a:rPr>
              <a:t>RAM</a:t>
            </a:r>
            <a:r>
              <a:rPr lang="zh-CN" altLang="en-US" sz="2200" dirty="0">
                <a:latin typeface="+mn-ea"/>
              </a:rPr>
              <a:t>中的位置无关。</a:t>
            </a:r>
            <a:endParaRPr lang="en-US" altLang="zh-CN" sz="2200" dirty="0">
              <a:latin typeface="+mn-ea"/>
            </a:endParaRPr>
          </a:p>
          <a:p>
            <a:pPr lvl="1"/>
            <a:endParaRPr lang="en-US" altLang="zh-CN" sz="2200" dirty="0"/>
          </a:p>
          <a:p>
            <a:pPr lvl="1"/>
            <a:r>
              <a:rPr lang="zh-CN" altLang="en-US" sz="2200" dirty="0"/>
              <a:t>掩模式存储器</a:t>
            </a:r>
            <a:r>
              <a:rPr lang="en-US" altLang="zh-CN" sz="2200" dirty="0"/>
              <a:t>Mask ROM</a:t>
            </a:r>
          </a:p>
          <a:p>
            <a:pPr lvl="2"/>
            <a:r>
              <a:rPr lang="zh-CN" altLang="en-US" sz="1900" dirty="0"/>
              <a:t>厂家定制，数据在芯片制造过程中设定。</a:t>
            </a:r>
          </a:p>
          <a:p>
            <a:pPr lvl="1">
              <a:lnSpc>
                <a:spcPct val="90000"/>
              </a:lnSpc>
            </a:pPr>
            <a:r>
              <a:rPr lang="zh-CN" altLang="en-US" sz="2200" dirty="0"/>
              <a:t>一次编程存储器</a:t>
            </a:r>
            <a:r>
              <a:rPr lang="en-US" altLang="zh-CN" sz="2200" dirty="0"/>
              <a:t>PROM</a:t>
            </a:r>
          </a:p>
          <a:p>
            <a:pPr lvl="2">
              <a:lnSpc>
                <a:spcPct val="90000"/>
              </a:lnSpc>
            </a:pPr>
            <a:r>
              <a:rPr lang="zh-CN" altLang="en-US" sz="1900" dirty="0"/>
              <a:t>在制造时所有存储单元均置成全</a:t>
            </a:r>
            <a:r>
              <a:rPr lang="en-US" altLang="zh-CN" sz="1900" dirty="0"/>
              <a:t>0</a:t>
            </a:r>
            <a:r>
              <a:rPr lang="zh-CN" altLang="en-US" sz="1900" dirty="0"/>
              <a:t>或全</a:t>
            </a:r>
            <a:r>
              <a:rPr lang="en-US" altLang="zh-CN" sz="1900" dirty="0"/>
              <a:t>1</a:t>
            </a:r>
            <a:r>
              <a:rPr lang="zh-CN" altLang="en-US" sz="1900" dirty="0"/>
              <a:t>，用户根据需要可自行将某些存储单元改为</a:t>
            </a:r>
            <a:r>
              <a:rPr lang="en-US" altLang="zh-CN" sz="1900" dirty="0"/>
              <a:t>1</a:t>
            </a:r>
            <a:r>
              <a:rPr lang="zh-CN" altLang="en-US" sz="1900" dirty="0"/>
              <a:t>或</a:t>
            </a:r>
            <a:r>
              <a:rPr lang="en-US" altLang="zh-CN" sz="1900" dirty="0"/>
              <a:t>0</a:t>
            </a:r>
            <a:r>
              <a:rPr lang="zh-CN" altLang="en-US" sz="1900" dirty="0"/>
              <a:t>。</a:t>
            </a:r>
          </a:p>
          <a:p>
            <a:pPr lvl="1"/>
            <a:r>
              <a:rPr lang="zh-CN" altLang="en-US" sz="2200" dirty="0"/>
              <a:t>光擦除可编程只读存储器</a:t>
            </a:r>
            <a:r>
              <a:rPr lang="en-US" altLang="zh-CN" sz="2200" dirty="0"/>
              <a:t>EPROM</a:t>
            </a:r>
          </a:p>
          <a:p>
            <a:pPr lvl="2"/>
            <a:r>
              <a:rPr lang="zh-CN" altLang="en-US" sz="1900" dirty="0"/>
              <a:t>存储节点采用浮动栅极晶体管</a:t>
            </a:r>
            <a:r>
              <a:rPr lang="en-US" altLang="zh-CN" sz="1900" dirty="0"/>
              <a:t>floating-gate MOS</a:t>
            </a:r>
            <a:r>
              <a:rPr lang="zh-CN" altLang="en-US" sz="1900" dirty="0"/>
              <a:t>，高电压存储数据，紫外线擦除数据。</a:t>
            </a:r>
            <a:endParaRPr lang="en-US" altLang="zh-CN" sz="1900" dirty="0"/>
          </a:p>
          <a:p>
            <a:pPr lvl="1"/>
            <a:r>
              <a:rPr lang="zh-CN" altLang="en-US" sz="2200" dirty="0"/>
              <a:t>电擦除可编程只读存储器</a:t>
            </a:r>
            <a:r>
              <a:rPr lang="en-US" altLang="zh-CN" sz="2200" dirty="0"/>
              <a:t>EEPROM/Flash Memories</a:t>
            </a:r>
          </a:p>
          <a:p>
            <a:pPr lvl="2"/>
            <a:r>
              <a:rPr lang="zh-CN" altLang="en-US" sz="1900" dirty="0"/>
              <a:t>和</a:t>
            </a:r>
            <a:r>
              <a:rPr lang="en-US" altLang="zh-CN" sz="1900" dirty="0"/>
              <a:t>EPROM</a:t>
            </a:r>
            <a:r>
              <a:rPr lang="zh-CN" altLang="en-US" sz="1900" dirty="0"/>
              <a:t>结构类似，区别在于存储位可以电擦除。</a:t>
            </a:r>
            <a:endParaRPr lang="zh-CN" altLang="en-US" sz="2300"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13</a:t>
            </a:fld>
            <a:endParaRPr lang="en-US" altLang="zh-CN"/>
          </a:p>
        </p:txBody>
      </p:sp>
    </p:spTree>
    <p:extLst>
      <p:ext uri="{BB962C8B-B14F-4D97-AF65-F5344CB8AC3E}">
        <p14:creationId xmlns:p14="http://schemas.microsoft.com/office/powerpoint/2010/main" xmlns="" val="216341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BB55E0-60D6-478F-92FA-21CBA209D33B}" type="datetimeFigureOut">
              <a:rPr lang="zh-CN" altLang="en-US" smtClean="0"/>
              <a:pPr/>
              <a:t>2025/6/6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0ADF87-51C3-430C-BA61-76B9CC4DAF0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B55E0-60D6-478F-92FA-21CBA209D33B}" type="datetimeFigureOut">
              <a:rPr lang="zh-CN" altLang="en-US" smtClean="0"/>
              <a:pPr/>
              <a:t>2025/6/6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ADF87-51C3-430C-BA61-76B9CC4DAF0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1428736"/>
            <a:ext cx="7000924" cy="3046988"/>
          </a:xfrm>
          <a:prstGeom prst="rect">
            <a:avLst/>
          </a:prstGeom>
          <a:noFill/>
        </p:spPr>
        <p:txBody>
          <a:bodyPr wrap="square" rtlCol="0">
            <a:spAutoFit/>
          </a:bodyPr>
          <a:lstStyle/>
          <a:p>
            <a:pPr algn="ctr"/>
            <a:r>
              <a:rPr lang="zh-CN" altLang="en-US" sz="4800" b="1" dirty="0" smtClean="0">
                <a:solidFill>
                  <a:srgbClr val="0000FF"/>
                </a:solidFill>
                <a:latin typeface="微软雅黑 Light" pitchFamily="34" charset="-122"/>
                <a:ea typeface="微软雅黑 Light" pitchFamily="34" charset="-122"/>
              </a:rPr>
              <a:t>以下是希望大家学完这门课之后能够留下的记忆</a:t>
            </a:r>
            <a:endParaRPr lang="en-US" altLang="zh-CN" sz="4800" b="1" dirty="0" smtClean="0">
              <a:solidFill>
                <a:srgbClr val="0000FF"/>
              </a:solidFill>
              <a:latin typeface="微软雅黑 Light" pitchFamily="34" charset="-122"/>
              <a:ea typeface="微软雅黑 Light" pitchFamily="34" charset="-122"/>
            </a:endParaRPr>
          </a:p>
          <a:p>
            <a:pPr algn="ctr"/>
            <a:endParaRPr lang="en-US" altLang="zh-CN" sz="4800" b="1" dirty="0" smtClean="0">
              <a:solidFill>
                <a:srgbClr val="0000FF"/>
              </a:solidFill>
              <a:latin typeface="微软雅黑 Light" pitchFamily="34" charset="-122"/>
              <a:ea typeface="微软雅黑 Light" pitchFamily="34" charset="-122"/>
            </a:endParaRPr>
          </a:p>
          <a:p>
            <a:pPr algn="ctr"/>
            <a:r>
              <a:rPr lang="zh-CN" altLang="en-US" sz="4800" b="1" dirty="0" smtClean="0">
                <a:solidFill>
                  <a:srgbClr val="0000FF"/>
                </a:solidFill>
                <a:latin typeface="微软雅黑 Light" pitchFamily="34" charset="-122"/>
                <a:ea typeface="微软雅黑 Light" pitchFamily="34" charset="-122"/>
              </a:rPr>
              <a:t>并非和考试直接相关</a:t>
            </a:r>
            <a:endParaRPr lang="zh-CN" altLang="en-US" sz="4800" b="1" dirty="0">
              <a:solidFill>
                <a:srgbClr val="0000FF"/>
              </a:solidFill>
              <a:latin typeface="微软雅黑 Light" pitchFamily="34" charset="-122"/>
              <a:ea typeface="微软雅黑 Light"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175" y="125659"/>
            <a:ext cx="6073775" cy="479747"/>
          </a:xfrm>
        </p:spPr>
        <p:txBody>
          <a:bodyPr>
            <a:noAutofit/>
          </a:bodyPr>
          <a:lstStyle/>
          <a:p>
            <a:r>
              <a:rPr lang="zh-CN" altLang="en-US" sz="3200" dirty="0" smtClean="0"/>
              <a:t>时序逻辑基本元件</a:t>
            </a:r>
            <a:endParaRPr lang="zh-CN" altLang="en-US" sz="3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10</a:t>
            </a:fld>
            <a:endParaRPr lang="en-US" altLang="zh-CN"/>
          </a:p>
        </p:txBody>
      </p:sp>
      <p:sp>
        <p:nvSpPr>
          <p:cNvPr id="5" name="Rectangle 3"/>
          <p:cNvSpPr txBox="1">
            <a:spLocks noChangeArrowheads="1"/>
          </p:cNvSpPr>
          <p:nvPr/>
        </p:nvSpPr>
        <p:spPr bwMode="auto">
          <a:xfrm>
            <a:off x="162000" y="769843"/>
            <a:ext cx="8685000" cy="4628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0" indent="0" algn="ctr" rtl="0" eaLnBrk="1" fontAlgn="base" hangingPunct="1">
              <a:lnSpc>
                <a:spcPct val="120000"/>
              </a:lnSpc>
              <a:spcBef>
                <a:spcPct val="10000"/>
              </a:spcBef>
              <a:spcAft>
                <a:spcPct val="0"/>
              </a:spcAft>
              <a:buClr>
                <a:schemeClr val="tx1"/>
              </a:buClr>
              <a:buSzPct val="60000"/>
              <a:buFont typeface="Wingdings" panose="05000000000000000000" pitchFamily="2" charset="2"/>
              <a:buNone/>
              <a:defRPr sz="3200" b="1">
                <a:solidFill>
                  <a:schemeClr val="tx1"/>
                </a:solidFill>
                <a:latin typeface="微软雅黑 Light" panose="020B0502040204020203" pitchFamily="34" charset="-122"/>
                <a:ea typeface="微软雅黑 Light" panose="020B0502040204020203" pitchFamily="34" charset="-122"/>
                <a:cs typeface="+mn-cs"/>
              </a:defRPr>
            </a:lvl1pPr>
            <a:lvl2pPr marL="457200" indent="0" algn="ctr" rtl="0" eaLnBrk="1" fontAlgn="base" hangingPunct="1">
              <a:lnSpc>
                <a:spcPct val="120000"/>
              </a:lnSpc>
              <a:spcBef>
                <a:spcPct val="10000"/>
              </a:spcBef>
              <a:spcAft>
                <a:spcPct val="0"/>
              </a:spcAft>
              <a:buSzPct val="100000"/>
              <a:buNone/>
              <a:defRPr sz="2000" b="1">
                <a:solidFill>
                  <a:srgbClr val="0000FF"/>
                </a:solidFill>
                <a:latin typeface="+mn-lt"/>
                <a:ea typeface="+mn-ea"/>
              </a:defRPr>
            </a:lvl2pPr>
            <a:lvl3pPr marL="914400" indent="0" algn="ctr" rtl="0" eaLnBrk="1" fontAlgn="base" hangingPunct="1">
              <a:lnSpc>
                <a:spcPct val="120000"/>
              </a:lnSpc>
              <a:spcBef>
                <a:spcPct val="10000"/>
              </a:spcBef>
              <a:spcAft>
                <a:spcPct val="0"/>
              </a:spcAft>
              <a:buSzPct val="100000"/>
              <a:buNone/>
              <a:defRPr b="1">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Times New Roman" pitchFamily="18" charset="0"/>
                <a:ea typeface="+mn-ea"/>
              </a:defRPr>
            </a:lvl4pPr>
            <a:lvl5pPr marL="1828800" indent="0" algn="ctr" rtl="0" eaLnBrk="1" fontAlgn="base" hangingPunct="1">
              <a:spcBef>
                <a:spcPct val="20000"/>
              </a:spcBef>
              <a:spcAft>
                <a:spcPct val="0"/>
              </a:spcAft>
              <a:buNone/>
              <a:defRPr sz="2000">
                <a:solidFill>
                  <a:schemeClr val="tx1"/>
                </a:solidFill>
                <a:latin typeface="Times New Roman" pitchFamily="18" charset="0"/>
                <a:ea typeface="+mn-ea"/>
              </a:defRPr>
            </a:lvl5pPr>
            <a:lvl6pPr marL="2286000" indent="0" algn="ctr" rtl="0" eaLnBrk="1" fontAlgn="base" hangingPunct="1">
              <a:spcBef>
                <a:spcPct val="20000"/>
              </a:spcBef>
              <a:spcAft>
                <a:spcPct val="0"/>
              </a:spcAft>
              <a:buNone/>
              <a:defRPr sz="2000">
                <a:solidFill>
                  <a:schemeClr val="tx1"/>
                </a:solidFill>
                <a:latin typeface="Times New Roman" pitchFamily="18" charset="0"/>
                <a:ea typeface="+mn-ea"/>
              </a:defRPr>
            </a:lvl6pPr>
            <a:lvl7pPr marL="2743200" indent="0" algn="ctr" rtl="0" eaLnBrk="1" fontAlgn="base" hangingPunct="1">
              <a:spcBef>
                <a:spcPct val="20000"/>
              </a:spcBef>
              <a:spcAft>
                <a:spcPct val="0"/>
              </a:spcAft>
              <a:buNone/>
              <a:defRPr sz="2000">
                <a:solidFill>
                  <a:schemeClr val="tx1"/>
                </a:solidFill>
                <a:latin typeface="Times New Roman" pitchFamily="18" charset="0"/>
                <a:ea typeface="+mn-ea"/>
              </a:defRPr>
            </a:lvl7pPr>
            <a:lvl8pPr marL="3200400" indent="0" algn="ctr" rtl="0" eaLnBrk="1" fontAlgn="base" hangingPunct="1">
              <a:spcBef>
                <a:spcPct val="20000"/>
              </a:spcBef>
              <a:spcAft>
                <a:spcPct val="0"/>
              </a:spcAft>
              <a:buNone/>
              <a:defRPr sz="2000">
                <a:solidFill>
                  <a:schemeClr val="tx1"/>
                </a:solidFill>
                <a:latin typeface="Times New Roman" pitchFamily="18" charset="0"/>
                <a:ea typeface="+mn-ea"/>
              </a:defRPr>
            </a:lvl8pPr>
            <a:lvl9pPr marL="3657600" indent="0" algn="ctr" rtl="0" eaLnBrk="1" fontAlgn="base" hangingPunct="1">
              <a:spcBef>
                <a:spcPct val="20000"/>
              </a:spcBef>
              <a:spcAft>
                <a:spcPct val="0"/>
              </a:spcAft>
              <a:buNone/>
              <a:defRPr sz="2000">
                <a:solidFill>
                  <a:schemeClr val="tx1"/>
                </a:solidFill>
                <a:latin typeface="Times New Roman" pitchFamily="18" charset="0"/>
                <a:ea typeface="+mn-ea"/>
              </a:defRPr>
            </a:lvl9pPr>
          </a:lstStyle>
          <a:p>
            <a:pPr marL="203200" indent="-203200" algn="l" eaLnBrk="0" hangingPunct="0">
              <a:lnSpc>
                <a:spcPct val="130000"/>
              </a:lnSpc>
              <a:spcBef>
                <a:spcPts val="600"/>
              </a:spcBef>
              <a:buFont typeface="Wingdings" panose="05000000000000000000" pitchFamily="2" charset="2"/>
              <a:buChar char="u"/>
            </a:pPr>
            <a:r>
              <a:rPr lang="en-US" altLang="zh-CN" sz="2000" b="0" dirty="0" smtClean="0">
                <a:latin typeface="微软雅黑" panose="020B0503020204020204" pitchFamily="34" charset="-122"/>
                <a:ea typeface="微软雅黑" panose="020B0503020204020204" pitchFamily="34" charset="-122"/>
              </a:rPr>
              <a:t>SR</a:t>
            </a:r>
            <a:r>
              <a:rPr lang="zh-CN" altLang="en-US" sz="2000" b="0" dirty="0" smtClean="0">
                <a:latin typeface="微软雅黑" panose="020B0503020204020204" pitchFamily="34" charset="-122"/>
                <a:ea typeface="微软雅黑" panose="020B0503020204020204" pitchFamily="34" charset="-122"/>
              </a:rPr>
              <a:t>锁存器</a:t>
            </a:r>
            <a:endParaRPr lang="en-US" altLang="zh-CN" sz="2000" b="0" dirty="0" smtClean="0">
              <a:latin typeface="微软雅黑" panose="020B0503020204020204" pitchFamily="34" charset="-122"/>
              <a:ea typeface="微软雅黑" panose="020B0503020204020204" pitchFamily="34" charset="-122"/>
            </a:endParaRPr>
          </a:p>
          <a:p>
            <a:pPr marL="800100" lvl="1" indent="-342900" algn="l" eaLnBrk="0" hangingPunct="0">
              <a:lnSpc>
                <a:spcPct val="130000"/>
              </a:lnSpc>
              <a:spcBef>
                <a:spcPts val="600"/>
              </a:spcBef>
              <a:buFont typeface="Wingdings" panose="05000000000000000000" pitchFamily="2" charset="2"/>
              <a:buChar char="ü"/>
            </a:pPr>
            <a:r>
              <a:rPr lang="zh-CN" altLang="en-US" b="0" dirty="0" smtClean="0">
                <a:solidFill>
                  <a:schemeClr val="tx1"/>
                </a:solidFill>
                <a:latin typeface="微软雅黑" panose="020B0503020204020204" pitchFamily="34" charset="-122"/>
                <a:ea typeface="微软雅黑" panose="020B0503020204020204" pitchFamily="34" charset="-122"/>
              </a:rPr>
              <a:t>置位端</a:t>
            </a:r>
            <a:r>
              <a:rPr lang="en-US" altLang="zh-CN" b="0" dirty="0" smtClean="0">
                <a:solidFill>
                  <a:schemeClr val="tx1"/>
                </a:solidFill>
                <a:latin typeface="微软雅黑" panose="020B0503020204020204" pitchFamily="34" charset="-122"/>
                <a:ea typeface="微软雅黑" panose="020B0503020204020204" pitchFamily="34" charset="-122"/>
              </a:rPr>
              <a:t>(S)/</a:t>
            </a:r>
            <a:r>
              <a:rPr lang="zh-CN" altLang="en-US" b="0" dirty="0" smtClean="0">
                <a:solidFill>
                  <a:schemeClr val="tx1"/>
                </a:solidFill>
                <a:latin typeface="微软雅黑" panose="020B0503020204020204" pitchFamily="34" charset="-122"/>
                <a:ea typeface="微软雅黑" panose="020B0503020204020204" pitchFamily="34" charset="-122"/>
              </a:rPr>
              <a:t>复位</a:t>
            </a:r>
            <a:r>
              <a:rPr lang="zh-CN" altLang="en-US" b="0" dirty="0">
                <a:solidFill>
                  <a:schemeClr val="tx1"/>
                </a:solidFill>
                <a:latin typeface="微软雅黑" panose="020B0503020204020204" pitchFamily="34" charset="-122"/>
                <a:ea typeface="微软雅黑" panose="020B0503020204020204" pitchFamily="34" charset="-122"/>
              </a:rPr>
              <a:t>端</a:t>
            </a:r>
            <a:r>
              <a:rPr lang="en-US" altLang="zh-CN" b="0" dirty="0" smtClean="0">
                <a:solidFill>
                  <a:schemeClr val="tx1"/>
                </a:solidFill>
                <a:latin typeface="微软雅黑" panose="020B0503020204020204" pitchFamily="34" charset="-122"/>
                <a:ea typeface="微软雅黑" panose="020B0503020204020204" pitchFamily="34" charset="-122"/>
              </a:rPr>
              <a:t>(R)</a:t>
            </a:r>
            <a:r>
              <a:rPr lang="zh-CN" altLang="en-US" b="0" dirty="0" smtClean="0">
                <a:solidFill>
                  <a:schemeClr val="tx1"/>
                </a:solidFill>
                <a:latin typeface="微软雅黑" panose="020B0503020204020204" pitchFamily="34" charset="-122"/>
                <a:ea typeface="微软雅黑" panose="020B0503020204020204" pitchFamily="34" charset="-122"/>
              </a:rPr>
              <a:t>；用于设置标志信息</a:t>
            </a:r>
            <a:endParaRPr lang="en-US" altLang="zh-CN" b="0" dirty="0" smtClean="0">
              <a:solidFill>
                <a:schemeClr val="tx1"/>
              </a:solidFill>
              <a:latin typeface="微软雅黑" panose="020B0503020204020204" pitchFamily="34" charset="-122"/>
              <a:ea typeface="微软雅黑" panose="020B0503020204020204" pitchFamily="34" charset="-122"/>
            </a:endParaRPr>
          </a:p>
          <a:p>
            <a:pPr marL="203200" indent="-203200" algn="l" eaLnBrk="0" hangingPunct="0">
              <a:lnSpc>
                <a:spcPct val="130000"/>
              </a:lnSpc>
              <a:spcBef>
                <a:spcPts val="600"/>
              </a:spcBef>
              <a:buFont typeface="Wingdings" panose="05000000000000000000" pitchFamily="2" charset="2"/>
              <a:buChar char="u"/>
            </a:pPr>
            <a:r>
              <a:rPr lang="en-US" altLang="zh-CN" sz="2000" b="0" dirty="0" smtClean="0">
                <a:latin typeface="微软雅黑" panose="020B0503020204020204" pitchFamily="34" charset="-122"/>
                <a:ea typeface="微软雅黑" panose="020B0503020204020204" pitchFamily="34" charset="-122"/>
              </a:rPr>
              <a:t>D</a:t>
            </a:r>
            <a:r>
              <a:rPr lang="zh-CN" altLang="en-US" sz="2000" b="0" dirty="0" smtClean="0">
                <a:latin typeface="微软雅黑" panose="020B0503020204020204" pitchFamily="34" charset="-122"/>
                <a:ea typeface="微软雅黑" panose="020B0503020204020204" pitchFamily="34" charset="-122"/>
              </a:rPr>
              <a:t>锁存器</a:t>
            </a:r>
            <a:endParaRPr lang="en-US" altLang="zh-CN" sz="2000" b="0" dirty="0" smtClean="0">
              <a:latin typeface="微软雅黑" panose="020B0503020204020204" pitchFamily="34" charset="-122"/>
              <a:ea typeface="微软雅黑" panose="020B0503020204020204" pitchFamily="34" charset="-122"/>
            </a:endParaRPr>
          </a:p>
          <a:p>
            <a:pPr marL="800100" lvl="1" indent="-342900" algn="l" eaLnBrk="0" hangingPunct="0">
              <a:lnSpc>
                <a:spcPct val="130000"/>
              </a:lnSpc>
              <a:spcBef>
                <a:spcPts val="600"/>
              </a:spcBef>
              <a:buFont typeface="Wingdings" panose="05000000000000000000" pitchFamily="2" charset="2"/>
              <a:buChar char="ü"/>
            </a:pPr>
            <a:r>
              <a:rPr lang="zh-CN" altLang="en-US" b="0" dirty="0" smtClean="0">
                <a:solidFill>
                  <a:schemeClr val="tx1"/>
                </a:solidFill>
                <a:latin typeface="微软雅黑" panose="020B0503020204020204" pitchFamily="34" charset="-122"/>
                <a:ea typeface="微软雅黑" panose="020B0503020204020204" pitchFamily="34" charset="-122"/>
              </a:rPr>
              <a:t>控制端</a:t>
            </a:r>
            <a:r>
              <a:rPr lang="en-US" altLang="zh-CN" b="0" dirty="0" smtClean="0">
                <a:solidFill>
                  <a:schemeClr val="tx1"/>
                </a:solidFill>
                <a:latin typeface="微软雅黑" panose="020B0503020204020204" pitchFamily="34" charset="-122"/>
                <a:ea typeface="微软雅黑" panose="020B0503020204020204" pitchFamily="34" charset="-122"/>
              </a:rPr>
              <a:t>C</a:t>
            </a:r>
            <a:r>
              <a:rPr lang="zh-CN" altLang="en-US" b="0" dirty="0" smtClean="0">
                <a:solidFill>
                  <a:schemeClr val="tx1"/>
                </a:solidFill>
                <a:latin typeface="微软雅黑" panose="020B0503020204020204" pitchFamily="34" charset="-122"/>
                <a:ea typeface="微软雅黑" panose="020B0503020204020204" pitchFamily="34" charset="-122"/>
              </a:rPr>
              <a:t>有效时，锁存数据</a:t>
            </a:r>
            <a:r>
              <a:rPr lang="en-US" altLang="zh-CN" b="0" dirty="0" smtClean="0">
                <a:solidFill>
                  <a:schemeClr val="tx1"/>
                </a:solidFill>
                <a:latin typeface="微软雅黑" panose="020B0503020204020204" pitchFamily="34" charset="-122"/>
                <a:ea typeface="微软雅黑" panose="020B0503020204020204" pitchFamily="34" charset="-122"/>
              </a:rPr>
              <a:t>D</a:t>
            </a:r>
          </a:p>
          <a:p>
            <a:pPr marL="203200" indent="-203200" algn="l" eaLnBrk="0" hangingPunct="0">
              <a:lnSpc>
                <a:spcPct val="130000"/>
              </a:lnSpc>
              <a:spcBef>
                <a:spcPts val="600"/>
              </a:spcBef>
              <a:buFont typeface="Wingdings" panose="05000000000000000000" pitchFamily="2" charset="2"/>
              <a:buChar char="u"/>
            </a:pPr>
            <a:r>
              <a:rPr lang="en-US" altLang="zh-CN" sz="2000" b="0" dirty="0" smtClean="0">
                <a:latin typeface="微软雅黑" panose="020B0503020204020204" pitchFamily="34" charset="-122"/>
                <a:ea typeface="微软雅黑" panose="020B0503020204020204" pitchFamily="34" charset="-122"/>
              </a:rPr>
              <a:t>D</a:t>
            </a:r>
            <a:r>
              <a:rPr lang="zh-CN" altLang="en-US" sz="2000" b="0" dirty="0" smtClean="0">
                <a:latin typeface="微软雅黑" panose="020B0503020204020204" pitchFamily="34" charset="-122"/>
                <a:ea typeface="微软雅黑" panose="020B0503020204020204" pitchFamily="34" charset="-122"/>
              </a:rPr>
              <a:t>触发器</a:t>
            </a:r>
            <a:endParaRPr lang="en-US" altLang="zh-CN" sz="2000" b="0" dirty="0">
              <a:latin typeface="微软雅黑" panose="020B0503020204020204" pitchFamily="34" charset="-122"/>
              <a:ea typeface="微软雅黑" panose="020B0503020204020204" pitchFamily="34" charset="-122"/>
            </a:endParaRPr>
          </a:p>
          <a:p>
            <a:pPr marL="800100" lvl="1" indent="-342900" algn="l" eaLnBrk="0" hangingPunct="0">
              <a:lnSpc>
                <a:spcPct val="130000"/>
              </a:lnSpc>
              <a:spcBef>
                <a:spcPts val="600"/>
              </a:spcBef>
              <a:buFont typeface="Wingdings" panose="05000000000000000000" pitchFamily="2" charset="2"/>
              <a:buChar char="ü"/>
            </a:pPr>
            <a:r>
              <a:rPr lang="zh-CN" altLang="en-US" b="0" dirty="0" smtClean="0">
                <a:solidFill>
                  <a:schemeClr val="tx1"/>
                </a:solidFill>
                <a:latin typeface="微软雅黑" panose="020B0503020204020204" pitchFamily="34" charset="-122"/>
                <a:ea typeface="微软雅黑" panose="020B0503020204020204" pitchFamily="34" charset="-122"/>
              </a:rPr>
              <a:t>时钟触发边沿开始后，经过</a:t>
            </a:r>
            <a:r>
              <a:rPr lang="en-US" altLang="zh-CN" b="0" dirty="0" err="1" smtClean="0">
                <a:solidFill>
                  <a:schemeClr val="tx1"/>
                </a:solidFill>
                <a:latin typeface="微软雅黑" panose="020B0503020204020204" pitchFamily="34" charset="-122"/>
                <a:ea typeface="微软雅黑" panose="020B0503020204020204" pitchFamily="34" charset="-122"/>
              </a:rPr>
              <a:t>Clk</a:t>
            </a:r>
            <a:r>
              <a:rPr lang="en-US" altLang="zh-CN" b="0" dirty="0" smtClean="0">
                <a:solidFill>
                  <a:schemeClr val="tx1"/>
                </a:solidFill>
                <a:latin typeface="微软雅黑" panose="020B0503020204020204" pitchFamily="34" charset="-122"/>
                <a:ea typeface="微软雅黑" panose="020B0503020204020204" pitchFamily="34" charset="-122"/>
              </a:rPr>
              <a:t>-Q</a:t>
            </a:r>
            <a:r>
              <a:rPr lang="zh-CN" altLang="en-US" b="0" dirty="0" smtClean="0">
                <a:solidFill>
                  <a:schemeClr val="tx1"/>
                </a:solidFill>
                <a:latin typeface="微软雅黑" panose="020B0503020204020204" pitchFamily="34" charset="-122"/>
                <a:ea typeface="微软雅黑" panose="020B0503020204020204" pitchFamily="34" charset="-122"/>
              </a:rPr>
              <a:t>时间，</a:t>
            </a:r>
            <a:r>
              <a:rPr lang="en-US" altLang="zh-CN" b="0" dirty="0" smtClean="0">
                <a:solidFill>
                  <a:schemeClr val="tx1"/>
                </a:solidFill>
                <a:latin typeface="微软雅黑" panose="020B0503020204020204" pitchFamily="34" charset="-122"/>
                <a:ea typeface="微软雅黑" panose="020B0503020204020204" pitchFamily="34" charset="-122"/>
              </a:rPr>
              <a:t>Q</a:t>
            </a:r>
            <a:r>
              <a:rPr lang="zh-CN" altLang="en-US" b="0" dirty="0" smtClean="0">
                <a:solidFill>
                  <a:schemeClr val="tx1"/>
                </a:solidFill>
                <a:latin typeface="微软雅黑" panose="020B0503020204020204" pitchFamily="34" charset="-122"/>
                <a:ea typeface="微软雅黑" panose="020B0503020204020204" pitchFamily="34" charset="-122"/>
              </a:rPr>
              <a:t>变成</a:t>
            </a:r>
            <a:r>
              <a:rPr lang="en-US" altLang="zh-CN" b="0" dirty="0" smtClean="0">
                <a:solidFill>
                  <a:schemeClr val="tx1"/>
                </a:solidFill>
                <a:latin typeface="微软雅黑" panose="020B0503020204020204" pitchFamily="34" charset="-122"/>
                <a:ea typeface="微软雅黑" panose="020B0503020204020204" pitchFamily="34" charset="-122"/>
              </a:rPr>
              <a:t>D</a:t>
            </a:r>
            <a:r>
              <a:rPr lang="zh-CN" altLang="en-US" b="0" dirty="0" smtClean="0">
                <a:solidFill>
                  <a:schemeClr val="tx1"/>
                </a:solidFill>
                <a:latin typeface="微软雅黑" panose="020B0503020204020204" pitchFamily="34" charset="-122"/>
                <a:ea typeface="微软雅黑" panose="020B0503020204020204" pitchFamily="34" charset="-122"/>
              </a:rPr>
              <a:t>；输入端</a:t>
            </a:r>
            <a:r>
              <a:rPr lang="en-US" altLang="zh-CN" b="0" dirty="0" smtClean="0">
                <a:solidFill>
                  <a:schemeClr val="tx1"/>
                </a:solidFill>
                <a:latin typeface="微软雅黑" panose="020B0503020204020204" pitchFamily="34" charset="-122"/>
                <a:ea typeface="微软雅黑" panose="020B0503020204020204" pitchFamily="34" charset="-122"/>
              </a:rPr>
              <a:t>D</a:t>
            </a:r>
            <a:r>
              <a:rPr lang="zh-CN" altLang="en-US" b="0" dirty="0" smtClean="0">
                <a:solidFill>
                  <a:schemeClr val="tx1"/>
                </a:solidFill>
                <a:latin typeface="微软雅黑" panose="020B0503020204020204" pitchFamily="34" charset="-122"/>
                <a:ea typeface="微软雅黑" panose="020B0503020204020204" pitchFamily="34" charset="-122"/>
              </a:rPr>
              <a:t>在时钟触发边沿到来前，须稳定</a:t>
            </a:r>
            <a:r>
              <a:rPr lang="en-US" altLang="zh-CN" b="0" dirty="0" smtClean="0">
                <a:solidFill>
                  <a:schemeClr val="tx1"/>
                </a:solidFill>
                <a:latin typeface="微软雅黑" panose="020B0503020204020204" pitchFamily="34" charset="-122"/>
                <a:ea typeface="微软雅黑" panose="020B0503020204020204" pitchFamily="34" charset="-122"/>
              </a:rPr>
              <a:t>Setup</a:t>
            </a:r>
            <a:r>
              <a:rPr lang="zh-CN" altLang="en-US" b="0" dirty="0" smtClean="0">
                <a:solidFill>
                  <a:schemeClr val="tx1"/>
                </a:solidFill>
                <a:latin typeface="微软雅黑" panose="020B0503020204020204" pitchFamily="34" charset="-122"/>
                <a:ea typeface="微软雅黑" panose="020B0503020204020204" pitchFamily="34" charset="-122"/>
              </a:rPr>
              <a:t>时间；之后须继续保持</a:t>
            </a:r>
            <a:r>
              <a:rPr lang="en-US" altLang="zh-CN" b="0" dirty="0" smtClean="0">
                <a:solidFill>
                  <a:schemeClr val="tx1"/>
                </a:solidFill>
                <a:latin typeface="微软雅黑" panose="020B0503020204020204" pitchFamily="34" charset="-122"/>
                <a:ea typeface="微软雅黑" panose="020B0503020204020204" pitchFamily="34" charset="-122"/>
              </a:rPr>
              <a:t>hold</a:t>
            </a:r>
            <a:r>
              <a:rPr lang="zh-CN" altLang="en-US" b="0" dirty="0" smtClean="0">
                <a:solidFill>
                  <a:schemeClr val="tx1"/>
                </a:solidFill>
                <a:latin typeface="微软雅黑" panose="020B0503020204020204" pitchFamily="34" charset="-122"/>
                <a:ea typeface="微软雅黑" panose="020B0503020204020204" pitchFamily="34" charset="-122"/>
              </a:rPr>
              <a:t>时间</a:t>
            </a:r>
            <a:endParaRPr lang="en-US" altLang="zh-CN" b="0" dirty="0">
              <a:solidFill>
                <a:schemeClr val="tx1"/>
              </a:solidFill>
              <a:latin typeface="微软雅黑" panose="020B0503020204020204" pitchFamily="34" charset="-122"/>
              <a:ea typeface="微软雅黑" panose="020B0503020204020204" pitchFamily="34" charset="-122"/>
            </a:endParaRPr>
          </a:p>
          <a:p>
            <a:pPr marL="800100" lvl="1" indent="-342900" algn="l" eaLnBrk="0" hangingPunct="0">
              <a:lnSpc>
                <a:spcPct val="130000"/>
              </a:lnSpc>
              <a:spcBef>
                <a:spcPts val="600"/>
              </a:spcBef>
              <a:buFont typeface="Wingdings" panose="05000000000000000000" pitchFamily="2" charset="2"/>
              <a:buChar char="ü"/>
            </a:pPr>
            <a:r>
              <a:rPr lang="zh-CN" altLang="en-US" b="0" dirty="0" smtClean="0">
                <a:solidFill>
                  <a:schemeClr val="tx1"/>
                </a:solidFill>
                <a:latin typeface="微软雅黑" panose="020B0503020204020204" pitchFamily="34" charset="-122"/>
                <a:ea typeface="微软雅黑" panose="020B0503020204020204" pitchFamily="34" charset="-122"/>
              </a:rPr>
              <a:t>可带</a:t>
            </a:r>
            <a:r>
              <a:rPr lang="en-US" altLang="zh-CN" b="0" dirty="0" smtClean="0">
                <a:solidFill>
                  <a:schemeClr val="tx1"/>
                </a:solidFill>
                <a:latin typeface="微软雅黑" panose="020B0503020204020204" pitchFamily="34" charset="-122"/>
                <a:ea typeface="微软雅黑" panose="020B0503020204020204" pitchFamily="34" charset="-122"/>
              </a:rPr>
              <a:t>EN</a:t>
            </a:r>
            <a:r>
              <a:rPr lang="zh-CN" altLang="en-US" b="0" dirty="0" smtClean="0">
                <a:solidFill>
                  <a:schemeClr val="tx1"/>
                </a:solidFill>
                <a:latin typeface="微软雅黑" panose="020B0503020204020204" pitchFamily="34" charset="-122"/>
                <a:ea typeface="微软雅黑" panose="020B0503020204020204" pitchFamily="34" charset="-122"/>
              </a:rPr>
              <a:t>控制端、置位</a:t>
            </a:r>
            <a:r>
              <a:rPr lang="en-US" altLang="zh-CN" b="0" dirty="0" smtClean="0">
                <a:solidFill>
                  <a:schemeClr val="tx1"/>
                </a:solidFill>
                <a:latin typeface="微软雅黑" panose="020B0503020204020204" pitchFamily="34" charset="-122"/>
                <a:ea typeface="微软雅黑" panose="020B0503020204020204" pitchFamily="34" charset="-122"/>
              </a:rPr>
              <a:t>/</a:t>
            </a:r>
            <a:r>
              <a:rPr lang="zh-CN" altLang="en-US" b="0" dirty="0" smtClean="0">
                <a:solidFill>
                  <a:schemeClr val="tx1"/>
                </a:solidFill>
                <a:latin typeface="微软雅黑" panose="020B0503020204020204" pitchFamily="34" charset="-122"/>
                <a:ea typeface="微软雅黑" panose="020B0503020204020204" pitchFamily="34" charset="-122"/>
              </a:rPr>
              <a:t>清零控制端</a:t>
            </a:r>
            <a:endParaRPr lang="en-US" altLang="zh-CN" b="0" dirty="0">
              <a:solidFill>
                <a:schemeClr val="tx1"/>
              </a:solidFill>
              <a:latin typeface="微软雅黑" panose="020B0503020204020204" pitchFamily="34" charset="-122"/>
              <a:ea typeface="微软雅黑" panose="020B0503020204020204" pitchFamily="34" charset="-122"/>
            </a:endParaRPr>
          </a:p>
          <a:p>
            <a:pPr marL="203200" indent="-203200" algn="l" eaLnBrk="0" hangingPunct="0">
              <a:lnSpc>
                <a:spcPct val="130000"/>
              </a:lnSpc>
              <a:spcBef>
                <a:spcPts val="600"/>
              </a:spcBef>
              <a:buFont typeface="Wingdings" panose="05000000000000000000" pitchFamily="2" charset="2"/>
              <a:buChar char="u"/>
            </a:pPr>
            <a:r>
              <a:rPr lang="en-US" altLang="zh-CN" sz="2000" b="0" dirty="0" smtClean="0">
                <a:latin typeface="微软雅黑" panose="020B0503020204020204" pitchFamily="34" charset="-122"/>
                <a:ea typeface="微软雅黑" panose="020B0503020204020204" pitchFamily="34" charset="-122"/>
              </a:rPr>
              <a:t>T</a:t>
            </a:r>
            <a:r>
              <a:rPr lang="zh-CN" altLang="en-US" sz="2000" b="0" dirty="0" smtClean="0">
                <a:latin typeface="微软雅黑" panose="020B0503020204020204" pitchFamily="34" charset="-122"/>
                <a:ea typeface="微软雅黑" panose="020B0503020204020204" pitchFamily="34" charset="-122"/>
              </a:rPr>
              <a:t>触发器</a:t>
            </a:r>
            <a:endParaRPr lang="en-US" altLang="zh-CN" sz="2000" b="0" dirty="0" smtClean="0">
              <a:latin typeface="微软雅黑" panose="020B0503020204020204" pitchFamily="34" charset="-122"/>
              <a:ea typeface="微软雅黑" panose="020B0503020204020204" pitchFamily="34" charset="-122"/>
            </a:endParaRPr>
          </a:p>
          <a:p>
            <a:pPr marL="800100" lvl="1" indent="-342900" algn="l" eaLnBrk="0" hangingPunct="0">
              <a:lnSpc>
                <a:spcPct val="130000"/>
              </a:lnSpc>
              <a:spcBef>
                <a:spcPts val="600"/>
              </a:spcBef>
              <a:buFont typeface="Wingdings" panose="05000000000000000000" pitchFamily="2" charset="2"/>
              <a:buChar char="ü"/>
            </a:pPr>
            <a:r>
              <a:rPr lang="zh-CN" altLang="en-US" b="0" dirty="0" smtClean="0">
                <a:solidFill>
                  <a:schemeClr val="tx1"/>
                </a:solidFill>
                <a:latin typeface="微软雅黑" panose="020B0503020204020204" pitchFamily="34" charset="-122"/>
                <a:ea typeface="微软雅黑" panose="020B0503020204020204" pitchFamily="34" charset="-122"/>
              </a:rPr>
              <a:t>由</a:t>
            </a:r>
            <a:r>
              <a:rPr lang="en-US" altLang="zh-CN" b="0" dirty="0" smtClean="0">
                <a:solidFill>
                  <a:schemeClr val="tx1"/>
                </a:solidFill>
                <a:latin typeface="微软雅黑" panose="020B0503020204020204" pitchFamily="34" charset="-122"/>
                <a:ea typeface="微软雅黑" panose="020B0503020204020204" pitchFamily="34" charset="-122"/>
              </a:rPr>
              <a:t>D</a:t>
            </a:r>
            <a:r>
              <a:rPr lang="zh-CN" altLang="en-US" b="0" dirty="0" smtClean="0">
                <a:solidFill>
                  <a:schemeClr val="tx1"/>
                </a:solidFill>
                <a:latin typeface="微软雅黑" panose="020B0503020204020204" pitchFamily="34" charset="-122"/>
                <a:ea typeface="微软雅黑" panose="020B0503020204020204" pitchFamily="34" charset="-122"/>
              </a:rPr>
              <a:t>触发器构成，</a:t>
            </a:r>
            <a:r>
              <a:rPr lang="en-US" altLang="zh-CN" b="0" dirty="0" smtClean="0">
                <a:solidFill>
                  <a:schemeClr val="tx1"/>
                </a:solidFill>
                <a:latin typeface="微软雅黑" panose="020B0503020204020204" pitchFamily="34" charset="-122"/>
                <a:ea typeface="微软雅黑" panose="020B0503020204020204" pitchFamily="34" charset="-122"/>
              </a:rPr>
              <a:t>T</a:t>
            </a:r>
            <a:r>
              <a:rPr lang="zh-CN" altLang="en-US" b="0" dirty="0" smtClean="0">
                <a:solidFill>
                  <a:schemeClr val="tx1"/>
                </a:solidFill>
                <a:latin typeface="微软雅黑" panose="020B0503020204020204" pitchFamily="34" charset="-122"/>
                <a:ea typeface="微软雅黑" panose="020B0503020204020204" pitchFamily="34" charset="-122"/>
              </a:rPr>
              <a:t>连接</a:t>
            </a:r>
            <a:r>
              <a:rPr lang="en-US" altLang="zh-CN" b="0" dirty="0" err="1" smtClean="0">
                <a:solidFill>
                  <a:schemeClr val="tx1"/>
                </a:solidFill>
                <a:latin typeface="微软雅黑" panose="020B0503020204020204" pitchFamily="34" charset="-122"/>
                <a:ea typeface="微软雅黑" panose="020B0503020204020204" pitchFamily="34" charset="-122"/>
              </a:rPr>
              <a:t>Clk</a:t>
            </a:r>
            <a:r>
              <a:rPr lang="zh-CN" altLang="en-US" b="0" dirty="0" smtClean="0">
                <a:solidFill>
                  <a:schemeClr val="tx1"/>
                </a:solidFill>
                <a:latin typeface="微软雅黑" panose="020B0503020204020204" pitchFamily="34" charset="-122"/>
                <a:ea typeface="微软雅黑" panose="020B0503020204020204" pitchFamily="34" charset="-122"/>
              </a:rPr>
              <a:t>，</a:t>
            </a:r>
            <a:r>
              <a:rPr lang="en-US" altLang="zh-CN" b="0" dirty="0" smtClean="0">
                <a:solidFill>
                  <a:schemeClr val="tx1"/>
                </a:solidFill>
                <a:latin typeface="微软雅黑" panose="020B0503020204020204" pitchFamily="34" charset="-122"/>
                <a:ea typeface="微软雅黑" panose="020B0503020204020204" pitchFamily="34" charset="-122"/>
              </a:rPr>
              <a:t>D</a:t>
            </a:r>
            <a:r>
              <a:rPr lang="zh-CN" altLang="en-US" b="0" dirty="0" smtClean="0">
                <a:solidFill>
                  <a:schemeClr val="tx1"/>
                </a:solidFill>
                <a:latin typeface="微软雅黑" panose="020B0503020204020204" pitchFamily="34" charset="-122"/>
                <a:ea typeface="微软雅黑" panose="020B0503020204020204" pitchFamily="34" charset="-122"/>
              </a:rPr>
              <a:t>连接</a:t>
            </a:r>
            <a:r>
              <a:rPr lang="en-US" altLang="zh-CN" b="0" dirty="0" smtClean="0">
                <a:solidFill>
                  <a:schemeClr val="tx1"/>
                </a:solidFill>
                <a:latin typeface="微软雅黑" panose="020B0503020204020204" pitchFamily="34" charset="-122"/>
                <a:ea typeface="微软雅黑" panose="020B0503020204020204" pitchFamily="34" charset="-122"/>
              </a:rPr>
              <a:t>Q</a:t>
            </a:r>
            <a:r>
              <a:rPr lang="zh-CN" altLang="en-US" b="0" dirty="0" smtClean="0">
                <a:solidFill>
                  <a:schemeClr val="tx1"/>
                </a:solidFill>
                <a:latin typeface="微软雅黑" panose="020B0503020204020204" pitchFamily="34" charset="-122"/>
                <a:ea typeface="微软雅黑" panose="020B0503020204020204" pitchFamily="34" charset="-122"/>
              </a:rPr>
              <a:t>，每个时钟发生状态变化</a:t>
            </a:r>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25482459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457200" y="274638"/>
            <a:ext cx="8229600" cy="439718"/>
          </a:xfrm>
        </p:spPr>
        <p:txBody>
          <a:bodyPr>
            <a:noAutofit/>
          </a:bodyPr>
          <a:lstStyle/>
          <a:p>
            <a:r>
              <a:rPr lang="zh-CN" altLang="en-US" sz="3200" dirty="0" smtClean="0"/>
              <a:t>时序逻辑电路</a:t>
            </a:r>
            <a:endParaRPr lang="zh-CN" altLang="en-US" sz="3200" b="1" dirty="0"/>
          </a:p>
        </p:txBody>
      </p:sp>
      <p:sp>
        <p:nvSpPr>
          <p:cNvPr id="9" name="内容占位符 8"/>
          <p:cNvSpPr>
            <a:spLocks noGrp="1"/>
          </p:cNvSpPr>
          <p:nvPr>
            <p:ph idx="1"/>
          </p:nvPr>
        </p:nvSpPr>
        <p:spPr>
          <a:xfrm>
            <a:off x="162000" y="907301"/>
            <a:ext cx="8835162" cy="6022161"/>
          </a:xfrm>
        </p:spPr>
        <p:txBody>
          <a:bodyPr/>
          <a:lstStyle/>
          <a:p>
            <a:pPr>
              <a:spcBef>
                <a:spcPts val="600"/>
              </a:spcBef>
            </a:pPr>
            <a:r>
              <a:rPr lang="zh-CN" altLang="en-US" sz="2000" dirty="0" smtClean="0">
                <a:solidFill>
                  <a:srgbClr val="FF0000"/>
                </a:solidFill>
                <a:latin typeface="微软雅黑" pitchFamily="34" charset="-122"/>
                <a:ea typeface="微软雅黑" pitchFamily="34" charset="-122"/>
              </a:rPr>
              <a:t>时序逻辑电路不仅依赖当前输入，还依赖电路当前的状态</a:t>
            </a:r>
            <a:endParaRPr lang="en-US" altLang="zh-CN" sz="2000" dirty="0" smtClean="0">
              <a:solidFill>
                <a:srgbClr val="FF0000"/>
              </a:solidFill>
              <a:latin typeface="微软雅黑" pitchFamily="34" charset="-122"/>
              <a:ea typeface="微软雅黑" pitchFamily="34" charset="-122"/>
            </a:endParaRPr>
          </a:p>
          <a:p>
            <a:pPr>
              <a:spcBef>
                <a:spcPts val="600"/>
              </a:spcBef>
            </a:pPr>
            <a:r>
              <a:rPr lang="en-US" altLang="zh-CN" sz="2000" dirty="0" smtClean="0">
                <a:solidFill>
                  <a:srgbClr val="0000FF"/>
                </a:solidFill>
                <a:latin typeface="微软雅黑" panose="020B0503020204020204" pitchFamily="34" charset="-122"/>
                <a:ea typeface="微软雅黑" panose="020B0503020204020204" pitchFamily="34" charset="-122"/>
              </a:rPr>
              <a:t>Mealy</a:t>
            </a:r>
            <a:r>
              <a:rPr lang="zh-CN" altLang="en-US" sz="2000" dirty="0" smtClean="0">
                <a:solidFill>
                  <a:srgbClr val="0000FF"/>
                </a:solidFill>
                <a:latin typeface="微软雅黑" panose="020B0503020204020204" pitchFamily="34" charset="-122"/>
                <a:ea typeface="微软雅黑" panose="020B0503020204020204" pitchFamily="34" charset="-122"/>
              </a:rPr>
              <a:t>型：输出</a:t>
            </a:r>
            <a:r>
              <a:rPr lang="en-US" altLang="zh-CN" sz="2000" dirty="0" smtClean="0">
                <a:solidFill>
                  <a:srgbClr val="0000FF"/>
                </a:solidFill>
                <a:latin typeface="微软雅黑" panose="020B0503020204020204" pitchFamily="34" charset="-122"/>
                <a:ea typeface="微软雅黑" panose="020B0503020204020204" pitchFamily="34" charset="-122"/>
              </a:rPr>
              <a:t>=G(</a:t>
            </a:r>
            <a:r>
              <a:rPr lang="zh-CN" altLang="en-US" sz="2000" dirty="0" smtClean="0">
                <a:solidFill>
                  <a:srgbClr val="0000FF"/>
                </a:solidFill>
                <a:latin typeface="微软雅黑" panose="020B0503020204020204" pitchFamily="34" charset="-122"/>
                <a:ea typeface="微软雅黑" panose="020B0503020204020204" pitchFamily="34" charset="-122"/>
              </a:rPr>
              <a:t>现态</a:t>
            </a:r>
            <a:r>
              <a:rPr lang="en-US" altLang="zh-CN" sz="2000" dirty="0" smtClean="0">
                <a:solidFill>
                  <a:srgbClr val="0000FF"/>
                </a:solidFill>
                <a:latin typeface="微软雅黑" panose="020B0503020204020204" pitchFamily="34" charset="-122"/>
                <a:ea typeface="微软雅黑" panose="020B0503020204020204" pitchFamily="34" charset="-122"/>
              </a:rPr>
              <a:t>,</a:t>
            </a:r>
            <a:r>
              <a:rPr lang="zh-CN" altLang="en-US" sz="2000" dirty="0" smtClean="0">
                <a:solidFill>
                  <a:srgbClr val="0000FF"/>
                </a:solidFill>
                <a:latin typeface="微软雅黑" panose="020B0503020204020204" pitchFamily="34" charset="-122"/>
                <a:ea typeface="微软雅黑" panose="020B0503020204020204" pitchFamily="34" charset="-122"/>
              </a:rPr>
              <a:t>输入</a:t>
            </a:r>
            <a:r>
              <a:rPr lang="en-US" altLang="zh-CN" sz="2000" dirty="0" smtClean="0">
                <a:solidFill>
                  <a:srgbClr val="0000FF"/>
                </a:solidFill>
                <a:latin typeface="微软雅黑" panose="020B0503020204020204" pitchFamily="34" charset="-122"/>
                <a:ea typeface="微软雅黑" panose="020B0503020204020204" pitchFamily="34" charset="-122"/>
              </a:rPr>
              <a:t>)</a:t>
            </a:r>
            <a:r>
              <a:rPr lang="zh-CN" altLang="en-US" sz="2000" dirty="0" smtClean="0">
                <a:solidFill>
                  <a:srgbClr val="0000FF"/>
                </a:solidFill>
                <a:latin typeface="微软雅黑" panose="020B0503020204020204" pitchFamily="34" charset="-122"/>
                <a:ea typeface="微软雅黑" panose="020B0503020204020204" pitchFamily="34" charset="-122"/>
              </a:rPr>
              <a:t>，</a:t>
            </a:r>
            <a:r>
              <a:rPr lang="en-US" altLang="zh-CN" sz="2000" dirty="0" smtClean="0">
                <a:solidFill>
                  <a:srgbClr val="0000FF"/>
                </a:solidFill>
                <a:latin typeface="微软雅黑" panose="020B0503020204020204" pitchFamily="34" charset="-122"/>
                <a:ea typeface="微软雅黑" panose="020B0503020204020204" pitchFamily="34" charset="-122"/>
              </a:rPr>
              <a:t>Moore</a:t>
            </a:r>
            <a:r>
              <a:rPr lang="zh-CN" altLang="en-US" sz="2000" dirty="0" smtClean="0">
                <a:solidFill>
                  <a:srgbClr val="0000FF"/>
                </a:solidFill>
                <a:latin typeface="微软雅黑" panose="020B0503020204020204" pitchFamily="34" charset="-122"/>
                <a:ea typeface="微软雅黑" panose="020B0503020204020204" pitchFamily="34" charset="-122"/>
              </a:rPr>
              <a:t>型：输出</a:t>
            </a:r>
            <a:r>
              <a:rPr lang="en-US" altLang="zh-CN" sz="2000" dirty="0" smtClean="0">
                <a:solidFill>
                  <a:srgbClr val="0000FF"/>
                </a:solidFill>
                <a:latin typeface="微软雅黑" panose="020B0503020204020204" pitchFamily="34" charset="-122"/>
                <a:ea typeface="微软雅黑" panose="020B0503020204020204" pitchFamily="34" charset="-122"/>
              </a:rPr>
              <a:t>=G(</a:t>
            </a:r>
            <a:r>
              <a:rPr lang="zh-CN" altLang="en-US" sz="2000" dirty="0" smtClean="0">
                <a:solidFill>
                  <a:srgbClr val="0000FF"/>
                </a:solidFill>
                <a:latin typeface="微软雅黑" panose="020B0503020204020204" pitchFamily="34" charset="-122"/>
                <a:ea typeface="微软雅黑" panose="020B0503020204020204" pitchFamily="34" charset="-122"/>
              </a:rPr>
              <a:t>现态</a:t>
            </a:r>
            <a:r>
              <a:rPr lang="en-US" altLang="zh-CN" sz="2000" dirty="0" smtClean="0">
                <a:solidFill>
                  <a:srgbClr val="0000FF"/>
                </a:solidFill>
                <a:latin typeface="微软雅黑" panose="020B0503020204020204" pitchFamily="34" charset="-122"/>
                <a:ea typeface="微软雅黑" panose="020B0503020204020204" pitchFamily="34" charset="-122"/>
              </a:rPr>
              <a:t>)</a:t>
            </a:r>
            <a:endParaRPr lang="zh-CN" altLang="en-US" sz="2000" dirty="0" smtClean="0">
              <a:solidFill>
                <a:srgbClr val="0000FF"/>
              </a:solidFill>
              <a:latin typeface="微软雅黑" panose="020B0503020204020204" pitchFamily="34" charset="-122"/>
              <a:ea typeface="微软雅黑" panose="020B0503020204020204" pitchFamily="34" charset="-122"/>
            </a:endParaRPr>
          </a:p>
          <a:p>
            <a:pPr>
              <a:spcBef>
                <a:spcPts val="600"/>
              </a:spcBef>
            </a:pPr>
            <a:endParaRPr lang="en-US" altLang="zh-CN" sz="2000" dirty="0" smtClean="0">
              <a:solidFill>
                <a:srgbClr val="FF0000"/>
              </a:solidFill>
              <a:latin typeface="微软雅黑" pitchFamily="34" charset="-122"/>
              <a:ea typeface="微软雅黑" pitchFamily="34" charset="-122"/>
            </a:endParaRPr>
          </a:p>
          <a:p>
            <a:pPr>
              <a:spcBef>
                <a:spcPts val="600"/>
              </a:spcBef>
            </a:pPr>
            <a:r>
              <a:rPr lang="zh-CN" altLang="en-US" sz="2000" dirty="0" smtClean="0">
                <a:latin typeface="微软雅黑" pitchFamily="34" charset="-122"/>
                <a:ea typeface="微软雅黑" pitchFamily="34" charset="-122"/>
              </a:rPr>
              <a:t>可用</a:t>
            </a:r>
            <a:r>
              <a:rPr lang="zh-CN" altLang="en-US" sz="2000" dirty="0">
                <a:solidFill>
                  <a:srgbClr val="FF0000"/>
                </a:solidFill>
                <a:latin typeface="微软雅黑" pitchFamily="34" charset="-122"/>
                <a:ea typeface="微软雅黑" pitchFamily="34" charset="-122"/>
              </a:rPr>
              <a:t>状态图</a:t>
            </a:r>
            <a:r>
              <a:rPr lang="zh-CN" altLang="en-US" sz="2000" dirty="0">
                <a:latin typeface="微软雅黑" pitchFamily="34" charset="-122"/>
                <a:ea typeface="微软雅黑" pitchFamily="34" charset="-122"/>
              </a:rPr>
              <a:t>或状态表描述</a:t>
            </a:r>
            <a:r>
              <a:rPr lang="zh-CN" altLang="en-US" sz="2000" dirty="0" smtClean="0">
                <a:latin typeface="微软雅黑" pitchFamily="34" charset="-122"/>
                <a:ea typeface="微软雅黑" pitchFamily="34" charset="-122"/>
              </a:rPr>
              <a:t>有限状态机，圈表示状态，有向边表示输入</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输出</a:t>
            </a:r>
            <a:endParaRPr lang="en-US" altLang="zh-CN" sz="2000" dirty="0">
              <a:latin typeface="微软雅黑" pitchFamily="34" charset="-122"/>
              <a:ea typeface="微软雅黑" pitchFamily="34" charset="-122"/>
            </a:endParaRPr>
          </a:p>
          <a:p>
            <a:pPr>
              <a:spcBef>
                <a:spcPts val="600"/>
              </a:spcBef>
            </a:pPr>
            <a:endParaRPr lang="en-US" altLang="zh-CN" sz="2000" dirty="0" smtClean="0">
              <a:latin typeface="微软雅黑" pitchFamily="34" charset="-122"/>
              <a:ea typeface="微软雅黑" pitchFamily="34" charset="-122"/>
            </a:endParaRPr>
          </a:p>
          <a:p>
            <a:pPr>
              <a:spcBef>
                <a:spcPts val="600"/>
              </a:spcBef>
            </a:pPr>
            <a:r>
              <a:rPr lang="zh-CN" altLang="en-US" sz="2000" dirty="0" smtClean="0">
                <a:solidFill>
                  <a:srgbClr val="FF0000"/>
                </a:solidFill>
                <a:latin typeface="微软雅黑" pitchFamily="34" charset="-122"/>
                <a:ea typeface="微软雅黑" pitchFamily="34" charset="-122"/>
              </a:rPr>
              <a:t>时序电路设计：功能分析</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状态图</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状态化简和编码</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逻辑表达式</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画图</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评价（参考作业题）</a:t>
            </a:r>
            <a:endParaRPr lang="en-US" altLang="zh-CN" sz="2000" dirty="0" smtClean="0">
              <a:latin typeface="微软雅黑" pitchFamily="34" charset="-122"/>
              <a:ea typeface="微软雅黑" pitchFamily="34" charset="-122"/>
            </a:endParaRPr>
          </a:p>
          <a:p>
            <a:pPr>
              <a:spcBef>
                <a:spcPts val="600"/>
              </a:spcBef>
            </a:pPr>
            <a:endParaRPr lang="en-US" altLang="zh-CN" sz="2000" dirty="0" smtClean="0">
              <a:solidFill>
                <a:srgbClr val="FF0000"/>
              </a:solidFill>
              <a:latin typeface="微软雅黑" pitchFamily="34" charset="-122"/>
              <a:ea typeface="微软雅黑" pitchFamily="34" charset="-122"/>
            </a:endParaRPr>
          </a:p>
          <a:p>
            <a:pPr>
              <a:spcBef>
                <a:spcPts val="600"/>
              </a:spcBef>
            </a:pPr>
            <a:r>
              <a:rPr lang="zh-CN" altLang="en-US" sz="2000" dirty="0" smtClean="0">
                <a:solidFill>
                  <a:srgbClr val="FF0000"/>
                </a:solidFill>
                <a:latin typeface="微软雅黑" pitchFamily="34" charset="-122"/>
                <a:ea typeface="微软雅黑" pitchFamily="34" charset="-122"/>
              </a:rPr>
              <a:t>未用状态分析</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挂起</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无法自启动</a:t>
            </a:r>
            <a:r>
              <a:rPr lang="en-US" altLang="zh-CN" sz="2000" dirty="0" smtClean="0">
                <a:solidFill>
                  <a:srgbClr val="FF0000"/>
                </a:solidFill>
                <a:latin typeface="微软雅黑" pitchFamily="34" charset="-122"/>
                <a:ea typeface="微软雅黑" pitchFamily="34" charset="-122"/>
              </a:rPr>
              <a:t>)</a:t>
            </a:r>
          </a:p>
          <a:p>
            <a:pPr>
              <a:spcBef>
                <a:spcPts val="600"/>
              </a:spcBef>
            </a:pPr>
            <a:r>
              <a:rPr lang="zh-CN" altLang="en-US" sz="2000" dirty="0" smtClean="0">
                <a:solidFill>
                  <a:srgbClr val="0000FF"/>
                </a:solidFill>
                <a:latin typeface="微软雅黑" pitchFamily="34" charset="-122"/>
                <a:ea typeface="微软雅黑" pitchFamily="34" charset="-122"/>
              </a:rPr>
              <a:t>定时分析</a:t>
            </a:r>
            <a:r>
              <a:rPr lang="en-US" altLang="zh-CN" sz="2000" dirty="0" smtClean="0">
                <a:solidFill>
                  <a:srgbClr val="0000FF"/>
                </a:solidFill>
                <a:latin typeface="微软雅黑" pitchFamily="34" charset="-122"/>
                <a:ea typeface="微软雅黑" pitchFamily="34" charset="-122"/>
              </a:rPr>
              <a:t>(</a:t>
            </a:r>
            <a:r>
              <a:rPr lang="en-US" altLang="zh-CN" sz="2000" dirty="0" err="1" smtClean="0">
                <a:solidFill>
                  <a:srgbClr val="0000FF"/>
                </a:solidFill>
                <a:latin typeface="微软雅黑" pitchFamily="34" charset="-122"/>
                <a:ea typeface="微软雅黑" pitchFamily="34" charset="-122"/>
              </a:rPr>
              <a:t>clk</a:t>
            </a:r>
            <a:r>
              <a:rPr lang="en-US" altLang="zh-CN" sz="2000" dirty="0" smtClean="0">
                <a:solidFill>
                  <a:srgbClr val="0000FF"/>
                </a:solidFill>
                <a:latin typeface="微软雅黑" pitchFamily="34" charset="-122"/>
                <a:ea typeface="微软雅黑" pitchFamily="34" charset="-122"/>
              </a:rPr>
              <a:t>-Q</a:t>
            </a:r>
            <a:r>
              <a:rPr lang="zh-CN" altLang="en-US" sz="2000" dirty="0" smtClean="0">
                <a:solidFill>
                  <a:srgbClr val="0000FF"/>
                </a:solidFill>
                <a:latin typeface="微软雅黑" pitchFamily="34" charset="-122"/>
                <a:ea typeface="微软雅黑" pitchFamily="34" charset="-122"/>
              </a:rPr>
              <a:t>时间、</a:t>
            </a:r>
            <a:r>
              <a:rPr lang="zh-CN" altLang="en-US" sz="2000" dirty="0">
                <a:solidFill>
                  <a:srgbClr val="0000FF"/>
                </a:solidFill>
                <a:latin typeface="微软雅黑" pitchFamily="34" charset="-122"/>
                <a:ea typeface="微软雅黑" pitchFamily="34" charset="-122"/>
              </a:rPr>
              <a:t>时钟</a:t>
            </a:r>
            <a:r>
              <a:rPr lang="zh-CN" altLang="en-US" sz="2000" dirty="0" smtClean="0">
                <a:solidFill>
                  <a:srgbClr val="0000FF"/>
                </a:solidFill>
                <a:latin typeface="微软雅黑" pitchFamily="34" charset="-122"/>
                <a:ea typeface="微软雅黑" pitchFamily="34" charset="-122"/>
              </a:rPr>
              <a:t>周期、</a:t>
            </a:r>
            <a:r>
              <a:rPr lang="en-US" altLang="zh-CN" sz="2000" dirty="0" smtClean="0">
                <a:solidFill>
                  <a:srgbClr val="0000FF"/>
                </a:solidFill>
                <a:latin typeface="微软雅黑" pitchFamily="34" charset="-122"/>
                <a:ea typeface="微软雅黑" pitchFamily="34" charset="-122"/>
              </a:rPr>
              <a:t>setup</a:t>
            </a:r>
            <a:r>
              <a:rPr lang="zh-CN" altLang="en-US" sz="2000" dirty="0" smtClean="0">
                <a:solidFill>
                  <a:srgbClr val="0000FF"/>
                </a:solidFill>
                <a:latin typeface="微软雅黑" pitchFamily="34" charset="-122"/>
                <a:ea typeface="微软雅黑" pitchFamily="34" charset="-122"/>
              </a:rPr>
              <a:t>时间、</a:t>
            </a:r>
            <a:r>
              <a:rPr lang="en-US" altLang="zh-CN" sz="2000" dirty="0" smtClean="0">
                <a:solidFill>
                  <a:srgbClr val="0000FF"/>
                </a:solidFill>
                <a:latin typeface="微软雅黑" pitchFamily="34" charset="-122"/>
                <a:ea typeface="微软雅黑" pitchFamily="34" charset="-122"/>
              </a:rPr>
              <a:t>hold</a:t>
            </a:r>
            <a:r>
              <a:rPr lang="zh-CN" altLang="en-US" sz="2000" dirty="0" smtClean="0">
                <a:solidFill>
                  <a:srgbClr val="0000FF"/>
                </a:solidFill>
                <a:latin typeface="微软雅黑" pitchFamily="34" charset="-122"/>
                <a:ea typeface="微软雅黑" pitchFamily="34" charset="-122"/>
              </a:rPr>
              <a:t>时间</a:t>
            </a:r>
            <a:r>
              <a:rPr lang="zh-CN" altLang="en-US" sz="2000" dirty="0" smtClean="0">
                <a:solidFill>
                  <a:srgbClr val="0000FF"/>
                </a:solidFill>
                <a:latin typeface="微软雅黑" pitchFamily="34" charset="-122"/>
                <a:ea typeface="微软雅黑" pitchFamily="34" charset="-122"/>
              </a:rPr>
              <a:t>，最大传输延迟</a:t>
            </a:r>
            <a:r>
              <a:rPr lang="en-US" altLang="zh-CN" sz="2000" dirty="0" smtClean="0">
                <a:solidFill>
                  <a:srgbClr val="0000FF"/>
                </a:solidFill>
                <a:latin typeface="微软雅黑" pitchFamily="34" charset="-122"/>
                <a:ea typeface="微软雅黑" pitchFamily="34" charset="-122"/>
              </a:rPr>
              <a:t>)</a:t>
            </a:r>
            <a:endParaRPr lang="en-US" altLang="zh-CN" sz="2000" dirty="0" smtClean="0">
              <a:solidFill>
                <a:srgbClr val="0000FF"/>
              </a:solidFill>
              <a:latin typeface="微软雅黑" pitchFamily="34" charset="-122"/>
              <a:ea typeface="微软雅黑" pitchFamily="34" charset="-122"/>
            </a:endParaRPr>
          </a:p>
          <a:p>
            <a:pPr marL="0" indent="0">
              <a:spcBef>
                <a:spcPts val="600"/>
              </a:spcBef>
              <a:buNone/>
            </a:pPr>
            <a:endParaRPr lang="en-US" altLang="zh-CN" sz="2000" dirty="0" smtClean="0">
              <a:latin typeface="微软雅黑" pitchFamily="34" charset="-122"/>
              <a:ea typeface="微软雅黑" pitchFamily="34" charset="-122"/>
            </a:endParaRPr>
          </a:p>
          <a:p>
            <a:pPr>
              <a:spcBef>
                <a:spcPts val="600"/>
              </a:spcBef>
            </a:pPr>
            <a:r>
              <a:rPr lang="zh-CN" altLang="en-US" sz="2000" dirty="0" smtClean="0">
                <a:solidFill>
                  <a:srgbClr val="FF0000"/>
                </a:solidFill>
                <a:latin typeface="微软雅黑" pitchFamily="34" charset="-122"/>
                <a:ea typeface="微软雅黑" pitchFamily="34" charset="-122"/>
              </a:rPr>
              <a:t>典型时序逻辑部件：</a:t>
            </a:r>
            <a:r>
              <a:rPr lang="zh-CN" altLang="en-US" sz="2000" dirty="0">
                <a:solidFill>
                  <a:srgbClr val="FF0000"/>
                </a:solidFill>
                <a:latin typeface="微软雅黑" pitchFamily="34" charset="-122"/>
                <a:ea typeface="微软雅黑" pitchFamily="34" charset="-122"/>
              </a:rPr>
              <a:t>计数</a:t>
            </a:r>
            <a:r>
              <a:rPr lang="zh-CN" altLang="en-US" sz="2000" dirty="0" smtClean="0">
                <a:solidFill>
                  <a:srgbClr val="FF0000"/>
                </a:solidFill>
                <a:latin typeface="微软雅黑" pitchFamily="34" charset="-122"/>
                <a:ea typeface="微软雅黑" pitchFamily="34" charset="-122"/>
              </a:rPr>
              <a:t>器、寄存器</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通用寄存器组、移位寄存器</a:t>
            </a:r>
            <a:endParaRPr lang="en-US" altLang="zh-CN" sz="2000" dirty="0">
              <a:solidFill>
                <a:srgbClr val="FF0000"/>
              </a:solidFill>
              <a:latin typeface="微软雅黑" pitchFamily="34" charset="-122"/>
              <a:ea typeface="微软雅黑" pitchFamily="34" charset="-122"/>
            </a:endParaRP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pPr>
                <a:defRPr/>
              </a:pPr>
              <a:t>11</a:t>
            </a:fld>
            <a:endParaRPr lang="en-US" altLang="zh-CN"/>
          </a:p>
        </p:txBody>
      </p:sp>
    </p:spTree>
    <p:extLst>
      <p:ext uri="{BB962C8B-B14F-4D97-AF65-F5344CB8AC3E}">
        <p14:creationId xmlns="" xmlns:p14="http://schemas.microsoft.com/office/powerpoint/2010/main" val="47777838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xmlns="" id="{C492A537-6CD8-4E12-8B61-E3E521F23543}"/>
              </a:ext>
            </a:extLst>
          </p:cNvPr>
          <p:cNvSpPr>
            <a:spLocks noGrp="1"/>
          </p:cNvSpPr>
          <p:nvPr>
            <p:ph type="title"/>
          </p:nvPr>
        </p:nvSpPr>
        <p:spPr>
          <a:xfrm>
            <a:off x="457200" y="274638"/>
            <a:ext cx="8229600" cy="296842"/>
          </a:xfrm>
        </p:spPr>
        <p:txBody>
          <a:bodyPr>
            <a:noAutofit/>
          </a:bodyPr>
          <a:lstStyle/>
          <a:p>
            <a:r>
              <a:rPr lang="zh-CN" altLang="en-US" sz="3200" dirty="0" smtClean="0"/>
              <a:t>存储器的结构和基本概念</a:t>
            </a:r>
            <a:endParaRPr lang="zh-CN" altLang="en-US" sz="3200" dirty="0"/>
          </a:p>
        </p:txBody>
      </p:sp>
      <p:sp>
        <p:nvSpPr>
          <p:cNvPr id="10" name="内容占位符 9">
            <a:extLst>
              <a:ext uri="{FF2B5EF4-FFF2-40B4-BE49-F238E27FC236}">
                <a16:creationId xmlns:a16="http://schemas.microsoft.com/office/drawing/2014/main" xmlns="" id="{36820845-0717-4E91-BE81-6DF6708FCC72}"/>
              </a:ext>
            </a:extLst>
          </p:cNvPr>
          <p:cNvSpPr>
            <a:spLocks noGrp="1"/>
          </p:cNvSpPr>
          <p:nvPr>
            <p:ph idx="1"/>
          </p:nvPr>
        </p:nvSpPr>
        <p:spPr>
          <a:xfrm>
            <a:off x="242610" y="802867"/>
            <a:ext cx="8686800" cy="2218043"/>
          </a:xfrm>
        </p:spPr>
        <p:txBody>
          <a:bodyPr/>
          <a:lstStyle/>
          <a:p>
            <a:r>
              <a:rPr lang="zh-CN" altLang="zh-CN" sz="2200" b="1" dirty="0" smtClean="0"/>
              <a:t>存储器</a:t>
            </a:r>
            <a:r>
              <a:rPr lang="zh-CN" altLang="en-US" sz="2200" b="1" dirty="0"/>
              <a:t>可用</a:t>
            </a:r>
            <a:r>
              <a:rPr lang="zh-CN" altLang="zh-CN" sz="2200" b="1" dirty="0"/>
              <a:t>来</a:t>
            </a:r>
            <a:r>
              <a:rPr lang="zh-CN" altLang="zh-CN" sz="2200" b="1" dirty="0" smtClean="0"/>
              <a:t>存储</a:t>
            </a:r>
            <a:r>
              <a:rPr lang="zh-CN" altLang="en-US" sz="2200" b="1" dirty="0" smtClean="0"/>
              <a:t>数字</a:t>
            </a:r>
            <a:r>
              <a:rPr lang="zh-CN" altLang="zh-CN" sz="2200" b="1" dirty="0" smtClean="0"/>
              <a:t>电路</a:t>
            </a:r>
            <a:r>
              <a:rPr lang="zh-CN" altLang="zh-CN" sz="2200" b="1" dirty="0"/>
              <a:t>中的数据</a:t>
            </a:r>
            <a:r>
              <a:rPr lang="zh-CN" altLang="en-US" sz="2200" b="1" dirty="0"/>
              <a:t>。</a:t>
            </a:r>
            <a:endParaRPr lang="en-US" altLang="zh-CN" sz="2200" b="1" dirty="0"/>
          </a:p>
          <a:p>
            <a:pPr lvl="1"/>
            <a:r>
              <a:rPr lang="zh-CN" altLang="zh-CN" sz="2200" dirty="0" smtClean="0">
                <a:latin typeface="微软雅黑" panose="020B0503020204020204" pitchFamily="34" charset="-122"/>
                <a:ea typeface="微软雅黑" panose="020B0503020204020204" pitchFamily="34" charset="-122"/>
              </a:rPr>
              <a:t>寄存器</a:t>
            </a:r>
            <a:r>
              <a:rPr lang="zh-CN" altLang="en-US" sz="2200" dirty="0" smtClean="0">
                <a:latin typeface="微软雅黑" panose="020B0503020204020204" pitchFamily="34" charset="-122"/>
                <a:ea typeface="微软雅黑" panose="020B0503020204020204" pitchFamily="34" charset="-122"/>
              </a:rPr>
              <a:t>（由触发器构成）用来</a:t>
            </a:r>
            <a:r>
              <a:rPr lang="zh-CN" altLang="zh-CN" sz="2200" dirty="0">
                <a:solidFill>
                  <a:srgbClr val="FF0000"/>
                </a:solidFill>
                <a:latin typeface="微软雅黑" panose="020B0503020204020204" pitchFamily="34" charset="-122"/>
                <a:ea typeface="微软雅黑" panose="020B0503020204020204" pitchFamily="34" charset="-122"/>
              </a:rPr>
              <a:t>存储少量</a:t>
            </a:r>
            <a:r>
              <a:rPr lang="zh-CN" altLang="zh-CN" sz="2200" dirty="0" smtClean="0">
                <a:solidFill>
                  <a:srgbClr val="FF0000"/>
                </a:solidFill>
                <a:latin typeface="微软雅黑" panose="020B0503020204020204" pitchFamily="34" charset="-122"/>
                <a:ea typeface="微软雅黑" panose="020B0503020204020204" pitchFamily="34" charset="-122"/>
              </a:rPr>
              <a:t>数据</a:t>
            </a:r>
            <a:r>
              <a:rPr lang="zh-CN" altLang="en-US" sz="2200" dirty="0" smtClean="0">
                <a:latin typeface="微软雅黑" panose="020B0503020204020204" pitchFamily="34" charset="-122"/>
                <a:ea typeface="微软雅黑" panose="020B0503020204020204" pitchFamily="34" charset="-122"/>
              </a:rPr>
              <a:t>，速度快</a:t>
            </a:r>
            <a:endParaRPr lang="en-US" altLang="zh-CN" sz="2200" dirty="0">
              <a:latin typeface="微软雅黑" panose="020B0503020204020204" pitchFamily="34" charset="-122"/>
              <a:ea typeface="微软雅黑" panose="020B0503020204020204" pitchFamily="34" charset="-122"/>
            </a:endParaRPr>
          </a:p>
          <a:p>
            <a:pPr lvl="1"/>
            <a:r>
              <a:rPr lang="zh-CN" altLang="zh-CN" sz="2200" dirty="0">
                <a:latin typeface="微软雅黑" panose="020B0503020204020204" pitchFamily="34" charset="-122"/>
                <a:ea typeface="微软雅黑" panose="020B0503020204020204" pitchFamily="34" charset="-122"/>
              </a:rPr>
              <a:t>存储器阵列</a:t>
            </a:r>
            <a:r>
              <a:rPr lang="zh-CN" altLang="en-US" sz="2200" dirty="0">
                <a:latin typeface="微软雅黑" panose="020B0503020204020204" pitchFamily="34" charset="-122"/>
                <a:ea typeface="微软雅黑" panose="020B0503020204020204" pitchFamily="34" charset="-122"/>
              </a:rPr>
              <a:t>用来</a:t>
            </a:r>
            <a:r>
              <a:rPr lang="zh-CN" altLang="zh-CN" sz="2200" dirty="0">
                <a:solidFill>
                  <a:srgbClr val="FF0000"/>
                </a:solidFill>
                <a:latin typeface="微软雅黑" panose="020B0503020204020204" pitchFamily="34" charset="-122"/>
                <a:ea typeface="微软雅黑" panose="020B0503020204020204" pitchFamily="34" charset="-122"/>
              </a:rPr>
              <a:t>存储大量</a:t>
            </a:r>
            <a:r>
              <a:rPr lang="zh-CN" altLang="zh-CN" sz="2200" dirty="0" smtClean="0">
                <a:solidFill>
                  <a:srgbClr val="FF0000"/>
                </a:solidFill>
                <a:latin typeface="微软雅黑" panose="020B0503020204020204" pitchFamily="34" charset="-122"/>
                <a:ea typeface="微软雅黑" panose="020B0503020204020204" pitchFamily="34" charset="-122"/>
              </a:rPr>
              <a:t>数据</a:t>
            </a:r>
            <a:r>
              <a:rPr lang="zh-CN" altLang="en-US" sz="2200" dirty="0" smtClean="0">
                <a:latin typeface="微软雅黑" panose="020B0503020204020204" pitchFamily="34" charset="-122"/>
                <a:ea typeface="微软雅黑" panose="020B0503020204020204" pitchFamily="34" charset="-122"/>
              </a:rPr>
              <a:t>，速度比寄存器慢</a:t>
            </a:r>
            <a:endParaRPr lang="en-US" altLang="zh-CN" sz="2200" dirty="0">
              <a:latin typeface="微软雅黑" panose="020B0503020204020204" pitchFamily="34" charset="-122"/>
              <a:ea typeface="微软雅黑" panose="020B0503020204020204" pitchFamily="34" charset="-122"/>
            </a:endParaRPr>
          </a:p>
          <a:p>
            <a:endParaRPr lang="en-US" altLang="zh-CN" sz="2200" b="1" dirty="0" smtClean="0"/>
          </a:p>
          <a:p>
            <a:r>
              <a:rPr lang="zh-CN" altLang="en-US" sz="2200" b="1" dirty="0" smtClean="0"/>
              <a:t>存储器阵列</a:t>
            </a:r>
            <a:r>
              <a:rPr lang="zh-CN" altLang="en-US" sz="2200" b="1" dirty="0"/>
              <a:t>中</a:t>
            </a:r>
            <a:r>
              <a:rPr lang="zh-CN" altLang="en-US" sz="2200" b="1" dirty="0" smtClean="0"/>
              <a:t>每位</a:t>
            </a:r>
            <a:r>
              <a:rPr lang="zh-CN" altLang="en-US" sz="2200" b="1" dirty="0"/>
              <a:t>数据对应一个</a:t>
            </a:r>
            <a:r>
              <a:rPr lang="zh-CN" altLang="en-US" sz="2200" b="1" dirty="0">
                <a:solidFill>
                  <a:srgbClr val="C00000"/>
                </a:solidFill>
              </a:rPr>
              <a:t>记忆单元</a:t>
            </a:r>
            <a:r>
              <a:rPr lang="zh-CN" altLang="en-US" sz="2200" b="1" dirty="0" smtClean="0"/>
              <a:t>（</a:t>
            </a:r>
            <a:r>
              <a:rPr lang="en-US" altLang="zh-CN" sz="2200" b="1" dirty="0" smtClean="0"/>
              <a:t>cell</a:t>
            </a:r>
            <a:r>
              <a:rPr lang="zh-CN" altLang="en-US" sz="2200" b="1" dirty="0"/>
              <a:t>），称为</a:t>
            </a:r>
            <a:r>
              <a:rPr lang="zh-CN" altLang="en-US" sz="2200" b="1" dirty="0">
                <a:solidFill>
                  <a:srgbClr val="C00000"/>
                </a:solidFill>
              </a:rPr>
              <a:t>存储</a:t>
            </a:r>
            <a:r>
              <a:rPr lang="zh-CN" altLang="en-US" sz="2200" b="1" dirty="0" smtClean="0">
                <a:solidFill>
                  <a:srgbClr val="C00000"/>
                </a:solidFill>
              </a:rPr>
              <a:t>元</a:t>
            </a:r>
            <a:endParaRPr lang="zh-CN" altLang="en-US" sz="2200" b="1" dirty="0">
              <a:solidFill>
                <a:srgbClr val="C00000"/>
              </a:solidFill>
            </a:endParaRPr>
          </a:p>
        </p:txBody>
      </p:sp>
      <p:sp>
        <p:nvSpPr>
          <p:cNvPr id="6" name="灯片编号占位符 5">
            <a:extLst>
              <a:ext uri="{FF2B5EF4-FFF2-40B4-BE49-F238E27FC236}">
                <a16:creationId xmlns:a16="http://schemas.microsoft.com/office/drawing/2014/main" xmlns="" id="{702B75E0-BD8A-4518-9EB3-85EA9BBB5C8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12</a:t>
            </a:fld>
            <a:endParaRPr lang="en-US" altLang="zh-CN"/>
          </a:p>
        </p:txBody>
      </p:sp>
      <p:sp>
        <p:nvSpPr>
          <p:cNvPr id="49" name="矩形 48">
            <a:extLst>
              <a:ext uri="{FF2B5EF4-FFF2-40B4-BE49-F238E27FC236}">
                <a16:creationId xmlns:a16="http://schemas.microsoft.com/office/drawing/2014/main" xmlns="" id="{5DA91A28-953C-4DC3-AA89-206900D75F72}"/>
              </a:ext>
            </a:extLst>
          </p:cNvPr>
          <p:cNvSpPr/>
          <p:nvPr/>
        </p:nvSpPr>
        <p:spPr>
          <a:xfrm>
            <a:off x="2771800" y="6011666"/>
            <a:ext cx="2986715" cy="430887"/>
          </a:xfrm>
          <a:prstGeom prst="rect">
            <a:avLst/>
          </a:prstGeom>
        </p:spPr>
        <p:txBody>
          <a:bodyPr wrap="none">
            <a:spAutoFit/>
          </a:bodyPr>
          <a:lstStyle/>
          <a:p>
            <a:pPr lvl="1"/>
            <a:r>
              <a:rPr lang="en-US" altLang="zh-CN" sz="2200" dirty="0">
                <a:latin typeface="微软雅黑" panose="020B0503020204020204" pitchFamily="34" charset="-122"/>
                <a:ea typeface="微软雅黑" panose="020B0503020204020204" pitchFamily="34" charset="-122"/>
              </a:rPr>
              <a:t>8</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位</a:t>
            </a:r>
            <a:r>
              <a:rPr lang="zh-CN" altLang="zh-CN" sz="2200" dirty="0">
                <a:latin typeface="微软雅黑" panose="020B0503020204020204" pitchFamily="34" charset="-122"/>
                <a:ea typeface="微软雅黑" panose="020B0503020204020204" pitchFamily="34" charset="-122"/>
              </a:rPr>
              <a:t>存储器阵列 </a:t>
            </a:r>
            <a:endParaRPr lang="zh-CN" altLang="en-US" sz="2200" dirty="0">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xmlns="" id="{721BC8A7-49AA-49BA-B59C-2C5353F04EE9}"/>
              </a:ext>
            </a:extLst>
          </p:cNvPr>
          <p:cNvSpPr/>
          <p:nvPr/>
        </p:nvSpPr>
        <p:spPr>
          <a:xfrm>
            <a:off x="6100269" y="5967710"/>
            <a:ext cx="2619628" cy="430887"/>
          </a:xfrm>
          <a:prstGeom prst="rect">
            <a:avLst/>
          </a:prstGeom>
        </p:spPr>
        <p:txBody>
          <a:bodyPr wrap="none">
            <a:spAutoFit/>
          </a:bodyPr>
          <a:lstStyle/>
          <a:p>
            <a:pPr lvl="1"/>
            <a:r>
              <a:rPr lang="en-US" altLang="zh-CN" sz="2200" dirty="0">
                <a:latin typeface="微软雅黑" panose="020B0503020204020204" pitchFamily="34" charset="-122"/>
                <a:ea typeface="微软雅黑" panose="020B0503020204020204" pitchFamily="34" charset="-122"/>
              </a:rPr>
              <a:t>4KB</a:t>
            </a:r>
            <a:r>
              <a:rPr lang="zh-CN" altLang="zh-CN" sz="2200" dirty="0">
                <a:latin typeface="微软雅黑" panose="020B0503020204020204" pitchFamily="34" charset="-122"/>
                <a:ea typeface="微软雅黑" panose="020B0503020204020204" pitchFamily="34" charset="-122"/>
              </a:rPr>
              <a:t>存储器阵列</a:t>
            </a:r>
            <a:endParaRPr lang="zh-CN" altLang="en-US" sz="2200" dirty="0">
              <a:latin typeface="微软雅黑" panose="020B0503020204020204" pitchFamily="34" charset="-122"/>
              <a:ea typeface="微软雅黑" panose="020B0503020204020204" pitchFamily="34" charset="-122"/>
            </a:endParaRPr>
          </a:p>
        </p:txBody>
      </p:sp>
      <p:sp>
        <p:nvSpPr>
          <p:cNvPr id="2" name="矩形 1"/>
          <p:cNvSpPr/>
          <p:nvPr/>
        </p:nvSpPr>
        <p:spPr>
          <a:xfrm>
            <a:off x="251195" y="5798434"/>
            <a:ext cx="1880025" cy="769441"/>
          </a:xfrm>
          <a:prstGeom prst="rect">
            <a:avLst/>
          </a:prstGeom>
        </p:spPr>
        <p:txBody>
          <a:bodyPr wrap="square">
            <a:spAutoFit/>
          </a:bodyPr>
          <a:lstStyle/>
          <a:p>
            <a:pPr lvl="1"/>
            <a:r>
              <a:rPr lang="en-US" altLang="zh-CN" sz="2200" dirty="0">
                <a:latin typeface="微软雅黑" panose="020B0503020204020204" pitchFamily="34" charset="-122"/>
                <a:ea typeface="微软雅黑" panose="020B0503020204020204" pitchFamily="34" charset="-122"/>
              </a:rPr>
              <a:t>2</a:t>
            </a:r>
            <a:r>
              <a:rPr lang="en-US" altLang="zh-CN" sz="2200" baseline="30000" dirty="0">
                <a:latin typeface="微软雅黑" panose="020B0503020204020204" pitchFamily="34" charset="-122"/>
                <a:ea typeface="微软雅黑" panose="020B0503020204020204" pitchFamily="34" charset="-122"/>
              </a:rPr>
              <a:t>n</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a:t>
            </a:r>
            <a:r>
              <a:rPr lang="zh-CN" altLang="zh-CN" sz="2200" dirty="0">
                <a:latin typeface="微软雅黑" panose="020B0503020204020204" pitchFamily="34" charset="-122"/>
                <a:ea typeface="微软雅黑" panose="020B0503020204020204" pitchFamily="34" charset="-122"/>
              </a:rPr>
              <a:t>位</a:t>
            </a:r>
            <a:r>
              <a:rPr lang="zh-CN" altLang="en-US" sz="2200" dirty="0" smtClean="0">
                <a:latin typeface="微软雅黑" panose="020B0503020204020204" pitchFamily="34" charset="-122"/>
                <a:ea typeface="微软雅黑" panose="020B0503020204020204" pitchFamily="34" charset="-122"/>
              </a:rPr>
              <a:t>存储阵列</a:t>
            </a:r>
            <a:endParaRPr lang="en-US" altLang="zh-CN" sz="2200" dirty="0" smtClean="0">
              <a:latin typeface="微软雅黑" panose="020B0503020204020204" pitchFamily="34" charset="-122"/>
              <a:ea typeface="微软雅黑" panose="020B0503020204020204" pitchFamily="34" charset="-122"/>
            </a:endParaRPr>
          </a:p>
        </p:txBody>
      </p:sp>
      <p:grpSp>
        <p:nvGrpSpPr>
          <p:cNvPr id="3" name="组合 6"/>
          <p:cNvGrpSpPr/>
          <p:nvPr/>
        </p:nvGrpSpPr>
        <p:grpSpPr>
          <a:xfrm>
            <a:off x="251195" y="3083384"/>
            <a:ext cx="8496995" cy="2858108"/>
            <a:chOff x="251195" y="3083384"/>
            <a:chExt cx="8496995" cy="2858108"/>
          </a:xfrm>
        </p:grpSpPr>
        <p:grpSp>
          <p:nvGrpSpPr>
            <p:cNvPr id="4" name="组合 4"/>
            <p:cNvGrpSpPr/>
            <p:nvPr/>
          </p:nvGrpSpPr>
          <p:grpSpPr>
            <a:xfrm>
              <a:off x="3923914" y="3399358"/>
              <a:ext cx="1442708" cy="1037754"/>
              <a:chOff x="3923914" y="3399358"/>
              <a:chExt cx="1442708" cy="1037754"/>
            </a:xfrm>
          </p:grpSpPr>
          <p:sp>
            <p:nvSpPr>
              <p:cNvPr id="47" name="Line 16">
                <a:extLst>
                  <a:ext uri="{FF2B5EF4-FFF2-40B4-BE49-F238E27FC236}">
                    <a16:creationId xmlns:a16="http://schemas.microsoft.com/office/drawing/2014/main" xmlns="" id="{060CA155-EAE6-43C1-A7AF-F34E21FC8CDB}"/>
                  </a:ext>
                </a:extLst>
              </p:cNvPr>
              <p:cNvSpPr>
                <a:spLocks noChangeShapeType="1"/>
              </p:cNvSpPr>
              <p:nvPr/>
            </p:nvSpPr>
            <p:spPr bwMode="auto">
              <a:xfrm>
                <a:off x="3926622" y="4435824"/>
                <a:ext cx="1440000" cy="128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1" name="Line 16">
                <a:extLst>
                  <a:ext uri="{FF2B5EF4-FFF2-40B4-BE49-F238E27FC236}">
                    <a16:creationId xmlns:a16="http://schemas.microsoft.com/office/drawing/2014/main" xmlns="" id="{060CA155-EAE6-43C1-A7AF-F34E21FC8CDB}"/>
                  </a:ext>
                </a:extLst>
              </p:cNvPr>
              <p:cNvSpPr>
                <a:spLocks noChangeShapeType="1"/>
              </p:cNvSpPr>
              <p:nvPr/>
            </p:nvSpPr>
            <p:spPr bwMode="auto">
              <a:xfrm>
                <a:off x="3923927" y="3748023"/>
                <a:ext cx="1440000" cy="128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2" name="Line 16">
                <a:extLst>
                  <a:ext uri="{FF2B5EF4-FFF2-40B4-BE49-F238E27FC236}">
                    <a16:creationId xmlns:a16="http://schemas.microsoft.com/office/drawing/2014/main" xmlns="" id="{060CA155-EAE6-43C1-A7AF-F34E21FC8CDB}"/>
                  </a:ext>
                </a:extLst>
              </p:cNvPr>
              <p:cNvSpPr>
                <a:spLocks noChangeShapeType="1"/>
              </p:cNvSpPr>
              <p:nvPr/>
            </p:nvSpPr>
            <p:spPr bwMode="auto">
              <a:xfrm>
                <a:off x="3923914" y="3399358"/>
                <a:ext cx="1440000" cy="128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grpSp>
        <p:grpSp>
          <p:nvGrpSpPr>
            <p:cNvPr id="5" name="组合 3"/>
            <p:cNvGrpSpPr/>
            <p:nvPr/>
          </p:nvGrpSpPr>
          <p:grpSpPr>
            <a:xfrm>
              <a:off x="251195" y="3083384"/>
              <a:ext cx="8496995" cy="2858108"/>
              <a:chOff x="251195" y="3083384"/>
              <a:chExt cx="8496995" cy="2858108"/>
            </a:xfrm>
          </p:grpSpPr>
          <p:grpSp>
            <p:nvGrpSpPr>
              <p:cNvPr id="7" name="Group 1">
                <a:extLst>
                  <a:ext uri="{FF2B5EF4-FFF2-40B4-BE49-F238E27FC236}">
                    <a16:creationId xmlns:a16="http://schemas.microsoft.com/office/drawing/2014/main" xmlns="" id="{60148A19-9560-4837-8CF6-887B3779BD09}"/>
                  </a:ext>
                </a:extLst>
              </p:cNvPr>
              <p:cNvGrpSpPr>
                <a:grpSpLocks noChangeAspect="1"/>
              </p:cNvGrpSpPr>
              <p:nvPr/>
            </p:nvGrpSpPr>
            <p:grpSpPr bwMode="auto">
              <a:xfrm>
                <a:off x="251195" y="3083384"/>
                <a:ext cx="8496995" cy="2858108"/>
                <a:chOff x="1902" y="195"/>
                <a:chExt cx="7806" cy="2219"/>
              </a:xfrm>
            </p:grpSpPr>
            <p:sp>
              <p:nvSpPr>
                <p:cNvPr id="14" name="Rectangle 34">
                  <a:extLst>
                    <a:ext uri="{FF2B5EF4-FFF2-40B4-BE49-F238E27FC236}">
                      <a16:creationId xmlns:a16="http://schemas.microsoft.com/office/drawing/2014/main" xmlns="" id="{4995081B-7E11-4C44-9FD5-D0E2E90855F8}"/>
                    </a:ext>
                  </a:extLst>
                </p:cNvPr>
                <p:cNvSpPr>
                  <a:spLocks noChangeArrowheads="1"/>
                </p:cNvSpPr>
                <p:nvPr/>
              </p:nvSpPr>
              <p:spPr bwMode="auto">
                <a:xfrm>
                  <a:off x="2447" y="408"/>
                  <a:ext cx="859" cy="863"/>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600"/>
                </a:p>
              </p:txBody>
            </p:sp>
            <p:sp>
              <p:nvSpPr>
                <p:cNvPr id="15" name="Line 33">
                  <a:extLst>
                    <a:ext uri="{FF2B5EF4-FFF2-40B4-BE49-F238E27FC236}">
                      <a16:creationId xmlns:a16="http://schemas.microsoft.com/office/drawing/2014/main" xmlns="" id="{67E744CB-431A-4432-BE2C-3F5F3D2BC95A}"/>
                    </a:ext>
                  </a:extLst>
                </p:cNvPr>
                <p:cNvSpPr>
                  <a:spLocks noChangeShapeType="1"/>
                </p:cNvSpPr>
                <p:nvPr/>
              </p:nvSpPr>
              <p:spPr bwMode="auto">
                <a:xfrm>
                  <a:off x="1902" y="846"/>
                  <a:ext cx="510"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6" name="Text Box 32">
                  <a:extLst>
                    <a:ext uri="{FF2B5EF4-FFF2-40B4-BE49-F238E27FC236}">
                      <a16:creationId xmlns:a16="http://schemas.microsoft.com/office/drawing/2014/main" xmlns="" id="{B1148340-ADD8-42D1-AC39-FFD8C75D72FA}"/>
                    </a:ext>
                  </a:extLst>
                </p:cNvPr>
                <p:cNvSpPr txBox="1">
                  <a:spLocks noChangeArrowheads="1"/>
                </p:cNvSpPr>
                <p:nvPr/>
              </p:nvSpPr>
              <p:spPr bwMode="auto">
                <a:xfrm>
                  <a:off x="1985" y="935"/>
                  <a:ext cx="401"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地址</a:t>
                  </a:r>
                </a:p>
              </p:txBody>
            </p:sp>
            <p:sp>
              <p:nvSpPr>
                <p:cNvPr id="17" name="Line 31">
                  <a:extLst>
                    <a:ext uri="{FF2B5EF4-FFF2-40B4-BE49-F238E27FC236}">
                      <a16:creationId xmlns:a16="http://schemas.microsoft.com/office/drawing/2014/main" xmlns="" id="{21626550-923A-4A69-B484-BBC9A6C10365}"/>
                    </a:ext>
                  </a:extLst>
                </p:cNvPr>
                <p:cNvSpPr>
                  <a:spLocks noChangeShapeType="1"/>
                </p:cNvSpPr>
                <p:nvPr/>
              </p:nvSpPr>
              <p:spPr bwMode="auto">
                <a:xfrm rot="5400000">
                  <a:off x="2618" y="1523"/>
                  <a:ext cx="503" cy="1"/>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8" name="Text Box 30">
                  <a:extLst>
                    <a:ext uri="{FF2B5EF4-FFF2-40B4-BE49-F238E27FC236}">
                      <a16:creationId xmlns:a16="http://schemas.microsoft.com/office/drawing/2014/main" xmlns="" id="{2B7E5DE9-BAFF-4B45-9710-CC05242DAD0A}"/>
                    </a:ext>
                  </a:extLst>
                </p:cNvPr>
                <p:cNvSpPr txBox="1">
                  <a:spLocks noChangeArrowheads="1"/>
                </p:cNvSpPr>
                <p:nvPr/>
              </p:nvSpPr>
              <p:spPr bwMode="auto">
                <a:xfrm>
                  <a:off x="2198" y="519"/>
                  <a:ext cx="354"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i="1" u="none" strike="noStrike" cap="none" normalizeH="0" baseline="0" dirty="0">
                      <a:ln>
                        <a:noFill/>
                      </a:ln>
                      <a:solidFill>
                        <a:schemeClr val="tx1"/>
                      </a:solidFill>
                      <a:effectLst/>
                      <a:cs typeface="Times New Roman" panose="02020603050405020304" pitchFamily="18" charset="0"/>
                    </a:rPr>
                    <a:t>n</a:t>
                  </a:r>
                  <a:endParaRPr kumimoji="0" lang="en-US" altLang="zh-CN" sz="2200" i="0" u="none" strike="noStrike" cap="none" normalizeH="0" baseline="0" dirty="0">
                    <a:ln>
                      <a:noFill/>
                    </a:ln>
                    <a:solidFill>
                      <a:schemeClr val="tx1"/>
                    </a:solidFill>
                    <a:effectLst/>
                    <a:latin typeface="Arial" panose="020B0604020202020204" pitchFamily="34" charset="0"/>
                  </a:endParaRPr>
                </a:p>
              </p:txBody>
            </p:sp>
            <p:sp>
              <p:nvSpPr>
                <p:cNvPr id="19" name="Text Box 29">
                  <a:extLst>
                    <a:ext uri="{FF2B5EF4-FFF2-40B4-BE49-F238E27FC236}">
                      <a16:creationId xmlns:a16="http://schemas.microsoft.com/office/drawing/2014/main" xmlns="" id="{ECFBACB5-3AC2-4684-B79A-77836B4C00C6}"/>
                    </a:ext>
                  </a:extLst>
                </p:cNvPr>
                <p:cNvSpPr txBox="1">
                  <a:spLocks noChangeArrowheads="1"/>
                </p:cNvSpPr>
                <p:nvPr/>
              </p:nvSpPr>
              <p:spPr bwMode="auto">
                <a:xfrm>
                  <a:off x="2993" y="1306"/>
                  <a:ext cx="354"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i="1" u="none" strike="noStrike" cap="none" normalizeH="0" baseline="0" dirty="0">
                      <a:ln>
                        <a:noFill/>
                      </a:ln>
                      <a:solidFill>
                        <a:schemeClr val="tx1"/>
                      </a:solidFill>
                      <a:effectLst/>
                      <a:cs typeface="Times New Roman" panose="02020603050405020304" pitchFamily="18" charset="0"/>
                    </a:rPr>
                    <a:t>m</a:t>
                  </a:r>
                  <a:endParaRPr kumimoji="0" lang="en-US" altLang="zh-CN" sz="2200" i="0" u="none" strike="noStrike" cap="none" normalizeH="0" baseline="0" dirty="0">
                    <a:ln>
                      <a:noFill/>
                    </a:ln>
                    <a:solidFill>
                      <a:schemeClr val="tx1"/>
                    </a:solidFill>
                    <a:effectLst/>
                    <a:latin typeface="Arial" panose="020B0604020202020204" pitchFamily="34" charset="0"/>
                  </a:endParaRPr>
                </a:p>
              </p:txBody>
            </p:sp>
            <p:sp>
              <p:nvSpPr>
                <p:cNvPr id="20" name="Text Box 28">
                  <a:extLst>
                    <a:ext uri="{FF2B5EF4-FFF2-40B4-BE49-F238E27FC236}">
                      <a16:creationId xmlns:a16="http://schemas.microsoft.com/office/drawing/2014/main" xmlns="" id="{D8CC7D60-7D65-4D6C-AEC7-3261E025D7D4}"/>
                    </a:ext>
                  </a:extLst>
                </p:cNvPr>
                <p:cNvSpPr txBox="1">
                  <a:spLocks noChangeArrowheads="1"/>
                </p:cNvSpPr>
                <p:nvPr/>
              </p:nvSpPr>
              <p:spPr bwMode="auto">
                <a:xfrm>
                  <a:off x="2588" y="624"/>
                  <a:ext cx="598"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存储阵列</a:t>
                  </a:r>
                  <a:endParaRPr kumimoji="0" lang="zh-CN"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Line 27">
                  <a:extLst>
                    <a:ext uri="{FF2B5EF4-FFF2-40B4-BE49-F238E27FC236}">
                      <a16:creationId xmlns:a16="http://schemas.microsoft.com/office/drawing/2014/main" xmlns="" id="{3D476E4F-0C05-4AB2-B8E1-41C78EDC13E0}"/>
                    </a:ext>
                  </a:extLst>
                </p:cNvPr>
                <p:cNvSpPr>
                  <a:spLocks noChangeShapeType="1"/>
                </p:cNvSpPr>
                <p:nvPr/>
              </p:nvSpPr>
              <p:spPr bwMode="auto">
                <a:xfrm>
                  <a:off x="5496" y="442"/>
                  <a:ext cx="1020"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23" name="Text Box 25">
                  <a:extLst>
                    <a:ext uri="{FF2B5EF4-FFF2-40B4-BE49-F238E27FC236}">
                      <a16:creationId xmlns:a16="http://schemas.microsoft.com/office/drawing/2014/main" xmlns="" id="{F2BC28AF-5E4D-43C6-9A2F-432F7B4EBA88}"/>
                    </a:ext>
                  </a:extLst>
                </p:cNvPr>
                <p:cNvSpPr txBox="1">
                  <a:spLocks noChangeArrowheads="1"/>
                </p:cNvSpPr>
                <p:nvPr/>
              </p:nvSpPr>
              <p:spPr bwMode="auto">
                <a:xfrm>
                  <a:off x="4574" y="241"/>
                  <a:ext cx="621" cy="2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011</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111</a:t>
                  </a:r>
                </a:p>
              </p:txBody>
            </p:sp>
            <p:sp>
              <p:nvSpPr>
                <p:cNvPr id="24" name="Text Box 24">
                  <a:extLst>
                    <a:ext uri="{FF2B5EF4-FFF2-40B4-BE49-F238E27FC236}">
                      <a16:creationId xmlns:a16="http://schemas.microsoft.com/office/drawing/2014/main" xmlns="" id="{E112D6BB-38F3-4C0A-BD53-5003D70ADD40}"/>
                    </a:ext>
                  </a:extLst>
                </p:cNvPr>
                <p:cNvSpPr txBox="1">
                  <a:spLocks noChangeArrowheads="1"/>
                </p:cNvSpPr>
                <p:nvPr/>
              </p:nvSpPr>
              <p:spPr bwMode="auto">
                <a:xfrm>
                  <a:off x="5254" y="195"/>
                  <a:ext cx="1361" cy="2092"/>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36000" tIns="36000" rIns="36000" bIns="36000" numCol="1" anchor="t" anchorCtr="0" compatLnSpc="1">
                  <a:prstTxWarp prst="textNoShape">
                    <a:avLst/>
                  </a:prstTxWarp>
                </a:bodyPr>
                <a:lstStyle/>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1100" b="0" i="0" u="none" strike="noStrike" kern="1400" cap="none" normalizeH="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kern="1400"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latin typeface="微软雅黑" panose="020B0503020204020204" pitchFamily="34" charset="-122"/>
                      <a:ea typeface="微软雅黑" panose="020B0503020204020204" pitchFamily="34" charset="-122"/>
                      <a:cs typeface="Times New Roman" panose="02020603050405020304" pitchFamily="18" charset="0"/>
                    </a:rPr>
                    <a:t>1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0  0</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smtClean="0">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1100" b="0" i="0" u="none" strike="noStrike" kern="1400"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latin typeface="微软雅黑" panose="020B0503020204020204" pitchFamily="34" charset="-122"/>
                      <a:ea typeface="微软雅黑" panose="020B0503020204020204" pitchFamily="34" charset="-122"/>
                      <a:cs typeface="Times New Roman" panose="02020603050405020304" pitchFamily="18" charset="0"/>
                    </a:rPr>
                    <a:t>0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0  1  0  1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1  0  1  1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1  1  0  0</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1  0  1  1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0  1  1  0</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1  0  0  0</a:t>
                  </a:r>
                </a:p>
              </p:txBody>
            </p:sp>
            <p:sp>
              <p:nvSpPr>
                <p:cNvPr id="26" name="AutoShape 22">
                  <a:extLst>
                    <a:ext uri="{FF2B5EF4-FFF2-40B4-BE49-F238E27FC236}">
                      <a16:creationId xmlns:a16="http://schemas.microsoft.com/office/drawing/2014/main" xmlns="" id="{F13D35A5-A5F7-4937-B45A-B85C3E2B6900}"/>
                    </a:ext>
                  </a:extLst>
                </p:cNvPr>
                <p:cNvSpPr>
                  <a:spLocks noChangeShapeType="1"/>
                </p:cNvSpPr>
                <p:nvPr/>
              </p:nvSpPr>
              <p:spPr bwMode="auto">
                <a:xfrm>
                  <a:off x="2099" y="754"/>
                  <a:ext cx="141" cy="158"/>
                </a:xfrm>
                <a:prstGeom prst="straightConnector1">
                  <a:avLst/>
                </a:prstGeom>
                <a:noFill/>
                <a:ln w="28575">
                  <a:solidFill>
                    <a:srgbClr val="010203"/>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27" name="AutoShape 21">
                  <a:extLst>
                    <a:ext uri="{FF2B5EF4-FFF2-40B4-BE49-F238E27FC236}">
                      <a16:creationId xmlns:a16="http://schemas.microsoft.com/office/drawing/2014/main" xmlns="" id="{BE3F93EE-5C8D-4541-8967-5DB283FF0A2F}"/>
                    </a:ext>
                  </a:extLst>
                </p:cNvPr>
                <p:cNvSpPr>
                  <a:spLocks noChangeShapeType="1"/>
                </p:cNvSpPr>
                <p:nvPr/>
              </p:nvSpPr>
              <p:spPr bwMode="auto">
                <a:xfrm>
                  <a:off x="2798" y="1414"/>
                  <a:ext cx="159" cy="158"/>
                </a:xfrm>
                <a:prstGeom prst="straightConnector1">
                  <a:avLst/>
                </a:prstGeom>
                <a:noFill/>
                <a:ln w="28575">
                  <a:solidFill>
                    <a:srgbClr val="010203"/>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28" name="Text Box 20">
                  <a:extLst>
                    <a:ext uri="{FF2B5EF4-FFF2-40B4-BE49-F238E27FC236}">
                      <a16:creationId xmlns:a16="http://schemas.microsoft.com/office/drawing/2014/main" xmlns="" id="{675252FF-E959-452A-B1D3-9899562E2A8E}"/>
                    </a:ext>
                  </a:extLst>
                </p:cNvPr>
                <p:cNvSpPr txBox="1">
                  <a:spLocks noChangeArrowheads="1"/>
                </p:cNvSpPr>
                <p:nvPr/>
              </p:nvSpPr>
              <p:spPr bwMode="auto">
                <a:xfrm>
                  <a:off x="2588" y="1782"/>
                  <a:ext cx="570" cy="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数据</a:t>
                  </a:r>
                </a:p>
              </p:txBody>
            </p:sp>
            <p:sp>
              <p:nvSpPr>
                <p:cNvPr id="30" name="Line 18">
                  <a:extLst>
                    <a:ext uri="{FF2B5EF4-FFF2-40B4-BE49-F238E27FC236}">
                      <a16:creationId xmlns:a16="http://schemas.microsoft.com/office/drawing/2014/main" xmlns="" id="{10AED725-BB43-4643-B523-D40EBD69FB16}"/>
                    </a:ext>
                  </a:extLst>
                </p:cNvPr>
                <p:cNvSpPr>
                  <a:spLocks noChangeShapeType="1"/>
                </p:cNvSpPr>
                <p:nvPr/>
              </p:nvSpPr>
              <p:spPr bwMode="auto">
                <a:xfrm>
                  <a:off x="5245" y="1002"/>
                  <a:ext cx="1369"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2" name="Line 16">
                  <a:extLst>
                    <a:ext uri="{FF2B5EF4-FFF2-40B4-BE49-F238E27FC236}">
                      <a16:creationId xmlns:a16="http://schemas.microsoft.com/office/drawing/2014/main" xmlns="" id="{060CA155-EAE6-43C1-A7AF-F34E21FC8CDB}"/>
                    </a:ext>
                  </a:extLst>
                </p:cNvPr>
                <p:cNvSpPr>
                  <a:spLocks noChangeShapeType="1"/>
                </p:cNvSpPr>
                <p:nvPr/>
              </p:nvSpPr>
              <p:spPr bwMode="auto">
                <a:xfrm>
                  <a:off x="5267" y="1514"/>
                  <a:ext cx="1334"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3" name="Line 15">
                  <a:extLst>
                    <a:ext uri="{FF2B5EF4-FFF2-40B4-BE49-F238E27FC236}">
                      <a16:creationId xmlns:a16="http://schemas.microsoft.com/office/drawing/2014/main" xmlns="" id="{1431D6CA-7764-4E57-B216-11AD4CBAC71B}"/>
                    </a:ext>
                  </a:extLst>
                </p:cNvPr>
                <p:cNvSpPr>
                  <a:spLocks noChangeShapeType="1"/>
                </p:cNvSpPr>
                <p:nvPr/>
              </p:nvSpPr>
              <p:spPr bwMode="auto">
                <a:xfrm>
                  <a:off x="5267" y="1794"/>
                  <a:ext cx="1334"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4" name="Line 14">
                  <a:extLst>
                    <a:ext uri="{FF2B5EF4-FFF2-40B4-BE49-F238E27FC236}">
                      <a16:creationId xmlns:a16="http://schemas.microsoft.com/office/drawing/2014/main" xmlns="" id="{B69C7FF0-1E02-4D5C-8B44-B9962A70D282}"/>
                    </a:ext>
                  </a:extLst>
                </p:cNvPr>
                <p:cNvSpPr>
                  <a:spLocks noChangeShapeType="1"/>
                </p:cNvSpPr>
                <p:nvPr/>
              </p:nvSpPr>
              <p:spPr bwMode="auto">
                <a:xfrm>
                  <a:off x="5267" y="2042"/>
                  <a:ext cx="1334"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7" name="Rectangle 11">
                  <a:extLst>
                    <a:ext uri="{FF2B5EF4-FFF2-40B4-BE49-F238E27FC236}">
                      <a16:creationId xmlns:a16="http://schemas.microsoft.com/office/drawing/2014/main" xmlns="" id="{95726755-CA7B-4224-928F-29A3B523B2CC}"/>
                    </a:ext>
                  </a:extLst>
                </p:cNvPr>
                <p:cNvSpPr>
                  <a:spLocks noChangeArrowheads="1"/>
                </p:cNvSpPr>
                <p:nvPr/>
              </p:nvSpPr>
              <p:spPr bwMode="auto">
                <a:xfrm>
                  <a:off x="7928" y="283"/>
                  <a:ext cx="1780" cy="1158"/>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600"/>
                </a:p>
              </p:txBody>
            </p:sp>
            <p:sp>
              <p:nvSpPr>
                <p:cNvPr id="43" name="Text Box 5">
                  <a:extLst>
                    <a:ext uri="{FF2B5EF4-FFF2-40B4-BE49-F238E27FC236}">
                      <a16:creationId xmlns:a16="http://schemas.microsoft.com/office/drawing/2014/main" xmlns="" id="{81F84899-FB38-468E-A8D0-B460B46E20CD}"/>
                    </a:ext>
                  </a:extLst>
                </p:cNvPr>
                <p:cNvSpPr txBox="1">
                  <a:spLocks noChangeArrowheads="1"/>
                </p:cNvSpPr>
                <p:nvPr/>
              </p:nvSpPr>
              <p:spPr bwMode="auto">
                <a:xfrm>
                  <a:off x="8043" y="671"/>
                  <a:ext cx="1514"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4096</a:t>
                  </a:r>
                  <a:r>
                    <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字</a:t>
                  </a:r>
                  <a:r>
                    <a:rPr kumimoji="0" lang="en-US"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a:t>
                  </a:r>
                  <a:r>
                    <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a:t>
                  </a:r>
                  <a:endPar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存储阵列</a:t>
                  </a:r>
                  <a:endPar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8" name="组合 2"/>
              <p:cNvGrpSpPr/>
              <p:nvPr/>
            </p:nvGrpSpPr>
            <p:grpSpPr>
              <a:xfrm>
                <a:off x="6256591" y="3540625"/>
                <a:ext cx="1949908" cy="2048615"/>
                <a:chOff x="6256591" y="3540625"/>
                <a:chExt cx="1949908" cy="2048615"/>
              </a:xfrm>
            </p:grpSpPr>
            <p:sp>
              <p:nvSpPr>
                <p:cNvPr id="53" name="Line 33">
                  <a:extLst>
                    <a:ext uri="{FF2B5EF4-FFF2-40B4-BE49-F238E27FC236}">
                      <a16:creationId xmlns:a16="http://schemas.microsoft.com/office/drawing/2014/main" xmlns="" id="{67E744CB-431A-4432-BE2C-3F5F3D2BC95A}"/>
                    </a:ext>
                  </a:extLst>
                </p:cNvPr>
                <p:cNvSpPr>
                  <a:spLocks noChangeShapeType="1"/>
                </p:cNvSpPr>
                <p:nvPr/>
              </p:nvSpPr>
              <p:spPr bwMode="auto">
                <a:xfrm>
                  <a:off x="6256591" y="3954743"/>
                  <a:ext cx="555146" cy="128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4" name="Text Box 32">
                  <a:extLst>
                    <a:ext uri="{FF2B5EF4-FFF2-40B4-BE49-F238E27FC236}">
                      <a16:creationId xmlns:a16="http://schemas.microsoft.com/office/drawing/2014/main" xmlns="" id="{B1148340-ADD8-42D1-AC39-FFD8C75D72FA}"/>
                    </a:ext>
                  </a:extLst>
                </p:cNvPr>
                <p:cNvSpPr txBox="1">
                  <a:spLocks noChangeArrowheads="1"/>
                </p:cNvSpPr>
                <p:nvPr/>
              </p:nvSpPr>
              <p:spPr bwMode="auto">
                <a:xfrm>
                  <a:off x="6346938" y="4069376"/>
                  <a:ext cx="436497" cy="338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地址</a:t>
                  </a:r>
                </a:p>
              </p:txBody>
            </p:sp>
            <p:sp>
              <p:nvSpPr>
                <p:cNvPr id="55" name="Line 31">
                  <a:extLst>
                    <a:ext uri="{FF2B5EF4-FFF2-40B4-BE49-F238E27FC236}">
                      <a16:creationId xmlns:a16="http://schemas.microsoft.com/office/drawing/2014/main" xmlns="" id="{21626550-923A-4A69-B484-BBC9A6C10365}"/>
                    </a:ext>
                  </a:extLst>
                </p:cNvPr>
                <p:cNvSpPr>
                  <a:spLocks noChangeShapeType="1"/>
                </p:cNvSpPr>
                <p:nvPr/>
              </p:nvSpPr>
              <p:spPr bwMode="auto">
                <a:xfrm rot="5400000">
                  <a:off x="7362795" y="5029052"/>
                  <a:ext cx="647872" cy="1089"/>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6" name="Text Box 30">
                  <a:extLst>
                    <a:ext uri="{FF2B5EF4-FFF2-40B4-BE49-F238E27FC236}">
                      <a16:creationId xmlns:a16="http://schemas.microsoft.com/office/drawing/2014/main" xmlns="" id="{2B7E5DE9-BAFF-4B45-9710-CC05242DAD0A}"/>
                    </a:ext>
                  </a:extLst>
                </p:cNvPr>
                <p:cNvSpPr txBox="1">
                  <a:spLocks noChangeArrowheads="1"/>
                </p:cNvSpPr>
                <p:nvPr/>
              </p:nvSpPr>
              <p:spPr bwMode="auto">
                <a:xfrm>
                  <a:off x="6431843" y="3540625"/>
                  <a:ext cx="385336" cy="328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12</a:t>
                  </a:r>
                  <a:endParaRPr kumimoji="0" lang="en-US" altLang="zh-CN" sz="220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7" name="Text Box 29">
                  <a:extLst>
                    <a:ext uri="{FF2B5EF4-FFF2-40B4-BE49-F238E27FC236}">
                      <a16:creationId xmlns:a16="http://schemas.microsoft.com/office/drawing/2014/main" xmlns="" id="{ECFBACB5-3AC2-4684-B79A-77836B4C00C6}"/>
                    </a:ext>
                  </a:extLst>
                </p:cNvPr>
                <p:cNvSpPr txBox="1">
                  <a:spLocks noChangeArrowheads="1"/>
                </p:cNvSpPr>
                <p:nvPr/>
              </p:nvSpPr>
              <p:spPr bwMode="auto">
                <a:xfrm>
                  <a:off x="7821163" y="4749453"/>
                  <a:ext cx="385336" cy="328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8</a:t>
                  </a:r>
                </a:p>
              </p:txBody>
            </p:sp>
            <p:sp>
              <p:nvSpPr>
                <p:cNvPr id="58" name="AutoShape 22">
                  <a:extLst>
                    <a:ext uri="{FF2B5EF4-FFF2-40B4-BE49-F238E27FC236}">
                      <a16:creationId xmlns:a16="http://schemas.microsoft.com/office/drawing/2014/main" xmlns="" id="{F13D35A5-A5F7-4937-B45A-B85C3E2B6900}"/>
                    </a:ext>
                  </a:extLst>
                </p:cNvPr>
                <p:cNvSpPr>
                  <a:spLocks noChangeShapeType="1"/>
                </p:cNvSpPr>
                <p:nvPr/>
              </p:nvSpPr>
              <p:spPr bwMode="auto">
                <a:xfrm>
                  <a:off x="6471030" y="3836245"/>
                  <a:ext cx="153481" cy="203507"/>
                </a:xfrm>
                <a:prstGeom prst="straightConnector1">
                  <a:avLst/>
                </a:prstGeom>
                <a:noFill/>
                <a:ln w="28575">
                  <a:solidFill>
                    <a:srgbClr val="010203"/>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9" name="AutoShape 21">
                  <a:extLst>
                    <a:ext uri="{FF2B5EF4-FFF2-40B4-BE49-F238E27FC236}">
                      <a16:creationId xmlns:a16="http://schemas.microsoft.com/office/drawing/2014/main" xmlns="" id="{BE3F93EE-5C8D-4541-8967-5DB283FF0A2F}"/>
                    </a:ext>
                  </a:extLst>
                </p:cNvPr>
                <p:cNvSpPr>
                  <a:spLocks noChangeShapeType="1"/>
                </p:cNvSpPr>
                <p:nvPr/>
              </p:nvSpPr>
              <p:spPr bwMode="auto">
                <a:xfrm>
                  <a:off x="7608902" y="4888559"/>
                  <a:ext cx="173075" cy="203507"/>
                </a:xfrm>
                <a:prstGeom prst="straightConnector1">
                  <a:avLst/>
                </a:prstGeom>
                <a:noFill/>
                <a:ln w="28575">
                  <a:solidFill>
                    <a:srgbClr val="010203"/>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60" name="Text Box 20">
                  <a:extLst>
                    <a:ext uri="{FF2B5EF4-FFF2-40B4-BE49-F238E27FC236}">
                      <a16:creationId xmlns:a16="http://schemas.microsoft.com/office/drawing/2014/main" xmlns="" id="{675252FF-E959-452A-B1D3-9899562E2A8E}"/>
                    </a:ext>
                  </a:extLst>
                </p:cNvPr>
                <p:cNvSpPr txBox="1">
                  <a:spLocks noChangeArrowheads="1"/>
                </p:cNvSpPr>
                <p:nvPr/>
              </p:nvSpPr>
              <p:spPr bwMode="auto">
                <a:xfrm>
                  <a:off x="7380312" y="5362549"/>
                  <a:ext cx="620457" cy="226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数据</a:t>
                  </a:r>
                </a:p>
              </p:txBody>
            </p:sp>
          </p:grpSp>
        </p:grpSp>
      </p:grpSp>
    </p:spTree>
    <p:extLst>
      <p:ext uri="{BB962C8B-B14F-4D97-AF65-F5344CB8AC3E}">
        <p14:creationId xmlns:p14="http://schemas.microsoft.com/office/powerpoint/2010/main" xmlns="" val="3124659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D049EC-B96D-4D82-9228-A3EA7477B269}"/>
              </a:ext>
            </a:extLst>
          </p:cNvPr>
          <p:cNvSpPr>
            <a:spLocks noGrp="1"/>
          </p:cNvSpPr>
          <p:nvPr>
            <p:ph type="title"/>
          </p:nvPr>
        </p:nvSpPr>
        <p:spPr>
          <a:xfrm>
            <a:off x="800100" y="190501"/>
            <a:ext cx="8020372" cy="595294"/>
          </a:xfrm>
        </p:spPr>
        <p:txBody>
          <a:bodyPr>
            <a:normAutofit fontScale="90000"/>
          </a:bodyPr>
          <a:lstStyle/>
          <a:p>
            <a:r>
              <a:rPr lang="en-US" altLang="zh-CN" sz="3600" dirty="0" smtClean="0"/>
              <a:t>ROM</a:t>
            </a:r>
            <a:r>
              <a:rPr lang="zh-CN" altLang="en-US" sz="3600" dirty="0" smtClean="0"/>
              <a:t>，</a:t>
            </a:r>
            <a:r>
              <a:rPr lang="en-US" altLang="zh-CN" sz="3600" dirty="0" smtClean="0"/>
              <a:t>RAM</a:t>
            </a:r>
            <a:endParaRPr lang="zh-CN" altLang="en-US" sz="3600" dirty="0"/>
          </a:p>
        </p:txBody>
      </p:sp>
      <p:sp>
        <p:nvSpPr>
          <p:cNvPr id="3" name="内容占位符 2">
            <a:extLst>
              <a:ext uri="{FF2B5EF4-FFF2-40B4-BE49-F238E27FC236}">
                <a16:creationId xmlns:a16="http://schemas.microsoft.com/office/drawing/2014/main" xmlns="" id="{CB64E317-BF14-4A3C-8040-CA87D256A386}"/>
              </a:ext>
            </a:extLst>
          </p:cNvPr>
          <p:cNvSpPr>
            <a:spLocks noGrp="1"/>
          </p:cNvSpPr>
          <p:nvPr>
            <p:ph idx="1"/>
          </p:nvPr>
        </p:nvSpPr>
        <p:spPr>
          <a:xfrm>
            <a:off x="444500" y="889000"/>
            <a:ext cx="8375972" cy="5468957"/>
          </a:xfrm>
        </p:spPr>
        <p:txBody>
          <a:bodyPr>
            <a:normAutofit/>
          </a:bodyPr>
          <a:lstStyle/>
          <a:p>
            <a:pPr>
              <a:spcBef>
                <a:spcPts val="1200"/>
              </a:spcBef>
            </a:pPr>
            <a:r>
              <a:rPr lang="zh-CN" altLang="en-US" sz="2400" dirty="0">
                <a:latin typeface="微软雅黑" pitchFamily="34" charset="-122"/>
                <a:ea typeface="微软雅黑" pitchFamily="34" charset="-122"/>
              </a:rPr>
              <a:t>按功能可分为：只读存储器</a:t>
            </a:r>
            <a:r>
              <a:rPr lang="en-US" altLang="zh-CN" sz="2400" dirty="0">
                <a:latin typeface="微软雅黑" pitchFamily="34" charset="-122"/>
                <a:ea typeface="微软雅黑" pitchFamily="34" charset="-122"/>
              </a:rPr>
              <a:t>(Read-only Memory</a:t>
            </a:r>
            <a:r>
              <a:rPr lang="zh-CN" altLang="en-US" sz="2400" dirty="0">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ROM</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和随机存取存储器</a:t>
            </a:r>
            <a:r>
              <a:rPr lang="en-US" altLang="zh-CN" sz="2400" dirty="0">
                <a:latin typeface="微软雅黑" pitchFamily="34" charset="-122"/>
                <a:ea typeface="微软雅黑" pitchFamily="34" charset="-122"/>
              </a:rPr>
              <a:t>(Random-access Memory, </a:t>
            </a:r>
            <a:r>
              <a:rPr lang="en-US" altLang="zh-CN" sz="2400" dirty="0">
                <a:solidFill>
                  <a:srgbClr val="FF0000"/>
                </a:solidFill>
                <a:latin typeface="微软雅黑" pitchFamily="34" charset="-122"/>
                <a:ea typeface="微软雅黑" pitchFamily="34" charset="-122"/>
              </a:rPr>
              <a:t>RAM</a:t>
            </a:r>
            <a:r>
              <a:rPr lang="en-US" altLang="zh-CN"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marL="800100" lvl="1" indent="-342900">
              <a:spcBef>
                <a:spcPts val="1200"/>
              </a:spcBef>
            </a:pPr>
            <a:r>
              <a:rPr lang="en-US" altLang="zh-CN" sz="2400" dirty="0">
                <a:latin typeface="微软雅黑" pitchFamily="34" charset="-122"/>
                <a:ea typeface="微软雅黑" pitchFamily="34" charset="-122"/>
              </a:rPr>
              <a:t>ROM</a:t>
            </a:r>
            <a:r>
              <a:rPr lang="zh-CN" altLang="en-US" sz="2400" dirty="0">
                <a:latin typeface="微软雅黑" pitchFamily="34" charset="-122"/>
                <a:ea typeface="微软雅黑" pitchFamily="34" charset="-122"/>
              </a:rPr>
              <a:t>属于</a:t>
            </a:r>
            <a:r>
              <a:rPr lang="zh-CN" altLang="en-US" sz="2400" dirty="0">
                <a:solidFill>
                  <a:srgbClr val="FF0000"/>
                </a:solidFill>
                <a:latin typeface="微软雅黑" pitchFamily="34" charset="-122"/>
                <a:ea typeface="微软雅黑" pitchFamily="34" charset="-122"/>
              </a:rPr>
              <a:t>非易失性存储器，</a:t>
            </a:r>
            <a:r>
              <a:rPr lang="zh-CN" altLang="en-US" sz="2400" dirty="0">
                <a:latin typeface="微软雅黑" pitchFamily="34" charset="-122"/>
                <a:ea typeface="微软雅黑" pitchFamily="34" charset="-122"/>
              </a:rPr>
              <a:t>即使电源断电，</a:t>
            </a:r>
            <a:r>
              <a:rPr lang="en-US" altLang="zh-CN" sz="2400" dirty="0">
                <a:latin typeface="微软雅黑" pitchFamily="34" charset="-122"/>
                <a:ea typeface="微软雅黑" pitchFamily="34" charset="-122"/>
              </a:rPr>
              <a:t>ROM</a:t>
            </a:r>
            <a:r>
              <a:rPr lang="zh-CN" altLang="en-US" sz="2400" dirty="0">
                <a:latin typeface="微软雅黑" pitchFamily="34" charset="-122"/>
                <a:ea typeface="微软雅黑" pitchFamily="34" charset="-122"/>
              </a:rPr>
              <a:t>中存储的数据也不会</a:t>
            </a:r>
            <a:r>
              <a:rPr lang="zh-CN" altLang="en-US" sz="2400" dirty="0" smtClean="0">
                <a:latin typeface="微软雅黑" pitchFamily="34" charset="-122"/>
                <a:ea typeface="微软雅黑" pitchFamily="34" charset="-122"/>
              </a:rPr>
              <a:t>消失</a:t>
            </a:r>
            <a:endParaRPr lang="en-US" altLang="zh-CN" sz="2400" dirty="0" smtClean="0">
              <a:latin typeface="微软雅黑" pitchFamily="34" charset="-122"/>
              <a:ea typeface="微软雅黑" pitchFamily="34" charset="-122"/>
            </a:endParaRPr>
          </a:p>
          <a:p>
            <a:pPr marL="1200150" lvl="2" indent="-342900">
              <a:spcBef>
                <a:spcPts val="1200"/>
              </a:spcBef>
            </a:pPr>
            <a:r>
              <a:rPr lang="zh-CN" altLang="en-US" dirty="0" smtClean="0">
                <a:latin typeface="微软雅黑" pitchFamily="34" charset="-122"/>
                <a:ea typeface="微软雅黑" pitchFamily="34" charset="-122"/>
              </a:rPr>
              <a:t>例如存放</a:t>
            </a:r>
            <a:r>
              <a:rPr lang="en-US" altLang="zh-CN" dirty="0" smtClean="0">
                <a:latin typeface="微软雅黑" pitchFamily="34" charset="-122"/>
                <a:ea typeface="微软雅黑" pitchFamily="34" charset="-122"/>
              </a:rPr>
              <a:t>BIOS</a:t>
            </a:r>
            <a:r>
              <a:rPr lang="zh-CN" altLang="en-US" dirty="0" smtClean="0">
                <a:latin typeface="微软雅黑" pitchFamily="34" charset="-122"/>
                <a:ea typeface="微软雅黑" pitchFamily="34" charset="-122"/>
              </a:rPr>
              <a:t>自检启动程序的地方</a:t>
            </a:r>
            <a:endParaRPr lang="en-US" altLang="zh-CN" dirty="0" smtClean="0">
              <a:latin typeface="微软雅黑" pitchFamily="34" charset="-122"/>
              <a:ea typeface="微软雅黑" pitchFamily="34" charset="-122"/>
            </a:endParaRPr>
          </a:p>
          <a:p>
            <a:pPr marL="1200150" lvl="2" indent="-342900">
              <a:spcBef>
                <a:spcPts val="1200"/>
              </a:spcBef>
            </a:pPr>
            <a:r>
              <a:rPr lang="zh-CN" altLang="en-US" dirty="0" smtClean="0">
                <a:latin typeface="微软雅黑" pitchFamily="34" charset="-122"/>
                <a:ea typeface="微软雅黑" pitchFamily="34" charset="-122"/>
              </a:rPr>
              <a:t>例如微程序控制器中的</a:t>
            </a:r>
            <a:r>
              <a:rPr lang="en-US" altLang="zh-CN" dirty="0" smtClean="0">
                <a:latin typeface="微软雅黑" pitchFamily="34" charset="-122"/>
                <a:ea typeface="微软雅黑" pitchFamily="34" charset="-122"/>
              </a:rPr>
              <a:t>CS</a:t>
            </a:r>
            <a:r>
              <a:rPr lang="zh-CN" altLang="en-US" dirty="0" smtClean="0">
                <a:latin typeface="微软雅黑" pitchFamily="34" charset="-122"/>
                <a:ea typeface="微软雅黑" pitchFamily="34" charset="-122"/>
              </a:rPr>
              <a:t>（控制存储器）</a:t>
            </a:r>
            <a:endParaRPr lang="en-US" altLang="zh-CN" dirty="0" smtClean="0">
              <a:latin typeface="微软雅黑" pitchFamily="34" charset="-122"/>
              <a:ea typeface="微软雅黑" pitchFamily="34" charset="-122"/>
            </a:endParaRPr>
          </a:p>
          <a:p>
            <a:pPr marL="1200150" lvl="2" indent="-342900">
              <a:spcBef>
                <a:spcPts val="1200"/>
              </a:spcBef>
            </a:pPr>
            <a:endParaRPr lang="en-US" altLang="zh-CN" dirty="0" smtClean="0">
              <a:solidFill>
                <a:srgbClr val="FF0000"/>
              </a:solidFill>
              <a:latin typeface="微软雅黑" pitchFamily="34" charset="-122"/>
              <a:ea typeface="微软雅黑" pitchFamily="34" charset="-122"/>
            </a:endParaRPr>
          </a:p>
          <a:p>
            <a:pPr marL="800100" lvl="1" indent="-342900">
              <a:spcBef>
                <a:spcPts val="1200"/>
              </a:spcBef>
            </a:pPr>
            <a:r>
              <a:rPr lang="en-US" altLang="zh-CN" sz="2400" dirty="0" smtClean="0">
                <a:latin typeface="微软雅黑" pitchFamily="34" charset="-122"/>
                <a:ea typeface="微软雅黑" pitchFamily="34" charset="-122"/>
              </a:rPr>
              <a:t>RAM</a:t>
            </a:r>
            <a:r>
              <a:rPr lang="zh-CN" altLang="en-US" sz="2400" dirty="0">
                <a:latin typeface="微软雅黑" pitchFamily="34" charset="-122"/>
                <a:ea typeface="微软雅黑" pitchFamily="34" charset="-122"/>
              </a:rPr>
              <a:t>属于</a:t>
            </a:r>
            <a:r>
              <a:rPr lang="zh-CN" altLang="en-US" sz="2400" dirty="0">
                <a:solidFill>
                  <a:srgbClr val="FF0000"/>
                </a:solidFill>
                <a:latin typeface="微软雅黑" pitchFamily="34" charset="-122"/>
                <a:ea typeface="微软雅黑" pitchFamily="34" charset="-122"/>
              </a:rPr>
              <a:t>易失性存储器</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一旦</a:t>
            </a:r>
            <a:r>
              <a:rPr lang="zh-CN" altLang="en-US" sz="2400" dirty="0">
                <a:latin typeface="微软雅黑" pitchFamily="34" charset="-122"/>
                <a:ea typeface="微软雅黑" pitchFamily="34" charset="-122"/>
              </a:rPr>
              <a:t>电源断电，</a:t>
            </a:r>
            <a:r>
              <a:rPr lang="en-US" altLang="zh-CN" sz="2400" dirty="0">
                <a:latin typeface="微软雅黑" pitchFamily="34" charset="-122"/>
                <a:ea typeface="微软雅黑" pitchFamily="34" charset="-122"/>
              </a:rPr>
              <a:t>RAM</a:t>
            </a:r>
            <a:r>
              <a:rPr lang="zh-CN" altLang="en-US" sz="2400" dirty="0">
                <a:latin typeface="微软雅黑" pitchFamily="34" charset="-122"/>
                <a:ea typeface="微软雅黑" pitchFamily="34" charset="-122"/>
              </a:rPr>
              <a:t>中存储的数据就消失。</a:t>
            </a:r>
            <a:endParaRPr lang="en-US" altLang="zh-CN" sz="2400" dirty="0">
              <a:latin typeface="微软雅黑" pitchFamily="34" charset="-122"/>
              <a:ea typeface="微软雅黑" pitchFamily="34" charset="-122"/>
            </a:endParaRPr>
          </a:p>
          <a:p>
            <a:pPr marL="1095375" lvl="2" indent="-342900">
              <a:spcBef>
                <a:spcPts val="1200"/>
              </a:spcBef>
            </a:pPr>
            <a:r>
              <a:rPr lang="zh-CN" altLang="zh-CN" dirty="0">
                <a:solidFill>
                  <a:srgbClr val="0000FF"/>
                </a:solidFill>
                <a:latin typeface="微软雅黑" pitchFamily="34" charset="-122"/>
                <a:ea typeface="微软雅黑" pitchFamily="34" charset="-122"/>
              </a:rPr>
              <a:t>静态</a:t>
            </a:r>
            <a:r>
              <a:rPr lang="en-US" altLang="zh-CN" dirty="0">
                <a:solidFill>
                  <a:srgbClr val="0000FF"/>
                </a:solidFill>
                <a:latin typeface="微软雅黑" pitchFamily="34" charset="-122"/>
                <a:ea typeface="微软雅黑" pitchFamily="34" charset="-122"/>
              </a:rPr>
              <a:t>RAM</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Static RAM</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SRAM</a:t>
            </a:r>
            <a:r>
              <a:rPr lang="zh-CN" altLang="zh-CN"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1095375" lvl="2" indent="-342900">
              <a:spcBef>
                <a:spcPts val="1200"/>
              </a:spcBef>
            </a:pPr>
            <a:r>
              <a:rPr lang="zh-CN" altLang="zh-CN" dirty="0">
                <a:solidFill>
                  <a:srgbClr val="0000FF"/>
                </a:solidFill>
                <a:latin typeface="微软雅黑" pitchFamily="34" charset="-122"/>
                <a:ea typeface="微软雅黑" pitchFamily="34" charset="-122"/>
              </a:rPr>
              <a:t>动态</a:t>
            </a:r>
            <a:r>
              <a:rPr lang="en-US" altLang="zh-CN" dirty="0">
                <a:solidFill>
                  <a:srgbClr val="0000FF"/>
                </a:solidFill>
                <a:latin typeface="微软雅黑" pitchFamily="34" charset="-122"/>
                <a:ea typeface="微软雅黑" pitchFamily="34" charset="-122"/>
              </a:rPr>
              <a:t>RAM</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Dynamic RAM</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DRAM</a:t>
            </a:r>
            <a:r>
              <a:rPr lang="zh-CN" altLang="zh-CN"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6" name="灯片编号占位符 5">
            <a:extLst>
              <a:ext uri="{FF2B5EF4-FFF2-40B4-BE49-F238E27FC236}">
                <a16:creationId xmlns:a16="http://schemas.microsoft.com/office/drawing/2014/main" xmlns="" id="{14CCECEC-A5F2-40C5-BCA5-E718FD5B3216}"/>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13</a:t>
            </a:fld>
            <a:endParaRPr lang="en-US" altLang="zh-CN"/>
          </a:p>
        </p:txBody>
      </p:sp>
    </p:spTree>
    <p:extLst>
      <p:ext uri="{BB962C8B-B14F-4D97-AF65-F5344CB8AC3E}">
        <p14:creationId xmlns:p14="http://schemas.microsoft.com/office/powerpoint/2010/main" xmlns="" val="32672760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smtClean="0">
                <a:ea typeface="宋体" pitchFamily="2" charset="-122"/>
              </a:rPr>
              <a:t>运算部件的设计</a:t>
            </a:r>
          </a:p>
        </p:txBody>
      </p:sp>
      <p:sp>
        <p:nvSpPr>
          <p:cNvPr id="391171" name="Rectangle 3"/>
          <p:cNvSpPr>
            <a:spLocks noGrp="1" noChangeArrowheads="1"/>
          </p:cNvSpPr>
          <p:nvPr>
            <p:ph type="body" idx="1"/>
          </p:nvPr>
        </p:nvSpPr>
        <p:spPr>
          <a:xfrm>
            <a:off x="214282" y="1500174"/>
            <a:ext cx="8699500" cy="3214710"/>
          </a:xfrm>
        </p:spPr>
        <p:txBody>
          <a:bodyPr>
            <a:noAutofit/>
          </a:bodyPr>
          <a:lstStyle/>
          <a:p>
            <a:pPr marL="457200" indent="-457200">
              <a:lnSpc>
                <a:spcPct val="100000"/>
              </a:lnSpc>
              <a:defRPr/>
            </a:pPr>
            <a:r>
              <a:rPr lang="en-US" altLang="zh-CN" sz="2400" dirty="0" smtClean="0">
                <a:ea typeface="黑体" pitchFamily="49" charset="-122"/>
              </a:rPr>
              <a:t>ALU</a:t>
            </a:r>
            <a:r>
              <a:rPr lang="zh-CN" altLang="en-US" sz="2400" dirty="0" smtClean="0">
                <a:ea typeface="黑体" pitchFamily="49" charset="-122"/>
              </a:rPr>
              <a:t>的实现</a:t>
            </a:r>
          </a:p>
          <a:p>
            <a:pPr marL="914400" lvl="1" indent="-419100">
              <a:defRPr/>
            </a:pPr>
            <a:r>
              <a:rPr lang="zh-CN" altLang="en-US" sz="2400" dirty="0" smtClean="0">
                <a:ea typeface="黑体" pitchFamily="49" charset="-122"/>
              </a:rPr>
              <a:t>加法器是基础（</a:t>
            </a:r>
            <a:r>
              <a:rPr lang="zh-CN" altLang="en-US" sz="2400" dirty="0" smtClean="0">
                <a:solidFill>
                  <a:srgbClr val="FF0000"/>
                </a:solidFill>
                <a:ea typeface="黑体" pitchFamily="49" charset="-122"/>
              </a:rPr>
              <a:t>全加器</a:t>
            </a:r>
            <a:r>
              <a:rPr lang="zh-CN" altLang="en-US" sz="2400" dirty="0" smtClean="0">
                <a:ea typeface="黑体" pitchFamily="49" charset="-122"/>
              </a:rPr>
              <a:t>）</a:t>
            </a:r>
            <a:endParaRPr lang="en-US" altLang="zh-CN" sz="2400" dirty="0" smtClean="0">
              <a:ea typeface="黑体" pitchFamily="49" charset="-122"/>
            </a:endParaRPr>
          </a:p>
          <a:p>
            <a:pPr marL="914400" lvl="1" indent="-419100">
              <a:defRPr/>
            </a:pPr>
            <a:r>
              <a:rPr lang="zh-CN" altLang="en-US" sz="2400" dirty="0" smtClean="0">
                <a:ea typeface="黑体" pitchFamily="49" charset="-122"/>
              </a:rPr>
              <a:t>加法器需要进行</a:t>
            </a:r>
            <a:r>
              <a:rPr lang="zh-CN" altLang="en-US" sz="2400" dirty="0" smtClean="0">
                <a:solidFill>
                  <a:srgbClr val="FF0000"/>
                </a:solidFill>
                <a:ea typeface="黑体" pitchFamily="49" charset="-122"/>
              </a:rPr>
              <a:t>标志位</a:t>
            </a:r>
            <a:r>
              <a:rPr lang="zh-CN" altLang="en-US" sz="2400" dirty="0" smtClean="0">
                <a:ea typeface="黑体" pitchFamily="49" charset="-122"/>
              </a:rPr>
              <a:t>的计算（有符号数和无符号数都共用同一套标志位计算方法，但标志的用法不一样）</a:t>
            </a:r>
          </a:p>
          <a:p>
            <a:pPr marL="914400" lvl="1" indent="-419100">
              <a:defRPr/>
            </a:pPr>
            <a:endParaRPr lang="en-US" altLang="zh-CN" sz="2400" dirty="0" smtClean="0">
              <a:ea typeface="黑体" pitchFamily="49" charset="-122"/>
            </a:endParaRPr>
          </a:p>
          <a:p>
            <a:pPr marL="914400" lvl="1" indent="-419100">
              <a:defRPr/>
            </a:pPr>
            <a:r>
              <a:rPr lang="zh-CN" altLang="en-US" sz="2400" dirty="0" smtClean="0">
                <a:ea typeface="黑体" pitchFamily="49" charset="-122"/>
              </a:rPr>
              <a:t>算术逻辑单元</a:t>
            </a:r>
            <a:r>
              <a:rPr lang="en-US" altLang="zh-CN" sz="2400" dirty="0" smtClean="0">
                <a:ea typeface="黑体" pitchFamily="49" charset="-122"/>
              </a:rPr>
              <a:t>ALU</a:t>
            </a:r>
            <a:r>
              <a:rPr lang="zh-CN" altLang="en-US" sz="2400" dirty="0" smtClean="0">
                <a:ea typeface="黑体" pitchFamily="49" charset="-122"/>
              </a:rPr>
              <a:t>：实现基本的加减运算和逻辑运算。</a:t>
            </a:r>
            <a:endParaRPr lang="en-US" altLang="zh-CN" sz="2400" dirty="0" smtClean="0">
              <a:ea typeface="黑体" pitchFamily="49" charset="-122"/>
            </a:endParaRPr>
          </a:p>
          <a:p>
            <a:pPr marL="914400" lvl="1" indent="-419100">
              <a:defRPr/>
            </a:pPr>
            <a:r>
              <a:rPr lang="zh-CN" altLang="en-US" sz="2400" dirty="0" smtClean="0">
                <a:ea typeface="黑体" pitchFamily="49" charset="-122"/>
              </a:rPr>
              <a:t>加法运算是所有定点和浮点运算（加</a:t>
            </a:r>
            <a:r>
              <a:rPr lang="en-US" altLang="zh-CN" sz="2400" dirty="0" smtClean="0">
                <a:ea typeface="黑体" pitchFamily="49" charset="-122"/>
              </a:rPr>
              <a:t>/</a:t>
            </a:r>
            <a:r>
              <a:rPr lang="zh-CN" altLang="en-US" sz="2400" dirty="0" smtClean="0">
                <a:ea typeface="黑体" pitchFamily="49" charset="-122"/>
              </a:rPr>
              <a:t>减</a:t>
            </a:r>
            <a:r>
              <a:rPr lang="en-US" altLang="zh-CN" sz="2400" dirty="0" smtClean="0">
                <a:ea typeface="黑体" pitchFamily="49" charset="-122"/>
              </a:rPr>
              <a:t>/</a:t>
            </a:r>
            <a:r>
              <a:rPr lang="zh-CN" altLang="en-US" sz="2400" dirty="0" smtClean="0">
                <a:ea typeface="黑体" pitchFamily="49" charset="-122"/>
              </a:rPr>
              <a:t>乘</a:t>
            </a:r>
            <a:r>
              <a:rPr lang="en-US" altLang="zh-CN" sz="2400" dirty="0" smtClean="0">
                <a:ea typeface="黑体" pitchFamily="49" charset="-122"/>
              </a:rPr>
              <a:t>/</a:t>
            </a:r>
            <a:r>
              <a:rPr lang="zh-CN" altLang="en-US" sz="2400" dirty="0" smtClean="0">
                <a:ea typeface="黑体" pitchFamily="49" charset="-122"/>
              </a:rPr>
              <a:t>除）的基础，加法速度至关重要</a:t>
            </a:r>
          </a:p>
          <a:p>
            <a:pPr marL="914400" lvl="1" indent="-419100">
              <a:defRPr/>
            </a:pPr>
            <a:r>
              <a:rPr lang="zh-CN" altLang="en-US" sz="2400" dirty="0" smtClean="0">
                <a:ea typeface="黑体" pitchFamily="49" charset="-122"/>
              </a:rPr>
              <a:t>进位方式是影响加法速度的重要因素</a:t>
            </a:r>
          </a:p>
          <a:p>
            <a:pPr marL="914400" lvl="1" indent="-419100">
              <a:defRPr/>
            </a:pPr>
            <a:r>
              <a:rPr lang="zh-CN" altLang="en-US" sz="2400" dirty="0" smtClean="0">
                <a:ea typeface="黑体" pitchFamily="49" charset="-122"/>
              </a:rPr>
              <a:t>并行进位方式能加快加法速度</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00100" y="190500"/>
            <a:ext cx="6073775" cy="479425"/>
          </a:xfrm>
        </p:spPr>
        <p:txBody>
          <a:bodyPr>
            <a:noAutofit/>
          </a:bodyPr>
          <a:lstStyle/>
          <a:p>
            <a:r>
              <a:rPr lang="zh-CN" altLang="en-US" sz="3200" dirty="0" smtClean="0">
                <a:ea typeface="宋体" pitchFamily="2" charset="-122"/>
              </a:rPr>
              <a:t>运算部件的设计</a:t>
            </a:r>
          </a:p>
        </p:txBody>
      </p:sp>
      <p:sp>
        <p:nvSpPr>
          <p:cNvPr id="388099" name="Rectangle 3"/>
          <p:cNvSpPr>
            <a:spLocks noGrp="1" noChangeArrowheads="1"/>
          </p:cNvSpPr>
          <p:nvPr>
            <p:ph type="body" idx="1"/>
          </p:nvPr>
        </p:nvSpPr>
        <p:spPr>
          <a:xfrm>
            <a:off x="449262" y="738188"/>
            <a:ext cx="8194703" cy="6119812"/>
          </a:xfrm>
        </p:spPr>
        <p:txBody>
          <a:bodyPr>
            <a:noAutofit/>
          </a:bodyPr>
          <a:lstStyle/>
          <a:p>
            <a:pPr marL="495300" indent="-495300">
              <a:buFont typeface="Wingdings" pitchFamily="2" charset="2"/>
              <a:buNone/>
              <a:defRPr/>
            </a:pPr>
            <a:endParaRPr lang="zh-CN" altLang="en-US" sz="2000" dirty="0" smtClean="0">
              <a:latin typeface="微软雅黑" pitchFamily="34" charset="-122"/>
              <a:ea typeface="微软雅黑" pitchFamily="34" charset="-122"/>
            </a:endParaRPr>
          </a:p>
          <a:p>
            <a:pPr marL="495300" indent="-495300">
              <a:buFont typeface="Wingdings" pitchFamily="2" charset="2"/>
              <a:buNone/>
              <a:defRPr/>
            </a:pPr>
            <a:r>
              <a:rPr lang="zh-CN" altLang="en-US" sz="2000" dirty="0" smtClean="0">
                <a:latin typeface="微软雅黑" pitchFamily="34" charset="-122"/>
                <a:ea typeface="微软雅黑" pitchFamily="34" charset="-122"/>
              </a:rPr>
              <a:t>逻辑运算、移位运算、扩展运算等电路简单</a:t>
            </a:r>
            <a:r>
              <a:rPr lang="zh-CN" altLang="en-US" sz="2000" dirty="0" smtClean="0">
                <a:solidFill>
                  <a:srgbClr val="FF0000"/>
                </a:solidFill>
                <a:latin typeface="微软雅黑" pitchFamily="34" charset="-122"/>
                <a:ea typeface="微软雅黑" pitchFamily="34" charset="-122"/>
              </a:rPr>
              <a:t>（如算术移位、逻辑移位、</a:t>
            </a:r>
            <a:r>
              <a:rPr lang="en-US" altLang="zh-CN" sz="2000" dirty="0" smtClean="0">
                <a:solidFill>
                  <a:srgbClr val="FF0000"/>
                </a:solidFill>
                <a:latin typeface="微软雅黑" pitchFamily="34" charset="-122"/>
                <a:ea typeface="微软雅黑" pitchFamily="34" charset="-122"/>
              </a:rPr>
              <a:t>0</a:t>
            </a:r>
            <a:r>
              <a:rPr lang="zh-CN" altLang="en-US" sz="2000" dirty="0" smtClean="0">
                <a:solidFill>
                  <a:srgbClr val="FF0000"/>
                </a:solidFill>
                <a:latin typeface="微软雅黑" pitchFamily="34" charset="-122"/>
                <a:ea typeface="微软雅黑" pitchFamily="34" charset="-122"/>
              </a:rPr>
              <a:t>扩展、符号扩展等）</a:t>
            </a:r>
            <a:endParaRPr lang="en-US" altLang="zh-CN" sz="2000" dirty="0" smtClean="0">
              <a:solidFill>
                <a:srgbClr val="FF0000"/>
              </a:solidFill>
              <a:latin typeface="微软雅黑" pitchFamily="34" charset="-122"/>
              <a:ea typeface="微软雅黑" pitchFamily="34" charset="-122"/>
            </a:endParaRPr>
          </a:p>
          <a:p>
            <a:pPr marL="495300" indent="-495300">
              <a:buFont typeface="Wingdings" pitchFamily="2" charset="2"/>
              <a:buNone/>
              <a:defRPr/>
            </a:pPr>
            <a:endParaRPr lang="zh-CN" altLang="en-US" sz="2000" dirty="0" smtClean="0">
              <a:latin typeface="微软雅黑" pitchFamily="34" charset="-122"/>
              <a:ea typeface="微软雅黑" pitchFamily="34" charset="-122"/>
            </a:endParaRPr>
          </a:p>
          <a:p>
            <a:pPr marL="495300" indent="-495300">
              <a:buFont typeface="Wingdings" pitchFamily="2" charset="2"/>
              <a:buNone/>
              <a:defRPr/>
            </a:pPr>
            <a:r>
              <a:rPr lang="zh-CN" altLang="en-US" sz="2000" dirty="0" smtClean="0">
                <a:latin typeface="微软雅黑" pitchFamily="34" charset="-122"/>
                <a:ea typeface="微软雅黑" pitchFamily="34" charset="-122"/>
              </a:rPr>
              <a:t>主要考虑算术运算</a:t>
            </a:r>
          </a:p>
          <a:p>
            <a:pPr marL="495300" indent="-495300">
              <a:defRPr/>
            </a:pPr>
            <a:r>
              <a:rPr lang="zh-CN" altLang="en-US" sz="2000" dirty="0" smtClean="0">
                <a:latin typeface="微软雅黑" pitchFamily="34" charset="-122"/>
                <a:ea typeface="微软雅黑" pitchFamily="34" charset="-122"/>
              </a:rPr>
              <a:t>定点运算涉及的对象</a:t>
            </a:r>
          </a:p>
          <a:p>
            <a:pPr marL="949325" lvl="1" indent="-454025">
              <a:buFontTx/>
              <a:buNone/>
              <a:defRPr/>
            </a:pPr>
            <a:r>
              <a:rPr lang="zh-CN" altLang="en-US" sz="2000" dirty="0" smtClean="0">
                <a:latin typeface="微软雅黑" pitchFamily="34" charset="-122"/>
                <a:ea typeface="微软雅黑" pitchFamily="34" charset="-122"/>
              </a:rPr>
              <a:t>无符号数；带符号整数</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补码</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949325" lvl="1" indent="-454025">
              <a:buFontTx/>
              <a:buNone/>
              <a:defRPr/>
            </a:pPr>
            <a:r>
              <a:rPr lang="zh-CN" altLang="en-US" sz="2000" dirty="0" smtClean="0">
                <a:latin typeface="微软雅黑" pitchFamily="34" charset="-122"/>
                <a:ea typeface="微软雅黑" pitchFamily="34" charset="-122"/>
              </a:rPr>
              <a:t>原码小数；移码整数</a:t>
            </a:r>
            <a:endParaRPr lang="en-US" altLang="zh-CN" sz="2000" dirty="0" smtClean="0">
              <a:latin typeface="微软雅黑" pitchFamily="34" charset="-122"/>
              <a:ea typeface="微软雅黑" pitchFamily="34" charset="-122"/>
            </a:endParaRPr>
          </a:p>
          <a:p>
            <a:pPr marL="949325" lvl="1" indent="-454025">
              <a:buFontTx/>
              <a:buNone/>
              <a:defRPr/>
            </a:pPr>
            <a:endParaRPr lang="zh-CN" altLang="en-US" sz="2000" dirty="0" smtClean="0">
              <a:latin typeface="微软雅黑" pitchFamily="34" charset="-122"/>
              <a:ea typeface="微软雅黑" pitchFamily="34" charset="-122"/>
            </a:endParaRPr>
          </a:p>
          <a:p>
            <a:pPr marL="457200" indent="-457200">
              <a:lnSpc>
                <a:spcPct val="100000"/>
              </a:lnSpc>
            </a:pPr>
            <a:r>
              <a:rPr lang="zh-CN" altLang="en-US" sz="2000" dirty="0" smtClean="0">
                <a:ea typeface="黑体" pitchFamily="49" charset="-122"/>
              </a:rPr>
              <a:t>加减运算</a:t>
            </a:r>
          </a:p>
          <a:p>
            <a:pPr marL="914400" lvl="1" indent="-419100">
              <a:lnSpc>
                <a:spcPct val="100000"/>
              </a:lnSpc>
            </a:pPr>
            <a:r>
              <a:rPr lang="zh-CN" altLang="en-US" sz="2000" dirty="0" smtClean="0">
                <a:solidFill>
                  <a:srgbClr val="FF0000"/>
                </a:solidFill>
                <a:ea typeface="黑体" pitchFamily="49" charset="-122"/>
              </a:rPr>
              <a:t>补码加</a:t>
            </a:r>
            <a:r>
              <a:rPr lang="en-US" altLang="zh-CN" sz="2000" dirty="0" smtClean="0">
                <a:solidFill>
                  <a:srgbClr val="FF0000"/>
                </a:solidFill>
                <a:ea typeface="黑体" pitchFamily="49" charset="-122"/>
              </a:rPr>
              <a:t>/</a:t>
            </a:r>
            <a:r>
              <a:rPr lang="zh-CN" altLang="en-US" sz="2000" dirty="0" smtClean="0">
                <a:solidFill>
                  <a:srgbClr val="FF0000"/>
                </a:solidFill>
                <a:ea typeface="黑体" pitchFamily="49" charset="-122"/>
              </a:rPr>
              <a:t>减运算：</a:t>
            </a:r>
            <a:r>
              <a:rPr lang="zh-CN" altLang="en-US" sz="2000" dirty="0" smtClean="0">
                <a:ea typeface="黑体" pitchFamily="49" charset="-122"/>
              </a:rPr>
              <a:t>用于整数加</a:t>
            </a:r>
            <a:r>
              <a:rPr lang="en-US" altLang="zh-CN" sz="2000" dirty="0" smtClean="0">
                <a:ea typeface="黑体" pitchFamily="49" charset="-122"/>
              </a:rPr>
              <a:t>/</a:t>
            </a:r>
            <a:r>
              <a:rPr lang="zh-CN" altLang="en-US" sz="2000" dirty="0" smtClean="0">
                <a:ea typeface="黑体" pitchFamily="49" charset="-122"/>
              </a:rPr>
              <a:t>减运算。符号位和数值位一起运算，减法用加法实现。可判断溢出。</a:t>
            </a:r>
          </a:p>
          <a:p>
            <a:pPr marL="914400" lvl="1" indent="-419100">
              <a:lnSpc>
                <a:spcPct val="100000"/>
              </a:lnSpc>
            </a:pPr>
            <a:r>
              <a:rPr lang="zh-CN" altLang="en-US" sz="2000" dirty="0" smtClean="0">
                <a:solidFill>
                  <a:srgbClr val="FF0000"/>
                </a:solidFill>
                <a:ea typeface="黑体" pitchFamily="49" charset="-122"/>
              </a:rPr>
              <a:t>无符号数加</a:t>
            </a:r>
            <a:r>
              <a:rPr lang="en-US" altLang="zh-CN" sz="2000" dirty="0" smtClean="0">
                <a:solidFill>
                  <a:srgbClr val="FF0000"/>
                </a:solidFill>
                <a:ea typeface="黑体" pitchFamily="49" charset="-122"/>
              </a:rPr>
              <a:t>/</a:t>
            </a:r>
            <a:r>
              <a:rPr lang="zh-CN" altLang="en-US" sz="2000" dirty="0" smtClean="0">
                <a:solidFill>
                  <a:srgbClr val="FF0000"/>
                </a:solidFill>
                <a:ea typeface="黑体" pitchFamily="49" charset="-122"/>
              </a:rPr>
              <a:t>减运算：</a:t>
            </a:r>
            <a:r>
              <a:rPr lang="zh-CN" altLang="en-US" sz="2000" dirty="0" smtClean="0">
                <a:ea typeface="黑体" pitchFamily="49" charset="-122"/>
              </a:rPr>
              <a:t>加法直接加；减法用加负数补码实现。可判断溢出。</a:t>
            </a:r>
            <a:endParaRPr lang="en-US" altLang="zh-CN" sz="2000" dirty="0" smtClean="0">
              <a:ea typeface="黑体"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00100" y="190500"/>
            <a:ext cx="6073775" cy="479425"/>
          </a:xfrm>
        </p:spPr>
        <p:txBody>
          <a:bodyPr>
            <a:noAutofit/>
          </a:bodyPr>
          <a:lstStyle/>
          <a:p>
            <a:r>
              <a:rPr lang="zh-CN" altLang="en-US" sz="3200" dirty="0" smtClean="0">
                <a:ea typeface="宋体" pitchFamily="2" charset="-122"/>
              </a:rPr>
              <a:t>运算部件的设计</a:t>
            </a:r>
          </a:p>
        </p:txBody>
      </p:sp>
      <p:sp>
        <p:nvSpPr>
          <p:cNvPr id="25603" name="Rectangle 3"/>
          <p:cNvSpPr>
            <a:spLocks noGrp="1" noChangeArrowheads="1"/>
          </p:cNvSpPr>
          <p:nvPr>
            <p:ph type="body" idx="1"/>
          </p:nvPr>
        </p:nvSpPr>
        <p:spPr>
          <a:xfrm>
            <a:off x="0" y="857232"/>
            <a:ext cx="9144000" cy="5500725"/>
          </a:xfrm>
        </p:spPr>
        <p:txBody>
          <a:bodyPr>
            <a:noAutofit/>
          </a:bodyPr>
          <a:lstStyle/>
          <a:p>
            <a:pPr marL="495300" indent="-495300">
              <a:spcBef>
                <a:spcPts val="600"/>
              </a:spcBef>
              <a:buFont typeface="Wingdings" pitchFamily="2" charset="2"/>
              <a:buNone/>
            </a:pPr>
            <a:endParaRPr lang="zh-CN" altLang="en-US" sz="2000" b="0" dirty="0" smtClean="0">
              <a:latin typeface="黑体" pitchFamily="49" charset="-122"/>
              <a:ea typeface="黑体" pitchFamily="49" charset="-122"/>
            </a:endParaRPr>
          </a:p>
          <a:p>
            <a:pPr marL="949325" lvl="1" indent="-454025">
              <a:spcBef>
                <a:spcPts val="600"/>
              </a:spcBef>
              <a:buFontTx/>
              <a:buNone/>
            </a:pPr>
            <a:r>
              <a:rPr lang="zh-CN" altLang="en-US" sz="2000" dirty="0" smtClean="0">
                <a:latin typeface="微软雅黑" pitchFamily="34" charset="-122"/>
                <a:ea typeface="微软雅黑" pitchFamily="34" charset="-122"/>
              </a:rPr>
              <a:t>乘法运算：</a:t>
            </a:r>
            <a:r>
              <a:rPr lang="zh-CN" altLang="en-US" sz="2000" dirty="0" smtClean="0">
                <a:solidFill>
                  <a:srgbClr val="FF0000"/>
                </a:solidFill>
                <a:latin typeface="微软雅黑" pitchFamily="34" charset="-122"/>
                <a:ea typeface="微软雅黑" pitchFamily="34" charset="-122"/>
              </a:rPr>
              <a:t>（关注思路，参考作业题）</a:t>
            </a:r>
          </a:p>
          <a:p>
            <a:pPr marL="1285875" lvl="2" indent="-371475">
              <a:spcBef>
                <a:spcPts val="600"/>
              </a:spcBef>
              <a:buFontTx/>
              <a:buNone/>
            </a:pPr>
            <a:r>
              <a:rPr lang="zh-CN" altLang="en-US" sz="2000" dirty="0" smtClean="0">
                <a:solidFill>
                  <a:srgbClr val="FF0000"/>
                </a:solidFill>
                <a:latin typeface="微软雅黑" pitchFamily="34" charset="-122"/>
                <a:ea typeface="微软雅黑" pitchFamily="34" charset="-122"/>
              </a:rPr>
              <a:t>无符号数乘法：“判断”，“加”，</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右移”</a:t>
            </a:r>
          </a:p>
          <a:p>
            <a:pPr marL="1285875" lvl="2" indent="-371475">
              <a:spcBef>
                <a:spcPts val="600"/>
              </a:spcBef>
              <a:buFontTx/>
              <a:buNone/>
            </a:pPr>
            <a:r>
              <a:rPr lang="zh-CN" altLang="en-US" sz="2000" dirty="0" smtClean="0">
                <a:latin typeface="微软雅黑" pitchFamily="34" charset="-122"/>
                <a:ea typeface="微软雅黑" pitchFamily="34" charset="-122"/>
              </a:rPr>
              <a:t>原码乘法：符号和数值分开运算，数值部分用无符号数乘法实现，用于浮点数尾数乘法运算。</a:t>
            </a:r>
          </a:p>
          <a:p>
            <a:pPr marL="1285875" lvl="2" indent="-371475">
              <a:spcBef>
                <a:spcPts val="600"/>
              </a:spcBef>
              <a:buFontTx/>
              <a:buNone/>
            </a:pPr>
            <a:r>
              <a:rPr lang="zh-CN" altLang="en-US" sz="2000" dirty="0" smtClean="0">
                <a:solidFill>
                  <a:srgbClr val="FF0000"/>
                </a:solidFill>
                <a:latin typeface="微软雅黑" pitchFamily="34" charset="-122"/>
                <a:ea typeface="微软雅黑" pitchFamily="34" charset="-122"/>
              </a:rPr>
              <a:t>补码乘法：符号和数值一起运算，采用</a:t>
            </a:r>
            <a:r>
              <a:rPr lang="en-US" altLang="zh-CN" sz="2000" dirty="0" smtClean="0">
                <a:solidFill>
                  <a:srgbClr val="FF0000"/>
                </a:solidFill>
                <a:latin typeface="微软雅黑" pitchFamily="34" charset="-122"/>
                <a:ea typeface="微软雅黑" pitchFamily="34" charset="-122"/>
              </a:rPr>
              <a:t>Booth</a:t>
            </a:r>
            <a:r>
              <a:rPr lang="zh-CN" altLang="en-US" sz="2000" dirty="0" smtClean="0">
                <a:solidFill>
                  <a:srgbClr val="FF0000"/>
                </a:solidFill>
                <a:latin typeface="微软雅黑" pitchFamily="34" charset="-122"/>
                <a:ea typeface="微软雅黑" pitchFamily="34" charset="-122"/>
              </a:rPr>
              <a:t>算法。</a:t>
            </a:r>
          </a:p>
          <a:p>
            <a:pPr lvl="1">
              <a:spcBef>
                <a:spcPts val="600"/>
              </a:spcBef>
            </a:pPr>
            <a:r>
              <a:rPr lang="en-US" altLang="zh-CN" sz="2000" dirty="0" smtClean="0">
                <a:solidFill>
                  <a:srgbClr val="0000FF"/>
                </a:solidFill>
                <a:latin typeface="微软雅黑" pitchFamily="34" charset="-122"/>
                <a:ea typeface="微软雅黑" pitchFamily="34" charset="-122"/>
              </a:rPr>
              <a:t>n</a:t>
            </a:r>
            <a:r>
              <a:rPr lang="zh-CN" altLang="en-US" sz="2000" dirty="0" smtClean="0">
                <a:solidFill>
                  <a:srgbClr val="0000FF"/>
                </a:solidFill>
                <a:latin typeface="微软雅黑" pitchFamily="34" charset="-122"/>
                <a:ea typeface="微软雅黑" pitchFamily="34" charset="-122"/>
              </a:rPr>
              <a:t>位 </a:t>
            </a:r>
            <a:r>
              <a:rPr lang="en-US" altLang="zh-CN" sz="2000" dirty="0" smtClean="0">
                <a:solidFill>
                  <a:srgbClr val="0000FF"/>
                </a:solidFill>
                <a:latin typeface="微软雅黑" pitchFamily="34" charset="-122"/>
                <a:ea typeface="微软雅黑" pitchFamily="34" charset="-122"/>
              </a:rPr>
              <a:t>x n</a:t>
            </a:r>
            <a:r>
              <a:rPr lang="zh-CN" altLang="en-US" sz="2000" dirty="0" smtClean="0">
                <a:solidFill>
                  <a:srgbClr val="0000FF"/>
                </a:solidFill>
                <a:latin typeface="微软雅黑" pitchFamily="34" charset="-122"/>
                <a:ea typeface="微软雅黑" pitchFamily="34" charset="-122"/>
              </a:rPr>
              <a:t>位，结果机器数可获得高</a:t>
            </a:r>
            <a:r>
              <a:rPr lang="en-US" altLang="zh-CN" sz="2000" dirty="0" smtClean="0">
                <a:solidFill>
                  <a:srgbClr val="0000FF"/>
                </a:solidFill>
                <a:latin typeface="微软雅黑" pitchFamily="34" charset="-122"/>
                <a:ea typeface="微软雅黑" pitchFamily="34" charset="-122"/>
              </a:rPr>
              <a:t>n</a:t>
            </a:r>
            <a:r>
              <a:rPr lang="zh-CN" altLang="en-US" sz="2000" dirty="0" smtClean="0">
                <a:solidFill>
                  <a:srgbClr val="0000FF"/>
                </a:solidFill>
                <a:latin typeface="微软雅黑" pitchFamily="34" charset="-122"/>
                <a:ea typeface="微软雅黑" pitchFamily="34" charset="-122"/>
              </a:rPr>
              <a:t>位和低</a:t>
            </a:r>
            <a:r>
              <a:rPr lang="en-US" altLang="zh-CN" sz="2000" dirty="0" smtClean="0">
                <a:solidFill>
                  <a:srgbClr val="0000FF"/>
                </a:solidFill>
                <a:latin typeface="微软雅黑" pitchFamily="34" charset="-122"/>
                <a:ea typeface="微软雅黑" pitchFamily="34" charset="-122"/>
              </a:rPr>
              <a:t>n</a:t>
            </a:r>
            <a:r>
              <a:rPr lang="zh-CN" altLang="en-US" sz="2000" dirty="0" smtClean="0">
                <a:solidFill>
                  <a:srgbClr val="0000FF"/>
                </a:solidFill>
                <a:latin typeface="微软雅黑" pitchFamily="34" charset="-122"/>
                <a:ea typeface="微软雅黑" pitchFamily="34" charset="-122"/>
              </a:rPr>
              <a:t>位。</a:t>
            </a:r>
            <a:endParaRPr lang="en-US" altLang="zh-CN" sz="2000" dirty="0" smtClean="0">
              <a:solidFill>
                <a:srgbClr val="0000FF"/>
              </a:solidFill>
              <a:latin typeface="微软雅黑" pitchFamily="34" charset="-122"/>
              <a:ea typeface="微软雅黑" pitchFamily="34" charset="-122"/>
            </a:endParaRPr>
          </a:p>
          <a:p>
            <a:pPr lvl="1">
              <a:spcBef>
                <a:spcPts val="600"/>
              </a:spcBef>
            </a:pPr>
            <a:r>
              <a:rPr lang="zh-CN" altLang="en-US" sz="2000" dirty="0" smtClean="0">
                <a:solidFill>
                  <a:srgbClr val="0000FF"/>
                </a:solidFill>
                <a:latin typeface="微软雅黑" pitchFamily="34" charset="-122"/>
                <a:ea typeface="微软雅黑" pitchFamily="34" charset="-122"/>
              </a:rPr>
              <a:t>高</a:t>
            </a:r>
            <a:r>
              <a:rPr lang="en-US" altLang="zh-CN" sz="2000" dirty="0" smtClean="0">
                <a:solidFill>
                  <a:srgbClr val="0000FF"/>
                </a:solidFill>
                <a:latin typeface="微软雅黑" pitchFamily="34" charset="-122"/>
                <a:ea typeface="微软雅黑" pitchFamily="34" charset="-122"/>
              </a:rPr>
              <a:t>n</a:t>
            </a:r>
            <a:r>
              <a:rPr lang="zh-CN" altLang="en-US" sz="2000" dirty="0" smtClean="0">
                <a:solidFill>
                  <a:srgbClr val="0000FF"/>
                </a:solidFill>
                <a:latin typeface="微软雅黑" pitchFamily="34" charset="-122"/>
                <a:ea typeface="微软雅黑" pitchFamily="34" charset="-122"/>
              </a:rPr>
              <a:t>位可用来判断溢出，也可直接作为乘积的高位（肯定不溢出）。</a:t>
            </a:r>
          </a:p>
          <a:p>
            <a:pPr marL="1285875" lvl="2" indent="-371475">
              <a:spcBef>
                <a:spcPts val="600"/>
              </a:spcBef>
              <a:buFontTx/>
              <a:buNone/>
            </a:pPr>
            <a:endParaRPr lang="en-US" altLang="zh-CN" sz="2000" dirty="0" smtClean="0">
              <a:solidFill>
                <a:schemeClr val="bg1">
                  <a:lumMod val="50000"/>
                </a:schemeClr>
              </a:solidFill>
              <a:latin typeface="微软雅黑" pitchFamily="34" charset="-122"/>
              <a:ea typeface="微软雅黑" pitchFamily="34" charset="-122"/>
            </a:endParaRPr>
          </a:p>
          <a:p>
            <a:pPr marL="495300" indent="-495300">
              <a:spcBef>
                <a:spcPts val="600"/>
              </a:spcBef>
              <a:buFont typeface="Wingdings" pitchFamily="2" charset="2"/>
              <a:buNone/>
            </a:pPr>
            <a:r>
              <a:rPr lang="zh-CN" altLang="en-US" sz="2000" dirty="0" smtClean="0">
                <a:latin typeface="微软雅黑" pitchFamily="34" charset="-122"/>
                <a:ea typeface="微软雅黑" pitchFamily="34" charset="-122"/>
              </a:rPr>
              <a:t>       除法运算：</a:t>
            </a:r>
            <a:r>
              <a:rPr lang="zh-CN" altLang="en-US" sz="2000" dirty="0" smtClean="0">
                <a:solidFill>
                  <a:srgbClr val="FF0000"/>
                </a:solidFill>
                <a:latin typeface="微软雅黑" pitchFamily="34" charset="-122"/>
                <a:ea typeface="微软雅黑" pitchFamily="34" charset="-122"/>
              </a:rPr>
              <a:t>（关注概念）</a:t>
            </a:r>
          </a:p>
          <a:p>
            <a:pPr marL="495300" indent="-495300">
              <a:spcBef>
                <a:spcPts val="600"/>
              </a:spcBef>
              <a:buFont typeface="Wingdings" pitchFamily="2" charset="2"/>
              <a:buNone/>
            </a:pPr>
            <a:r>
              <a:rPr lang="zh-CN" altLang="en-US" sz="2000" dirty="0" smtClean="0">
                <a:latin typeface="微软雅黑" pitchFamily="34" charset="-122"/>
                <a:ea typeface="微软雅黑" pitchFamily="34" charset="-122"/>
              </a:rPr>
              <a:t>          无符号数除法：用</a:t>
            </a:r>
            <a:r>
              <a:rPr lang="zh-CN" altLang="en-US" sz="2000" dirty="0" smtClean="0">
                <a:solidFill>
                  <a:srgbClr val="FF0000"/>
                </a:solidFill>
                <a:latin typeface="微软雅黑" pitchFamily="34" charset="-122"/>
                <a:ea typeface="微软雅黑" pitchFamily="34" charset="-122"/>
              </a:rPr>
              <a:t>“加</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减”</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左移” ，有恢复余数和不恢复余数两种。</a:t>
            </a:r>
          </a:p>
          <a:p>
            <a:pPr marL="949325" lvl="1" indent="-454025">
              <a:spcBef>
                <a:spcPts val="600"/>
              </a:spcBef>
              <a:buFontTx/>
              <a:buNone/>
            </a:pPr>
            <a:r>
              <a:rPr lang="zh-CN" altLang="en-US" sz="2000" dirty="0" smtClean="0">
                <a:latin typeface="微软雅黑" pitchFamily="34" charset="-122"/>
                <a:ea typeface="微软雅黑" pitchFamily="34" charset="-122"/>
              </a:rPr>
              <a:t>    原码除法：符号和数值分开，数值部分用无符号数除法实现，用于浮点数尾数除法运算。</a:t>
            </a:r>
          </a:p>
          <a:p>
            <a:pPr marL="949325" lvl="1" indent="-454025">
              <a:spcBef>
                <a:spcPts val="600"/>
              </a:spcBef>
              <a:buFontTx/>
              <a:buNone/>
            </a:pPr>
            <a:r>
              <a:rPr lang="zh-CN" altLang="en-US" sz="2000" dirty="0" smtClean="0">
                <a:latin typeface="微软雅黑" pitchFamily="34" charset="-122"/>
                <a:ea typeface="微软雅黑" pitchFamily="34" charset="-122"/>
              </a:rPr>
              <a:t>    补码除法：符号位和数值位一起。</a:t>
            </a:r>
          </a:p>
          <a:p>
            <a:pPr marL="495300" indent="-495300">
              <a:spcBef>
                <a:spcPts val="600"/>
              </a:spcBef>
            </a:pPr>
            <a:endParaRPr lang="en-US" altLang="zh-CN"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11200" y="114300"/>
            <a:ext cx="7867650" cy="373063"/>
          </a:xfrm>
        </p:spPr>
        <p:txBody>
          <a:bodyPr>
            <a:normAutofit fontScale="90000"/>
          </a:bodyPr>
          <a:lstStyle/>
          <a:p>
            <a:r>
              <a:rPr lang="zh-CN" altLang="en-US" dirty="0" smtClean="0"/>
              <a:t>指令系统</a:t>
            </a:r>
            <a:endParaRPr lang="zh-CN" altLang="en-US" dirty="0" smtClean="0">
              <a:ea typeface="宋体" pitchFamily="2" charset="-122"/>
            </a:endParaRPr>
          </a:p>
        </p:txBody>
      </p:sp>
      <p:sp>
        <p:nvSpPr>
          <p:cNvPr id="135171" name="Rectangle 3"/>
          <p:cNvSpPr>
            <a:spLocks noGrp="1" noChangeArrowheads="1"/>
          </p:cNvSpPr>
          <p:nvPr>
            <p:ph type="body" idx="1"/>
          </p:nvPr>
        </p:nvSpPr>
        <p:spPr>
          <a:xfrm>
            <a:off x="428596" y="857232"/>
            <a:ext cx="8229600" cy="5786478"/>
          </a:xfrm>
        </p:spPr>
        <p:txBody>
          <a:bodyPr>
            <a:noAutofit/>
          </a:bodyPr>
          <a:lstStyle/>
          <a:p>
            <a:pPr>
              <a:lnSpc>
                <a:spcPct val="120000"/>
              </a:lnSpc>
              <a:spcBef>
                <a:spcPct val="20000"/>
              </a:spcBef>
            </a:pPr>
            <a:r>
              <a:rPr lang="zh-CN" altLang="en-US" sz="1600" b="1" dirty="0" smtClean="0"/>
              <a:t>一个计算机系统中需要定义多条指令</a:t>
            </a:r>
          </a:p>
          <a:p>
            <a:pPr>
              <a:lnSpc>
                <a:spcPct val="120000"/>
              </a:lnSpc>
              <a:spcBef>
                <a:spcPct val="20000"/>
              </a:spcBef>
            </a:pPr>
            <a:r>
              <a:rPr lang="zh-CN" altLang="en-US" sz="1600" b="1" dirty="0" smtClean="0"/>
              <a:t>指令的功能</a:t>
            </a:r>
            <a:r>
              <a:rPr lang="en-US" altLang="zh-CN" sz="1600" b="1" dirty="0" smtClean="0"/>
              <a:t>/</a:t>
            </a:r>
            <a:r>
              <a:rPr lang="zh-CN" altLang="en-US" sz="1600" b="1" dirty="0" smtClean="0"/>
              <a:t>含义由</a:t>
            </a:r>
            <a:r>
              <a:rPr lang="zh-CN" altLang="en-US" sz="1600" b="1" dirty="0" smtClean="0">
                <a:solidFill>
                  <a:srgbClr val="FF0000"/>
                </a:solidFill>
              </a:rPr>
              <a:t>操作码</a:t>
            </a:r>
            <a:r>
              <a:rPr lang="en-US" altLang="zh-CN" sz="1600" b="1" dirty="0" smtClean="0"/>
              <a:t>(</a:t>
            </a:r>
            <a:r>
              <a:rPr lang="zh-CN" altLang="en-US" sz="1600" b="1" dirty="0" smtClean="0"/>
              <a:t>或加上某些功能字段</a:t>
            </a:r>
            <a:r>
              <a:rPr lang="en-US" altLang="zh-CN" sz="1600" b="1" dirty="0" smtClean="0"/>
              <a:t>)</a:t>
            </a:r>
            <a:r>
              <a:rPr lang="zh-CN" altLang="en-US" sz="1600" b="1" dirty="0" smtClean="0"/>
              <a:t>来决定</a:t>
            </a:r>
          </a:p>
          <a:p>
            <a:pPr>
              <a:lnSpc>
                <a:spcPct val="120000"/>
              </a:lnSpc>
              <a:spcBef>
                <a:spcPct val="20000"/>
              </a:spcBef>
            </a:pPr>
            <a:r>
              <a:rPr lang="zh-CN" altLang="en-US" sz="1600" b="1" dirty="0" smtClean="0"/>
              <a:t>每条指令中的二进制位具体怎么使用呢？</a:t>
            </a:r>
          </a:p>
          <a:p>
            <a:pPr lvl="1">
              <a:lnSpc>
                <a:spcPct val="120000"/>
              </a:lnSpc>
              <a:spcBef>
                <a:spcPct val="20000"/>
              </a:spcBef>
            </a:pPr>
            <a:r>
              <a:rPr lang="zh-CN" altLang="en-US" sz="1600" b="1" dirty="0" smtClean="0"/>
              <a:t>操作码</a:t>
            </a:r>
            <a:r>
              <a:rPr lang="en-US" altLang="zh-CN" sz="1600" b="1" dirty="0" smtClean="0"/>
              <a:t>+</a:t>
            </a:r>
            <a:r>
              <a:rPr lang="zh-CN" altLang="en-US" sz="1600" b="1" dirty="0" smtClean="0">
                <a:solidFill>
                  <a:srgbClr val="FF0000"/>
                </a:solidFill>
              </a:rPr>
              <a:t>地址码</a:t>
            </a:r>
            <a:r>
              <a:rPr lang="en-US" altLang="zh-CN" sz="1600" b="1" dirty="0" smtClean="0"/>
              <a:t>+</a:t>
            </a:r>
            <a:r>
              <a:rPr lang="zh-CN" altLang="en-US" sz="1600" b="1" dirty="0" smtClean="0"/>
              <a:t>可能需要的其它附加字段</a:t>
            </a:r>
          </a:p>
          <a:p>
            <a:pPr lvl="1">
              <a:lnSpc>
                <a:spcPct val="120000"/>
              </a:lnSpc>
              <a:spcBef>
                <a:spcPct val="20000"/>
              </a:spcBef>
            </a:pPr>
            <a:r>
              <a:rPr lang="zh-CN" altLang="en-US" sz="1600" b="1" dirty="0" smtClean="0"/>
              <a:t>在一条指令中可以有</a:t>
            </a:r>
            <a:r>
              <a:rPr lang="en-US" altLang="zh-CN" sz="1600" b="1" dirty="0" smtClean="0"/>
              <a:t>0-N</a:t>
            </a:r>
            <a:r>
              <a:rPr lang="zh-CN" altLang="en-US" sz="1600" b="1" dirty="0" smtClean="0"/>
              <a:t>个地址码</a:t>
            </a:r>
          </a:p>
          <a:p>
            <a:pPr lvl="1">
              <a:lnSpc>
                <a:spcPct val="120000"/>
              </a:lnSpc>
              <a:spcBef>
                <a:spcPct val="20000"/>
              </a:spcBef>
            </a:pPr>
            <a:r>
              <a:rPr lang="zh-CN" altLang="en-US" sz="1600" b="1" dirty="0" smtClean="0"/>
              <a:t>指令的设计离不开</a:t>
            </a:r>
            <a:r>
              <a:rPr lang="zh-CN" altLang="en-US" sz="1600" b="1" dirty="0" smtClean="0">
                <a:solidFill>
                  <a:srgbClr val="FF0000"/>
                </a:solidFill>
              </a:rPr>
              <a:t>寄存器的设计</a:t>
            </a:r>
            <a:r>
              <a:rPr lang="zh-CN" altLang="en-US" sz="1600" b="1" dirty="0" smtClean="0"/>
              <a:t>（数量、功能等必须预先确定）</a:t>
            </a:r>
          </a:p>
          <a:p>
            <a:pPr lvl="1">
              <a:lnSpc>
                <a:spcPct val="120000"/>
              </a:lnSpc>
              <a:spcBef>
                <a:spcPct val="20000"/>
              </a:spcBef>
            </a:pPr>
            <a:r>
              <a:rPr lang="zh-CN" altLang="en-US" sz="1600" b="1" dirty="0" smtClean="0"/>
              <a:t>一个机器中所有指令的长度可相同，也可各不相同</a:t>
            </a:r>
          </a:p>
          <a:p>
            <a:pPr>
              <a:lnSpc>
                <a:spcPct val="120000"/>
              </a:lnSpc>
              <a:spcBef>
                <a:spcPct val="20000"/>
              </a:spcBef>
            </a:pPr>
            <a:r>
              <a:rPr lang="zh-CN" altLang="en-US" sz="1600" b="1" dirty="0" smtClean="0"/>
              <a:t>需要多少种操作码呢？</a:t>
            </a:r>
          </a:p>
          <a:p>
            <a:pPr lvl="1">
              <a:lnSpc>
                <a:spcPct val="120000"/>
              </a:lnSpc>
              <a:spcBef>
                <a:spcPct val="20000"/>
              </a:spcBef>
            </a:pPr>
            <a:r>
              <a:rPr lang="zh-CN" altLang="en-US" sz="1600" b="1" dirty="0" smtClean="0"/>
              <a:t>由所需的功能（运算，控制等）来决定</a:t>
            </a:r>
          </a:p>
          <a:p>
            <a:pPr>
              <a:lnSpc>
                <a:spcPct val="120000"/>
              </a:lnSpc>
              <a:spcBef>
                <a:spcPct val="20000"/>
              </a:spcBef>
            </a:pPr>
            <a:r>
              <a:rPr lang="zh-CN" altLang="en-US" sz="1600" b="1" dirty="0" smtClean="0"/>
              <a:t>需要处理哪些</a:t>
            </a:r>
            <a:r>
              <a:rPr lang="zh-CN" altLang="en-US" sz="1600" b="1" dirty="0" smtClean="0">
                <a:solidFill>
                  <a:srgbClr val="FF0000"/>
                </a:solidFill>
              </a:rPr>
              <a:t>数据类型</a:t>
            </a:r>
            <a:r>
              <a:rPr lang="zh-CN" altLang="en-US" sz="1600" b="1" dirty="0" smtClean="0"/>
              <a:t>呢？</a:t>
            </a:r>
          </a:p>
          <a:p>
            <a:pPr lvl="1">
              <a:lnSpc>
                <a:spcPct val="120000"/>
              </a:lnSpc>
              <a:spcBef>
                <a:spcPct val="20000"/>
              </a:spcBef>
            </a:pPr>
            <a:r>
              <a:rPr lang="zh-CN" altLang="en-US" sz="1600" b="1" dirty="0" smtClean="0"/>
              <a:t>也由所需运算类型来决定</a:t>
            </a:r>
          </a:p>
          <a:p>
            <a:pPr>
              <a:lnSpc>
                <a:spcPct val="120000"/>
              </a:lnSpc>
              <a:spcBef>
                <a:spcPct val="20000"/>
              </a:spcBef>
            </a:pPr>
            <a:r>
              <a:rPr lang="zh-CN" altLang="en-US" sz="1600" b="1" dirty="0" smtClean="0"/>
              <a:t>如何完成指令中对</a:t>
            </a:r>
            <a:r>
              <a:rPr lang="zh-CN" altLang="en-US" sz="1600" b="1" dirty="0" smtClean="0">
                <a:solidFill>
                  <a:srgbClr val="FF0000"/>
                </a:solidFill>
              </a:rPr>
              <a:t>操作数</a:t>
            </a:r>
            <a:r>
              <a:rPr lang="zh-CN" altLang="en-US" sz="1600" b="1" dirty="0" smtClean="0"/>
              <a:t>的存取要求呢（核心功能）？</a:t>
            </a:r>
          </a:p>
          <a:p>
            <a:pPr lvl="1">
              <a:lnSpc>
                <a:spcPct val="120000"/>
              </a:lnSpc>
              <a:spcBef>
                <a:spcPct val="20000"/>
              </a:spcBef>
            </a:pPr>
            <a:r>
              <a:rPr lang="zh-CN" altLang="en-US" sz="1600" b="1" dirty="0" smtClean="0">
                <a:solidFill>
                  <a:srgbClr val="FF0000"/>
                </a:solidFill>
              </a:rPr>
              <a:t>寻址方式</a:t>
            </a:r>
            <a:r>
              <a:rPr lang="zh-CN" altLang="en-US" sz="1600" b="1" dirty="0" smtClean="0"/>
              <a:t>可以有多种，灵活使用</a:t>
            </a:r>
          </a:p>
          <a:p>
            <a:pPr>
              <a:lnSpc>
                <a:spcPct val="120000"/>
              </a:lnSpc>
              <a:spcBef>
                <a:spcPct val="20000"/>
              </a:spcBef>
            </a:pPr>
            <a:r>
              <a:rPr lang="zh-CN" altLang="en-US" sz="1600" b="1" dirty="0" smtClean="0"/>
              <a:t>如何控制</a:t>
            </a:r>
            <a:r>
              <a:rPr lang="zh-CN" altLang="en-US" sz="1600" b="1" dirty="0" smtClean="0">
                <a:solidFill>
                  <a:srgbClr val="FF0000"/>
                </a:solidFill>
              </a:rPr>
              <a:t>“周而复始的执行指令”</a:t>
            </a:r>
            <a:r>
              <a:rPr lang="zh-CN" altLang="en-US" sz="1600" b="1" dirty="0" smtClean="0"/>
              <a:t>呢？</a:t>
            </a:r>
          </a:p>
          <a:p>
            <a:pPr lvl="1">
              <a:lnSpc>
                <a:spcPct val="120000"/>
              </a:lnSpc>
              <a:spcBef>
                <a:spcPct val="20000"/>
              </a:spcBef>
            </a:pPr>
            <a:r>
              <a:rPr lang="zh-CN" altLang="en-US" sz="1600" b="1" dirty="0" smtClean="0"/>
              <a:t>隐式的自动按顺序取</a:t>
            </a:r>
            <a:endParaRPr lang="en-US" altLang="zh-CN" sz="1600" b="1" dirty="0" smtClean="0"/>
          </a:p>
          <a:p>
            <a:pPr lvl="1">
              <a:lnSpc>
                <a:spcPct val="120000"/>
              </a:lnSpc>
            </a:pPr>
            <a:r>
              <a:rPr lang="zh-CN" altLang="en-US" sz="1600" b="1" dirty="0" smtClean="0"/>
              <a:t>显式的在指令中给出（或根据指令中的信息计算出）“下条指令地址”</a:t>
            </a:r>
          </a:p>
          <a:p>
            <a:pPr lvl="1">
              <a:lnSpc>
                <a:spcPct val="120000"/>
              </a:lnSpc>
              <a:spcBef>
                <a:spcPct val="20000"/>
              </a:spcBef>
            </a:pPr>
            <a:r>
              <a:rPr lang="zh-CN" altLang="en-US" sz="1600" b="1" dirty="0" smtClean="0"/>
              <a:t>条件测试后计算出“转移目标地址”</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11200" y="114300"/>
            <a:ext cx="5003808" cy="1028684"/>
          </a:xfrm>
        </p:spPr>
        <p:txBody>
          <a:bodyPr>
            <a:normAutofit/>
          </a:bodyPr>
          <a:lstStyle/>
          <a:p>
            <a:r>
              <a:rPr lang="zh-CN" altLang="en-US" dirty="0" smtClean="0"/>
              <a:t>指令系统</a:t>
            </a:r>
            <a:endParaRPr lang="zh-CN" altLang="en-US" dirty="0" smtClean="0">
              <a:ea typeface="宋体" pitchFamily="2" charset="-122"/>
            </a:endParaRPr>
          </a:p>
        </p:txBody>
      </p:sp>
      <p:sp>
        <p:nvSpPr>
          <p:cNvPr id="43011" name="Rectangle 3"/>
          <p:cNvSpPr>
            <a:spLocks noChangeArrowheads="1"/>
          </p:cNvSpPr>
          <p:nvPr/>
        </p:nvSpPr>
        <p:spPr bwMode="auto">
          <a:xfrm>
            <a:off x="357158" y="1071546"/>
            <a:ext cx="8229600" cy="5500702"/>
          </a:xfrm>
          <a:prstGeom prst="rect">
            <a:avLst/>
          </a:prstGeom>
          <a:noFill/>
          <a:ln w="9525">
            <a:noFill/>
            <a:miter lim="800000"/>
            <a:headEnd/>
            <a:tailEnd/>
          </a:ln>
        </p:spPr>
        <p:txBody>
          <a:bodyPr/>
          <a:lstStyle/>
          <a:p>
            <a:pPr marL="342900" indent="-342900">
              <a:lnSpc>
                <a:spcPct val="105000"/>
              </a:lnSpc>
              <a:spcBef>
                <a:spcPts val="1200"/>
              </a:spcBef>
              <a:buSzPct val="75000"/>
              <a:buFont typeface="Wingdings" pitchFamily="2" charset="2"/>
              <a:buChar char="u"/>
            </a:pPr>
            <a:r>
              <a:rPr lang="zh-CN" altLang="en-US" sz="1800" dirty="0">
                <a:solidFill>
                  <a:schemeClr val="tx1"/>
                </a:solidFill>
                <a:ea typeface="黑体" pitchFamily="49" charset="-122"/>
              </a:rPr>
              <a:t>操作类型</a:t>
            </a:r>
          </a:p>
          <a:p>
            <a:pPr marL="742950" lvl="1" indent="-285750">
              <a:lnSpc>
                <a:spcPct val="105000"/>
              </a:lnSpc>
              <a:spcBef>
                <a:spcPts val="1200"/>
              </a:spcBef>
              <a:buSzPct val="100000"/>
              <a:buFontTx/>
              <a:buChar char="–"/>
            </a:pPr>
            <a:r>
              <a:rPr lang="zh-CN" altLang="en-US" sz="1800" dirty="0">
                <a:ea typeface="黑体" pitchFamily="49" charset="-122"/>
              </a:rPr>
              <a:t>传送 </a:t>
            </a:r>
            <a:r>
              <a:rPr lang="en-US" altLang="zh-CN" sz="1800" dirty="0">
                <a:ea typeface="黑体" pitchFamily="49" charset="-122"/>
              </a:rPr>
              <a:t>/ </a:t>
            </a:r>
            <a:r>
              <a:rPr lang="zh-CN" altLang="en-US" sz="1800" dirty="0">
                <a:ea typeface="黑体" pitchFamily="49" charset="-122"/>
              </a:rPr>
              <a:t>算术 </a:t>
            </a:r>
            <a:r>
              <a:rPr lang="en-US" altLang="zh-CN" sz="1800" dirty="0">
                <a:ea typeface="黑体" pitchFamily="49" charset="-122"/>
              </a:rPr>
              <a:t>/ </a:t>
            </a:r>
            <a:r>
              <a:rPr lang="zh-CN" altLang="en-US" sz="1800" dirty="0">
                <a:ea typeface="黑体" pitchFamily="49" charset="-122"/>
              </a:rPr>
              <a:t>逻辑 </a:t>
            </a:r>
            <a:r>
              <a:rPr lang="en-US" altLang="zh-CN" sz="1800" dirty="0">
                <a:ea typeface="黑体" pitchFamily="49" charset="-122"/>
              </a:rPr>
              <a:t>/ </a:t>
            </a:r>
            <a:r>
              <a:rPr lang="zh-CN" altLang="en-US" sz="1800" dirty="0">
                <a:ea typeface="黑体" pitchFamily="49" charset="-122"/>
              </a:rPr>
              <a:t>移位 </a:t>
            </a:r>
            <a:r>
              <a:rPr lang="en-US" altLang="zh-CN" sz="1800" dirty="0">
                <a:ea typeface="黑体" pitchFamily="49" charset="-122"/>
              </a:rPr>
              <a:t>/ </a:t>
            </a:r>
            <a:r>
              <a:rPr lang="zh-CN" altLang="en-US" sz="1800" dirty="0">
                <a:ea typeface="黑体" pitchFamily="49" charset="-122"/>
              </a:rPr>
              <a:t>字符串 </a:t>
            </a:r>
            <a:r>
              <a:rPr lang="en-US" altLang="zh-CN" sz="1800" dirty="0">
                <a:ea typeface="黑体" pitchFamily="49" charset="-122"/>
              </a:rPr>
              <a:t>/ </a:t>
            </a:r>
            <a:r>
              <a:rPr lang="zh-CN" altLang="en-US" sz="1800" dirty="0">
                <a:ea typeface="黑体" pitchFamily="49" charset="-122"/>
              </a:rPr>
              <a:t>转移控制 </a:t>
            </a:r>
            <a:r>
              <a:rPr lang="en-US" altLang="zh-CN" sz="1800" dirty="0">
                <a:ea typeface="黑体" pitchFamily="49" charset="-122"/>
              </a:rPr>
              <a:t>/ </a:t>
            </a:r>
            <a:r>
              <a:rPr lang="zh-CN" altLang="en-US" sz="1800" dirty="0">
                <a:ea typeface="黑体" pitchFamily="49" charset="-122"/>
              </a:rPr>
              <a:t>调用 </a:t>
            </a:r>
            <a:r>
              <a:rPr lang="en-US" altLang="zh-CN" sz="1800" dirty="0">
                <a:ea typeface="黑体" pitchFamily="49" charset="-122"/>
              </a:rPr>
              <a:t>/ </a:t>
            </a:r>
            <a:r>
              <a:rPr lang="zh-CN" altLang="en-US" sz="1800" dirty="0" smtClean="0">
                <a:ea typeface="黑体" pitchFamily="49" charset="-122"/>
              </a:rPr>
              <a:t>中断</a:t>
            </a:r>
            <a:endParaRPr lang="zh-CN" altLang="en-US" sz="1800" dirty="0">
              <a:ea typeface="黑体" pitchFamily="49" charset="-122"/>
            </a:endParaRPr>
          </a:p>
          <a:p>
            <a:pPr marL="342900" indent="-342900">
              <a:lnSpc>
                <a:spcPct val="105000"/>
              </a:lnSpc>
              <a:spcBef>
                <a:spcPts val="1200"/>
              </a:spcBef>
              <a:buSzPct val="75000"/>
              <a:buFont typeface="Wingdings" pitchFamily="2" charset="2"/>
              <a:buChar char="u"/>
            </a:pPr>
            <a:r>
              <a:rPr lang="zh-CN" altLang="en-US" sz="1800" dirty="0" smtClean="0">
                <a:solidFill>
                  <a:schemeClr val="tx1"/>
                </a:solidFill>
                <a:ea typeface="黑体" pitchFamily="49" charset="-122"/>
              </a:rPr>
              <a:t>操作数</a:t>
            </a:r>
            <a:r>
              <a:rPr lang="zh-CN" altLang="en-US" sz="1800" dirty="0">
                <a:solidFill>
                  <a:schemeClr val="tx1"/>
                </a:solidFill>
                <a:ea typeface="黑体" pitchFamily="49" charset="-122"/>
              </a:rPr>
              <a:t>类型</a:t>
            </a:r>
          </a:p>
          <a:p>
            <a:pPr marL="742950" lvl="1" indent="-285750">
              <a:lnSpc>
                <a:spcPct val="105000"/>
              </a:lnSpc>
              <a:spcBef>
                <a:spcPts val="1200"/>
              </a:spcBef>
              <a:buSzPct val="100000"/>
              <a:buFontTx/>
              <a:buChar char="–"/>
            </a:pPr>
            <a:r>
              <a:rPr lang="zh-CN" altLang="en-US" sz="1800" dirty="0">
                <a:ea typeface="黑体" pitchFamily="49" charset="-122"/>
              </a:rPr>
              <a:t>整数（带符号、无符号、十进制）、浮点数、位、位串</a:t>
            </a:r>
          </a:p>
          <a:p>
            <a:pPr marL="342900" indent="-342900">
              <a:lnSpc>
                <a:spcPct val="105000"/>
              </a:lnSpc>
              <a:spcBef>
                <a:spcPts val="1200"/>
              </a:spcBef>
              <a:buSzPct val="75000"/>
              <a:buFont typeface="Wingdings" pitchFamily="2" charset="2"/>
              <a:buChar char="u"/>
            </a:pPr>
            <a:r>
              <a:rPr lang="zh-CN" altLang="en-US" sz="1800" dirty="0">
                <a:solidFill>
                  <a:schemeClr val="tx1"/>
                </a:solidFill>
                <a:ea typeface="黑体" pitchFamily="49" charset="-122"/>
              </a:rPr>
              <a:t>地址码的编码要考虑：</a:t>
            </a:r>
          </a:p>
          <a:p>
            <a:pPr marL="742950" lvl="1" indent="-285750">
              <a:lnSpc>
                <a:spcPct val="105000"/>
              </a:lnSpc>
              <a:spcBef>
                <a:spcPts val="1200"/>
              </a:spcBef>
              <a:buSzPct val="100000"/>
              <a:buFontTx/>
              <a:buChar char="–"/>
            </a:pPr>
            <a:r>
              <a:rPr lang="zh-CN" altLang="en-US" sz="1800" dirty="0">
                <a:ea typeface="黑体" pitchFamily="49" charset="-122"/>
              </a:rPr>
              <a:t>操作数的个数</a:t>
            </a:r>
          </a:p>
          <a:p>
            <a:pPr marL="742950" lvl="1" indent="-285750">
              <a:lnSpc>
                <a:spcPct val="105000"/>
              </a:lnSpc>
              <a:spcBef>
                <a:spcPts val="1200"/>
              </a:spcBef>
              <a:buSzPct val="100000"/>
              <a:buFontTx/>
              <a:buChar char="–"/>
            </a:pPr>
            <a:r>
              <a:rPr lang="zh-CN" altLang="en-US" sz="1800" dirty="0">
                <a:solidFill>
                  <a:srgbClr val="FF0000"/>
                </a:solidFill>
                <a:ea typeface="黑体" pitchFamily="49" charset="-122"/>
              </a:rPr>
              <a:t>寻址方式：立即 </a:t>
            </a:r>
            <a:r>
              <a:rPr lang="en-US" altLang="zh-CN" sz="1800" dirty="0">
                <a:solidFill>
                  <a:srgbClr val="FF0000"/>
                </a:solidFill>
                <a:ea typeface="黑体" pitchFamily="49" charset="-122"/>
              </a:rPr>
              <a:t>/ </a:t>
            </a:r>
            <a:r>
              <a:rPr lang="zh-CN" altLang="en-US" sz="1800" dirty="0">
                <a:solidFill>
                  <a:srgbClr val="FF0000"/>
                </a:solidFill>
                <a:ea typeface="黑体" pitchFamily="49" charset="-122"/>
              </a:rPr>
              <a:t>寄存器 </a:t>
            </a:r>
            <a:r>
              <a:rPr lang="en-US" altLang="zh-CN" sz="1800" dirty="0">
                <a:solidFill>
                  <a:srgbClr val="FF0000"/>
                </a:solidFill>
                <a:ea typeface="黑体" pitchFamily="49" charset="-122"/>
              </a:rPr>
              <a:t>/ </a:t>
            </a:r>
            <a:r>
              <a:rPr lang="zh-CN" altLang="en-US" sz="1800" dirty="0">
                <a:solidFill>
                  <a:srgbClr val="FF0000"/>
                </a:solidFill>
                <a:ea typeface="黑体" pitchFamily="49" charset="-122"/>
              </a:rPr>
              <a:t>寄间 </a:t>
            </a:r>
            <a:r>
              <a:rPr lang="en-US" altLang="zh-CN" sz="1800" dirty="0">
                <a:solidFill>
                  <a:srgbClr val="FF0000"/>
                </a:solidFill>
                <a:ea typeface="黑体" pitchFamily="49" charset="-122"/>
              </a:rPr>
              <a:t>/ </a:t>
            </a:r>
            <a:r>
              <a:rPr lang="zh-CN" altLang="en-US" sz="1800" dirty="0">
                <a:solidFill>
                  <a:srgbClr val="FF0000"/>
                </a:solidFill>
                <a:ea typeface="黑体" pitchFamily="49" charset="-122"/>
              </a:rPr>
              <a:t>直接 </a:t>
            </a:r>
            <a:r>
              <a:rPr lang="en-US" altLang="zh-CN" sz="1800" dirty="0">
                <a:solidFill>
                  <a:srgbClr val="FF0000"/>
                </a:solidFill>
                <a:ea typeface="黑体" pitchFamily="49" charset="-122"/>
              </a:rPr>
              <a:t>/ </a:t>
            </a:r>
            <a:r>
              <a:rPr lang="zh-CN" altLang="en-US" sz="1800" dirty="0">
                <a:solidFill>
                  <a:srgbClr val="FF0000"/>
                </a:solidFill>
                <a:ea typeface="黑体" pitchFamily="49" charset="-122"/>
              </a:rPr>
              <a:t>间接 </a:t>
            </a:r>
            <a:r>
              <a:rPr lang="en-US" altLang="zh-CN" sz="1800" dirty="0">
                <a:solidFill>
                  <a:srgbClr val="FF0000"/>
                </a:solidFill>
                <a:ea typeface="黑体" pitchFamily="49" charset="-122"/>
              </a:rPr>
              <a:t>/ </a:t>
            </a:r>
            <a:r>
              <a:rPr lang="zh-CN" altLang="en-US" sz="1800" dirty="0" smtClean="0">
                <a:solidFill>
                  <a:srgbClr val="FF0000"/>
                </a:solidFill>
                <a:ea typeface="黑体" pitchFamily="49" charset="-122"/>
              </a:rPr>
              <a:t>偏移 </a:t>
            </a:r>
            <a:r>
              <a:rPr lang="en-US" altLang="zh-CN" sz="1800" dirty="0" smtClean="0">
                <a:solidFill>
                  <a:srgbClr val="FF0000"/>
                </a:solidFill>
                <a:ea typeface="黑体" pitchFamily="49" charset="-122"/>
              </a:rPr>
              <a:t>/ </a:t>
            </a:r>
            <a:r>
              <a:rPr lang="zh-CN" altLang="en-US" sz="1800" dirty="0" smtClean="0">
                <a:ea typeface="黑体" pitchFamily="49" charset="-122"/>
              </a:rPr>
              <a:t>堆栈</a:t>
            </a:r>
            <a:endParaRPr lang="zh-CN" altLang="en-US" sz="1800" dirty="0">
              <a:ea typeface="黑体" pitchFamily="49" charset="-122"/>
            </a:endParaRPr>
          </a:p>
          <a:p>
            <a:pPr marL="342900" indent="-342900">
              <a:lnSpc>
                <a:spcPct val="105000"/>
              </a:lnSpc>
              <a:spcBef>
                <a:spcPts val="1200"/>
              </a:spcBef>
              <a:buSzPct val="75000"/>
              <a:buFont typeface="Wingdings" pitchFamily="2" charset="2"/>
              <a:buChar char="u"/>
            </a:pPr>
            <a:r>
              <a:rPr lang="zh-CN" altLang="en-US" sz="1800" dirty="0">
                <a:solidFill>
                  <a:schemeClr val="tx1"/>
                </a:solidFill>
                <a:ea typeface="黑体" pitchFamily="49" charset="-122"/>
              </a:rPr>
              <a:t>操作码的编码要考虑：</a:t>
            </a:r>
          </a:p>
          <a:p>
            <a:pPr marL="742950" lvl="1" indent="-285750">
              <a:lnSpc>
                <a:spcPct val="105000"/>
              </a:lnSpc>
              <a:spcBef>
                <a:spcPts val="1200"/>
              </a:spcBef>
              <a:buSzPct val="100000"/>
              <a:buFontTx/>
              <a:buChar char="–"/>
            </a:pPr>
            <a:r>
              <a:rPr lang="zh-CN" altLang="en-US" sz="1800" dirty="0">
                <a:ea typeface="黑体" pitchFamily="49" charset="-122"/>
              </a:rPr>
              <a:t>定长操作码 </a:t>
            </a:r>
            <a:r>
              <a:rPr lang="en-US" altLang="zh-CN" sz="1800" dirty="0">
                <a:ea typeface="黑体" pitchFamily="49" charset="-122"/>
              </a:rPr>
              <a:t>/ </a:t>
            </a:r>
            <a:r>
              <a:rPr lang="zh-CN" altLang="en-US" sz="1800" dirty="0">
                <a:ea typeface="黑体" pitchFamily="49" charset="-122"/>
              </a:rPr>
              <a:t>扩展操作码</a:t>
            </a:r>
          </a:p>
          <a:p>
            <a:pPr marL="342900" indent="-342900">
              <a:lnSpc>
                <a:spcPct val="105000"/>
              </a:lnSpc>
              <a:spcBef>
                <a:spcPts val="1200"/>
              </a:spcBef>
              <a:buSzPct val="75000"/>
              <a:buFont typeface="Wingdings" pitchFamily="2" charset="2"/>
              <a:buChar char="u"/>
            </a:pPr>
            <a:r>
              <a:rPr lang="zh-CN" altLang="en-US" sz="1800" dirty="0">
                <a:solidFill>
                  <a:schemeClr val="tx1"/>
                </a:solidFill>
                <a:ea typeface="黑体" pitchFamily="49" charset="-122"/>
              </a:rPr>
              <a:t>条件码的</a:t>
            </a:r>
            <a:r>
              <a:rPr lang="zh-CN" altLang="en-US" sz="1800" dirty="0" smtClean="0">
                <a:solidFill>
                  <a:schemeClr val="tx1"/>
                </a:solidFill>
                <a:ea typeface="黑体" pitchFamily="49" charset="-122"/>
              </a:rPr>
              <a:t>生成：</a:t>
            </a:r>
            <a:r>
              <a:rPr lang="zh-CN" altLang="en-US" dirty="0" smtClean="0">
                <a:ea typeface="黑体" pitchFamily="49" charset="-122"/>
              </a:rPr>
              <a:t>四种基本标志：</a:t>
            </a:r>
            <a:r>
              <a:rPr lang="en-US" altLang="zh-CN" dirty="0" smtClean="0">
                <a:ea typeface="黑体" pitchFamily="49" charset="-122"/>
              </a:rPr>
              <a:t>NF</a:t>
            </a:r>
            <a:r>
              <a:rPr lang="zh-CN" altLang="en-US" dirty="0" smtClean="0">
                <a:ea typeface="黑体" pitchFamily="49" charset="-122"/>
              </a:rPr>
              <a:t>（</a:t>
            </a:r>
            <a:r>
              <a:rPr lang="en-US" altLang="zh-CN" dirty="0" smtClean="0">
                <a:ea typeface="黑体" pitchFamily="49" charset="-122"/>
              </a:rPr>
              <a:t>SF</a:t>
            </a:r>
            <a:r>
              <a:rPr lang="zh-CN" altLang="en-US" dirty="0" smtClean="0">
                <a:ea typeface="黑体" pitchFamily="49" charset="-122"/>
              </a:rPr>
              <a:t>） </a:t>
            </a:r>
            <a:r>
              <a:rPr lang="en-US" altLang="zh-CN" dirty="0" smtClean="0">
                <a:ea typeface="黑体" pitchFamily="49" charset="-122"/>
              </a:rPr>
              <a:t>/  VF</a:t>
            </a:r>
            <a:r>
              <a:rPr lang="zh-CN" altLang="en-US" dirty="0" smtClean="0">
                <a:ea typeface="黑体" pitchFamily="49" charset="-122"/>
              </a:rPr>
              <a:t>（</a:t>
            </a:r>
            <a:r>
              <a:rPr lang="en-US" altLang="zh-CN" dirty="0" smtClean="0">
                <a:ea typeface="黑体" pitchFamily="49" charset="-122"/>
              </a:rPr>
              <a:t>OF</a:t>
            </a:r>
            <a:r>
              <a:rPr lang="zh-CN" altLang="en-US" dirty="0" smtClean="0">
                <a:ea typeface="黑体" pitchFamily="49" charset="-122"/>
              </a:rPr>
              <a:t>） </a:t>
            </a:r>
            <a:r>
              <a:rPr lang="en-US" altLang="zh-CN" dirty="0" smtClean="0">
                <a:ea typeface="黑体" pitchFamily="49" charset="-122"/>
              </a:rPr>
              <a:t>/  CF  /  ZF</a:t>
            </a:r>
          </a:p>
          <a:p>
            <a:pPr marL="342900" indent="-342900">
              <a:lnSpc>
                <a:spcPct val="105000"/>
              </a:lnSpc>
              <a:spcBef>
                <a:spcPts val="1200"/>
              </a:spcBef>
              <a:buSzPct val="75000"/>
              <a:buFont typeface="Wingdings" pitchFamily="2" charset="2"/>
              <a:buChar char="u"/>
            </a:pPr>
            <a:r>
              <a:rPr lang="zh-CN" altLang="en-US" sz="1800" dirty="0" smtClean="0">
                <a:solidFill>
                  <a:schemeClr val="tx1"/>
                </a:solidFill>
                <a:ea typeface="黑体" pitchFamily="49" charset="-122"/>
              </a:rPr>
              <a:t>指令</a:t>
            </a:r>
            <a:r>
              <a:rPr lang="zh-CN" altLang="en-US" sz="1800" dirty="0">
                <a:solidFill>
                  <a:schemeClr val="tx1"/>
                </a:solidFill>
                <a:ea typeface="黑体" pitchFamily="49" charset="-122"/>
              </a:rPr>
              <a:t>设计风格：</a:t>
            </a:r>
          </a:p>
          <a:p>
            <a:pPr marL="1143000" lvl="2" indent="-228600">
              <a:lnSpc>
                <a:spcPct val="105000"/>
              </a:lnSpc>
              <a:spcBef>
                <a:spcPts val="1200"/>
              </a:spcBef>
              <a:buSzPct val="100000"/>
              <a:buFontTx/>
              <a:buChar char="»"/>
            </a:pPr>
            <a:r>
              <a:rPr lang="zh-CN" altLang="en-US" sz="1800" dirty="0" smtClean="0">
                <a:solidFill>
                  <a:srgbClr val="FF0000"/>
                </a:solidFill>
                <a:ea typeface="黑体" pitchFamily="49" charset="-122"/>
              </a:rPr>
              <a:t>复杂指令集计算机</a:t>
            </a:r>
            <a:r>
              <a:rPr lang="en-US" altLang="zh-CN" sz="1800" dirty="0">
                <a:solidFill>
                  <a:srgbClr val="FF0000"/>
                </a:solidFill>
                <a:ea typeface="黑体" pitchFamily="49" charset="-122"/>
              </a:rPr>
              <a:t>CISC</a:t>
            </a:r>
            <a:r>
              <a:rPr lang="zh-CN" altLang="en-US" sz="1800" dirty="0">
                <a:solidFill>
                  <a:srgbClr val="FF0000"/>
                </a:solidFill>
                <a:ea typeface="黑体" pitchFamily="49" charset="-122"/>
              </a:rPr>
              <a:t>、精简指令集计算机</a:t>
            </a:r>
            <a:r>
              <a:rPr lang="en-US" altLang="zh-CN" sz="1800" dirty="0" smtClean="0">
                <a:solidFill>
                  <a:srgbClr val="FF0000"/>
                </a:solidFill>
                <a:ea typeface="黑体" pitchFamily="49" charset="-122"/>
              </a:rPr>
              <a:t>RISC</a:t>
            </a:r>
            <a:endParaRPr lang="en-US" altLang="zh-CN" sz="1800" dirty="0">
              <a:solidFill>
                <a:srgbClr val="FF0000"/>
              </a:solidFill>
              <a:ea typeface="黑体" pitchFamily="49" charset="-122"/>
            </a:endParaRPr>
          </a:p>
        </p:txBody>
      </p:sp>
      <p:sp>
        <p:nvSpPr>
          <p:cNvPr id="43012" name="Text Box 4"/>
          <p:cNvSpPr txBox="1">
            <a:spLocks noChangeArrowheads="1"/>
          </p:cNvSpPr>
          <p:nvPr/>
        </p:nvSpPr>
        <p:spPr bwMode="auto">
          <a:xfrm>
            <a:off x="3705225" y="6267450"/>
            <a:ext cx="3390900"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500034" y="928670"/>
            <a:ext cx="8229600" cy="5280025"/>
          </a:xfrm>
          <a:prstGeom prst="rect">
            <a:avLst/>
          </a:prstGeom>
          <a:noFill/>
          <a:ln w="9525">
            <a:noFill/>
            <a:miter lim="800000"/>
            <a:headEnd/>
            <a:tailEnd/>
          </a:ln>
        </p:spPr>
        <p:txBody>
          <a:bodyPr/>
          <a:lstStyle/>
          <a:p>
            <a:pPr marL="381000" indent="-381000">
              <a:lnSpc>
                <a:spcPct val="105000"/>
              </a:lnSpc>
              <a:spcBef>
                <a:spcPct val="15000"/>
              </a:spcBef>
              <a:buSzPct val="75000"/>
              <a:buFont typeface="Wingdings" pitchFamily="2" charset="2"/>
              <a:buChar char="u"/>
            </a:pPr>
            <a:r>
              <a:rPr lang="zh-CN" altLang="en-US" sz="2400" dirty="0">
                <a:solidFill>
                  <a:schemeClr val="tx1"/>
                </a:solidFill>
                <a:ea typeface="黑体" pitchFamily="49" charset="-122"/>
              </a:rPr>
              <a:t>指令格式</a:t>
            </a:r>
          </a:p>
          <a:p>
            <a:pPr marL="800100" lvl="1" indent="-342900">
              <a:lnSpc>
                <a:spcPct val="105000"/>
              </a:lnSpc>
              <a:spcBef>
                <a:spcPct val="15000"/>
              </a:spcBef>
              <a:buSzPct val="100000"/>
              <a:buFontTx/>
              <a:buChar char="–"/>
            </a:pPr>
            <a:r>
              <a:rPr lang="zh-CN" altLang="en-US" sz="2400" dirty="0">
                <a:ea typeface="黑体" pitchFamily="49" charset="-122"/>
              </a:rPr>
              <a:t>定长指令字：所有指令长度一致</a:t>
            </a:r>
          </a:p>
          <a:p>
            <a:pPr marL="800100" lvl="1" indent="-342900">
              <a:lnSpc>
                <a:spcPct val="105000"/>
              </a:lnSpc>
              <a:spcBef>
                <a:spcPct val="15000"/>
              </a:spcBef>
              <a:buSzPct val="100000"/>
              <a:buFontTx/>
              <a:buChar char="–"/>
            </a:pPr>
            <a:r>
              <a:rPr lang="zh-CN" altLang="en-US" sz="2400" dirty="0">
                <a:ea typeface="黑体" pitchFamily="49" charset="-122"/>
              </a:rPr>
              <a:t>变长指令字：指令长度有长有短</a:t>
            </a:r>
          </a:p>
          <a:p>
            <a:pPr marL="800100" lvl="1" indent="-342900">
              <a:lnSpc>
                <a:spcPct val="105000"/>
              </a:lnSpc>
              <a:spcBef>
                <a:spcPct val="15000"/>
              </a:spcBef>
              <a:buSzPct val="100000"/>
              <a:buFontTx/>
              <a:buChar char="–"/>
            </a:pPr>
            <a:endParaRPr lang="zh-CN" altLang="en-US" sz="2400" dirty="0">
              <a:ea typeface="黑体" pitchFamily="49" charset="-122"/>
            </a:endParaRPr>
          </a:p>
          <a:p>
            <a:pPr marL="381000" indent="-381000">
              <a:lnSpc>
                <a:spcPct val="105000"/>
              </a:lnSpc>
              <a:spcBef>
                <a:spcPct val="15000"/>
              </a:spcBef>
              <a:buSzPct val="75000"/>
              <a:buFont typeface="Wingdings" pitchFamily="2" charset="2"/>
              <a:buChar char="u"/>
            </a:pPr>
            <a:r>
              <a:rPr lang="en-US" altLang="zh-CN" sz="2400" b="1" dirty="0" smtClean="0">
                <a:solidFill>
                  <a:srgbClr val="FF0000"/>
                </a:solidFill>
                <a:ea typeface="黑体" pitchFamily="49" charset="-122"/>
              </a:rPr>
              <a:t>RV32I</a:t>
            </a:r>
            <a:endParaRPr lang="zh-CN" altLang="en-US" sz="2400" b="1" dirty="0">
              <a:solidFill>
                <a:srgbClr val="FF0000"/>
              </a:solidFill>
              <a:ea typeface="黑体" pitchFamily="49" charset="-122"/>
            </a:endParaRPr>
          </a:p>
        </p:txBody>
      </p:sp>
      <p:sp>
        <p:nvSpPr>
          <p:cNvPr id="30723" name="Rectangle 5"/>
          <p:cNvSpPr>
            <a:spLocks noGrp="1" noChangeArrowheads="1"/>
          </p:cNvSpPr>
          <p:nvPr>
            <p:ph type="title"/>
          </p:nvPr>
        </p:nvSpPr>
        <p:spPr>
          <a:xfrm>
            <a:off x="711200" y="114300"/>
            <a:ext cx="3932238" cy="600056"/>
          </a:xfrm>
          <a:noFill/>
        </p:spPr>
        <p:txBody>
          <a:bodyPr>
            <a:normAutofit fontScale="90000"/>
          </a:bodyPr>
          <a:lstStyle/>
          <a:p>
            <a:r>
              <a:rPr lang="zh-CN" altLang="en-US" dirty="0" smtClean="0"/>
              <a:t>指令系统</a:t>
            </a:r>
            <a:endParaRPr lang="en-US" altLang="zh-CN" dirty="0" smtClean="0">
              <a:ea typeface="宋体" pitchFamily="2" charset="-122"/>
            </a:endParaRPr>
          </a:p>
        </p:txBody>
      </p:sp>
      <p:pic>
        <p:nvPicPr>
          <p:cNvPr id="4" name="Picture 2"/>
          <p:cNvPicPr>
            <a:picLocks noChangeAspect="1" noChangeArrowheads="1"/>
          </p:cNvPicPr>
          <p:nvPr/>
        </p:nvPicPr>
        <p:blipFill>
          <a:blip r:embed="rId2"/>
          <a:srcRect/>
          <a:stretch>
            <a:fillRect/>
          </a:stretch>
        </p:blipFill>
        <p:spPr bwMode="auto">
          <a:xfrm>
            <a:off x="169863" y="3429000"/>
            <a:ext cx="8974137" cy="2517775"/>
          </a:xfrm>
          <a:prstGeom prst="rect">
            <a:avLst/>
          </a:prstGeom>
          <a:noFill/>
          <a:ln w="9525">
            <a:noFill/>
            <a:miter lim="800000"/>
            <a:headEnd/>
            <a:tailEnd/>
          </a:ln>
        </p:spPr>
      </p:pic>
      <p:sp>
        <p:nvSpPr>
          <p:cNvPr id="5" name="矩形 1"/>
          <p:cNvSpPr>
            <a:spLocks noChangeArrowheads="1"/>
          </p:cNvSpPr>
          <p:nvPr/>
        </p:nvSpPr>
        <p:spPr bwMode="auto">
          <a:xfrm>
            <a:off x="7581900" y="4011613"/>
            <a:ext cx="1409700" cy="1987550"/>
          </a:xfrm>
          <a:prstGeom prst="rect">
            <a:avLst/>
          </a:prstGeom>
          <a:solidFill>
            <a:schemeClr val="accent2">
              <a:alpha val="20000"/>
            </a:schemeClr>
          </a:solidFill>
          <a:ln w="12700" algn="ctr">
            <a:noFill/>
            <a:round/>
            <a:headEnd/>
            <a:tailEnd/>
          </a:ln>
        </p:spPr>
        <p:txBody>
          <a:bodyPr lIns="63500" tIns="25400" rIns="63500" bIns="25400">
            <a:spAutoFit/>
          </a:bodyPr>
          <a:lstStyle/>
          <a:p>
            <a:endParaRPr lang="zh-CN" altLang="en-US"/>
          </a:p>
        </p:txBody>
      </p:sp>
      <p:sp>
        <p:nvSpPr>
          <p:cNvPr id="6" name="矩形 7"/>
          <p:cNvSpPr>
            <a:spLocks noChangeArrowheads="1"/>
          </p:cNvSpPr>
          <p:nvPr/>
        </p:nvSpPr>
        <p:spPr bwMode="auto">
          <a:xfrm>
            <a:off x="6172200" y="4011613"/>
            <a:ext cx="1409700" cy="660400"/>
          </a:xfrm>
          <a:prstGeom prst="rect">
            <a:avLst/>
          </a:prstGeom>
          <a:solidFill>
            <a:schemeClr val="accent1">
              <a:alpha val="20000"/>
            </a:schemeClr>
          </a:solidFill>
          <a:ln w="12700" algn="ctr">
            <a:noFill/>
            <a:round/>
            <a:headEnd/>
            <a:tailEnd/>
          </a:ln>
        </p:spPr>
        <p:txBody>
          <a:bodyPr lIns="63500" tIns="25400" rIns="63500" bIns="25400">
            <a:spAutoFit/>
          </a:bodyPr>
          <a:lstStyle/>
          <a:p>
            <a:endParaRPr lang="zh-CN" altLang="en-US"/>
          </a:p>
        </p:txBody>
      </p:sp>
      <p:sp>
        <p:nvSpPr>
          <p:cNvPr id="7" name="矩形 8"/>
          <p:cNvSpPr>
            <a:spLocks noChangeArrowheads="1"/>
          </p:cNvSpPr>
          <p:nvPr/>
        </p:nvSpPr>
        <p:spPr bwMode="auto">
          <a:xfrm>
            <a:off x="4025900" y="4011613"/>
            <a:ext cx="1212850" cy="1350962"/>
          </a:xfrm>
          <a:prstGeom prst="rect">
            <a:avLst/>
          </a:prstGeom>
          <a:solidFill>
            <a:srgbClr val="388A36">
              <a:alpha val="20000"/>
            </a:srgbClr>
          </a:solidFill>
          <a:ln w="12700" algn="ctr">
            <a:noFill/>
            <a:round/>
            <a:headEnd/>
            <a:tailEnd/>
          </a:ln>
        </p:spPr>
        <p:txBody>
          <a:bodyPr lIns="63500" tIns="25400" rIns="63500" bIns="25400">
            <a:spAutoFit/>
          </a:bodyPr>
          <a:lstStyle/>
          <a:p>
            <a:endParaRPr lang="zh-CN" altLang="en-US"/>
          </a:p>
        </p:txBody>
      </p:sp>
      <p:sp>
        <p:nvSpPr>
          <p:cNvPr id="8" name="矩形 9"/>
          <p:cNvSpPr>
            <a:spLocks noChangeArrowheads="1"/>
          </p:cNvSpPr>
          <p:nvPr/>
        </p:nvSpPr>
        <p:spPr bwMode="auto">
          <a:xfrm>
            <a:off x="5245100" y="4030663"/>
            <a:ext cx="933450" cy="1308100"/>
          </a:xfrm>
          <a:prstGeom prst="rect">
            <a:avLst/>
          </a:prstGeom>
          <a:solidFill>
            <a:srgbClr val="7030A0">
              <a:alpha val="20000"/>
            </a:srgbClr>
          </a:solidFill>
          <a:ln w="12700" algn="ctr">
            <a:noFill/>
            <a:round/>
            <a:headEnd/>
            <a:tailEnd/>
          </a:ln>
        </p:spPr>
        <p:txBody>
          <a:bodyPr lIns="63500" tIns="25400" rIns="63500" bIns="25400">
            <a:spAutoFit/>
          </a:bodyPr>
          <a:lstStyle/>
          <a:p>
            <a:endParaRPr lang="zh-CN" altLang="en-US"/>
          </a:p>
        </p:txBody>
      </p:sp>
      <p:sp>
        <p:nvSpPr>
          <p:cNvPr id="9" name="矩形 10"/>
          <p:cNvSpPr>
            <a:spLocks noChangeArrowheads="1"/>
          </p:cNvSpPr>
          <p:nvPr/>
        </p:nvSpPr>
        <p:spPr bwMode="auto">
          <a:xfrm>
            <a:off x="6172200" y="5362575"/>
            <a:ext cx="1409700" cy="660400"/>
          </a:xfrm>
          <a:prstGeom prst="rect">
            <a:avLst/>
          </a:prstGeom>
          <a:solidFill>
            <a:schemeClr val="accent1">
              <a:alpha val="20000"/>
            </a:schemeClr>
          </a:solidFill>
          <a:ln w="12700" algn="ctr">
            <a:noFill/>
            <a:round/>
            <a:headEnd/>
            <a:tailEnd/>
          </a:ln>
        </p:spPr>
        <p:txBody>
          <a:bodyPr lIns="63500" tIns="25400" rIns="63500" bIns="25400">
            <a:spAutoFit/>
          </a:bodyPr>
          <a:lstStyle/>
          <a:p>
            <a:endParaRPr lang="zh-CN" altLang="en-US"/>
          </a:p>
        </p:txBody>
      </p:sp>
      <p:sp>
        <p:nvSpPr>
          <p:cNvPr id="10" name="矩形 11"/>
          <p:cNvSpPr>
            <a:spLocks noChangeArrowheads="1"/>
          </p:cNvSpPr>
          <p:nvPr/>
        </p:nvSpPr>
        <p:spPr bwMode="auto">
          <a:xfrm>
            <a:off x="2635250" y="4006850"/>
            <a:ext cx="1390650" cy="334963"/>
          </a:xfrm>
          <a:prstGeom prst="rect">
            <a:avLst/>
          </a:prstGeom>
          <a:solidFill>
            <a:srgbClr val="00B0F0">
              <a:alpha val="20000"/>
            </a:srgbClr>
          </a:solidFill>
          <a:ln w="12700" algn="ctr">
            <a:noFill/>
            <a:round/>
            <a:headEnd/>
            <a:tailEnd/>
          </a:ln>
        </p:spPr>
        <p:txBody>
          <a:bodyPr lIns="63500" tIns="25400" rIns="63500" bIns="25400">
            <a:spAutoFit/>
          </a:bodyPr>
          <a:lstStyle/>
          <a:p>
            <a:endParaRPr lang="zh-CN" altLang="en-US"/>
          </a:p>
        </p:txBody>
      </p:sp>
      <p:sp>
        <p:nvSpPr>
          <p:cNvPr id="11" name="矩形 12"/>
          <p:cNvSpPr>
            <a:spLocks noChangeArrowheads="1"/>
          </p:cNvSpPr>
          <p:nvPr/>
        </p:nvSpPr>
        <p:spPr bwMode="auto">
          <a:xfrm>
            <a:off x="2635250" y="4711700"/>
            <a:ext cx="1384300" cy="627063"/>
          </a:xfrm>
          <a:prstGeom prst="rect">
            <a:avLst/>
          </a:prstGeom>
          <a:solidFill>
            <a:srgbClr val="00B0F0">
              <a:alpha val="20000"/>
            </a:srgbClr>
          </a:solidFill>
          <a:ln w="12700" algn="ctr">
            <a:noFill/>
            <a:round/>
            <a:headEnd/>
            <a:tailEnd/>
          </a:ln>
        </p:spPr>
        <p:txBody>
          <a:bodyPr lIns="63500" tIns="25400" rIns="63500" bIns="25400">
            <a:spAutoFit/>
          </a:bodyPr>
          <a:lstStyle/>
          <a:p>
            <a:endParaRPr lang="zh-CN" altLang="en-US"/>
          </a:p>
        </p:txBody>
      </p:sp>
      <p:sp>
        <p:nvSpPr>
          <p:cNvPr id="12" name="矩形 13"/>
          <p:cNvSpPr>
            <a:spLocks noChangeArrowheads="1"/>
          </p:cNvSpPr>
          <p:nvPr/>
        </p:nvSpPr>
        <p:spPr bwMode="auto">
          <a:xfrm>
            <a:off x="571500" y="4006850"/>
            <a:ext cx="2070100" cy="334963"/>
          </a:xfrm>
          <a:prstGeom prst="rect">
            <a:avLst/>
          </a:prstGeom>
          <a:solidFill>
            <a:srgbClr val="7030A0">
              <a:alpha val="20000"/>
            </a:srgbClr>
          </a:solidFill>
          <a:ln w="12700" algn="ctr">
            <a:noFill/>
            <a:round/>
            <a:headEnd/>
            <a:tailEnd/>
          </a:ln>
        </p:spPr>
        <p:txBody>
          <a:bodyPr lIns="63500" tIns="25400" rIns="63500" bIns="25400">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81125" y="152400"/>
            <a:ext cx="6746875" cy="506413"/>
          </a:xfrm>
        </p:spPr>
        <p:txBody>
          <a:bodyPr>
            <a:normAutofit fontScale="90000"/>
          </a:bodyPr>
          <a:lstStyle/>
          <a:p>
            <a:r>
              <a:rPr lang="zh-CN" altLang="en-US" sz="3400" dirty="0" smtClean="0"/>
              <a:t>冯</a:t>
            </a:r>
            <a:r>
              <a:rPr lang="zh-CN" altLang="en-US" sz="3400" dirty="0" smtClean="0">
                <a:latin typeface="黑体" pitchFamily="49" charset="-122"/>
              </a:rPr>
              <a:t>·</a:t>
            </a:r>
            <a:r>
              <a:rPr lang="zh-CN" altLang="en-US" sz="3400" dirty="0" smtClean="0"/>
              <a:t>诺依曼结构</a:t>
            </a:r>
          </a:p>
        </p:txBody>
      </p:sp>
      <p:sp>
        <p:nvSpPr>
          <p:cNvPr id="312323" name="Text Box 3"/>
          <p:cNvSpPr txBox="1">
            <a:spLocks noChangeArrowheads="1"/>
          </p:cNvSpPr>
          <p:nvPr/>
        </p:nvSpPr>
        <p:spPr bwMode="auto">
          <a:xfrm>
            <a:off x="500034" y="1285860"/>
            <a:ext cx="8178800" cy="3859518"/>
          </a:xfrm>
          <a:prstGeom prst="rect">
            <a:avLst/>
          </a:prstGeom>
          <a:noFill/>
          <a:ln w="9525">
            <a:noFill/>
            <a:miter lim="800000"/>
            <a:headEnd/>
            <a:tailEnd/>
          </a:ln>
        </p:spPr>
        <p:txBody>
          <a:bodyPr>
            <a:spAutoFit/>
          </a:bodyPr>
          <a:lstStyle/>
          <a:p>
            <a:pPr marL="457200" indent="-457200" eaLnBrk="1" hangingPunct="1">
              <a:lnSpc>
                <a:spcPct val="110000"/>
              </a:lnSpc>
              <a:spcBef>
                <a:spcPct val="20000"/>
              </a:spcBef>
              <a:buFontTx/>
              <a:buAutoNum type="arabicPeriod"/>
            </a:pPr>
            <a:r>
              <a:rPr kumimoji="1" lang="zh-CN" altLang="en-US" sz="2400" dirty="0" smtClean="0">
                <a:latin typeface="微软雅黑" pitchFamily="34" charset="-122"/>
                <a:ea typeface="微软雅黑" pitchFamily="34" charset="-122"/>
              </a:rPr>
              <a:t>各</a:t>
            </a:r>
            <a:r>
              <a:rPr kumimoji="1" lang="zh-CN" altLang="en-US" sz="2400" dirty="0">
                <a:latin typeface="微软雅黑" pitchFamily="34" charset="-122"/>
                <a:ea typeface="微软雅黑" pitchFamily="34" charset="-122"/>
              </a:rPr>
              <a:t>基本部件的功能是：</a:t>
            </a:r>
          </a:p>
          <a:p>
            <a:pPr marL="914400" lvl="1" indent="-457200" eaLnBrk="1" hangingPunct="1">
              <a:lnSpc>
                <a:spcPct val="110000"/>
              </a:lnSpc>
              <a:spcBef>
                <a:spcPct val="20000"/>
              </a:spcBef>
              <a:buClr>
                <a:schemeClr val="tx1"/>
              </a:buClr>
              <a:buSzPct val="80000"/>
              <a:buFontTx/>
              <a:buChar char="•"/>
            </a:pPr>
            <a:r>
              <a:rPr kumimoji="1" lang="zh-CN" altLang="en-US" sz="2400" dirty="0" smtClean="0">
                <a:solidFill>
                  <a:srgbClr val="FF3300"/>
                </a:solidFill>
                <a:latin typeface="微软雅黑" pitchFamily="34" charset="-122"/>
                <a:ea typeface="微软雅黑" pitchFamily="34" charset="-122"/>
              </a:rPr>
              <a:t>存储器</a:t>
            </a:r>
            <a:r>
              <a:rPr kumimoji="1" lang="zh-CN" altLang="en-US" sz="2400" dirty="0" smtClean="0">
                <a:latin typeface="微软雅黑" pitchFamily="34" charset="-122"/>
                <a:ea typeface="微软雅黑" pitchFamily="34" charset="-122"/>
              </a:rPr>
              <a:t>存放数据、指令，都是二进制，但能区分；</a:t>
            </a:r>
            <a:endParaRPr kumimoji="1" lang="zh-CN" altLang="en-US" sz="2400" dirty="0">
              <a:latin typeface="微软雅黑" pitchFamily="34" charset="-122"/>
              <a:ea typeface="微软雅黑" pitchFamily="34" charset="-122"/>
            </a:endParaRPr>
          </a:p>
          <a:p>
            <a:pPr marL="914400" lvl="1" indent="-457200" eaLnBrk="1" hangingPunct="1">
              <a:lnSpc>
                <a:spcPct val="110000"/>
              </a:lnSpc>
              <a:spcBef>
                <a:spcPct val="20000"/>
              </a:spcBef>
              <a:buClr>
                <a:schemeClr val="tx1"/>
              </a:buClr>
              <a:buSzPct val="80000"/>
              <a:buFontTx/>
              <a:buChar char="•"/>
            </a:pPr>
            <a:r>
              <a:rPr kumimoji="1" lang="zh-CN" altLang="en-US" sz="2400" dirty="0" smtClean="0">
                <a:solidFill>
                  <a:srgbClr val="FF3300"/>
                </a:solidFill>
                <a:latin typeface="微软雅黑" pitchFamily="34" charset="-122"/>
                <a:ea typeface="微软雅黑" pitchFamily="34" charset="-122"/>
              </a:rPr>
              <a:t>控制器</a:t>
            </a:r>
            <a:r>
              <a:rPr kumimoji="1" lang="zh-CN" altLang="en-US" sz="2400" dirty="0" smtClean="0">
                <a:latin typeface="微软雅黑" pitchFamily="34" charset="-122"/>
                <a:ea typeface="微软雅黑" pitchFamily="34" charset="-122"/>
              </a:rPr>
              <a:t>自动</a:t>
            </a:r>
            <a:r>
              <a:rPr kumimoji="1" lang="zh-CN" altLang="en-US" sz="2400" dirty="0">
                <a:latin typeface="微软雅黑" pitchFamily="34" charset="-122"/>
                <a:ea typeface="微软雅黑" pitchFamily="34" charset="-122"/>
              </a:rPr>
              <a:t>取出指令来执行；</a:t>
            </a:r>
          </a:p>
          <a:p>
            <a:pPr marL="914400" lvl="1" indent="-457200" eaLnBrk="1" hangingPunct="1">
              <a:lnSpc>
                <a:spcPct val="110000"/>
              </a:lnSpc>
              <a:spcBef>
                <a:spcPct val="20000"/>
              </a:spcBef>
              <a:buClr>
                <a:schemeClr val="tx1"/>
              </a:buClr>
              <a:buSzPct val="80000"/>
              <a:buFontTx/>
              <a:buChar char="•"/>
            </a:pPr>
            <a:r>
              <a:rPr kumimoji="1" lang="zh-CN" altLang="en-US" sz="2400" dirty="0" smtClean="0">
                <a:solidFill>
                  <a:srgbClr val="FF3300"/>
                </a:solidFill>
                <a:latin typeface="微软雅黑" pitchFamily="34" charset="-122"/>
                <a:ea typeface="微软雅黑" pitchFamily="34" charset="-122"/>
              </a:rPr>
              <a:t>运算器</a:t>
            </a:r>
            <a:r>
              <a:rPr kumimoji="1" lang="zh-CN" altLang="en-US" sz="2400" dirty="0" smtClean="0">
                <a:latin typeface="微软雅黑" pitchFamily="34" charset="-122"/>
                <a:ea typeface="微软雅黑" pitchFamily="34" charset="-122"/>
              </a:rPr>
              <a:t>进行算术逻辑等运算；</a:t>
            </a:r>
            <a:endParaRPr kumimoji="1" lang="zh-CN" altLang="en-US" sz="2400" dirty="0">
              <a:latin typeface="微软雅黑" pitchFamily="34" charset="-122"/>
              <a:ea typeface="微软雅黑" pitchFamily="34" charset="-122"/>
            </a:endParaRPr>
          </a:p>
          <a:p>
            <a:pPr marL="914400" lvl="1" indent="-457200" eaLnBrk="1" hangingPunct="1">
              <a:lnSpc>
                <a:spcPct val="110000"/>
              </a:lnSpc>
              <a:spcBef>
                <a:spcPct val="20000"/>
              </a:spcBef>
              <a:buClr>
                <a:schemeClr val="tx1"/>
              </a:buClr>
              <a:buSzPct val="80000"/>
              <a:buFontTx/>
              <a:buChar char="•"/>
            </a:pPr>
            <a:r>
              <a:rPr kumimoji="1" lang="zh-CN" altLang="en-US" sz="2400" dirty="0" smtClean="0">
                <a:latin typeface="微软雅黑" pitchFamily="34" charset="-122"/>
                <a:ea typeface="微软雅黑" pitchFamily="34" charset="-122"/>
              </a:rPr>
              <a:t>通过</a:t>
            </a:r>
            <a:r>
              <a:rPr kumimoji="1" lang="zh-CN" altLang="en-US" sz="2400" dirty="0">
                <a:solidFill>
                  <a:srgbClr val="FF3300"/>
                </a:solidFill>
                <a:latin typeface="微软雅黑" pitchFamily="34" charset="-122"/>
                <a:ea typeface="微软雅黑" pitchFamily="34" charset="-122"/>
              </a:rPr>
              <a:t>输入设备</a:t>
            </a:r>
            <a:r>
              <a:rPr kumimoji="1" lang="zh-CN" altLang="en-US" sz="2400" dirty="0">
                <a:latin typeface="微软雅黑" pitchFamily="34" charset="-122"/>
                <a:ea typeface="微软雅黑" pitchFamily="34" charset="-122"/>
              </a:rPr>
              <a:t>、</a:t>
            </a:r>
            <a:r>
              <a:rPr kumimoji="1" lang="zh-CN" altLang="en-US" sz="2400" dirty="0">
                <a:solidFill>
                  <a:srgbClr val="FF3300"/>
                </a:solidFill>
                <a:latin typeface="微软雅黑" pitchFamily="34" charset="-122"/>
                <a:ea typeface="微软雅黑" pitchFamily="34" charset="-122"/>
              </a:rPr>
              <a:t>输出设备</a:t>
            </a:r>
            <a:r>
              <a:rPr kumimoji="1" lang="zh-CN" altLang="en-US" sz="2400" dirty="0">
                <a:latin typeface="微软雅黑" pitchFamily="34" charset="-122"/>
                <a:ea typeface="微软雅黑" pitchFamily="34" charset="-122"/>
              </a:rPr>
              <a:t>和主机进行通信</a:t>
            </a:r>
            <a:r>
              <a:rPr kumimoji="1" lang="zh-CN" altLang="en-US" sz="2400" dirty="0" smtClean="0">
                <a:latin typeface="微软雅黑" pitchFamily="34" charset="-122"/>
                <a:ea typeface="微软雅黑" pitchFamily="34" charset="-122"/>
              </a:rPr>
              <a:t>。</a:t>
            </a:r>
            <a:endParaRPr kumimoji="1" lang="en-US" altLang="zh-CN" sz="2400" dirty="0" smtClean="0">
              <a:latin typeface="微软雅黑" pitchFamily="34" charset="-122"/>
              <a:ea typeface="微软雅黑" pitchFamily="34" charset="-122"/>
            </a:endParaRPr>
          </a:p>
          <a:p>
            <a:pPr marL="914400" lvl="1" indent="-457200" eaLnBrk="1" hangingPunct="1">
              <a:lnSpc>
                <a:spcPct val="110000"/>
              </a:lnSpc>
              <a:spcBef>
                <a:spcPct val="20000"/>
              </a:spcBef>
              <a:buClr>
                <a:schemeClr val="tx1"/>
              </a:buClr>
              <a:buSzPct val="80000"/>
              <a:buFontTx/>
              <a:buChar char="•"/>
            </a:pPr>
            <a:endParaRPr kumimoji="1" lang="en-US" altLang="zh-CN" sz="2400" dirty="0" smtClean="0">
              <a:latin typeface="微软雅黑" pitchFamily="34" charset="-122"/>
              <a:ea typeface="微软雅黑" pitchFamily="34" charset="-122"/>
            </a:endParaRPr>
          </a:p>
          <a:p>
            <a:pPr marL="914400" lvl="1" indent="-457200" eaLnBrk="1" hangingPunct="1">
              <a:lnSpc>
                <a:spcPct val="110000"/>
              </a:lnSpc>
              <a:spcBef>
                <a:spcPct val="20000"/>
              </a:spcBef>
              <a:buClr>
                <a:schemeClr val="tx1"/>
              </a:buClr>
              <a:buSzPct val="80000"/>
              <a:buFontTx/>
              <a:buChar char="•"/>
            </a:pPr>
            <a:endParaRPr kumimoji="1" lang="zh-CN" altLang="en-US" sz="2400" dirty="0">
              <a:latin typeface="微软雅黑" pitchFamily="34" charset="-122"/>
              <a:ea typeface="微软雅黑" pitchFamily="34" charset="-122"/>
            </a:endParaRPr>
          </a:p>
          <a:p>
            <a:pPr marL="457200" indent="-457200" eaLnBrk="1" hangingPunct="1">
              <a:lnSpc>
                <a:spcPct val="110000"/>
              </a:lnSpc>
              <a:spcBef>
                <a:spcPct val="20000"/>
              </a:spcBef>
              <a:buFontTx/>
              <a:buAutoNum type="arabicPeriod"/>
            </a:pPr>
            <a:r>
              <a:rPr kumimoji="1" lang="zh-CN" altLang="en-US" sz="2400" dirty="0" smtClean="0">
                <a:latin typeface="微软雅黑" pitchFamily="34" charset="-122"/>
                <a:ea typeface="微软雅黑" pitchFamily="34" charset="-122"/>
              </a:rPr>
              <a:t>采用</a:t>
            </a:r>
            <a:r>
              <a:rPr kumimoji="1" lang="zh-CN" altLang="en-US" sz="2400" dirty="0">
                <a:solidFill>
                  <a:srgbClr val="FF3300"/>
                </a:solidFill>
                <a:latin typeface="微软雅黑" pitchFamily="34" charset="-122"/>
                <a:ea typeface="微软雅黑" pitchFamily="34" charset="-122"/>
              </a:rPr>
              <a:t>“存储程序”</a:t>
            </a:r>
            <a:r>
              <a:rPr kumimoji="1" lang="zh-CN" altLang="en-US" sz="2400" dirty="0">
                <a:latin typeface="微软雅黑" pitchFamily="34" charset="-122"/>
                <a:ea typeface="微软雅黑" pitchFamily="34" charset="-122"/>
              </a:rPr>
              <a:t>工作方式。</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smtClean="0"/>
              <a:t>具体指令和</a:t>
            </a:r>
            <a:r>
              <a:rPr lang="en-US" altLang="zh-CN" sz="3200" b="1" dirty="0" smtClean="0"/>
              <a:t>RTL</a:t>
            </a:r>
            <a:endParaRPr lang="zh-CN" altLang="en-US" sz="3200" b="1" dirty="0"/>
          </a:p>
        </p:txBody>
      </p:sp>
      <p:sp>
        <p:nvSpPr>
          <p:cNvPr id="3" name="内容占位符 2"/>
          <p:cNvSpPr>
            <a:spLocks noGrp="1"/>
          </p:cNvSpPr>
          <p:nvPr>
            <p:ph idx="1"/>
          </p:nvPr>
        </p:nvSpPr>
        <p:spPr>
          <a:xfrm>
            <a:off x="457200" y="1331929"/>
            <a:ext cx="8229600" cy="4525963"/>
          </a:xfrm>
        </p:spPr>
        <p:txBody>
          <a:bodyPr>
            <a:noAutofit/>
          </a:bodyPr>
          <a:lstStyle/>
          <a:p>
            <a:pPr>
              <a:spcBef>
                <a:spcPts val="1200"/>
              </a:spcBef>
              <a:buNone/>
            </a:pPr>
            <a:r>
              <a:rPr lang="en-US" altLang="zh-CN" sz="2400" b="1" dirty="0" err="1" smtClean="0">
                <a:solidFill>
                  <a:srgbClr val="0000FF"/>
                </a:solidFill>
                <a:latin typeface="微软雅黑" pitchFamily="34" charset="-122"/>
                <a:ea typeface="微软雅黑" pitchFamily="34" charset="-122"/>
              </a:rPr>
              <a:t>lui</a:t>
            </a:r>
            <a:r>
              <a:rPr lang="en-US" altLang="zh-CN" sz="2400" b="1" dirty="0" smtClean="0">
                <a:solidFill>
                  <a:srgbClr val="0000FF"/>
                </a:solidFill>
                <a:latin typeface="微软雅黑" pitchFamily="34" charset="-122"/>
                <a:ea typeface="微软雅黑" pitchFamily="34" charset="-122"/>
              </a:rPr>
              <a:t> 	rd, imm20</a:t>
            </a:r>
          </a:p>
          <a:p>
            <a:pPr>
              <a:spcBef>
                <a:spcPts val="1200"/>
              </a:spcBef>
              <a:buNone/>
            </a:pPr>
            <a:r>
              <a:rPr lang="en-US" altLang="zh-CN" sz="2400" b="1" dirty="0" smtClean="0">
                <a:solidFill>
                  <a:srgbClr val="0000FF"/>
                </a:solidFill>
                <a:latin typeface="微软雅黑" pitchFamily="34" charset="-122"/>
                <a:ea typeface="微软雅黑" pitchFamily="34" charset="-122"/>
              </a:rPr>
              <a:t>add/sub/or…    x10, x12, x14</a:t>
            </a:r>
          </a:p>
          <a:p>
            <a:pPr>
              <a:spcBef>
                <a:spcPts val="1200"/>
              </a:spcBef>
              <a:buNone/>
            </a:pPr>
            <a:r>
              <a:rPr lang="en-US" altLang="zh-CN" sz="2400" b="1" dirty="0" err="1" smtClean="0">
                <a:solidFill>
                  <a:srgbClr val="0000FF"/>
                </a:solidFill>
                <a:latin typeface="微软雅黑" pitchFamily="34" charset="-122"/>
                <a:ea typeface="微软雅黑" pitchFamily="34" charset="-122"/>
              </a:rPr>
              <a:t>slt</a:t>
            </a:r>
            <a:r>
              <a:rPr lang="en-US" altLang="zh-CN" sz="2400" b="1" dirty="0" smtClean="0">
                <a:solidFill>
                  <a:srgbClr val="0000FF"/>
                </a:solidFill>
                <a:latin typeface="微软雅黑" pitchFamily="34" charset="-122"/>
                <a:ea typeface="微软雅黑" pitchFamily="34" charset="-122"/>
              </a:rPr>
              <a:t> 	x11, x10, x12</a:t>
            </a:r>
          </a:p>
          <a:p>
            <a:pPr>
              <a:spcBef>
                <a:spcPts val="1200"/>
              </a:spcBef>
              <a:buNone/>
            </a:pPr>
            <a:r>
              <a:rPr lang="en-US" altLang="zh-CN" sz="2400" b="1" dirty="0" err="1" smtClean="0">
                <a:solidFill>
                  <a:srgbClr val="0000FF"/>
                </a:solidFill>
                <a:latin typeface="微软雅黑" pitchFamily="34" charset="-122"/>
                <a:ea typeface="微软雅黑" pitchFamily="34" charset="-122"/>
              </a:rPr>
              <a:t>addi</a:t>
            </a:r>
            <a:r>
              <a:rPr lang="en-US" altLang="zh-CN" sz="2400" b="1" dirty="0" smtClean="0">
                <a:solidFill>
                  <a:srgbClr val="0000FF"/>
                </a:solidFill>
                <a:latin typeface="微软雅黑" pitchFamily="34" charset="-122"/>
                <a:ea typeface="微软雅黑" pitchFamily="34" charset="-122"/>
              </a:rPr>
              <a:t>/</a:t>
            </a:r>
            <a:r>
              <a:rPr lang="en-US" altLang="zh-CN" sz="2400" b="1" dirty="0" err="1" smtClean="0">
                <a:solidFill>
                  <a:srgbClr val="0000FF"/>
                </a:solidFill>
                <a:latin typeface="微软雅黑" pitchFamily="34" charset="-122"/>
                <a:ea typeface="微软雅黑" pitchFamily="34" charset="-122"/>
              </a:rPr>
              <a:t>subi</a:t>
            </a:r>
            <a:r>
              <a:rPr lang="en-US" altLang="zh-CN" sz="2400" b="1" dirty="0" smtClean="0">
                <a:solidFill>
                  <a:srgbClr val="0000FF"/>
                </a:solidFill>
                <a:latin typeface="微软雅黑" pitchFamily="34" charset="-122"/>
                <a:ea typeface="微软雅黑" pitchFamily="34" charset="-122"/>
              </a:rPr>
              <a:t> 	x5, x5,-1</a:t>
            </a:r>
          </a:p>
          <a:p>
            <a:pPr>
              <a:spcBef>
                <a:spcPts val="1200"/>
              </a:spcBef>
              <a:buNone/>
            </a:pPr>
            <a:r>
              <a:rPr lang="en-US" altLang="zh-CN" sz="2400" b="1" dirty="0" err="1" smtClean="0">
                <a:solidFill>
                  <a:srgbClr val="0000FF"/>
                </a:solidFill>
                <a:latin typeface="微软雅黑" pitchFamily="34" charset="-122"/>
                <a:ea typeface="微软雅黑" pitchFamily="34" charset="-122"/>
              </a:rPr>
              <a:t>ori</a:t>
            </a:r>
            <a:r>
              <a:rPr lang="en-US" altLang="zh-CN" sz="2400" b="1" dirty="0" smtClean="0">
                <a:solidFill>
                  <a:srgbClr val="0000FF"/>
                </a:solidFill>
                <a:latin typeface="微软雅黑" pitchFamily="34" charset="-122"/>
                <a:ea typeface="微软雅黑" pitchFamily="34" charset="-122"/>
              </a:rPr>
              <a:t>/</a:t>
            </a:r>
            <a:r>
              <a:rPr lang="en-US" altLang="zh-CN" sz="2400" b="1" dirty="0" err="1" smtClean="0">
                <a:solidFill>
                  <a:srgbClr val="0000FF"/>
                </a:solidFill>
                <a:latin typeface="微软雅黑" pitchFamily="34" charset="-122"/>
                <a:ea typeface="微软雅黑" pitchFamily="34" charset="-122"/>
              </a:rPr>
              <a:t>andi</a:t>
            </a:r>
            <a:r>
              <a:rPr lang="en-US" altLang="zh-CN" sz="2400" b="1" dirty="0" smtClean="0">
                <a:solidFill>
                  <a:srgbClr val="0000FF"/>
                </a:solidFill>
                <a:latin typeface="微软雅黑" pitchFamily="34" charset="-122"/>
                <a:ea typeface="微软雅黑" pitchFamily="34" charset="-122"/>
              </a:rPr>
              <a:t>  	rd, rs1, imm12</a:t>
            </a:r>
          </a:p>
          <a:p>
            <a:pPr>
              <a:spcBef>
                <a:spcPts val="1200"/>
              </a:spcBef>
              <a:buNone/>
            </a:pPr>
            <a:r>
              <a:rPr lang="en-US" altLang="zh-CN" sz="2400" b="1" dirty="0" err="1" smtClean="0">
                <a:solidFill>
                  <a:srgbClr val="0000FF"/>
                </a:solidFill>
                <a:latin typeface="微软雅黑" pitchFamily="34" charset="-122"/>
                <a:ea typeface="微软雅黑" pitchFamily="34" charset="-122"/>
              </a:rPr>
              <a:t>slti</a:t>
            </a:r>
            <a:r>
              <a:rPr lang="en-US" altLang="zh-CN" sz="2400" b="1" dirty="0" smtClean="0">
                <a:solidFill>
                  <a:srgbClr val="0000FF"/>
                </a:solidFill>
                <a:latin typeface="微软雅黑" pitchFamily="34" charset="-122"/>
                <a:ea typeface="微软雅黑" pitchFamily="34" charset="-122"/>
              </a:rPr>
              <a:t>	 rd, rs1, imm12</a:t>
            </a:r>
          </a:p>
          <a:p>
            <a:pPr>
              <a:spcBef>
                <a:spcPts val="1200"/>
              </a:spcBef>
              <a:buNone/>
            </a:pPr>
            <a:r>
              <a:rPr lang="en-US" altLang="zh-CN" sz="2400" b="1" dirty="0" err="1" smtClean="0">
                <a:solidFill>
                  <a:srgbClr val="0000FF"/>
                </a:solidFill>
                <a:latin typeface="微软雅黑" panose="020B0503020204020204" pitchFamily="34" charset="-122"/>
                <a:ea typeface="微软雅黑" panose="020B0503020204020204" pitchFamily="34" charset="-122"/>
              </a:rPr>
              <a:t>jal</a:t>
            </a:r>
            <a:r>
              <a:rPr lang="en-US" altLang="zh-CN" sz="2400" b="1" dirty="0" smtClean="0">
                <a:solidFill>
                  <a:srgbClr val="0000FF"/>
                </a:solidFill>
                <a:latin typeface="微软雅黑" panose="020B0503020204020204" pitchFamily="34" charset="-122"/>
                <a:ea typeface="微软雅黑" panose="020B0503020204020204" pitchFamily="34" charset="-122"/>
              </a:rPr>
              <a:t> 	rd</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smtClean="0">
                <a:solidFill>
                  <a:srgbClr val="0000FF"/>
                </a:solidFill>
                <a:latin typeface="微软雅黑" panose="020B0503020204020204" pitchFamily="34" charset="-122"/>
                <a:ea typeface="微软雅黑" panose="020B0503020204020204" pitchFamily="34" charset="-122"/>
              </a:rPr>
              <a:t>,imm20</a:t>
            </a:r>
          </a:p>
          <a:p>
            <a:pPr>
              <a:spcBef>
                <a:spcPts val="1200"/>
              </a:spcBef>
              <a:buNone/>
            </a:pPr>
            <a:r>
              <a:rPr lang="en-US" altLang="zh-CN" sz="2400" b="1" dirty="0" err="1" smtClean="0">
                <a:solidFill>
                  <a:srgbClr val="0000FF"/>
                </a:solidFill>
                <a:latin typeface="微软雅黑" pitchFamily="34" charset="-122"/>
                <a:ea typeface="微软雅黑" pitchFamily="34" charset="-122"/>
              </a:rPr>
              <a:t>bne</a:t>
            </a:r>
            <a:r>
              <a:rPr lang="en-US" altLang="zh-CN" sz="2400" b="1" dirty="0" smtClean="0">
                <a:solidFill>
                  <a:srgbClr val="0000FF"/>
                </a:solidFill>
                <a:latin typeface="微软雅黑" pitchFamily="34" charset="-122"/>
                <a:ea typeface="微软雅黑" pitchFamily="34" charset="-122"/>
              </a:rPr>
              <a:t>/</a:t>
            </a:r>
            <a:r>
              <a:rPr lang="en-US" altLang="zh-CN" sz="2400" b="1" dirty="0" err="1" smtClean="0">
                <a:solidFill>
                  <a:srgbClr val="0000FF"/>
                </a:solidFill>
                <a:latin typeface="微软雅黑" pitchFamily="34" charset="-122"/>
                <a:ea typeface="微软雅黑" pitchFamily="34" charset="-122"/>
              </a:rPr>
              <a:t>beq</a:t>
            </a:r>
            <a:r>
              <a:rPr lang="en-US" altLang="zh-CN" sz="2400" b="1" dirty="0" smtClean="0">
                <a:solidFill>
                  <a:srgbClr val="0000FF"/>
                </a:solidFill>
                <a:latin typeface="微软雅黑" pitchFamily="34" charset="-122"/>
                <a:ea typeface="微软雅黑" pitchFamily="34" charset="-122"/>
              </a:rPr>
              <a:t> 	x28, x29, imm12</a:t>
            </a:r>
          </a:p>
          <a:p>
            <a:pPr>
              <a:spcBef>
                <a:spcPts val="1200"/>
              </a:spcBef>
              <a:buNone/>
            </a:pPr>
            <a:r>
              <a:rPr lang="en-US" altLang="zh-CN" sz="2400" b="1" dirty="0" err="1" smtClean="0">
                <a:solidFill>
                  <a:srgbClr val="0000FF"/>
                </a:solidFill>
                <a:latin typeface="微软雅黑" panose="020B0503020204020204" pitchFamily="34" charset="-122"/>
                <a:ea typeface="微软雅黑" panose="020B0503020204020204" pitchFamily="34" charset="-122"/>
              </a:rPr>
              <a:t>lw</a:t>
            </a:r>
            <a:r>
              <a:rPr lang="en-US" altLang="zh-CN" sz="2400" b="1" dirty="0" smtClean="0">
                <a:solidFill>
                  <a:srgbClr val="0000FF"/>
                </a:solidFill>
                <a:latin typeface="微软雅黑" panose="020B0503020204020204" pitchFamily="34" charset="-122"/>
                <a:ea typeface="微软雅黑" panose="020B0503020204020204" pitchFamily="34" charset="-122"/>
              </a:rPr>
              <a:t> 	rd, imm12(rs1),   </a:t>
            </a:r>
          </a:p>
          <a:p>
            <a:pPr>
              <a:spcBef>
                <a:spcPts val="1200"/>
              </a:spcBef>
              <a:buNone/>
            </a:pPr>
            <a:r>
              <a:rPr lang="en-US" altLang="zh-CN" sz="2400" b="1" dirty="0" err="1" smtClean="0">
                <a:solidFill>
                  <a:srgbClr val="0000FF"/>
                </a:solidFill>
                <a:latin typeface="微软雅黑" panose="020B0503020204020204" pitchFamily="34" charset="-122"/>
                <a:ea typeface="微软雅黑" panose="020B0503020204020204" pitchFamily="34" charset="-122"/>
              </a:rPr>
              <a:t>sw</a:t>
            </a:r>
            <a:r>
              <a:rPr lang="en-US" altLang="zh-CN" sz="2400" b="1" dirty="0" smtClean="0">
                <a:solidFill>
                  <a:srgbClr val="0000FF"/>
                </a:solidFill>
                <a:latin typeface="微软雅黑" panose="020B0503020204020204" pitchFamily="34" charset="-122"/>
                <a:ea typeface="微软雅黑" panose="020B0503020204020204" pitchFamily="34" charset="-122"/>
              </a:rPr>
              <a:t> 	rs2, imm12(rs1)</a:t>
            </a:r>
            <a:endParaRPr lang="zh-CN" altLang="en-US" sz="2400" b="1" dirty="0">
              <a:solidFill>
                <a:srgbClr val="0000FF"/>
              </a:solidFill>
            </a:endParaRPr>
          </a:p>
        </p:txBody>
      </p:sp>
      <p:sp>
        <p:nvSpPr>
          <p:cNvPr id="4" name="矩形 3"/>
          <p:cNvSpPr>
            <a:spLocks noChangeArrowheads="1"/>
          </p:cNvSpPr>
          <p:nvPr/>
        </p:nvSpPr>
        <p:spPr bwMode="auto">
          <a:xfrm>
            <a:off x="5429256" y="785794"/>
            <a:ext cx="3430588" cy="5805487"/>
          </a:xfrm>
          <a:prstGeom prst="rect">
            <a:avLst/>
          </a:prstGeom>
          <a:noFill/>
          <a:ln w="9525">
            <a:solidFill>
              <a:schemeClr val="tx1"/>
            </a:solidFill>
            <a:miter lim="800000"/>
            <a:headEnd/>
            <a:tailEnd/>
          </a:ln>
        </p:spPr>
        <p:txBody>
          <a:bodyPr>
            <a:spAutoFit/>
          </a:bodyPr>
          <a:lstStyle/>
          <a:p>
            <a:pPr>
              <a:lnSpc>
                <a:spcPts val="2700"/>
              </a:lnSpc>
              <a:spcBef>
                <a:spcPts val="600"/>
              </a:spcBef>
            </a:pPr>
            <a:r>
              <a:rPr lang="en-US" altLang="zh-CN" sz="2000" dirty="0">
                <a:solidFill>
                  <a:schemeClr val="accent1"/>
                </a:solidFill>
                <a:latin typeface="微软雅黑" pitchFamily="34" charset="-122"/>
                <a:ea typeface="微软雅黑" pitchFamily="34" charset="-122"/>
              </a:rPr>
              <a:t>RTL</a:t>
            </a:r>
            <a:r>
              <a:rPr lang="zh-CN" altLang="en-US" sz="2000" dirty="0">
                <a:solidFill>
                  <a:schemeClr val="accent1"/>
                </a:solidFill>
                <a:latin typeface="微软雅黑" pitchFamily="34" charset="-122"/>
                <a:ea typeface="微软雅黑" pitchFamily="34" charset="-122"/>
              </a:rPr>
              <a:t>规定：</a:t>
            </a:r>
            <a:endParaRPr lang="en-US" altLang="zh-CN" sz="2000" dirty="0">
              <a:solidFill>
                <a:schemeClr val="accent1"/>
              </a:solidFill>
              <a:latin typeface="微软雅黑" pitchFamily="34" charset="-122"/>
              <a:ea typeface="微软雅黑" pitchFamily="34" charset="-122"/>
            </a:endParaRPr>
          </a:p>
          <a:p>
            <a:pPr>
              <a:lnSpc>
                <a:spcPts val="2700"/>
              </a:lnSpc>
              <a:spcBef>
                <a:spcPts val="600"/>
              </a:spcBef>
            </a:pPr>
            <a:r>
              <a:rPr lang="en-US" altLang="zh-CN" sz="2000" dirty="0">
                <a:solidFill>
                  <a:srgbClr val="0033CC"/>
                </a:solidFill>
                <a:latin typeface="微软雅黑" pitchFamily="34" charset="-122"/>
                <a:ea typeface="微软雅黑" pitchFamily="34" charset="-122"/>
              </a:rPr>
              <a:t>R[r]</a:t>
            </a:r>
            <a:r>
              <a:rPr lang="zh-CN" altLang="en-US" sz="2000" dirty="0">
                <a:solidFill>
                  <a:srgbClr val="0033CC"/>
                </a:solidFill>
                <a:latin typeface="微软雅黑" pitchFamily="34" charset="-122"/>
                <a:ea typeface="微软雅黑" pitchFamily="34" charset="-122"/>
              </a:rPr>
              <a:t>：</a:t>
            </a:r>
            <a:r>
              <a:rPr lang="zh-CN" altLang="en-US" sz="2000" dirty="0">
                <a:solidFill>
                  <a:schemeClr val="tx1"/>
                </a:solidFill>
                <a:latin typeface="微软雅黑" pitchFamily="34" charset="-122"/>
                <a:ea typeface="微软雅黑" pitchFamily="34" charset="-122"/>
              </a:rPr>
              <a:t>通用寄存器</a:t>
            </a:r>
            <a:r>
              <a:rPr lang="en-US" altLang="zh-CN" sz="2000" dirty="0">
                <a:solidFill>
                  <a:schemeClr val="tx1"/>
                </a:solidFill>
                <a:latin typeface="微软雅黑" pitchFamily="34" charset="-122"/>
                <a:ea typeface="微软雅黑" pitchFamily="34" charset="-122"/>
              </a:rPr>
              <a:t>r</a:t>
            </a:r>
            <a:r>
              <a:rPr lang="zh-CN" altLang="en-US" sz="2000" dirty="0">
                <a:solidFill>
                  <a:schemeClr val="tx1"/>
                </a:solidFill>
                <a:latin typeface="微软雅黑" pitchFamily="34" charset="-122"/>
                <a:ea typeface="微软雅黑" pitchFamily="34" charset="-122"/>
              </a:rPr>
              <a:t>的内容</a:t>
            </a:r>
            <a:r>
              <a:rPr lang="en-US" altLang="zh-CN" sz="2000" dirty="0">
                <a:solidFill>
                  <a:srgbClr val="0033CC"/>
                </a:solidFill>
                <a:latin typeface="微软雅黑" pitchFamily="34" charset="-122"/>
                <a:ea typeface="微软雅黑" pitchFamily="34" charset="-122"/>
              </a:rPr>
              <a:t>M[</a:t>
            </a:r>
            <a:r>
              <a:rPr lang="en-US" altLang="zh-CN" sz="2000" dirty="0" err="1">
                <a:solidFill>
                  <a:srgbClr val="0033CC"/>
                </a:solidFill>
                <a:latin typeface="微软雅黑" pitchFamily="34" charset="-122"/>
                <a:ea typeface="微软雅黑" pitchFamily="34" charset="-122"/>
              </a:rPr>
              <a:t>addr</a:t>
            </a:r>
            <a:r>
              <a:rPr lang="en-US" altLang="zh-CN" sz="2000" dirty="0">
                <a:solidFill>
                  <a:srgbClr val="0033CC"/>
                </a:solidFill>
                <a:latin typeface="微软雅黑" pitchFamily="34" charset="-122"/>
                <a:ea typeface="微软雅黑" pitchFamily="34" charset="-122"/>
              </a:rPr>
              <a:t>]</a:t>
            </a:r>
            <a:r>
              <a:rPr lang="zh-CN" altLang="en-US" sz="2000" dirty="0">
                <a:solidFill>
                  <a:srgbClr val="0033CC"/>
                </a:solidFill>
                <a:latin typeface="微软雅黑" pitchFamily="34" charset="-122"/>
                <a:ea typeface="微软雅黑" pitchFamily="34" charset="-122"/>
              </a:rPr>
              <a:t>：</a:t>
            </a:r>
            <a:r>
              <a:rPr lang="zh-CN" altLang="en-US" sz="2000" dirty="0">
                <a:solidFill>
                  <a:schemeClr val="tx1"/>
                </a:solidFill>
                <a:latin typeface="微软雅黑" pitchFamily="34" charset="-122"/>
                <a:ea typeface="微软雅黑" pitchFamily="34" charset="-122"/>
              </a:rPr>
              <a:t>存储单元</a:t>
            </a:r>
            <a:r>
              <a:rPr lang="en-US" altLang="zh-CN" sz="2000" dirty="0" err="1">
                <a:solidFill>
                  <a:schemeClr val="tx1"/>
                </a:solidFill>
                <a:latin typeface="微软雅黑" pitchFamily="34" charset="-122"/>
                <a:ea typeface="微软雅黑" pitchFamily="34" charset="-122"/>
              </a:rPr>
              <a:t>addr</a:t>
            </a:r>
            <a:r>
              <a:rPr lang="zh-CN" altLang="en-US" sz="2000" dirty="0">
                <a:solidFill>
                  <a:schemeClr val="tx1"/>
                </a:solidFill>
                <a:latin typeface="微软雅黑" pitchFamily="34" charset="-122"/>
                <a:ea typeface="微软雅黑" pitchFamily="34" charset="-122"/>
              </a:rPr>
              <a:t>的内容</a:t>
            </a:r>
            <a:endParaRPr lang="en-US" altLang="zh-CN" sz="2000" dirty="0">
              <a:solidFill>
                <a:schemeClr val="tx1"/>
              </a:solidFill>
              <a:latin typeface="微软雅黑" pitchFamily="34" charset="-122"/>
              <a:ea typeface="微软雅黑" pitchFamily="34" charset="-122"/>
            </a:endParaRPr>
          </a:p>
          <a:p>
            <a:pPr>
              <a:lnSpc>
                <a:spcPts val="2700"/>
              </a:lnSpc>
              <a:spcBef>
                <a:spcPts val="600"/>
              </a:spcBef>
            </a:pPr>
            <a:r>
              <a:rPr lang="en-US" altLang="zh-CN" sz="2000" dirty="0">
                <a:solidFill>
                  <a:srgbClr val="0033CC"/>
                </a:solidFill>
                <a:latin typeface="微软雅黑" pitchFamily="34" charset="-122"/>
                <a:ea typeface="微软雅黑" pitchFamily="34" charset="-122"/>
              </a:rPr>
              <a:t>M[R[r]]</a:t>
            </a:r>
            <a:r>
              <a:rPr lang="zh-CN" altLang="en-US" sz="2000" dirty="0">
                <a:solidFill>
                  <a:srgbClr val="0033CC"/>
                </a:solidFill>
                <a:latin typeface="微软雅黑" pitchFamily="34" charset="-122"/>
                <a:ea typeface="微软雅黑" pitchFamily="34" charset="-122"/>
              </a:rPr>
              <a:t>：</a:t>
            </a:r>
            <a:r>
              <a:rPr lang="zh-CN" altLang="en-US" sz="2000" dirty="0">
                <a:solidFill>
                  <a:schemeClr val="tx1"/>
                </a:solidFill>
                <a:latin typeface="微软雅黑" pitchFamily="34" charset="-122"/>
                <a:ea typeface="微软雅黑" pitchFamily="34" charset="-122"/>
              </a:rPr>
              <a:t>寄存器</a:t>
            </a:r>
            <a:r>
              <a:rPr lang="en-US" altLang="zh-CN" sz="2000" dirty="0">
                <a:solidFill>
                  <a:schemeClr val="tx1"/>
                </a:solidFill>
                <a:latin typeface="微软雅黑" pitchFamily="34" charset="-122"/>
                <a:ea typeface="微软雅黑" pitchFamily="34" charset="-122"/>
              </a:rPr>
              <a:t>r</a:t>
            </a:r>
            <a:r>
              <a:rPr lang="zh-CN" altLang="en-US" sz="2000" dirty="0">
                <a:solidFill>
                  <a:schemeClr val="tx1"/>
                </a:solidFill>
                <a:latin typeface="微软雅黑" pitchFamily="34" charset="-122"/>
                <a:ea typeface="微软雅黑" pitchFamily="34" charset="-122"/>
              </a:rPr>
              <a:t>的内容所指存储单元的内容</a:t>
            </a:r>
            <a:endParaRPr lang="en-US" altLang="zh-CN" sz="2000" dirty="0">
              <a:solidFill>
                <a:schemeClr val="tx1"/>
              </a:solidFill>
              <a:latin typeface="微软雅黑" pitchFamily="34" charset="-122"/>
              <a:ea typeface="微软雅黑" pitchFamily="34" charset="-122"/>
            </a:endParaRPr>
          </a:p>
          <a:p>
            <a:pPr>
              <a:lnSpc>
                <a:spcPts val="2700"/>
              </a:lnSpc>
              <a:spcBef>
                <a:spcPts val="600"/>
              </a:spcBef>
            </a:pPr>
            <a:r>
              <a:rPr lang="en-US" altLang="zh-CN" sz="2000" dirty="0">
                <a:solidFill>
                  <a:srgbClr val="0033CC"/>
                </a:solidFill>
                <a:latin typeface="微软雅黑" pitchFamily="34" charset="-122"/>
                <a:ea typeface="微软雅黑" pitchFamily="34" charset="-122"/>
              </a:rPr>
              <a:t>PC</a:t>
            </a:r>
            <a:r>
              <a:rPr lang="zh-CN" altLang="en-US" sz="2000" dirty="0">
                <a:solidFill>
                  <a:schemeClr val="tx1"/>
                </a:solidFill>
                <a:latin typeface="微软雅黑" pitchFamily="34" charset="-122"/>
                <a:ea typeface="微软雅黑" pitchFamily="34" charset="-122"/>
              </a:rPr>
              <a:t>：</a:t>
            </a:r>
            <a:r>
              <a:rPr lang="en-US" altLang="zh-CN" sz="2000" dirty="0">
                <a:solidFill>
                  <a:schemeClr val="tx1"/>
                </a:solidFill>
                <a:latin typeface="微软雅黑" pitchFamily="34" charset="-122"/>
                <a:ea typeface="微软雅黑" pitchFamily="34" charset="-122"/>
              </a:rPr>
              <a:t>PC</a:t>
            </a:r>
            <a:r>
              <a:rPr lang="zh-CN" altLang="en-US" sz="2000" dirty="0">
                <a:solidFill>
                  <a:schemeClr val="tx1"/>
                </a:solidFill>
                <a:latin typeface="微软雅黑" pitchFamily="34" charset="-122"/>
                <a:ea typeface="微软雅黑" pitchFamily="34" charset="-122"/>
              </a:rPr>
              <a:t>的内容</a:t>
            </a:r>
            <a:endParaRPr lang="en-US" altLang="zh-CN" sz="2000" dirty="0">
              <a:solidFill>
                <a:schemeClr val="tx1"/>
              </a:solidFill>
              <a:latin typeface="微软雅黑" pitchFamily="34" charset="-122"/>
              <a:ea typeface="微软雅黑" pitchFamily="34" charset="-122"/>
            </a:endParaRPr>
          </a:p>
          <a:p>
            <a:pPr>
              <a:lnSpc>
                <a:spcPts val="2700"/>
              </a:lnSpc>
              <a:spcBef>
                <a:spcPts val="600"/>
              </a:spcBef>
            </a:pPr>
            <a:r>
              <a:rPr lang="en-US" altLang="zh-CN" sz="2000" dirty="0">
                <a:solidFill>
                  <a:srgbClr val="0033CC"/>
                </a:solidFill>
                <a:latin typeface="微软雅黑" pitchFamily="34" charset="-122"/>
                <a:ea typeface="微软雅黑" pitchFamily="34" charset="-122"/>
              </a:rPr>
              <a:t>M[PC]</a:t>
            </a:r>
            <a:r>
              <a:rPr lang="zh-CN" altLang="en-US" sz="2000" dirty="0">
                <a:solidFill>
                  <a:srgbClr val="0033CC"/>
                </a:solidFill>
                <a:latin typeface="微软雅黑" pitchFamily="34" charset="-122"/>
                <a:ea typeface="微软雅黑" pitchFamily="34" charset="-122"/>
              </a:rPr>
              <a:t>：</a:t>
            </a:r>
            <a:r>
              <a:rPr lang="en-US" altLang="zh-CN" sz="2000" dirty="0">
                <a:solidFill>
                  <a:schemeClr val="tx1"/>
                </a:solidFill>
                <a:latin typeface="微软雅黑" pitchFamily="34" charset="-122"/>
                <a:ea typeface="微软雅黑" pitchFamily="34" charset="-122"/>
              </a:rPr>
              <a:t>PC</a:t>
            </a:r>
            <a:r>
              <a:rPr lang="zh-CN" altLang="en-US" sz="2000" dirty="0">
                <a:solidFill>
                  <a:schemeClr val="tx1"/>
                </a:solidFill>
                <a:latin typeface="微软雅黑" pitchFamily="34" charset="-122"/>
                <a:ea typeface="微软雅黑" pitchFamily="34" charset="-122"/>
              </a:rPr>
              <a:t>所指存储单元的内容</a:t>
            </a:r>
            <a:endParaRPr lang="en-US" altLang="zh-CN" sz="2000" dirty="0">
              <a:solidFill>
                <a:schemeClr val="tx1"/>
              </a:solidFill>
              <a:latin typeface="微软雅黑" pitchFamily="34" charset="-122"/>
              <a:ea typeface="微软雅黑" pitchFamily="34" charset="-122"/>
            </a:endParaRPr>
          </a:p>
          <a:p>
            <a:pPr>
              <a:lnSpc>
                <a:spcPts val="2700"/>
              </a:lnSpc>
              <a:spcBef>
                <a:spcPts val="600"/>
              </a:spcBef>
            </a:pPr>
            <a:r>
              <a:rPr lang="en-US" altLang="zh-CN" sz="2000" dirty="0">
                <a:solidFill>
                  <a:srgbClr val="0033CC"/>
                </a:solidFill>
                <a:latin typeface="微软雅黑" pitchFamily="34" charset="-122"/>
                <a:ea typeface="微软雅黑" pitchFamily="34" charset="-122"/>
              </a:rPr>
              <a:t>SEXT[</a:t>
            </a:r>
            <a:r>
              <a:rPr lang="en-US" altLang="zh-CN" sz="2000" dirty="0" err="1">
                <a:solidFill>
                  <a:srgbClr val="0033CC"/>
                </a:solidFill>
                <a:latin typeface="微软雅黑" pitchFamily="34" charset="-122"/>
                <a:ea typeface="微软雅黑" pitchFamily="34" charset="-122"/>
              </a:rPr>
              <a:t>imm</a:t>
            </a:r>
            <a:r>
              <a:rPr lang="en-US" altLang="zh-CN" sz="2000" dirty="0">
                <a:solidFill>
                  <a:srgbClr val="0033CC"/>
                </a:solidFill>
                <a:latin typeface="微软雅黑" pitchFamily="34" charset="-122"/>
                <a:ea typeface="微软雅黑" pitchFamily="34" charset="-122"/>
              </a:rPr>
              <a:t>]</a:t>
            </a:r>
            <a:r>
              <a:rPr lang="zh-CN" altLang="en-US" sz="2000" dirty="0">
                <a:solidFill>
                  <a:srgbClr val="0033CC"/>
                </a:solidFill>
                <a:latin typeface="微软雅黑" pitchFamily="34" charset="-122"/>
                <a:ea typeface="微软雅黑" pitchFamily="34" charset="-122"/>
              </a:rPr>
              <a:t>：</a:t>
            </a:r>
            <a:r>
              <a:rPr lang="zh-CN" altLang="en-US" sz="2000" dirty="0">
                <a:solidFill>
                  <a:schemeClr val="tx1"/>
                </a:solidFill>
                <a:latin typeface="微软雅黑" pitchFamily="34" charset="-122"/>
                <a:ea typeface="微软雅黑" pitchFamily="34" charset="-122"/>
              </a:rPr>
              <a:t>对</a:t>
            </a:r>
            <a:r>
              <a:rPr lang="en-US" altLang="zh-CN" sz="2000" dirty="0" err="1">
                <a:solidFill>
                  <a:schemeClr val="tx1"/>
                </a:solidFill>
                <a:latin typeface="微软雅黑" pitchFamily="34" charset="-122"/>
                <a:ea typeface="微软雅黑" pitchFamily="34" charset="-122"/>
              </a:rPr>
              <a:t>imm</a:t>
            </a:r>
            <a:r>
              <a:rPr lang="zh-CN" altLang="en-US" sz="2000" dirty="0">
                <a:solidFill>
                  <a:schemeClr val="tx1"/>
                </a:solidFill>
                <a:latin typeface="微软雅黑" pitchFamily="34" charset="-122"/>
                <a:ea typeface="微软雅黑" pitchFamily="34" charset="-122"/>
              </a:rPr>
              <a:t>进行符号扩展</a:t>
            </a:r>
            <a:endParaRPr lang="en-US" altLang="zh-CN" sz="2000" dirty="0">
              <a:solidFill>
                <a:schemeClr val="tx1"/>
              </a:solidFill>
              <a:latin typeface="微软雅黑" pitchFamily="34" charset="-122"/>
              <a:ea typeface="微软雅黑" pitchFamily="34" charset="-122"/>
            </a:endParaRPr>
          </a:p>
          <a:p>
            <a:pPr>
              <a:lnSpc>
                <a:spcPts val="2700"/>
              </a:lnSpc>
              <a:spcBef>
                <a:spcPts val="600"/>
              </a:spcBef>
            </a:pPr>
            <a:r>
              <a:rPr lang="en-US" altLang="zh-CN" sz="2000" dirty="0">
                <a:solidFill>
                  <a:srgbClr val="0033CC"/>
                </a:solidFill>
                <a:latin typeface="微软雅黑" pitchFamily="34" charset="-122"/>
                <a:ea typeface="微软雅黑" pitchFamily="34" charset="-122"/>
              </a:rPr>
              <a:t>ZEXT[</a:t>
            </a:r>
            <a:r>
              <a:rPr lang="en-US" altLang="zh-CN" sz="2000" dirty="0" err="1">
                <a:solidFill>
                  <a:srgbClr val="0033CC"/>
                </a:solidFill>
                <a:latin typeface="微软雅黑" pitchFamily="34" charset="-122"/>
                <a:ea typeface="微软雅黑" pitchFamily="34" charset="-122"/>
              </a:rPr>
              <a:t>imm</a:t>
            </a:r>
            <a:r>
              <a:rPr lang="en-US" altLang="zh-CN" sz="2000" dirty="0">
                <a:solidFill>
                  <a:srgbClr val="0033CC"/>
                </a:solidFill>
                <a:latin typeface="微软雅黑" pitchFamily="34" charset="-122"/>
                <a:ea typeface="微软雅黑" pitchFamily="34" charset="-122"/>
              </a:rPr>
              <a:t>]</a:t>
            </a:r>
            <a:r>
              <a:rPr lang="zh-CN" altLang="en-US" sz="2000" dirty="0">
                <a:solidFill>
                  <a:schemeClr val="tx1"/>
                </a:solidFill>
                <a:latin typeface="微软雅黑" pitchFamily="34" charset="-122"/>
                <a:ea typeface="微软雅黑" pitchFamily="34" charset="-122"/>
              </a:rPr>
              <a:t>：对</a:t>
            </a:r>
            <a:r>
              <a:rPr lang="en-US" altLang="zh-CN" sz="2000" dirty="0" err="1">
                <a:solidFill>
                  <a:schemeClr val="tx1"/>
                </a:solidFill>
                <a:latin typeface="微软雅黑" pitchFamily="34" charset="-122"/>
                <a:ea typeface="微软雅黑" pitchFamily="34" charset="-122"/>
              </a:rPr>
              <a:t>imm</a:t>
            </a:r>
            <a:r>
              <a:rPr lang="zh-CN" altLang="en-US" sz="2000" dirty="0">
                <a:solidFill>
                  <a:schemeClr val="tx1"/>
                </a:solidFill>
                <a:latin typeface="微软雅黑" pitchFamily="34" charset="-122"/>
                <a:ea typeface="微软雅黑" pitchFamily="34" charset="-122"/>
              </a:rPr>
              <a:t>进行零扩展</a:t>
            </a:r>
            <a:endParaRPr lang="en-US" altLang="zh-CN" sz="2000" dirty="0">
              <a:solidFill>
                <a:schemeClr val="tx1"/>
              </a:solidFill>
              <a:latin typeface="微软雅黑" pitchFamily="34" charset="-122"/>
              <a:ea typeface="微软雅黑" pitchFamily="34" charset="-122"/>
            </a:endParaRPr>
          </a:p>
          <a:p>
            <a:pPr>
              <a:lnSpc>
                <a:spcPts val="2700"/>
              </a:lnSpc>
              <a:spcBef>
                <a:spcPts val="600"/>
              </a:spcBef>
            </a:pPr>
            <a:r>
              <a:rPr lang="zh-CN" altLang="en-US" sz="2000" dirty="0">
                <a:solidFill>
                  <a:schemeClr val="tx1"/>
                </a:solidFill>
                <a:latin typeface="微软雅黑" pitchFamily="34" charset="-122"/>
                <a:ea typeface="微软雅黑" pitchFamily="34" charset="-122"/>
              </a:rPr>
              <a:t>传送方向用</a:t>
            </a:r>
            <a:r>
              <a:rPr lang="zh-CN" altLang="en-US" sz="2000" dirty="0">
                <a:solidFill>
                  <a:srgbClr val="0033CC"/>
                </a:solidFill>
                <a:latin typeface="微软雅黑" pitchFamily="34" charset="-122"/>
                <a:ea typeface="微软雅黑" pitchFamily="34" charset="-122"/>
              </a:rPr>
              <a:t>←</a:t>
            </a:r>
            <a:r>
              <a:rPr lang="zh-CN" altLang="en-US" sz="2000" dirty="0">
                <a:solidFill>
                  <a:schemeClr val="tx1"/>
                </a:solidFill>
                <a:latin typeface="微软雅黑" pitchFamily="34" charset="-122"/>
                <a:ea typeface="微软雅黑" pitchFamily="34" charset="-122"/>
              </a:rPr>
              <a:t>表示，即传送源在右，传送目的在左</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77800"/>
            <a:ext cx="4900618" cy="422275"/>
          </a:xfrm>
        </p:spPr>
        <p:txBody>
          <a:bodyPr>
            <a:normAutofit fontScale="90000"/>
          </a:bodyPr>
          <a:lstStyle/>
          <a:p>
            <a:r>
              <a:rPr lang="en-US" altLang="zh-CN" dirty="0" smtClean="0"/>
              <a:t>CPU</a:t>
            </a:r>
            <a:r>
              <a:rPr lang="zh-CN" altLang="en-US" dirty="0" smtClean="0"/>
              <a:t>基础</a:t>
            </a:r>
            <a:endParaRPr lang="zh-CN" altLang="en-US" dirty="0" smtClean="0">
              <a:ea typeface="宋体" pitchFamily="2" charset="-122"/>
            </a:endParaRPr>
          </a:p>
        </p:txBody>
      </p:sp>
      <p:sp>
        <p:nvSpPr>
          <p:cNvPr id="28675" name="Rectangle 4"/>
          <p:cNvSpPr>
            <a:spLocks noGrp="1" noChangeArrowheads="1"/>
          </p:cNvSpPr>
          <p:nvPr>
            <p:ph type="body" idx="1"/>
          </p:nvPr>
        </p:nvSpPr>
        <p:spPr>
          <a:xfrm>
            <a:off x="30163" y="865188"/>
            <a:ext cx="9015412" cy="5799137"/>
          </a:xfrm>
        </p:spPr>
        <p:txBody>
          <a:bodyPr>
            <a:noAutofit/>
          </a:bodyPr>
          <a:lstStyle/>
          <a:p>
            <a:pPr marL="342900" indent="-342900">
              <a:spcBef>
                <a:spcPts val="600"/>
              </a:spcBef>
            </a:pPr>
            <a:r>
              <a:rPr lang="en-US" altLang="zh-CN" sz="2000" dirty="0" smtClean="0">
                <a:solidFill>
                  <a:srgbClr val="FF0000"/>
                </a:solidFill>
                <a:latin typeface="微软雅黑" pitchFamily="34" charset="-122"/>
                <a:ea typeface="微软雅黑" pitchFamily="34" charset="-122"/>
              </a:rPr>
              <a:t>CPU</a:t>
            </a:r>
            <a:r>
              <a:rPr lang="zh-CN" altLang="en-US" sz="2000" dirty="0" smtClean="0">
                <a:solidFill>
                  <a:srgbClr val="FF0000"/>
                </a:solidFill>
                <a:latin typeface="微软雅黑" pitchFamily="34" charset="-122"/>
                <a:ea typeface="微软雅黑" pitchFamily="34" charset="-122"/>
              </a:rPr>
              <a:t>设计直接决定了时钟周期宽度和</a:t>
            </a:r>
            <a:r>
              <a:rPr lang="en-US" altLang="zh-CN" sz="2000" dirty="0" smtClean="0">
                <a:solidFill>
                  <a:srgbClr val="FF0000"/>
                </a:solidFill>
                <a:latin typeface="微软雅黑" pitchFamily="34" charset="-122"/>
                <a:ea typeface="微软雅黑" pitchFamily="34" charset="-122"/>
              </a:rPr>
              <a:t>CPI</a:t>
            </a:r>
            <a:r>
              <a:rPr lang="zh-CN" altLang="en-US" sz="2000" dirty="0" smtClean="0">
                <a:solidFill>
                  <a:srgbClr val="FF000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所以对计算机性能非常重要！</a:t>
            </a:r>
            <a:endParaRPr lang="en-US" altLang="zh-CN" sz="2000" dirty="0" smtClean="0">
              <a:latin typeface="微软雅黑" pitchFamily="34" charset="-122"/>
              <a:ea typeface="微软雅黑" pitchFamily="34" charset="-122"/>
            </a:endParaRPr>
          </a:p>
          <a:p>
            <a:pPr>
              <a:spcBef>
                <a:spcPts val="600"/>
              </a:spcBef>
            </a:pPr>
            <a:r>
              <a:rPr lang="en-US" altLang="zh-CN" sz="2000" dirty="0" smtClean="0">
                <a:solidFill>
                  <a:srgbClr val="FF0000"/>
                </a:solidFill>
                <a:latin typeface="微软雅黑" pitchFamily="34" charset="-122"/>
                <a:ea typeface="微软雅黑" pitchFamily="34" charset="-122"/>
              </a:rPr>
              <a:t>CPU </a:t>
            </a:r>
            <a:r>
              <a:rPr lang="zh-CN" altLang="en-US" sz="2000" dirty="0" smtClean="0">
                <a:solidFill>
                  <a:srgbClr val="FF0000"/>
                </a:solidFill>
                <a:latin typeface="微软雅黑" pitchFamily="34" charset="-122"/>
                <a:ea typeface="微软雅黑" pitchFamily="34" charset="-122"/>
              </a:rPr>
              <a:t>执行时间 </a:t>
            </a:r>
            <a:r>
              <a:rPr lang="en-US" altLang="zh-CN" sz="2000" dirty="0" smtClean="0">
                <a:solidFill>
                  <a:srgbClr val="FF0000"/>
                </a:solidFill>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指令条数 </a:t>
            </a:r>
            <a:r>
              <a:rPr lang="en-US" altLang="en-US" sz="2000" dirty="0" smtClean="0">
                <a:solidFill>
                  <a:srgbClr val="FF0000"/>
                </a:solidFill>
                <a:latin typeface="微软雅黑" pitchFamily="34" charset="-122"/>
                <a:ea typeface="微软雅黑" pitchFamily="34" charset="-122"/>
              </a:rPr>
              <a:t>×</a:t>
            </a:r>
            <a:r>
              <a:rPr lang="en-US" altLang="zh-CN" sz="2000" dirty="0" smtClean="0">
                <a:solidFill>
                  <a:srgbClr val="FF0000"/>
                </a:solidFill>
                <a:latin typeface="微软雅黑" pitchFamily="34" charset="-122"/>
                <a:ea typeface="微软雅黑" pitchFamily="34" charset="-122"/>
              </a:rPr>
              <a:t> CPI </a:t>
            </a:r>
            <a:r>
              <a:rPr lang="en-US" altLang="en-US" sz="2000" dirty="0" smtClean="0">
                <a:solidFill>
                  <a:srgbClr val="FF0000"/>
                </a:solidFill>
                <a:latin typeface="微软雅黑" pitchFamily="34" charset="-122"/>
                <a:ea typeface="微软雅黑" pitchFamily="34" charset="-122"/>
              </a:rPr>
              <a:t>×</a:t>
            </a:r>
            <a:r>
              <a:rPr lang="en-US" altLang="zh-CN" sz="2000" dirty="0" smtClean="0">
                <a:solidFill>
                  <a:srgbClr val="FF0000"/>
                </a:solidFill>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时钟周期</a:t>
            </a:r>
            <a:endParaRPr lang="en-US" altLang="zh-CN" sz="2000" dirty="0" smtClean="0">
              <a:solidFill>
                <a:srgbClr val="FF0000"/>
              </a:solidFill>
              <a:latin typeface="微软雅黑" pitchFamily="34" charset="-122"/>
              <a:ea typeface="微软雅黑" pitchFamily="34" charset="-122"/>
            </a:endParaRPr>
          </a:p>
          <a:p>
            <a:pPr>
              <a:spcBef>
                <a:spcPts val="600"/>
              </a:spcBef>
            </a:pPr>
            <a:endParaRPr lang="zh-CN" altLang="en-US" sz="2000" dirty="0" smtClean="0">
              <a:solidFill>
                <a:srgbClr val="FF0000"/>
              </a:solidFill>
              <a:latin typeface="微软雅黑" pitchFamily="34" charset="-122"/>
              <a:ea typeface="微软雅黑" pitchFamily="34" charset="-122"/>
            </a:endParaRPr>
          </a:p>
          <a:p>
            <a:pPr marL="342900" indent="-342900">
              <a:spcBef>
                <a:spcPts val="600"/>
              </a:spcBef>
            </a:pPr>
            <a:r>
              <a:rPr lang="en-US" altLang="zh-CN"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主要由数据通路和控制器组成</a:t>
            </a:r>
          </a:p>
          <a:p>
            <a:pPr marL="742950" lvl="1" indent="-285750">
              <a:spcBef>
                <a:spcPts val="600"/>
              </a:spcBef>
            </a:pPr>
            <a:r>
              <a:rPr lang="zh-CN" altLang="en-US" sz="2000" dirty="0" smtClean="0">
                <a:solidFill>
                  <a:srgbClr val="FF0000"/>
                </a:solidFill>
                <a:latin typeface="微软雅黑" pitchFamily="34" charset="-122"/>
                <a:ea typeface="微软雅黑" pitchFamily="34" charset="-122"/>
              </a:rPr>
              <a:t>数据通路</a:t>
            </a:r>
            <a:r>
              <a:rPr lang="zh-CN" altLang="en-US" sz="2000" dirty="0" smtClean="0">
                <a:latin typeface="微软雅黑" pitchFamily="34" charset="-122"/>
                <a:ea typeface="微软雅黑" pitchFamily="34" charset="-122"/>
              </a:rPr>
              <a:t>：实现指令集中所有指令的操作功能</a:t>
            </a:r>
          </a:p>
          <a:p>
            <a:pPr marL="742950" lvl="1" indent="-285750">
              <a:spcBef>
                <a:spcPts val="600"/>
              </a:spcBef>
            </a:pPr>
            <a:r>
              <a:rPr lang="zh-CN" altLang="en-US" sz="2000" dirty="0" smtClean="0">
                <a:solidFill>
                  <a:srgbClr val="FF0000"/>
                </a:solidFill>
                <a:latin typeface="微软雅黑" pitchFamily="34" charset="-122"/>
                <a:ea typeface="微软雅黑" pitchFamily="34" charset="-122"/>
              </a:rPr>
              <a:t>控制器</a:t>
            </a:r>
            <a:r>
              <a:rPr lang="zh-CN" altLang="en-US" sz="2000" dirty="0" smtClean="0">
                <a:latin typeface="微软雅黑" pitchFamily="34" charset="-122"/>
                <a:ea typeface="微软雅黑" pitchFamily="34" charset="-122"/>
              </a:rPr>
              <a:t>：控制数据通路中各部件进行正确操作</a:t>
            </a:r>
          </a:p>
          <a:p>
            <a:pPr marL="342900" indent="-342900">
              <a:spcBef>
                <a:spcPts val="600"/>
              </a:spcBef>
            </a:pPr>
            <a:r>
              <a:rPr lang="zh-CN" altLang="en-US" sz="2000" dirty="0" smtClean="0">
                <a:latin typeface="微软雅黑" pitchFamily="34" charset="-122"/>
                <a:ea typeface="微软雅黑" pitchFamily="34" charset="-122"/>
              </a:rPr>
              <a:t>数据通路中包含两种元件</a:t>
            </a:r>
            <a:endParaRPr lang="en-US" altLang="zh-CN" sz="2000" dirty="0" smtClean="0">
              <a:latin typeface="微软雅黑" pitchFamily="34" charset="-122"/>
              <a:ea typeface="微软雅黑" pitchFamily="34" charset="-122"/>
            </a:endParaRPr>
          </a:p>
          <a:p>
            <a:pPr marL="742950" lvl="1" indent="-285750">
              <a:spcBef>
                <a:spcPts val="600"/>
              </a:spcBef>
            </a:pPr>
            <a:r>
              <a:rPr lang="zh-CN" altLang="en-US" sz="2000" dirty="0" smtClean="0">
                <a:solidFill>
                  <a:srgbClr val="FF0000"/>
                </a:solidFill>
                <a:latin typeface="微软雅黑" pitchFamily="34" charset="-122"/>
                <a:ea typeface="微软雅黑" pitchFamily="34" charset="-122"/>
              </a:rPr>
              <a:t>操作元件（组合电路）</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ALU</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MUX</a:t>
            </a:r>
            <a:r>
              <a:rPr lang="zh-CN" altLang="en-US" sz="2000" dirty="0" smtClean="0">
                <a:latin typeface="微软雅黑" pitchFamily="34" charset="-122"/>
                <a:ea typeface="微软雅黑" pitchFamily="34" charset="-122"/>
              </a:rPr>
              <a:t>、扩展器、</a:t>
            </a:r>
            <a:r>
              <a:rPr lang="en-US" altLang="zh-CN" sz="2000" dirty="0" smtClean="0">
                <a:latin typeface="微软雅黑" pitchFamily="34" charset="-122"/>
                <a:ea typeface="微软雅黑" pitchFamily="34" charset="-122"/>
              </a:rPr>
              <a:t>Adder</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Reg</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Mem</a:t>
            </a:r>
            <a:r>
              <a:rPr lang="en-US" altLang="zh-CN" sz="2000" dirty="0" smtClean="0">
                <a:latin typeface="微软雅黑" pitchFamily="34" charset="-122"/>
                <a:ea typeface="微软雅黑" pitchFamily="34" charset="-122"/>
              </a:rPr>
              <a:t> Read</a:t>
            </a:r>
            <a:r>
              <a:rPr lang="zh-CN" altLang="en-US" sz="2000" dirty="0" smtClean="0">
                <a:latin typeface="微软雅黑" pitchFamily="34" charset="-122"/>
                <a:ea typeface="微软雅黑" pitchFamily="34" charset="-122"/>
              </a:rPr>
              <a:t>等</a:t>
            </a:r>
          </a:p>
          <a:p>
            <a:pPr marL="742950" lvl="1" indent="-285750">
              <a:spcBef>
                <a:spcPts val="600"/>
              </a:spcBef>
            </a:pPr>
            <a:r>
              <a:rPr lang="zh-CN" altLang="en-US" sz="2000" dirty="0" smtClean="0">
                <a:solidFill>
                  <a:srgbClr val="FF0000"/>
                </a:solidFill>
                <a:latin typeface="微软雅黑" pitchFamily="34" charset="-122"/>
                <a:ea typeface="微软雅黑" pitchFamily="34" charset="-122"/>
              </a:rPr>
              <a:t>状态 </a:t>
            </a:r>
            <a:r>
              <a:rPr lang="en-US" altLang="zh-CN" sz="2000" dirty="0" smtClean="0">
                <a:solidFill>
                  <a:srgbClr val="FF0000"/>
                </a:solidFill>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存储元件（时序电路）</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PC</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Reg</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Mem</a:t>
            </a:r>
            <a:r>
              <a:rPr lang="en-US" altLang="zh-CN" sz="2000" dirty="0" smtClean="0">
                <a:latin typeface="微软雅黑" pitchFamily="34" charset="-122"/>
                <a:ea typeface="微软雅黑" pitchFamily="34" charset="-122"/>
              </a:rPr>
              <a:t> Write</a:t>
            </a:r>
          </a:p>
          <a:p>
            <a:pPr marL="342900" indent="-342900">
              <a:spcBef>
                <a:spcPts val="600"/>
              </a:spcBef>
            </a:pPr>
            <a:r>
              <a:rPr lang="zh-CN" altLang="en-US" sz="2000" dirty="0" smtClean="0">
                <a:latin typeface="微软雅黑" pitchFamily="34" charset="-122"/>
                <a:ea typeface="微软雅黑" pitchFamily="34" charset="-122"/>
              </a:rPr>
              <a:t>数据通路的定时</a:t>
            </a:r>
          </a:p>
          <a:p>
            <a:pPr marL="742950" lvl="1" indent="-285750">
              <a:spcBef>
                <a:spcPts val="600"/>
              </a:spcBef>
            </a:pPr>
            <a:r>
              <a:rPr lang="zh-CN" altLang="en-US" sz="2000" dirty="0" smtClean="0">
                <a:latin typeface="微软雅黑" pitchFamily="34" charset="-122"/>
                <a:ea typeface="微软雅黑" pitchFamily="34" charset="-122"/>
              </a:rPr>
              <a:t>数据通路中的操作元件没有存储功能，其操作结果必须写到存储元件中</a:t>
            </a:r>
          </a:p>
          <a:p>
            <a:pPr marL="742950" lvl="1" indent="-285750">
              <a:spcBef>
                <a:spcPts val="600"/>
              </a:spcBef>
            </a:pPr>
            <a:r>
              <a:rPr lang="zh-CN" altLang="en-US" sz="2000" dirty="0" smtClean="0">
                <a:latin typeface="微软雅黑" pitchFamily="34" charset="-122"/>
                <a:ea typeface="微软雅黑" pitchFamily="34" charset="-122"/>
              </a:rPr>
              <a:t>在时钟到达后</a:t>
            </a:r>
            <a:r>
              <a:rPr lang="en-US" altLang="zh-CN" sz="2000" dirty="0" err="1" smtClean="0">
                <a:solidFill>
                  <a:srgbClr val="FF0000"/>
                </a:solidFill>
                <a:latin typeface="微软雅黑" pitchFamily="34" charset="-122"/>
                <a:ea typeface="微软雅黑" pitchFamily="34" charset="-122"/>
              </a:rPr>
              <a:t>clk</a:t>
            </a:r>
            <a:r>
              <a:rPr lang="en-US" altLang="zh-CN" sz="2000" dirty="0" smtClean="0">
                <a:solidFill>
                  <a:srgbClr val="FF0000"/>
                </a:solidFill>
                <a:latin typeface="微软雅黑" pitchFamily="34" charset="-122"/>
                <a:ea typeface="微软雅黑" pitchFamily="34" charset="-122"/>
              </a:rPr>
              <a:t>-to-Q</a:t>
            </a:r>
            <a:r>
              <a:rPr lang="zh-CN" altLang="en-US" sz="2000" dirty="0" smtClean="0">
                <a:latin typeface="微软雅黑" pitchFamily="34" charset="-122"/>
                <a:ea typeface="微软雅黑" pitchFamily="34" charset="-122"/>
              </a:rPr>
              <a:t>时存储元件开始更新状态</a:t>
            </a:r>
          </a:p>
          <a:p>
            <a:pPr marL="342900" indent="-342900">
              <a:spcBef>
                <a:spcPts val="600"/>
              </a:spcBef>
            </a:pPr>
            <a:r>
              <a:rPr lang="en-US" altLang="zh-CN" sz="2000" dirty="0" smtClean="0">
                <a:latin typeface="微软雅黑" pitchFamily="34" charset="-122"/>
                <a:ea typeface="微软雅黑" pitchFamily="34" charset="-122"/>
              </a:rPr>
              <a:t>RV32I</a:t>
            </a:r>
            <a:r>
              <a:rPr lang="zh-CN" altLang="en-US" sz="2000" dirty="0" smtClean="0">
                <a:latin typeface="微软雅黑" pitchFamily="34" charset="-122"/>
                <a:ea typeface="微软雅黑" pitchFamily="34" charset="-122"/>
              </a:rPr>
              <a:t>指令集的一个子集作为</a:t>
            </a:r>
            <a:r>
              <a:rPr lang="en-US" altLang="zh-CN"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的实现目标</a:t>
            </a:r>
          </a:p>
          <a:p>
            <a:pPr marL="742950" lvl="1" indent="-285750">
              <a:spcBef>
                <a:spcPts val="600"/>
              </a:spcBef>
            </a:pPr>
            <a:endParaRPr lang="zh-CN" altLang="en-US"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44500" y="123825"/>
            <a:ext cx="7416800" cy="233341"/>
          </a:xfrm>
        </p:spPr>
        <p:txBody>
          <a:bodyPr>
            <a:noAutofit/>
          </a:bodyPr>
          <a:lstStyle/>
          <a:p>
            <a:r>
              <a:rPr lang="zh-CN" altLang="en-US" sz="2800" dirty="0" smtClean="0">
                <a:ea typeface="宋体" charset="-122"/>
              </a:rPr>
              <a:t>单周期处理器</a:t>
            </a:r>
          </a:p>
        </p:txBody>
      </p:sp>
      <p:pic>
        <p:nvPicPr>
          <p:cNvPr id="54275" name="图片 1"/>
          <p:cNvPicPr>
            <a:picLocks noChangeAspect="1" noChangeArrowheads="1"/>
          </p:cNvPicPr>
          <p:nvPr/>
        </p:nvPicPr>
        <p:blipFill>
          <a:blip r:embed="rId3"/>
          <a:srcRect/>
          <a:stretch>
            <a:fillRect/>
          </a:stretch>
        </p:blipFill>
        <p:spPr bwMode="auto">
          <a:xfrm>
            <a:off x="-25400" y="511175"/>
            <a:ext cx="9070975" cy="6346825"/>
          </a:xfrm>
          <a:prstGeom prst="rect">
            <a:avLst/>
          </a:prstGeom>
          <a:noFill/>
          <a:ln w="9525">
            <a:noFill/>
            <a:miter lim="800000"/>
            <a:headEnd/>
            <a:tailEnd/>
          </a:ln>
        </p:spPr>
      </p:pic>
      <p:sp>
        <p:nvSpPr>
          <p:cNvPr id="184" name="Text Box 178"/>
          <p:cNvSpPr txBox="1">
            <a:spLocks noChangeArrowheads="1"/>
          </p:cNvSpPr>
          <p:nvPr/>
        </p:nvSpPr>
        <p:spPr bwMode="auto">
          <a:xfrm>
            <a:off x="6381750" y="546100"/>
            <a:ext cx="1582738" cy="898525"/>
          </a:xfrm>
          <a:prstGeom prst="rect">
            <a:avLst/>
          </a:prstGeom>
          <a:solidFill>
            <a:srgbClr val="0A10F4">
              <a:alpha val="28627"/>
            </a:srgbClr>
          </a:solidFill>
          <a:ln w="9525">
            <a:noFill/>
            <a:miter lim="800000"/>
            <a:headEnd/>
            <a:tailEnd/>
          </a:ln>
        </p:spPr>
        <p:txBody>
          <a:bodyPr lIns="0" rIns="0"/>
          <a:lstStyle/>
          <a:p>
            <a:pPr eaLnBrk="0" hangingPunct="0"/>
            <a:endParaRPr lang="zh-CN" altLang="en-US" sz="1800">
              <a:solidFill>
                <a:schemeClr val="accent2"/>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44500" y="203200"/>
            <a:ext cx="5341946" cy="422275"/>
          </a:xfrm>
        </p:spPr>
        <p:txBody>
          <a:bodyPr>
            <a:normAutofit fontScale="90000"/>
          </a:bodyPr>
          <a:lstStyle/>
          <a:p>
            <a:r>
              <a:rPr lang="zh-CN" altLang="en-US" dirty="0" smtClean="0">
                <a:ea typeface="宋体" pitchFamily="2" charset="-122"/>
              </a:rPr>
              <a:t>单周期</a:t>
            </a:r>
            <a:r>
              <a:rPr lang="en-US" altLang="zh-CN" dirty="0" smtClean="0">
                <a:ea typeface="宋体" pitchFamily="2" charset="-122"/>
              </a:rPr>
              <a:t>CPU</a:t>
            </a:r>
            <a:r>
              <a:rPr lang="zh-CN" altLang="en-US" dirty="0" smtClean="0">
                <a:ea typeface="宋体" pitchFamily="2" charset="-122"/>
              </a:rPr>
              <a:t>小结</a:t>
            </a:r>
          </a:p>
        </p:txBody>
      </p:sp>
      <p:sp>
        <p:nvSpPr>
          <p:cNvPr id="312324" name="Rectangle 4"/>
          <p:cNvSpPr>
            <a:spLocks noGrp="1" noChangeArrowheads="1"/>
          </p:cNvSpPr>
          <p:nvPr>
            <p:ph type="body" idx="1"/>
          </p:nvPr>
        </p:nvSpPr>
        <p:spPr>
          <a:xfrm>
            <a:off x="152400" y="854092"/>
            <a:ext cx="8677275" cy="4932362"/>
          </a:xfrm>
        </p:spPr>
        <p:txBody>
          <a:bodyPr>
            <a:noAutofit/>
          </a:bodyPr>
          <a:lstStyle/>
          <a:p>
            <a:pPr marL="742950" lvl="1" indent="-285750">
              <a:spcBef>
                <a:spcPts val="1200"/>
              </a:spcBef>
            </a:pPr>
            <a:r>
              <a:rPr lang="zh-CN" altLang="en-US" sz="2400" dirty="0" smtClean="0">
                <a:solidFill>
                  <a:srgbClr val="FF0000"/>
                </a:solidFill>
                <a:latin typeface="微软雅黑" pitchFamily="34" charset="-122"/>
                <a:ea typeface="微软雅黑" pitchFamily="34" charset="-122"/>
              </a:rPr>
              <a:t>每条指令在一个时钟周期内完成</a:t>
            </a:r>
          </a:p>
          <a:p>
            <a:pPr marL="742950" lvl="1" indent="-285750">
              <a:spcBef>
                <a:spcPts val="1200"/>
              </a:spcBef>
            </a:pPr>
            <a:r>
              <a:rPr lang="zh-CN" altLang="en-US" sz="2400" dirty="0" smtClean="0">
                <a:latin typeface="微软雅黑" pitchFamily="34" charset="-122"/>
                <a:ea typeface="微软雅黑" pitchFamily="34" charset="-122"/>
              </a:rPr>
              <a:t>每个时钟到来时，都开始进入取指令操作</a:t>
            </a:r>
          </a:p>
          <a:p>
            <a:pPr marL="1143000" lvl="2" indent="-228600">
              <a:spcBef>
                <a:spcPts val="1200"/>
              </a:spcBef>
            </a:pPr>
            <a:r>
              <a:rPr lang="zh-CN" altLang="en-US" dirty="0" smtClean="0">
                <a:latin typeface="微软雅黑" pitchFamily="34" charset="-122"/>
                <a:ea typeface="微软雅黑" pitchFamily="34" charset="-122"/>
              </a:rPr>
              <a:t>经过</a:t>
            </a:r>
            <a:r>
              <a:rPr lang="en-US" altLang="zh-CN" dirty="0" err="1" smtClean="0">
                <a:latin typeface="微软雅黑" pitchFamily="34" charset="-122"/>
                <a:ea typeface="微软雅黑" pitchFamily="34" charset="-122"/>
              </a:rPr>
              <a:t>clk</a:t>
            </a:r>
            <a:r>
              <a:rPr lang="en-US" altLang="zh-CN" dirty="0" smtClean="0">
                <a:latin typeface="微软雅黑" pitchFamily="34" charset="-122"/>
                <a:ea typeface="微软雅黑" pitchFamily="34" charset="-122"/>
              </a:rPr>
              <a:t>-to-Q</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得到新值，经过</a:t>
            </a:r>
            <a:r>
              <a:rPr lang="en-US" altLang="zh-CN" dirty="0" smtClean="0">
                <a:latin typeface="微软雅黑" pitchFamily="34" charset="-122"/>
                <a:ea typeface="微软雅黑" pitchFamily="34" charset="-122"/>
              </a:rPr>
              <a:t>access time</a:t>
            </a:r>
            <a:r>
              <a:rPr lang="zh-CN" altLang="en-US" dirty="0" smtClean="0">
                <a:latin typeface="微软雅黑" pitchFamily="34" charset="-122"/>
                <a:ea typeface="微软雅黑" pitchFamily="34" charset="-122"/>
              </a:rPr>
              <a:t>后得到当前指令</a:t>
            </a:r>
          </a:p>
          <a:p>
            <a:pPr marL="1143000" lvl="2" indent="-228600">
              <a:spcBef>
                <a:spcPts val="1200"/>
              </a:spcBef>
            </a:pPr>
            <a:r>
              <a:rPr lang="zh-CN" altLang="en-US" dirty="0" smtClean="0">
                <a:latin typeface="微软雅黑" pitchFamily="34" charset="-122"/>
                <a:ea typeface="微软雅黑" pitchFamily="34" charset="-122"/>
              </a:rPr>
              <a:t>按三种方式分别计算下条指令地址，在</a:t>
            </a:r>
            <a:r>
              <a:rPr lang="en-US" altLang="zh-CN" dirty="0" smtClean="0">
                <a:latin typeface="微软雅黑" pitchFamily="34" charset="-122"/>
                <a:ea typeface="微软雅黑" pitchFamily="34" charset="-122"/>
              </a:rPr>
              <a:t>branch / zero / jump</a:t>
            </a:r>
            <a:r>
              <a:rPr lang="zh-CN" altLang="en-US" dirty="0" smtClean="0">
                <a:latin typeface="微软雅黑" pitchFamily="34" charset="-122"/>
                <a:ea typeface="微软雅黑" pitchFamily="34" charset="-122"/>
              </a:rPr>
              <a:t>的控制下，选择其中之一（顺序，无条件跳转，有条件转移）送到</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输入端，但不会马上写入</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，下个时钟到达时才会更新</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1143000" lvl="2" indent="-228600">
              <a:spcBef>
                <a:spcPts val="1200"/>
              </a:spcBef>
            </a:pPr>
            <a:r>
              <a:rPr lang="zh-CN" altLang="en-US" dirty="0" smtClean="0">
                <a:latin typeface="微软雅黑" pitchFamily="34" charset="-122"/>
                <a:ea typeface="微软雅黑" pitchFamily="34" charset="-122"/>
                <a:cs typeface="Arial" pitchFamily="34" charset="0"/>
              </a:rPr>
              <a:t>同时按控制信号完成</a:t>
            </a:r>
            <a:r>
              <a:rPr lang="zh-CN" altLang="en-US" dirty="0" smtClean="0">
                <a:solidFill>
                  <a:srgbClr val="FF0000"/>
                </a:solidFill>
                <a:latin typeface="微软雅黑" pitchFamily="34" charset="-122"/>
                <a:ea typeface="微软雅黑" pitchFamily="34" charset="-122"/>
                <a:cs typeface="Arial" pitchFamily="34" charset="0"/>
              </a:rPr>
              <a:t>当前指令所特有的操作</a:t>
            </a:r>
            <a:endParaRPr lang="en-US" altLang="zh-CN" dirty="0" smtClean="0">
              <a:solidFill>
                <a:srgbClr val="FF0000"/>
              </a:solidFill>
              <a:latin typeface="微软雅黑" pitchFamily="34" charset="-122"/>
              <a:ea typeface="微软雅黑" pitchFamily="34" charset="-122"/>
              <a:cs typeface="Arial" pitchFamily="34" charset="0"/>
            </a:endParaRPr>
          </a:p>
          <a:p>
            <a:pPr lvl="1">
              <a:spcBef>
                <a:spcPts val="1200"/>
              </a:spcBef>
            </a:pPr>
            <a:r>
              <a:rPr lang="zh-CN" altLang="en-US" sz="2400" dirty="0" smtClean="0">
                <a:latin typeface="微软雅黑" pitchFamily="34" charset="-122"/>
                <a:ea typeface="微软雅黑" pitchFamily="34" charset="-122"/>
              </a:rPr>
              <a:t>汇总每条指令控制信号的取值，生成真值表，写出逻辑表达式，设计控制器逻辑</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cs typeface="Arial" pitchFamily="34" charset="0"/>
              </a:rPr>
              <a:t>对指令进行译码，与指令执行得到的条件码或当前机器的状态、时序信号（时钟）等组合，生成对数据通路进行控制的控制信号。</a:t>
            </a:r>
            <a:endParaRPr lang="zh-CN" altLang="en-US" sz="2400" dirty="0" smtClean="0">
              <a:latin typeface="微软雅黑" pitchFamily="34" charset="-122"/>
              <a:ea typeface="微软雅黑" pitchFamily="34" charset="-122"/>
            </a:endParaRPr>
          </a:p>
          <a:p>
            <a:pPr lvl="1">
              <a:spcBef>
                <a:spcPts val="1200"/>
              </a:spcBef>
            </a:pPr>
            <a:endParaRPr lang="en-US" altLang="zh-CN" sz="2400" dirty="0" smtClean="0">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42852"/>
            <a:ext cx="8229600" cy="511156"/>
          </a:xfrm>
        </p:spPr>
        <p:txBody>
          <a:bodyPr>
            <a:noAutofit/>
          </a:bodyPr>
          <a:lstStyle/>
          <a:p>
            <a:r>
              <a:rPr lang="zh-CN" altLang="en-US" sz="2800" b="1" dirty="0" smtClean="0">
                <a:ea typeface="宋体" pitchFamily="2" charset="-122"/>
              </a:rPr>
              <a:t>单周期和多周期</a:t>
            </a:r>
            <a:r>
              <a:rPr lang="en-US" altLang="zh-CN" sz="2800" b="1" dirty="0" smtClean="0">
                <a:ea typeface="宋体" pitchFamily="2" charset="-122"/>
              </a:rPr>
              <a:t>CPU</a:t>
            </a:r>
            <a:r>
              <a:rPr lang="zh-CN" altLang="en-US" sz="2800" b="1" dirty="0" smtClean="0">
                <a:ea typeface="宋体" pitchFamily="2" charset="-122"/>
              </a:rPr>
              <a:t>对比</a:t>
            </a:r>
            <a:endParaRPr lang="en-US" altLang="zh-CN" sz="2800" b="1" dirty="0" smtClean="0">
              <a:ea typeface="宋体" pitchFamily="2" charset="-122"/>
            </a:endParaRPr>
          </a:p>
        </p:txBody>
      </p:sp>
      <p:sp>
        <p:nvSpPr>
          <p:cNvPr id="363523" name="Rectangle 3"/>
          <p:cNvSpPr>
            <a:spLocks noGrp="1" noChangeArrowheads="1"/>
          </p:cNvSpPr>
          <p:nvPr>
            <p:ph type="body" idx="1"/>
          </p:nvPr>
        </p:nvSpPr>
        <p:spPr>
          <a:xfrm>
            <a:off x="241300" y="701675"/>
            <a:ext cx="8496300" cy="5899150"/>
          </a:xfrm>
        </p:spPr>
        <p:txBody>
          <a:bodyPr>
            <a:normAutofit/>
          </a:bodyPr>
          <a:lstStyle/>
          <a:p>
            <a:pPr>
              <a:lnSpc>
                <a:spcPct val="110000"/>
              </a:lnSpc>
              <a:spcBef>
                <a:spcPts val="600"/>
              </a:spcBef>
            </a:pPr>
            <a:r>
              <a:rPr lang="zh-CN" altLang="en-US" sz="1900" dirty="0" smtClean="0">
                <a:latin typeface="微软雅黑" pitchFamily="34" charset="-122"/>
                <a:ea typeface="微软雅黑" pitchFamily="34" charset="-122"/>
              </a:rPr>
              <a:t>单周期处理器的设计</a:t>
            </a:r>
          </a:p>
          <a:p>
            <a:pPr lvl="1">
              <a:lnSpc>
                <a:spcPct val="110000"/>
              </a:lnSpc>
              <a:spcBef>
                <a:spcPts val="600"/>
              </a:spcBef>
            </a:pPr>
            <a:r>
              <a:rPr lang="zh-CN" altLang="en-US" sz="1900" dirty="0" smtClean="0">
                <a:latin typeface="微软雅黑" pitchFamily="34" charset="-122"/>
                <a:ea typeface="微软雅黑" pitchFamily="34" charset="-122"/>
              </a:rPr>
              <a:t>每条指令都在一个时钟周期内完成</a:t>
            </a:r>
          </a:p>
          <a:p>
            <a:pPr lvl="1">
              <a:lnSpc>
                <a:spcPct val="110000"/>
              </a:lnSpc>
              <a:spcBef>
                <a:spcPts val="600"/>
              </a:spcBef>
            </a:pPr>
            <a:r>
              <a:rPr lang="zh-CN" altLang="en-US" sz="1900" dirty="0" smtClean="0">
                <a:solidFill>
                  <a:srgbClr val="FF0000"/>
                </a:solidFill>
                <a:latin typeface="微软雅黑" pitchFamily="34" charset="-122"/>
                <a:ea typeface="微软雅黑" pitchFamily="34" charset="-122"/>
              </a:rPr>
              <a:t>时钟周期以最长的</a:t>
            </a:r>
            <a:r>
              <a:rPr lang="en-US" altLang="zh-CN" sz="1900" dirty="0" smtClean="0">
                <a:solidFill>
                  <a:srgbClr val="FF0000"/>
                </a:solidFill>
                <a:latin typeface="微软雅黑" pitchFamily="34" charset="-122"/>
                <a:ea typeface="微软雅黑" pitchFamily="34" charset="-122"/>
              </a:rPr>
              <a:t>Load</a:t>
            </a:r>
            <a:r>
              <a:rPr lang="zh-CN" altLang="en-US" sz="1900" dirty="0" smtClean="0">
                <a:solidFill>
                  <a:srgbClr val="FF0000"/>
                </a:solidFill>
                <a:latin typeface="微软雅黑" pitchFamily="34" charset="-122"/>
                <a:ea typeface="微软雅黑" pitchFamily="34" charset="-122"/>
              </a:rPr>
              <a:t>指令所花时间为准</a:t>
            </a:r>
          </a:p>
          <a:p>
            <a:pPr lvl="1">
              <a:lnSpc>
                <a:spcPct val="110000"/>
              </a:lnSpc>
              <a:spcBef>
                <a:spcPts val="600"/>
              </a:spcBef>
            </a:pPr>
            <a:r>
              <a:rPr lang="zh-CN" altLang="en-US" sz="1900" dirty="0" smtClean="0">
                <a:latin typeface="微软雅黑" pitchFamily="34" charset="-122"/>
                <a:ea typeface="微软雅黑" pitchFamily="34" charset="-122"/>
              </a:rPr>
              <a:t>无需加临时寄存器存放指令执行的中间结果</a:t>
            </a:r>
          </a:p>
          <a:p>
            <a:pPr lvl="1">
              <a:lnSpc>
                <a:spcPct val="110000"/>
              </a:lnSpc>
              <a:spcBef>
                <a:spcPts val="600"/>
              </a:spcBef>
            </a:pPr>
            <a:r>
              <a:rPr lang="zh-CN" altLang="en-US" sz="1900" dirty="0" smtClean="0">
                <a:latin typeface="微软雅黑" pitchFamily="34" charset="-122"/>
                <a:ea typeface="微软雅黑" pitchFamily="34" charset="-122"/>
              </a:rPr>
              <a:t>同一个功能部件不能重复使用</a:t>
            </a:r>
          </a:p>
          <a:p>
            <a:pPr lvl="1">
              <a:lnSpc>
                <a:spcPct val="110000"/>
              </a:lnSpc>
              <a:spcBef>
                <a:spcPts val="600"/>
              </a:spcBef>
            </a:pPr>
            <a:r>
              <a:rPr lang="zh-CN" altLang="en-US" sz="1900" dirty="0" smtClean="0">
                <a:solidFill>
                  <a:srgbClr val="FF0000"/>
                </a:solidFill>
                <a:latin typeface="微软雅黑" pitchFamily="34" charset="-122"/>
                <a:ea typeface="微软雅黑" pitchFamily="34" charset="-122"/>
              </a:rPr>
              <a:t>控制信号在整个指令执行过程中不变</a:t>
            </a:r>
            <a:r>
              <a:rPr lang="zh-CN" altLang="en-US" sz="1900" dirty="0" smtClean="0">
                <a:latin typeface="微软雅黑" pitchFamily="34" charset="-122"/>
                <a:ea typeface="微软雅黑" pitchFamily="34" charset="-122"/>
              </a:rPr>
              <a:t>，所以控制器设计简单，只要写出指令和控制信号之间的真值表，就可以设计出控制器</a:t>
            </a:r>
          </a:p>
          <a:p>
            <a:pPr>
              <a:lnSpc>
                <a:spcPct val="110000"/>
              </a:lnSpc>
              <a:spcBef>
                <a:spcPts val="600"/>
              </a:spcBef>
            </a:pPr>
            <a:r>
              <a:rPr lang="zh-CN" altLang="en-US" sz="1900" dirty="0" smtClean="0">
                <a:latin typeface="微软雅黑" pitchFamily="34" charset="-122"/>
                <a:ea typeface="微软雅黑" pitchFamily="34" charset="-122"/>
              </a:rPr>
              <a:t>多周期处理器的设计</a:t>
            </a:r>
          </a:p>
          <a:p>
            <a:pPr lvl="1">
              <a:lnSpc>
                <a:spcPct val="110000"/>
              </a:lnSpc>
              <a:spcBef>
                <a:spcPts val="600"/>
              </a:spcBef>
            </a:pPr>
            <a:r>
              <a:rPr lang="zh-CN" altLang="en-US" sz="1900" dirty="0" smtClean="0">
                <a:latin typeface="微软雅黑" pitchFamily="34" charset="-122"/>
                <a:ea typeface="微软雅黑" pitchFamily="34" charset="-122"/>
              </a:rPr>
              <a:t>每条指令分成多个阶段，每个阶段在一个时钟内完成</a:t>
            </a:r>
            <a:endParaRPr lang="en-US" altLang="zh-CN" sz="1900" dirty="0" smtClean="0">
              <a:latin typeface="微软雅黑" pitchFamily="34" charset="-122"/>
              <a:ea typeface="微软雅黑" pitchFamily="34" charset="-122"/>
            </a:endParaRPr>
          </a:p>
          <a:p>
            <a:pPr lvl="1">
              <a:lnSpc>
                <a:spcPct val="110000"/>
              </a:lnSpc>
              <a:spcBef>
                <a:spcPts val="600"/>
              </a:spcBef>
            </a:pPr>
            <a:r>
              <a:rPr lang="zh-CN" altLang="en-US" sz="1900" dirty="0" smtClean="0">
                <a:solidFill>
                  <a:srgbClr val="FF0000"/>
                </a:solidFill>
                <a:latin typeface="微软雅黑" pitchFamily="34" charset="-122"/>
                <a:ea typeface="微软雅黑" pitchFamily="34" charset="-122"/>
              </a:rPr>
              <a:t>时钟周期以最长的阶段所花时间为准</a:t>
            </a:r>
          </a:p>
          <a:p>
            <a:pPr lvl="1">
              <a:lnSpc>
                <a:spcPct val="110000"/>
              </a:lnSpc>
              <a:spcBef>
                <a:spcPts val="600"/>
              </a:spcBef>
            </a:pPr>
            <a:r>
              <a:rPr lang="zh-CN" altLang="en-US" sz="1900" dirty="0" smtClean="0">
                <a:solidFill>
                  <a:srgbClr val="FF0000"/>
                </a:solidFill>
                <a:latin typeface="微软雅黑" pitchFamily="34" charset="-122"/>
                <a:ea typeface="微软雅黑" pitchFamily="34" charset="-122"/>
              </a:rPr>
              <a:t>不同指令包含的时钟个数不同</a:t>
            </a:r>
          </a:p>
          <a:p>
            <a:pPr lvl="1">
              <a:lnSpc>
                <a:spcPct val="110000"/>
              </a:lnSpc>
              <a:spcBef>
                <a:spcPts val="600"/>
              </a:spcBef>
            </a:pPr>
            <a:r>
              <a:rPr lang="zh-CN" altLang="en-US" sz="1900" dirty="0" smtClean="0">
                <a:latin typeface="微软雅黑" pitchFamily="34" charset="-122"/>
                <a:ea typeface="微软雅黑" pitchFamily="34" charset="-122"/>
              </a:rPr>
              <a:t>阶段的划分要均衡，每个阶段只能完成一个独立、简单的功能</a:t>
            </a:r>
            <a:endParaRPr lang="en-US" altLang="zh-CN" sz="1900" dirty="0" smtClean="0">
              <a:latin typeface="微软雅黑" pitchFamily="34" charset="-122"/>
              <a:ea typeface="微软雅黑" pitchFamily="34" charset="-122"/>
            </a:endParaRPr>
          </a:p>
          <a:p>
            <a:pPr lvl="1">
              <a:lnSpc>
                <a:spcPct val="110000"/>
              </a:lnSpc>
              <a:spcBef>
                <a:spcPts val="600"/>
              </a:spcBef>
            </a:pPr>
            <a:r>
              <a:rPr lang="zh-CN" altLang="en-US" sz="1900" dirty="0" smtClean="0">
                <a:latin typeface="微软雅黑" pitchFamily="34" charset="-122"/>
                <a:ea typeface="微软雅黑" pitchFamily="34" charset="-122"/>
              </a:rPr>
              <a:t>需加临时寄存器存放指令执行的中间结果</a:t>
            </a:r>
          </a:p>
          <a:p>
            <a:pPr lvl="1">
              <a:lnSpc>
                <a:spcPct val="110000"/>
              </a:lnSpc>
              <a:spcBef>
                <a:spcPts val="600"/>
              </a:spcBef>
            </a:pPr>
            <a:r>
              <a:rPr lang="zh-CN" altLang="en-US" sz="1900" dirty="0" smtClean="0">
                <a:latin typeface="微软雅黑" pitchFamily="34" charset="-122"/>
                <a:ea typeface="微软雅黑" pitchFamily="34" charset="-122"/>
              </a:rPr>
              <a:t>同一个功能部件能在不同的时钟中被重复使用</a:t>
            </a:r>
          </a:p>
          <a:p>
            <a:pPr lvl="1">
              <a:lnSpc>
                <a:spcPct val="110000"/>
              </a:lnSpc>
              <a:spcBef>
                <a:spcPts val="600"/>
              </a:spcBef>
            </a:pPr>
            <a:r>
              <a:rPr lang="zh-CN" altLang="en-US" sz="1900" dirty="0" smtClean="0">
                <a:solidFill>
                  <a:srgbClr val="FF0000"/>
                </a:solidFill>
                <a:latin typeface="微软雅黑" pitchFamily="34" charset="-122"/>
                <a:ea typeface="微软雅黑" pitchFamily="34" charset="-122"/>
              </a:rPr>
              <a:t>可用有限状态机表示指令执行流程，并用</a:t>
            </a:r>
            <a:r>
              <a:rPr lang="en-US" altLang="zh-CN" sz="1900" dirty="0" smtClean="0">
                <a:solidFill>
                  <a:srgbClr val="FF0000"/>
                </a:solidFill>
                <a:latin typeface="微软雅黑" pitchFamily="34" charset="-122"/>
                <a:ea typeface="微软雅黑" pitchFamily="34" charset="-122"/>
              </a:rPr>
              <a:t>PLA</a:t>
            </a:r>
            <a:r>
              <a:rPr lang="zh-CN" altLang="en-US" sz="1900" dirty="0" smtClean="0">
                <a:solidFill>
                  <a:srgbClr val="FF0000"/>
                </a:solidFill>
                <a:latin typeface="微软雅黑" pitchFamily="34" charset="-122"/>
                <a:ea typeface="微软雅黑" pitchFamily="34" charset="-122"/>
              </a:rPr>
              <a:t>或微程序方式设计控制器</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725470"/>
          </a:xfrm>
        </p:spPr>
        <p:txBody>
          <a:bodyPr>
            <a:normAutofit/>
          </a:bodyPr>
          <a:lstStyle/>
          <a:p>
            <a:r>
              <a:rPr lang="zh-CN" altLang="en-US" sz="2800" b="1" dirty="0" smtClean="0"/>
              <a:t>流水线</a:t>
            </a:r>
            <a:r>
              <a:rPr lang="en-US" altLang="zh-CN" sz="2800" b="1" dirty="0" smtClean="0"/>
              <a:t>CPU</a:t>
            </a:r>
            <a:endParaRPr lang="zh-CN" altLang="en-US" sz="2800" b="1" dirty="0"/>
          </a:p>
        </p:txBody>
      </p:sp>
      <p:sp>
        <p:nvSpPr>
          <p:cNvPr id="3" name="内容占位符 2"/>
          <p:cNvSpPr>
            <a:spLocks noGrp="1"/>
          </p:cNvSpPr>
          <p:nvPr>
            <p:ph idx="1"/>
          </p:nvPr>
        </p:nvSpPr>
        <p:spPr>
          <a:xfrm>
            <a:off x="500034" y="714356"/>
            <a:ext cx="8229600" cy="6000768"/>
          </a:xfrm>
        </p:spPr>
        <p:txBody>
          <a:bodyPr>
            <a:normAutofit fontScale="92500"/>
          </a:bodyPr>
          <a:lstStyle/>
          <a:p>
            <a:pPr>
              <a:lnSpc>
                <a:spcPct val="130000"/>
              </a:lnSpc>
              <a:spcBef>
                <a:spcPts val="0"/>
              </a:spcBef>
            </a:pPr>
            <a:r>
              <a:rPr lang="zh-CN" altLang="en-US" sz="1900" dirty="0" smtClean="0">
                <a:solidFill>
                  <a:srgbClr val="FF0000"/>
                </a:solidFill>
                <a:latin typeface="微软雅黑" pitchFamily="34" charset="-122"/>
                <a:ea typeface="微软雅黑" pitchFamily="34" charset="-122"/>
              </a:rPr>
              <a:t>流水线</a:t>
            </a:r>
            <a:r>
              <a:rPr lang="en-US" altLang="zh-CN" sz="1900" dirty="0" smtClean="0">
                <a:solidFill>
                  <a:srgbClr val="FF0000"/>
                </a:solidFill>
                <a:latin typeface="微软雅黑" pitchFamily="34" charset="-122"/>
                <a:ea typeface="微软雅黑" pitchFamily="34" charset="-122"/>
              </a:rPr>
              <a:t>CPU</a:t>
            </a:r>
            <a:r>
              <a:rPr lang="zh-CN" altLang="en-US" sz="1900" dirty="0" smtClean="0">
                <a:solidFill>
                  <a:srgbClr val="FF0000"/>
                </a:solidFill>
                <a:latin typeface="微软雅黑" pitchFamily="34" charset="-122"/>
                <a:ea typeface="微软雅黑" pitchFamily="34" charset="-122"/>
              </a:rPr>
              <a:t>的设计</a:t>
            </a:r>
          </a:p>
          <a:p>
            <a:pPr marL="838200" lvl="1" indent="-342900">
              <a:lnSpc>
                <a:spcPct val="130000"/>
              </a:lnSpc>
              <a:spcBef>
                <a:spcPts val="0"/>
              </a:spcBef>
            </a:pPr>
            <a:r>
              <a:rPr lang="zh-CN" altLang="en-US" sz="1900" dirty="0" smtClean="0">
                <a:latin typeface="微软雅黑" pitchFamily="34" charset="-122"/>
                <a:ea typeface="微软雅黑" pitchFamily="34" charset="-122"/>
              </a:rPr>
              <a:t>将每条指令的执行规整化为若干个同样的流水阶段</a:t>
            </a:r>
          </a:p>
          <a:p>
            <a:pPr marL="838200" lvl="1" indent="-342900">
              <a:lnSpc>
                <a:spcPct val="130000"/>
              </a:lnSpc>
              <a:spcBef>
                <a:spcPts val="0"/>
              </a:spcBef>
            </a:pPr>
            <a:r>
              <a:rPr lang="zh-CN" altLang="en-US" sz="1900" dirty="0" smtClean="0">
                <a:latin typeface="微软雅黑" pitchFamily="34" charset="-122"/>
                <a:ea typeface="微软雅黑" pitchFamily="34" charset="-122"/>
              </a:rPr>
              <a:t>每个流水阶段的执行时间一样，都等于一个时钟</a:t>
            </a:r>
          </a:p>
          <a:p>
            <a:pPr marL="838200" lvl="1" indent="-342900">
              <a:lnSpc>
                <a:spcPct val="130000"/>
              </a:lnSpc>
              <a:spcBef>
                <a:spcPts val="0"/>
              </a:spcBef>
            </a:pPr>
            <a:r>
              <a:rPr lang="zh-CN" altLang="en-US" sz="1900" dirty="0" smtClean="0">
                <a:latin typeface="微软雅黑" pitchFamily="34" charset="-122"/>
                <a:ea typeface="微软雅黑" pitchFamily="34" charset="-122"/>
              </a:rPr>
              <a:t>指令</a:t>
            </a:r>
            <a:r>
              <a:rPr lang="zh-CN" altLang="en-US" sz="1900" dirty="0" smtClean="0">
                <a:latin typeface="微软雅黑" pitchFamily="34" charset="-122"/>
                <a:ea typeface="微软雅黑" pitchFamily="34" charset="-122"/>
              </a:rPr>
              <a:t>吞吐率增大、</a:t>
            </a:r>
            <a:r>
              <a:rPr lang="zh-CN" altLang="en-US" sz="1900" dirty="0" smtClean="0">
                <a:solidFill>
                  <a:srgbClr val="0000FF"/>
                </a:solidFill>
                <a:latin typeface="微软雅黑" pitchFamily="34" charset="-122"/>
                <a:ea typeface="微软雅黑" pitchFamily="34" charset="-122"/>
              </a:rPr>
              <a:t>理想情况下</a:t>
            </a:r>
            <a:r>
              <a:rPr lang="en-US" altLang="zh-CN" sz="1900" dirty="0" smtClean="0">
                <a:solidFill>
                  <a:srgbClr val="0000FF"/>
                </a:solidFill>
                <a:latin typeface="微软雅黑" pitchFamily="34" charset="-122"/>
                <a:ea typeface="微软雅黑" pitchFamily="34" charset="-122"/>
              </a:rPr>
              <a:t>CPI</a:t>
            </a:r>
            <a:r>
              <a:rPr lang="zh-CN" altLang="en-US" sz="1900" dirty="0" smtClean="0">
                <a:solidFill>
                  <a:srgbClr val="0000FF"/>
                </a:solidFill>
                <a:latin typeface="微软雅黑" pitchFamily="34" charset="-122"/>
                <a:ea typeface="微软雅黑" pitchFamily="34" charset="-122"/>
              </a:rPr>
              <a:t>等于</a:t>
            </a:r>
            <a:r>
              <a:rPr lang="en-US" altLang="zh-CN" sz="1900" dirty="0" smtClean="0">
                <a:solidFill>
                  <a:srgbClr val="0000FF"/>
                </a:solidFill>
                <a:latin typeface="微软雅黑" pitchFamily="34" charset="-122"/>
                <a:ea typeface="微软雅黑" pitchFamily="34" charset="-122"/>
              </a:rPr>
              <a:t>1</a:t>
            </a:r>
            <a:r>
              <a:rPr lang="zh-CN" altLang="en-US" sz="1900" dirty="0" smtClean="0">
                <a:latin typeface="微软雅黑" pitchFamily="34" charset="-122"/>
                <a:ea typeface="微软雅黑" pitchFamily="34" charset="-122"/>
              </a:rPr>
              <a:t>、单条指令实际所需时间</a:t>
            </a:r>
            <a:r>
              <a:rPr lang="zh-CN" altLang="en-US" sz="1900" dirty="0" smtClean="0">
                <a:latin typeface="微软雅黑" pitchFamily="34" charset="-122"/>
                <a:ea typeface="微软雅黑" pitchFamily="34" charset="-122"/>
              </a:rPr>
              <a:t>增大</a:t>
            </a:r>
            <a:endParaRPr lang="zh-CN" altLang="en-US" sz="1900" dirty="0" smtClean="0">
              <a:latin typeface="微软雅黑" pitchFamily="34" charset="-122"/>
              <a:ea typeface="微软雅黑" pitchFamily="34" charset="-122"/>
            </a:endParaRPr>
          </a:p>
          <a:p>
            <a:pPr marL="838200" lvl="1" indent="-342900">
              <a:lnSpc>
                <a:spcPct val="130000"/>
              </a:lnSpc>
              <a:spcBef>
                <a:spcPts val="0"/>
              </a:spcBef>
            </a:pPr>
            <a:r>
              <a:rPr lang="zh-CN" altLang="en-US" sz="1900" dirty="0" smtClean="0">
                <a:latin typeface="微软雅黑" pitchFamily="34" charset="-122"/>
                <a:ea typeface="微软雅黑" pitchFamily="34" charset="-122"/>
              </a:rPr>
              <a:t>每两个相邻流水段之间的</a:t>
            </a:r>
            <a:r>
              <a:rPr lang="zh-CN" altLang="en-US" sz="1900" dirty="0" smtClean="0">
                <a:solidFill>
                  <a:srgbClr val="0000FF"/>
                </a:solidFill>
                <a:latin typeface="微软雅黑" pitchFamily="34" charset="-122"/>
                <a:ea typeface="微软雅黑" pitchFamily="34" charset="-122"/>
              </a:rPr>
              <a:t>流水段寄存器</a:t>
            </a:r>
            <a:r>
              <a:rPr lang="zh-CN" altLang="en-US" sz="1900" dirty="0" smtClean="0">
                <a:latin typeface="微软雅黑" pitchFamily="34" charset="-122"/>
                <a:ea typeface="微软雅黑" pitchFamily="34" charset="-122"/>
              </a:rPr>
              <a:t>，用以记录所有在后面阶段要用到的各种信息（包括指令译码得到的控制信号）</a:t>
            </a:r>
            <a:endParaRPr lang="zh-CN" altLang="en-US" sz="2000" dirty="0" smtClean="0">
              <a:ea typeface="宋体" charset="-122"/>
            </a:endParaRPr>
          </a:p>
          <a:p>
            <a:pPr>
              <a:lnSpc>
                <a:spcPct val="130000"/>
              </a:lnSpc>
              <a:spcBef>
                <a:spcPts val="0"/>
              </a:spcBef>
            </a:pPr>
            <a:r>
              <a:rPr lang="zh-CN" altLang="en-US" sz="1900" dirty="0" smtClean="0">
                <a:latin typeface="微软雅黑" pitchFamily="34" charset="-122"/>
                <a:ea typeface="微软雅黑" pitchFamily="34" charset="-122"/>
              </a:rPr>
              <a:t>结构冒险（资源冲突）及其解决方法</a:t>
            </a:r>
            <a:endParaRPr lang="en-US" altLang="zh-CN" sz="1900" dirty="0" smtClean="0">
              <a:latin typeface="微软雅黑" pitchFamily="34" charset="-122"/>
              <a:ea typeface="微软雅黑" pitchFamily="34" charset="-122"/>
            </a:endParaRPr>
          </a:p>
          <a:p>
            <a:pPr>
              <a:lnSpc>
                <a:spcPct val="130000"/>
              </a:lnSpc>
              <a:spcBef>
                <a:spcPts val="0"/>
              </a:spcBef>
            </a:pPr>
            <a:r>
              <a:rPr lang="zh-CN" altLang="en-US" sz="1900" dirty="0" smtClean="0">
                <a:solidFill>
                  <a:srgbClr val="FF0000"/>
                </a:solidFill>
                <a:latin typeface="微软雅黑" pitchFamily="34" charset="-122"/>
                <a:ea typeface="微软雅黑" pitchFamily="34" charset="-122"/>
              </a:rPr>
              <a:t>数据冒险（数据相关）：前面指令的结果是后面指令的操作数</a:t>
            </a:r>
          </a:p>
          <a:p>
            <a:pPr lvl="1">
              <a:lnSpc>
                <a:spcPct val="130000"/>
              </a:lnSpc>
              <a:spcBef>
                <a:spcPts val="0"/>
              </a:spcBef>
            </a:pPr>
            <a:r>
              <a:rPr lang="zh-CN" altLang="en-US" sz="1900" dirty="0" smtClean="0">
                <a:latin typeface="微软雅黑" pitchFamily="34" charset="-122"/>
                <a:ea typeface="微软雅黑" pitchFamily="34" charset="-122"/>
              </a:rPr>
              <a:t>软件阻塞（加</a:t>
            </a:r>
            <a:r>
              <a:rPr lang="en-US" altLang="zh-CN" sz="1900" dirty="0" err="1" smtClean="0">
                <a:latin typeface="微软雅黑" pitchFamily="34" charset="-122"/>
                <a:ea typeface="微软雅黑" pitchFamily="34" charset="-122"/>
              </a:rPr>
              <a:t>nop</a:t>
            </a:r>
            <a:r>
              <a:rPr lang="zh-CN" altLang="en-US" sz="1900" dirty="0" smtClean="0">
                <a:latin typeface="微软雅黑" pitchFamily="34" charset="-122"/>
                <a:ea typeface="微软雅黑" pitchFamily="34" charset="-122"/>
              </a:rPr>
              <a:t>指令）、硬件阻塞（插入“气泡”）</a:t>
            </a:r>
            <a:endParaRPr lang="en-US" altLang="zh-CN" sz="1900" dirty="0" smtClean="0">
              <a:latin typeface="微软雅黑" pitchFamily="34" charset="-122"/>
              <a:ea typeface="微软雅黑" pitchFamily="34" charset="-122"/>
            </a:endParaRPr>
          </a:p>
          <a:p>
            <a:pPr lvl="1">
              <a:lnSpc>
                <a:spcPct val="130000"/>
              </a:lnSpc>
              <a:spcBef>
                <a:spcPts val="0"/>
              </a:spcBef>
            </a:pPr>
            <a:r>
              <a:rPr lang="zh-CN" altLang="en-US" sz="1900" dirty="0" smtClean="0">
                <a:latin typeface="微软雅黑" pitchFamily="34" charset="-122"/>
                <a:ea typeface="微软雅黑" pitchFamily="34" charset="-122"/>
              </a:rPr>
              <a:t>寄存器前半周期写后半周期读、编译优化、“转发”（旁路）</a:t>
            </a:r>
          </a:p>
          <a:p>
            <a:pPr lvl="1">
              <a:lnSpc>
                <a:spcPct val="130000"/>
              </a:lnSpc>
              <a:spcBef>
                <a:spcPts val="0"/>
              </a:spcBef>
            </a:pPr>
            <a:r>
              <a:rPr lang="zh-CN" altLang="en-US" sz="1900" dirty="0" smtClean="0">
                <a:latin typeface="微软雅黑" pitchFamily="34" charset="-122"/>
                <a:ea typeface="微软雅黑" pitchFamily="34" charset="-122"/>
              </a:rPr>
              <a:t>对于</a:t>
            </a:r>
            <a:r>
              <a:rPr lang="en-US" altLang="zh-CN" sz="1900" dirty="0" smtClean="0">
                <a:latin typeface="微软雅黑" pitchFamily="34" charset="-122"/>
                <a:ea typeface="微软雅黑" pitchFamily="34" charset="-122"/>
              </a:rPr>
              <a:t>load-use</a:t>
            </a:r>
            <a:r>
              <a:rPr lang="zh-CN" altLang="en-US" sz="1900" dirty="0" smtClean="0">
                <a:latin typeface="微软雅黑" pitchFamily="34" charset="-122"/>
                <a:ea typeface="微软雅黑" pitchFamily="34" charset="-122"/>
              </a:rPr>
              <a:t>，采用“阻塞加转发”的方式解决数据冒险</a:t>
            </a:r>
          </a:p>
          <a:p>
            <a:pPr>
              <a:lnSpc>
                <a:spcPct val="130000"/>
              </a:lnSpc>
              <a:spcBef>
                <a:spcPts val="0"/>
              </a:spcBef>
            </a:pPr>
            <a:r>
              <a:rPr lang="zh-CN" altLang="en-US" sz="2000" dirty="0" smtClean="0">
                <a:solidFill>
                  <a:srgbClr val="FF0000"/>
                </a:solidFill>
                <a:latin typeface="微软雅黑" pitchFamily="34" charset="-122"/>
                <a:ea typeface="微软雅黑" pitchFamily="34" charset="-122"/>
              </a:rPr>
              <a:t>控制冒险（控制相关）：目标指令地址产生前已经有指令被取到流水线中，如果这些指令不该被执行，则发生控制冒险。</a:t>
            </a:r>
          </a:p>
          <a:p>
            <a:pPr lvl="1">
              <a:lnSpc>
                <a:spcPct val="130000"/>
              </a:lnSpc>
              <a:spcBef>
                <a:spcPts val="0"/>
              </a:spcBef>
            </a:pPr>
            <a:r>
              <a:rPr lang="zh-CN" altLang="en-US" sz="2000" dirty="0" smtClean="0">
                <a:latin typeface="微软雅黑" pitchFamily="34" charset="-122"/>
                <a:ea typeface="微软雅黑" pitchFamily="34" charset="-122"/>
              </a:rPr>
              <a:t>软件阻塞、硬件阻塞、延迟分支技术</a:t>
            </a:r>
          </a:p>
          <a:p>
            <a:pPr lvl="1">
              <a:lnSpc>
                <a:spcPct val="130000"/>
              </a:lnSpc>
              <a:spcBef>
                <a:spcPts val="0"/>
              </a:spcBef>
            </a:pPr>
            <a:r>
              <a:rPr lang="zh-CN" altLang="en-US" sz="2000" dirty="0" smtClean="0">
                <a:latin typeface="微软雅黑" pitchFamily="34" charset="-122"/>
                <a:ea typeface="微软雅黑" pitchFamily="34" charset="-122"/>
              </a:rPr>
              <a:t>采用“分支预测”技术：静态预测或动态预测</a:t>
            </a:r>
          </a:p>
          <a:p>
            <a:pPr lvl="1">
              <a:lnSpc>
                <a:spcPct val="130000"/>
              </a:lnSpc>
              <a:spcBef>
                <a:spcPts val="0"/>
              </a:spcBef>
            </a:pPr>
            <a:r>
              <a:rPr lang="zh-CN" altLang="en-US" sz="2000" dirty="0" smtClean="0">
                <a:latin typeface="微软雅黑" pitchFamily="34" charset="-122"/>
                <a:ea typeface="微软雅黑" pitchFamily="34" charset="-122"/>
              </a:rPr>
              <a:t>异常和中断也是一种特殊的控制冒险</a:t>
            </a:r>
            <a:endParaRPr lang="zh-CN" altLang="en-US" dirty="0"/>
          </a:p>
        </p:txBody>
      </p:sp>
      <p:sp>
        <p:nvSpPr>
          <p:cNvPr id="4" name="矩形 3"/>
          <p:cNvSpPr/>
          <p:nvPr/>
        </p:nvSpPr>
        <p:spPr>
          <a:xfrm>
            <a:off x="9144000" y="-857280"/>
            <a:ext cx="4572000" cy="430374"/>
          </a:xfrm>
          <a:prstGeom prst="rect">
            <a:avLst/>
          </a:prstGeom>
          <a:solidFill>
            <a:schemeClr val="accent1">
              <a:lumMod val="20000"/>
              <a:lumOff val="80000"/>
            </a:schemeClr>
          </a:solidFill>
        </p:spPr>
        <p:txBody>
          <a:bodyPr>
            <a:spAutoFit/>
          </a:bodyPr>
          <a:lstStyle/>
          <a:p>
            <a:pPr>
              <a:lnSpc>
                <a:spcPct val="120000"/>
              </a:lnSpc>
              <a:spcBef>
                <a:spcPct val="40000"/>
              </a:spcBef>
            </a:pPr>
            <a:endParaRPr lang="zh-CN" altLang="en-US"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511156"/>
          </a:xfrm>
        </p:spPr>
        <p:txBody>
          <a:bodyPr>
            <a:normAutofit fontScale="90000"/>
          </a:bodyPr>
          <a:lstStyle/>
          <a:p>
            <a:r>
              <a:rPr lang="en-US" altLang="zh-CN" dirty="0" smtClean="0">
                <a:ea typeface="宋体" pitchFamily="2" charset="-122"/>
              </a:rPr>
              <a:t>CPU</a:t>
            </a:r>
            <a:r>
              <a:rPr lang="zh-CN" altLang="en-US" dirty="0" smtClean="0">
                <a:ea typeface="宋体" pitchFamily="2" charset="-122"/>
              </a:rPr>
              <a:t>小结</a:t>
            </a:r>
            <a:endParaRPr lang="en-US" altLang="zh-CN" dirty="0" smtClean="0">
              <a:ea typeface="宋体" pitchFamily="2" charset="-122"/>
            </a:endParaRPr>
          </a:p>
        </p:txBody>
      </p:sp>
      <p:sp>
        <p:nvSpPr>
          <p:cNvPr id="359427" name="Rectangle 3"/>
          <p:cNvSpPr>
            <a:spLocks noGrp="1" noChangeArrowheads="1"/>
          </p:cNvSpPr>
          <p:nvPr>
            <p:ph type="body" idx="1"/>
          </p:nvPr>
        </p:nvSpPr>
        <p:spPr>
          <a:xfrm>
            <a:off x="142844" y="1000108"/>
            <a:ext cx="8758238" cy="5572164"/>
          </a:xfrm>
        </p:spPr>
        <p:txBody>
          <a:bodyPr>
            <a:normAutofit/>
          </a:bodyPr>
          <a:lstStyle/>
          <a:p>
            <a:pPr>
              <a:lnSpc>
                <a:spcPct val="110000"/>
              </a:lnSpc>
              <a:spcBef>
                <a:spcPts val="600"/>
              </a:spcBef>
            </a:pPr>
            <a:r>
              <a:rPr lang="en-US" altLang="zh-CN" sz="2000" dirty="0" smtClean="0">
                <a:solidFill>
                  <a:srgbClr val="FF0000"/>
                </a:solidFill>
                <a:latin typeface="微软雅黑" pitchFamily="34" charset="-122"/>
                <a:ea typeface="微软雅黑" pitchFamily="34" charset="-122"/>
                <a:cs typeface="Arial" pitchFamily="34" charset="0"/>
              </a:rPr>
              <a:t>CPU</a:t>
            </a:r>
            <a:r>
              <a:rPr lang="zh-CN" altLang="en-US" sz="2000" dirty="0" smtClean="0">
                <a:solidFill>
                  <a:srgbClr val="FF0000"/>
                </a:solidFill>
                <a:latin typeface="微软雅黑" pitchFamily="34" charset="-122"/>
                <a:ea typeface="微软雅黑" pitchFamily="34" charset="-122"/>
                <a:cs typeface="Arial" pitchFamily="34" charset="0"/>
              </a:rPr>
              <a:t>的主要功能</a:t>
            </a:r>
          </a:p>
          <a:p>
            <a:pPr marL="838200" lvl="1" indent="-342900">
              <a:lnSpc>
                <a:spcPct val="110000"/>
              </a:lnSpc>
              <a:spcBef>
                <a:spcPts val="600"/>
              </a:spcBef>
            </a:pPr>
            <a:r>
              <a:rPr lang="zh-CN" altLang="en-US" sz="2000" dirty="0" smtClean="0">
                <a:solidFill>
                  <a:srgbClr val="FF0000"/>
                </a:solidFill>
                <a:latin typeface="微软雅黑" pitchFamily="34" charset="-122"/>
                <a:ea typeface="微软雅黑" pitchFamily="34" charset="-122"/>
                <a:cs typeface="Arial" pitchFamily="34" charset="0"/>
              </a:rPr>
              <a:t>周而复始执行指令（组合逻辑</a:t>
            </a:r>
            <a:r>
              <a:rPr lang="en-US" altLang="zh-CN" sz="2000" dirty="0" smtClean="0">
                <a:solidFill>
                  <a:srgbClr val="FF0000"/>
                </a:solidFill>
                <a:latin typeface="微软雅黑" pitchFamily="34" charset="-122"/>
                <a:ea typeface="微软雅黑" pitchFamily="34" charset="-122"/>
                <a:cs typeface="Arial" pitchFamily="34" charset="0"/>
              </a:rPr>
              <a:t>+</a:t>
            </a:r>
            <a:r>
              <a:rPr lang="zh-CN" altLang="en-US" sz="2000" dirty="0" smtClean="0">
                <a:solidFill>
                  <a:srgbClr val="FF0000"/>
                </a:solidFill>
                <a:latin typeface="微软雅黑" pitchFamily="34" charset="-122"/>
                <a:ea typeface="微软雅黑" pitchFamily="34" charset="-122"/>
                <a:cs typeface="Arial" pitchFamily="34" charset="0"/>
              </a:rPr>
              <a:t>状态单元）</a:t>
            </a:r>
          </a:p>
          <a:p>
            <a:pPr marL="838200" lvl="1" indent="-342900">
              <a:lnSpc>
                <a:spcPct val="110000"/>
              </a:lnSpc>
              <a:spcBef>
                <a:spcPts val="600"/>
              </a:spcBef>
            </a:pPr>
            <a:r>
              <a:rPr lang="zh-CN" altLang="en-US" sz="2000" dirty="0" smtClean="0">
                <a:solidFill>
                  <a:srgbClr val="FF0000"/>
                </a:solidFill>
                <a:latin typeface="微软雅黑" pitchFamily="34" charset="-122"/>
                <a:ea typeface="微软雅黑" pitchFamily="34" charset="-122"/>
                <a:cs typeface="Arial" pitchFamily="34" charset="0"/>
              </a:rPr>
              <a:t>执行指令过程中，若发现异常情况，则转异常处理</a:t>
            </a:r>
          </a:p>
          <a:p>
            <a:pPr marL="838200" lvl="1" indent="-342900">
              <a:lnSpc>
                <a:spcPct val="110000"/>
              </a:lnSpc>
              <a:spcBef>
                <a:spcPts val="600"/>
              </a:spcBef>
            </a:pPr>
            <a:r>
              <a:rPr lang="zh-CN" altLang="en-US" sz="2000" dirty="0" smtClean="0">
                <a:solidFill>
                  <a:srgbClr val="FF0000"/>
                </a:solidFill>
                <a:latin typeface="微软雅黑" pitchFamily="34" charset="-122"/>
                <a:ea typeface="微软雅黑" pitchFamily="34" charset="-122"/>
                <a:cs typeface="Arial" pitchFamily="34" charset="0"/>
              </a:rPr>
              <a:t>每个指令结束，查询有没有中断请求，有则响应中断</a:t>
            </a:r>
          </a:p>
          <a:p>
            <a:pPr>
              <a:lnSpc>
                <a:spcPct val="110000"/>
              </a:lnSpc>
              <a:spcBef>
                <a:spcPts val="600"/>
              </a:spcBef>
            </a:pPr>
            <a:r>
              <a:rPr lang="zh-CN" altLang="en-US" sz="2000" dirty="0" smtClean="0">
                <a:latin typeface="微软雅黑" pitchFamily="34" charset="-122"/>
                <a:ea typeface="微软雅黑" pitchFamily="34" charset="-122"/>
              </a:rPr>
              <a:t>指令执行过程</a:t>
            </a:r>
          </a:p>
          <a:p>
            <a:pPr lvl="1">
              <a:lnSpc>
                <a:spcPct val="110000"/>
              </a:lnSpc>
              <a:spcBef>
                <a:spcPts val="600"/>
              </a:spcBef>
            </a:pPr>
            <a:r>
              <a:rPr lang="zh-CN" altLang="en-US" sz="2000" dirty="0" smtClean="0">
                <a:latin typeface="微软雅黑" pitchFamily="34" charset="-122"/>
                <a:ea typeface="微软雅黑" pitchFamily="34" charset="-122"/>
              </a:rPr>
              <a:t>现代计算机都采用时钟信号进行</a:t>
            </a:r>
            <a:r>
              <a:rPr lang="zh-CN" altLang="en-US" sz="2000" dirty="0" smtClean="0">
                <a:latin typeface="微软雅黑" pitchFamily="34" charset="-122"/>
                <a:ea typeface="微软雅黑" pitchFamily="34" charset="-122"/>
              </a:rPr>
              <a:t>定时</a:t>
            </a:r>
            <a:r>
              <a:rPr lang="zh-CN" altLang="en-US" sz="2000" dirty="0" smtClean="0">
                <a:solidFill>
                  <a:srgbClr val="0000FF"/>
                </a:solidFill>
                <a:latin typeface="微软雅黑" pitchFamily="34" charset="-122"/>
                <a:ea typeface="微软雅黑" pitchFamily="34" charset="-122"/>
              </a:rPr>
              <a:t>（时钟周期和时钟频率）</a:t>
            </a:r>
            <a:endParaRPr lang="zh-CN" altLang="en-US" sz="2000" dirty="0" smtClean="0">
              <a:solidFill>
                <a:srgbClr val="0000FF"/>
              </a:solidFill>
              <a:latin typeface="微软雅黑" pitchFamily="34" charset="-122"/>
              <a:ea typeface="微软雅黑" pitchFamily="34" charset="-122"/>
            </a:endParaRPr>
          </a:p>
          <a:p>
            <a:pPr lvl="1">
              <a:lnSpc>
                <a:spcPct val="110000"/>
              </a:lnSpc>
              <a:spcBef>
                <a:spcPts val="600"/>
              </a:spcBef>
            </a:pPr>
            <a:r>
              <a:rPr lang="zh-CN" altLang="en-US" sz="2000" dirty="0" smtClean="0">
                <a:solidFill>
                  <a:srgbClr val="FF0000"/>
                </a:solidFill>
                <a:latin typeface="微软雅黑" pitchFamily="34" charset="-122"/>
                <a:ea typeface="微软雅黑" pitchFamily="34" charset="-122"/>
              </a:rPr>
              <a:t>时钟周期：</a:t>
            </a:r>
            <a:r>
              <a:rPr lang="en-US" altLang="zh-CN"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中用于信号同步的信号，是</a:t>
            </a:r>
            <a:r>
              <a:rPr lang="en-US" altLang="zh-CN"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最小的时间单位</a:t>
            </a:r>
          </a:p>
          <a:p>
            <a:pPr lvl="1">
              <a:lnSpc>
                <a:spcPct val="110000"/>
              </a:lnSpc>
              <a:spcBef>
                <a:spcPts val="600"/>
              </a:spcBef>
            </a:pPr>
            <a:r>
              <a:rPr lang="zh-CN" altLang="en-US" sz="2000" dirty="0" smtClean="0">
                <a:latin typeface="微软雅黑" pitchFamily="34" charset="-122"/>
                <a:ea typeface="微软雅黑" pitchFamily="34" charset="-122"/>
              </a:rPr>
              <a:t>一旦时钟有效信号到来，状态单元可以更新信息（可通过“写使能”控制信号来允许或不允许更新）</a:t>
            </a:r>
            <a:endParaRPr lang="en-US" altLang="zh-CN" sz="2000" dirty="0" smtClean="0">
              <a:latin typeface="微软雅黑" pitchFamily="34" charset="-122"/>
              <a:ea typeface="微软雅黑" pitchFamily="34" charset="-122"/>
            </a:endParaRPr>
          </a:p>
          <a:p>
            <a:pPr lvl="1">
              <a:lnSpc>
                <a:spcPct val="110000"/>
              </a:lnSpc>
              <a:spcBef>
                <a:spcPts val="600"/>
              </a:spcBef>
            </a:pPr>
            <a:r>
              <a:rPr lang="zh-CN" altLang="en-US" sz="2000" dirty="0" smtClean="0">
                <a:latin typeface="微软雅黑" pitchFamily="34" charset="-122"/>
                <a:ea typeface="微软雅黑" pitchFamily="34" charset="-122"/>
              </a:rPr>
              <a:t>取指、译码、取数、运算、存结果、查中断</a:t>
            </a:r>
          </a:p>
          <a:p>
            <a:pPr lvl="1">
              <a:lnSpc>
                <a:spcPct val="110000"/>
              </a:lnSpc>
              <a:spcBef>
                <a:spcPts val="600"/>
              </a:spcBef>
            </a:pPr>
            <a:r>
              <a:rPr lang="zh-CN" altLang="en-US" sz="2000" dirty="0" smtClean="0">
                <a:latin typeface="微软雅黑" pitchFamily="34" charset="-122"/>
                <a:ea typeface="微软雅黑" pitchFamily="34" charset="-122"/>
              </a:rPr>
              <a:t>数据在数据通路中的流动过程由控制信号确定</a:t>
            </a:r>
          </a:p>
          <a:p>
            <a:pPr lvl="1">
              <a:lnSpc>
                <a:spcPct val="110000"/>
              </a:lnSpc>
              <a:spcBef>
                <a:spcPts val="600"/>
              </a:spcBef>
            </a:pPr>
            <a:r>
              <a:rPr lang="zh-CN" altLang="en-US" sz="2000" dirty="0" smtClean="0">
                <a:latin typeface="微软雅黑" pitchFamily="34" charset="-122"/>
                <a:ea typeface="微软雅黑" pitchFamily="34" charset="-122"/>
              </a:rPr>
              <a:t>控制信号由控制器根据指令代码来生成</a:t>
            </a:r>
            <a:endParaRPr lang="en-US" altLang="zh-CN" sz="2000" dirty="0" smtClean="0">
              <a:latin typeface="微软雅黑" pitchFamily="34" charset="-122"/>
              <a:ea typeface="微软雅黑" pitchFamily="34" charset="-122"/>
            </a:endParaRPr>
          </a:p>
          <a:p>
            <a:pPr>
              <a:lnSpc>
                <a:spcPct val="110000"/>
              </a:lnSpc>
              <a:spcBef>
                <a:spcPts val="600"/>
              </a:spcBef>
            </a:pPr>
            <a:r>
              <a:rPr lang="zh-CN" altLang="en-US" sz="2000" dirty="0" smtClean="0">
                <a:solidFill>
                  <a:srgbClr val="FF0000"/>
                </a:solidFill>
                <a:latin typeface="微软雅黑" pitchFamily="34" charset="-122"/>
                <a:ea typeface="微软雅黑" pitchFamily="34" charset="-122"/>
                <a:cs typeface="Arial" pitchFamily="34" charset="0"/>
              </a:rPr>
              <a:t>单周期多周期流水线性能对比（参考课程</a:t>
            </a:r>
            <a:r>
              <a:rPr lang="en-US" altLang="zh-CN" sz="2000" dirty="0" err="1" smtClean="0">
                <a:solidFill>
                  <a:srgbClr val="FF0000"/>
                </a:solidFill>
                <a:latin typeface="微软雅黑" pitchFamily="34" charset="-122"/>
                <a:ea typeface="微软雅黑" pitchFamily="34" charset="-122"/>
                <a:cs typeface="Arial" pitchFamily="34" charset="0"/>
              </a:rPr>
              <a:t>ppt</a:t>
            </a:r>
            <a:r>
              <a:rPr lang="zh-CN" altLang="en-US" sz="2000" dirty="0" smtClean="0">
                <a:solidFill>
                  <a:srgbClr val="FF0000"/>
                </a:solidFill>
                <a:latin typeface="微软雅黑" pitchFamily="34" charset="-122"/>
                <a:ea typeface="微软雅黑" pitchFamily="34" charset="-122"/>
                <a:cs typeface="Arial" pitchFamily="34" charset="0"/>
              </a:rPr>
              <a:t>，熟悉汇编代码）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9427">
                                            <p:txEl>
                                              <p:pRg st="7" end="7"/>
                                            </p:txEl>
                                          </p:spTgt>
                                        </p:tgtEl>
                                        <p:attrNameLst>
                                          <p:attrName>style.visibility</p:attrName>
                                        </p:attrNameLst>
                                      </p:cBhvr>
                                      <p:to>
                                        <p:strVal val="visible"/>
                                      </p:to>
                                    </p:set>
                                    <p:animEffect transition="in" filter="blinds(horizontal)">
                                      <p:cBhvr>
                                        <p:cTn id="7" dur="500"/>
                                        <p:tgtEl>
                                          <p:spTgt spid="359427">
                                            <p:txEl>
                                              <p:pRg st="7" end="7"/>
                                            </p:txEl>
                                          </p:spTgt>
                                        </p:tgtEl>
                                      </p:cBhvr>
                                    </p:animEffect>
                                  </p:childTnLst>
                                  <p:subTnLst>
                                    <p:animClr>
                                      <p:cBhvr override="childStyle">
                                        <p:cTn dur="1" fill="hold" display="0" masterRel="nextClick" afterEffect="1"/>
                                        <p:tgtEl>
                                          <p:spTgt spid="359427">
                                            <p:txEl>
                                              <p:pRg st="7" end="7"/>
                                            </p:txEl>
                                          </p:spTgt>
                                        </p:tgtEl>
                                        <p:attrNameLst>
                                          <p:attrName>ppt_c</p:attrName>
                                        </p:attrNameLst>
                                      </p:cBhvr>
                                      <p:to>
                                        <a:srgbClr val="469CD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27">
                                            <p:txEl>
                                              <p:pRg st="8" end="8"/>
                                            </p:txEl>
                                          </p:spTgt>
                                        </p:tgtEl>
                                        <p:attrNameLst>
                                          <p:attrName>style.visibility</p:attrName>
                                        </p:attrNameLst>
                                      </p:cBhvr>
                                      <p:to>
                                        <p:strVal val="visible"/>
                                      </p:to>
                                    </p:set>
                                    <p:animEffect transition="in" filter="blinds(horizontal)">
                                      <p:cBhvr>
                                        <p:cTn id="12" dur="500"/>
                                        <p:tgtEl>
                                          <p:spTgt spid="359427">
                                            <p:txEl>
                                              <p:pRg st="8" end="8"/>
                                            </p:txEl>
                                          </p:spTgt>
                                        </p:tgtEl>
                                      </p:cBhvr>
                                    </p:animEffect>
                                  </p:childTnLst>
                                  <p:subTnLst>
                                    <p:animClr>
                                      <p:cBhvr override="childStyle">
                                        <p:cTn dur="1" fill="hold" display="0" masterRel="nextClick" afterEffect="1"/>
                                        <p:tgtEl>
                                          <p:spTgt spid="359427">
                                            <p:txEl>
                                              <p:pRg st="8" end="8"/>
                                            </p:txEl>
                                          </p:spTgt>
                                        </p:tgtEl>
                                        <p:attrNameLst>
                                          <p:attrName>ppt_c</p:attrName>
                                        </p:attrNameLst>
                                      </p:cBhvr>
                                      <p:to>
                                        <a:srgbClr val="469CD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9427">
                                            <p:txEl>
                                              <p:pRg st="5" end="5"/>
                                            </p:txEl>
                                          </p:spTgt>
                                        </p:tgtEl>
                                        <p:attrNameLst>
                                          <p:attrName>style.visibility</p:attrName>
                                        </p:attrNameLst>
                                      </p:cBhvr>
                                      <p:to>
                                        <p:strVal val="visible"/>
                                      </p:to>
                                    </p:set>
                                    <p:animEffect transition="in" filter="blinds(horizontal)">
                                      <p:cBhvr>
                                        <p:cTn id="17" dur="500"/>
                                        <p:tgtEl>
                                          <p:spTgt spid="359427">
                                            <p:txEl>
                                              <p:pRg st="5" end="5"/>
                                            </p:txEl>
                                          </p:spTgt>
                                        </p:tgtEl>
                                      </p:cBhvr>
                                    </p:animEffect>
                                  </p:childTnLst>
                                  <p:subTnLst>
                                    <p:animClr>
                                      <p:cBhvr override="childStyle">
                                        <p:cTn dur="1" fill="hold" display="0" masterRel="nextClick" afterEffect="1"/>
                                        <p:tgtEl>
                                          <p:spTgt spid="359427">
                                            <p:txEl>
                                              <p:pRg st="5" end="5"/>
                                            </p:txEl>
                                          </p:spTgt>
                                        </p:tgtEl>
                                        <p:attrNameLst>
                                          <p:attrName>ppt_c</p:attrName>
                                        </p:attrNameLst>
                                      </p:cBhvr>
                                      <p:to>
                                        <a:srgbClr val="469CD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9427">
                                            <p:txEl>
                                              <p:pRg st="6" end="6"/>
                                            </p:txEl>
                                          </p:spTgt>
                                        </p:tgtEl>
                                        <p:attrNameLst>
                                          <p:attrName>style.visibility</p:attrName>
                                        </p:attrNameLst>
                                      </p:cBhvr>
                                      <p:to>
                                        <p:strVal val="visible"/>
                                      </p:to>
                                    </p:set>
                                    <p:animEffect transition="in" filter="blinds(horizontal)">
                                      <p:cBhvr>
                                        <p:cTn id="22" dur="500"/>
                                        <p:tgtEl>
                                          <p:spTgt spid="359427">
                                            <p:txEl>
                                              <p:pRg st="6" end="6"/>
                                            </p:txEl>
                                          </p:spTgt>
                                        </p:tgtEl>
                                      </p:cBhvr>
                                    </p:animEffect>
                                  </p:childTnLst>
                                  <p:subTnLst>
                                    <p:animClr>
                                      <p:cBhvr override="childStyle">
                                        <p:cTn dur="1" fill="hold" display="0" masterRel="nextClick" afterEffect="1"/>
                                        <p:tgtEl>
                                          <p:spTgt spid="359427">
                                            <p:txEl>
                                              <p:pRg st="6" end="6"/>
                                            </p:txEl>
                                          </p:spTgt>
                                        </p:tgtEl>
                                        <p:attrNameLst>
                                          <p:attrName>ppt_c</p:attrName>
                                        </p:attrNameLst>
                                      </p:cBhvr>
                                      <p:to>
                                        <a:srgbClr val="469CD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9427">
                                            <p:txEl>
                                              <p:pRg st="9" end="9"/>
                                            </p:txEl>
                                          </p:spTgt>
                                        </p:tgtEl>
                                        <p:attrNameLst>
                                          <p:attrName>style.visibility</p:attrName>
                                        </p:attrNameLst>
                                      </p:cBhvr>
                                      <p:to>
                                        <p:strVal val="visible"/>
                                      </p:to>
                                    </p:set>
                                    <p:animEffect transition="in" filter="blinds(horizontal)">
                                      <p:cBhvr>
                                        <p:cTn id="27" dur="500"/>
                                        <p:tgtEl>
                                          <p:spTgt spid="359427">
                                            <p:txEl>
                                              <p:pRg st="9" end="9"/>
                                            </p:txEl>
                                          </p:spTgt>
                                        </p:tgtEl>
                                      </p:cBhvr>
                                    </p:animEffect>
                                  </p:childTnLst>
                                  <p:subTnLst>
                                    <p:animClr>
                                      <p:cBhvr override="childStyle">
                                        <p:cTn dur="1" fill="hold" display="0" masterRel="nextClick" afterEffect="1"/>
                                        <p:tgtEl>
                                          <p:spTgt spid="359427">
                                            <p:txEl>
                                              <p:pRg st="9" end="9"/>
                                            </p:txEl>
                                          </p:spTgt>
                                        </p:tgtEl>
                                        <p:attrNameLst>
                                          <p:attrName>ppt_c</p:attrName>
                                        </p:attrNameLst>
                                      </p:cBhvr>
                                      <p:to>
                                        <a:srgbClr val="469CD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9427">
                                            <p:txEl>
                                              <p:pRg st="10" end="10"/>
                                            </p:txEl>
                                          </p:spTgt>
                                        </p:tgtEl>
                                        <p:attrNameLst>
                                          <p:attrName>style.visibility</p:attrName>
                                        </p:attrNameLst>
                                      </p:cBhvr>
                                      <p:to>
                                        <p:strVal val="visible"/>
                                      </p:to>
                                    </p:set>
                                    <p:animEffect transition="in" filter="blinds(horizontal)">
                                      <p:cBhvr>
                                        <p:cTn id="32" dur="500"/>
                                        <p:tgtEl>
                                          <p:spTgt spid="359427">
                                            <p:txEl>
                                              <p:pRg st="10" end="10"/>
                                            </p:txEl>
                                          </p:spTgt>
                                        </p:tgtEl>
                                      </p:cBhvr>
                                    </p:animEffect>
                                  </p:childTnLst>
                                  <p:subTnLst>
                                    <p:animClr>
                                      <p:cBhvr override="childStyle">
                                        <p:cTn dur="1" fill="hold" display="0" masterRel="nextClick" afterEffect="1"/>
                                        <p:tgtEl>
                                          <p:spTgt spid="359427">
                                            <p:txEl>
                                              <p:pRg st="10" end="10"/>
                                            </p:txEl>
                                          </p:spTgt>
                                        </p:tgtEl>
                                        <p:attrNameLst>
                                          <p:attrName>ppt_c</p:attrName>
                                        </p:attrNameLst>
                                      </p:cBhvr>
                                      <p:to>
                                        <a:srgbClr val="469CDC"/>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9427">
                                            <p:txEl>
                                              <p:pRg st="11" end="11"/>
                                            </p:txEl>
                                          </p:spTgt>
                                        </p:tgtEl>
                                        <p:attrNameLst>
                                          <p:attrName>style.visibility</p:attrName>
                                        </p:attrNameLst>
                                      </p:cBhvr>
                                      <p:to>
                                        <p:strVal val="visible"/>
                                      </p:to>
                                    </p:set>
                                    <p:animEffect transition="in" filter="blinds(horizontal)">
                                      <p:cBhvr>
                                        <p:cTn id="37" dur="500"/>
                                        <p:tgtEl>
                                          <p:spTgt spid="359427">
                                            <p:txEl>
                                              <p:pRg st="11" end="11"/>
                                            </p:txEl>
                                          </p:spTgt>
                                        </p:tgtEl>
                                      </p:cBhvr>
                                    </p:animEffect>
                                  </p:childTnLst>
                                  <p:subTnLst>
                                    <p:animClr>
                                      <p:cBhvr override="childStyle">
                                        <p:cTn dur="1" fill="hold" display="0" masterRel="nextClick" afterEffect="1"/>
                                        <p:tgtEl>
                                          <p:spTgt spid="359427">
                                            <p:txEl>
                                              <p:pRg st="11" end="11"/>
                                            </p:txEl>
                                          </p:spTgt>
                                        </p:tgtEl>
                                        <p:attrNameLst>
                                          <p:attrName>ppt_c</p:attrName>
                                        </p:attrNameLst>
                                      </p:cBhvr>
                                      <p:to>
                                        <a:srgbClr val="469CD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88900"/>
            <a:ext cx="8229600" cy="561975"/>
          </a:xfrm>
        </p:spPr>
        <p:txBody>
          <a:bodyPr>
            <a:normAutofit fontScale="90000"/>
          </a:bodyPr>
          <a:lstStyle/>
          <a:p>
            <a:r>
              <a:rPr lang="zh-CN" altLang="en-US" sz="3600" smtClean="0"/>
              <a:t>不同层次语言之间的等价转换</a:t>
            </a:r>
          </a:p>
        </p:txBody>
      </p:sp>
      <p:pic>
        <p:nvPicPr>
          <p:cNvPr id="37891" name="Picture 3"/>
          <p:cNvPicPr>
            <a:picLocks noChangeAspect="1" noChangeArrowheads="1"/>
          </p:cNvPicPr>
          <p:nvPr/>
        </p:nvPicPr>
        <p:blipFill>
          <a:blip r:embed="rId2"/>
          <a:srcRect/>
          <a:stretch>
            <a:fillRect/>
          </a:stretch>
        </p:blipFill>
        <p:spPr bwMode="auto">
          <a:xfrm>
            <a:off x="0" y="571480"/>
            <a:ext cx="8812213" cy="4892675"/>
          </a:xfrm>
          <a:prstGeom prst="rect">
            <a:avLst/>
          </a:prstGeom>
          <a:noFill/>
          <a:ln w="9525">
            <a:noFill/>
            <a:miter lim="800000"/>
            <a:headEnd/>
            <a:tailEnd/>
          </a:ln>
        </p:spPr>
      </p:pic>
      <p:sp>
        <p:nvSpPr>
          <p:cNvPr id="568324" name="Rectangle 4"/>
          <p:cNvSpPr>
            <a:spLocks noChangeArrowheads="1"/>
          </p:cNvSpPr>
          <p:nvPr/>
        </p:nvSpPr>
        <p:spPr bwMode="auto">
          <a:xfrm>
            <a:off x="4005263" y="3201967"/>
            <a:ext cx="798512" cy="1147763"/>
          </a:xfrm>
          <a:prstGeom prst="rect">
            <a:avLst/>
          </a:prstGeom>
          <a:solidFill>
            <a:schemeClr val="accent2">
              <a:alpha val="34117"/>
            </a:scheme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25" name="Rectangle 5"/>
          <p:cNvSpPr>
            <a:spLocks noChangeArrowheads="1"/>
          </p:cNvSpPr>
          <p:nvPr/>
        </p:nvSpPr>
        <p:spPr bwMode="auto">
          <a:xfrm>
            <a:off x="4837113" y="3206730"/>
            <a:ext cx="654050" cy="1147762"/>
          </a:xfrm>
          <a:prstGeom prst="rect">
            <a:avLst/>
          </a:prstGeom>
          <a:solidFill>
            <a:srgbClr val="800080">
              <a:alpha val="34117"/>
            </a:srgb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26" name="Rectangle 6"/>
          <p:cNvSpPr>
            <a:spLocks noChangeArrowheads="1"/>
          </p:cNvSpPr>
          <p:nvPr/>
        </p:nvSpPr>
        <p:spPr bwMode="auto">
          <a:xfrm>
            <a:off x="5505450" y="3192442"/>
            <a:ext cx="654050" cy="1147763"/>
          </a:xfrm>
          <a:prstGeom prst="rect">
            <a:avLst/>
          </a:prstGeom>
          <a:solidFill>
            <a:srgbClr val="339966">
              <a:alpha val="38039"/>
            </a:srgb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27" name="Rectangle 7"/>
          <p:cNvSpPr>
            <a:spLocks noChangeArrowheads="1"/>
          </p:cNvSpPr>
          <p:nvPr/>
        </p:nvSpPr>
        <p:spPr bwMode="auto">
          <a:xfrm>
            <a:off x="6157913" y="3192442"/>
            <a:ext cx="2060575" cy="1147763"/>
          </a:xfrm>
          <a:prstGeom prst="rect">
            <a:avLst/>
          </a:prstGeom>
          <a:solidFill>
            <a:srgbClr val="FF0000">
              <a:alpha val="34117"/>
            </a:srgb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28" name="Line 8"/>
          <p:cNvSpPr>
            <a:spLocks noChangeShapeType="1"/>
          </p:cNvSpPr>
          <p:nvPr/>
        </p:nvSpPr>
        <p:spPr bwMode="auto">
          <a:xfrm>
            <a:off x="3962400" y="3492480"/>
            <a:ext cx="4252913" cy="0"/>
          </a:xfrm>
          <a:prstGeom prst="line">
            <a:avLst/>
          </a:prstGeom>
          <a:noFill/>
          <a:ln w="28575">
            <a:solidFill>
              <a:schemeClr val="accent2"/>
            </a:solidFill>
            <a:round/>
            <a:headEnd/>
            <a:tailEnd/>
          </a:ln>
        </p:spPr>
        <p:txBody>
          <a:bodyPr/>
          <a:lstStyle/>
          <a:p>
            <a:endParaRPr lang="zh-CN" altLang="en-US"/>
          </a:p>
        </p:txBody>
      </p:sp>
      <p:sp>
        <p:nvSpPr>
          <p:cNvPr id="568329" name="Line 9"/>
          <p:cNvSpPr>
            <a:spLocks noChangeShapeType="1"/>
          </p:cNvSpPr>
          <p:nvPr/>
        </p:nvSpPr>
        <p:spPr bwMode="auto">
          <a:xfrm>
            <a:off x="3970338" y="3757592"/>
            <a:ext cx="4252912" cy="0"/>
          </a:xfrm>
          <a:prstGeom prst="line">
            <a:avLst/>
          </a:prstGeom>
          <a:noFill/>
          <a:ln w="28575">
            <a:solidFill>
              <a:srgbClr val="FFFF00"/>
            </a:solidFill>
            <a:round/>
            <a:headEnd/>
            <a:tailEnd/>
          </a:ln>
        </p:spPr>
        <p:txBody>
          <a:bodyPr/>
          <a:lstStyle/>
          <a:p>
            <a:endParaRPr lang="zh-CN" altLang="en-US"/>
          </a:p>
        </p:txBody>
      </p:sp>
      <p:sp>
        <p:nvSpPr>
          <p:cNvPr id="568330" name="Line 10"/>
          <p:cNvSpPr>
            <a:spLocks noChangeShapeType="1"/>
          </p:cNvSpPr>
          <p:nvPr/>
        </p:nvSpPr>
        <p:spPr bwMode="auto">
          <a:xfrm>
            <a:off x="3956050" y="4057630"/>
            <a:ext cx="4252913" cy="0"/>
          </a:xfrm>
          <a:prstGeom prst="line">
            <a:avLst/>
          </a:prstGeom>
          <a:noFill/>
          <a:ln w="28575">
            <a:solidFill>
              <a:srgbClr val="FFFF00"/>
            </a:solidFill>
            <a:round/>
            <a:headEnd/>
            <a:tailEnd/>
          </a:ln>
        </p:spPr>
        <p:txBody>
          <a:bodyPr/>
          <a:lstStyle/>
          <a:p>
            <a:endParaRPr lang="zh-CN" altLang="en-US"/>
          </a:p>
        </p:txBody>
      </p:sp>
      <p:sp>
        <p:nvSpPr>
          <p:cNvPr id="568331" name="Line 11"/>
          <p:cNvSpPr>
            <a:spLocks noChangeShapeType="1"/>
          </p:cNvSpPr>
          <p:nvPr/>
        </p:nvSpPr>
        <p:spPr bwMode="auto">
          <a:xfrm>
            <a:off x="3956050" y="4343380"/>
            <a:ext cx="4252913" cy="0"/>
          </a:xfrm>
          <a:prstGeom prst="line">
            <a:avLst/>
          </a:prstGeom>
          <a:noFill/>
          <a:ln w="28575">
            <a:solidFill>
              <a:srgbClr val="00FF00"/>
            </a:solidFill>
            <a:round/>
            <a:headEnd/>
            <a:tailEnd/>
          </a:ln>
        </p:spPr>
        <p:txBody>
          <a:bodyPr/>
          <a:lstStyle/>
          <a:p>
            <a:endParaRPr lang="zh-CN" altLang="en-US"/>
          </a:p>
        </p:txBody>
      </p:sp>
      <p:sp>
        <p:nvSpPr>
          <p:cNvPr id="568332" name="Rectangle 12"/>
          <p:cNvSpPr>
            <a:spLocks noChangeArrowheads="1"/>
          </p:cNvSpPr>
          <p:nvPr/>
        </p:nvSpPr>
        <p:spPr bwMode="auto">
          <a:xfrm>
            <a:off x="4978400" y="2098655"/>
            <a:ext cx="1379538" cy="552450"/>
          </a:xfrm>
          <a:prstGeom prst="rect">
            <a:avLst/>
          </a:prstGeom>
          <a:solidFill>
            <a:srgbClr val="FFFF00">
              <a:alpha val="45097"/>
            </a:srgb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33" name="Rectangle 13"/>
          <p:cNvSpPr>
            <a:spLocks noChangeArrowheads="1"/>
          </p:cNvSpPr>
          <p:nvPr/>
        </p:nvSpPr>
        <p:spPr bwMode="auto">
          <a:xfrm>
            <a:off x="4940300" y="942955"/>
            <a:ext cx="1379538" cy="304800"/>
          </a:xfrm>
          <a:prstGeom prst="rect">
            <a:avLst/>
          </a:prstGeom>
          <a:solidFill>
            <a:srgbClr val="FFFF00">
              <a:alpha val="45097"/>
            </a:srgb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34" name="Rectangle 14"/>
          <p:cNvSpPr>
            <a:spLocks noChangeArrowheads="1"/>
          </p:cNvSpPr>
          <p:nvPr/>
        </p:nvSpPr>
        <p:spPr bwMode="auto">
          <a:xfrm>
            <a:off x="4959350" y="642917"/>
            <a:ext cx="1379538" cy="304800"/>
          </a:xfrm>
          <a:prstGeom prst="rect">
            <a:avLst/>
          </a:prstGeom>
          <a:solidFill>
            <a:schemeClr val="accent2">
              <a:alpha val="45097"/>
            </a:scheme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35" name="Rectangle 15"/>
          <p:cNvSpPr>
            <a:spLocks noChangeArrowheads="1"/>
          </p:cNvSpPr>
          <p:nvPr/>
        </p:nvSpPr>
        <p:spPr bwMode="auto">
          <a:xfrm>
            <a:off x="4946650" y="1254105"/>
            <a:ext cx="1379538" cy="304800"/>
          </a:xfrm>
          <a:prstGeom prst="rect">
            <a:avLst/>
          </a:prstGeom>
          <a:solidFill>
            <a:srgbClr val="00FF00">
              <a:alpha val="30980"/>
            </a:srgb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36" name="Rectangle 16"/>
          <p:cNvSpPr>
            <a:spLocks noChangeArrowheads="1"/>
          </p:cNvSpPr>
          <p:nvPr/>
        </p:nvSpPr>
        <p:spPr bwMode="auto">
          <a:xfrm>
            <a:off x="4995863" y="2666980"/>
            <a:ext cx="1379537" cy="304800"/>
          </a:xfrm>
          <a:prstGeom prst="rect">
            <a:avLst/>
          </a:prstGeom>
          <a:solidFill>
            <a:srgbClr val="00FF00">
              <a:alpha val="30980"/>
            </a:srgbClr>
          </a:solidFill>
          <a:ln w="9525">
            <a:noFill/>
            <a:miter lim="800000"/>
            <a:headEnd/>
            <a:tailEnd/>
          </a:ln>
        </p:spPr>
        <p:txBody>
          <a:bodyPr wrap="none" anchor="ctr"/>
          <a:lstStyle/>
          <a:p>
            <a:pPr eaLnBrk="1" hangingPunct="1"/>
            <a:endParaRPr lang="zh-CN" altLang="en-US" sz="1800">
              <a:latin typeface="Arial" pitchFamily="34" charset="0"/>
            </a:endParaRPr>
          </a:p>
        </p:txBody>
      </p:sp>
      <p:sp>
        <p:nvSpPr>
          <p:cNvPr id="568337" name="Rectangle 17"/>
          <p:cNvSpPr>
            <a:spLocks noChangeArrowheads="1"/>
          </p:cNvSpPr>
          <p:nvPr/>
        </p:nvSpPr>
        <p:spPr bwMode="auto">
          <a:xfrm>
            <a:off x="4979988" y="1793855"/>
            <a:ext cx="1379537" cy="304800"/>
          </a:xfrm>
          <a:prstGeom prst="rect">
            <a:avLst/>
          </a:prstGeom>
          <a:solidFill>
            <a:schemeClr val="accent2">
              <a:alpha val="45097"/>
            </a:schemeClr>
          </a:solidFill>
          <a:ln w="9525">
            <a:noFill/>
            <a:miter lim="800000"/>
            <a:headEnd/>
            <a:tailEnd/>
          </a:ln>
        </p:spPr>
        <p:txBody>
          <a:bodyPr wrap="none" anchor="ctr"/>
          <a:lstStyle/>
          <a:p>
            <a:pPr eaLnBrk="1" hangingPunct="1"/>
            <a:endParaRPr lang="zh-CN" altLang="en-US" sz="1800">
              <a:latin typeface="Arial" pitchFamily="34" charset="0"/>
            </a:endParaRPr>
          </a:p>
        </p:txBody>
      </p:sp>
      <p:grpSp>
        <p:nvGrpSpPr>
          <p:cNvPr id="2" name="Group 18"/>
          <p:cNvGrpSpPr>
            <a:grpSpLocks/>
          </p:cNvGrpSpPr>
          <p:nvPr/>
        </p:nvGrpSpPr>
        <p:grpSpPr bwMode="auto">
          <a:xfrm>
            <a:off x="4354513" y="2882880"/>
            <a:ext cx="2308225" cy="333375"/>
            <a:chOff x="2743" y="2249"/>
            <a:chExt cx="1454" cy="210"/>
          </a:xfrm>
        </p:grpSpPr>
        <p:sp>
          <p:nvSpPr>
            <p:cNvPr id="37909" name="Line 19"/>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p:spPr>
          <p:txBody>
            <a:bodyPr/>
            <a:lstStyle/>
            <a:p>
              <a:endParaRPr lang="zh-CN" altLang="en-US"/>
            </a:p>
          </p:txBody>
        </p:sp>
        <p:sp>
          <p:nvSpPr>
            <p:cNvPr id="37910" name="Line 20"/>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p:spPr>
          <p:txBody>
            <a:bodyPr/>
            <a:lstStyle/>
            <a:p>
              <a:endParaRPr lang="zh-CN" altLang="en-US"/>
            </a:p>
          </p:txBody>
        </p:sp>
        <p:sp>
          <p:nvSpPr>
            <p:cNvPr id="37911" name="Line 21"/>
            <p:cNvSpPr>
              <a:spLocks noChangeShapeType="1"/>
            </p:cNvSpPr>
            <p:nvPr/>
          </p:nvSpPr>
          <p:spPr bwMode="auto">
            <a:xfrm>
              <a:off x="3520" y="2249"/>
              <a:ext cx="192" cy="201"/>
            </a:xfrm>
            <a:prstGeom prst="line">
              <a:avLst/>
            </a:prstGeom>
            <a:noFill/>
            <a:ln w="38100">
              <a:solidFill>
                <a:srgbClr val="FF0000"/>
              </a:solidFill>
              <a:round/>
              <a:headEnd/>
              <a:tailEnd type="triangle" w="med" len="med"/>
            </a:ln>
          </p:spPr>
          <p:txBody>
            <a:bodyPr/>
            <a:lstStyle/>
            <a:p>
              <a:endParaRPr lang="zh-CN" altLang="en-US"/>
            </a:p>
          </p:txBody>
        </p:sp>
        <p:sp>
          <p:nvSpPr>
            <p:cNvPr id="37912" name="Line 22"/>
            <p:cNvSpPr>
              <a:spLocks noChangeShapeType="1"/>
            </p:cNvSpPr>
            <p:nvPr/>
          </p:nvSpPr>
          <p:spPr bwMode="auto">
            <a:xfrm>
              <a:off x="3676" y="2258"/>
              <a:ext cx="521" cy="201"/>
            </a:xfrm>
            <a:prstGeom prst="line">
              <a:avLst/>
            </a:prstGeom>
            <a:noFill/>
            <a:ln w="38100">
              <a:solidFill>
                <a:srgbClr val="FF0000"/>
              </a:solidFill>
              <a:round/>
              <a:headEnd/>
              <a:tailEnd type="triangle" w="med" len="med"/>
            </a:ln>
          </p:spPr>
          <p:txBody>
            <a:bodyPr/>
            <a:lstStyle/>
            <a:p>
              <a:endParaRPr lang="zh-CN" altLang="en-US"/>
            </a:p>
          </p:txBody>
        </p:sp>
      </p:grpSp>
      <p:sp>
        <p:nvSpPr>
          <p:cNvPr id="568343" name="Text Box 23"/>
          <p:cNvSpPr txBox="1">
            <a:spLocks noChangeArrowheads="1"/>
          </p:cNvSpPr>
          <p:nvPr/>
        </p:nvSpPr>
        <p:spPr bwMode="auto">
          <a:xfrm>
            <a:off x="6734175" y="2014517"/>
            <a:ext cx="1930400" cy="1006475"/>
          </a:xfrm>
          <a:prstGeom prst="rect">
            <a:avLst/>
          </a:prstGeom>
          <a:noFill/>
          <a:ln w="9525">
            <a:noFill/>
            <a:miter lim="800000"/>
            <a:headEnd/>
            <a:tailEnd/>
          </a:ln>
        </p:spPr>
        <p:txBody>
          <a:bodyPr>
            <a:spAutoFit/>
          </a:bodyPr>
          <a:lstStyle/>
          <a:p>
            <a:pPr eaLnBrk="1" hangingPunct="1">
              <a:spcBef>
                <a:spcPct val="50000"/>
              </a:spcBef>
            </a:pPr>
            <a:r>
              <a:rPr lang="zh-CN" altLang="en-US" sz="2000">
                <a:latin typeface="Arial" pitchFamily="34" charset="0"/>
                <a:ea typeface="微软雅黑" pitchFamily="34" charset="-122"/>
              </a:rPr>
              <a:t>每条指令由操作码和若干地址码组成</a:t>
            </a:r>
          </a:p>
        </p:txBody>
      </p:sp>
      <p:sp>
        <p:nvSpPr>
          <p:cNvPr id="568344" name="Text Box 24"/>
          <p:cNvSpPr txBox="1">
            <a:spLocks noChangeArrowheads="1"/>
          </p:cNvSpPr>
          <p:nvPr/>
        </p:nvSpPr>
        <p:spPr bwMode="auto">
          <a:xfrm>
            <a:off x="985838" y="5572140"/>
            <a:ext cx="8158162" cy="1169551"/>
          </a:xfrm>
          <a:prstGeom prst="rect">
            <a:avLst/>
          </a:prstGeom>
          <a:noFill/>
          <a:ln w="9525">
            <a:noFill/>
            <a:miter lim="800000"/>
            <a:headEnd/>
            <a:tailEnd/>
          </a:ln>
        </p:spPr>
        <p:txBody>
          <a:bodyPr wrap="square">
            <a:spAutoFit/>
          </a:bodyPr>
          <a:lstStyle/>
          <a:p>
            <a:pPr eaLnBrk="1" hangingPunct="1">
              <a:spcBef>
                <a:spcPts val="600"/>
              </a:spcBef>
            </a:pPr>
            <a:r>
              <a:rPr lang="zh-CN" altLang="en-US" sz="2000" dirty="0">
                <a:solidFill>
                  <a:srgbClr val="FF0000"/>
                </a:solidFill>
                <a:latin typeface="Arial" pitchFamily="34" charset="0"/>
                <a:ea typeface="微软雅黑" pitchFamily="34" charset="-122"/>
              </a:rPr>
              <a:t>任何</a:t>
            </a:r>
            <a:r>
              <a:rPr lang="zh-CN" altLang="en-US" sz="2000" dirty="0" smtClean="0">
                <a:solidFill>
                  <a:srgbClr val="FF0000"/>
                </a:solidFill>
                <a:latin typeface="Arial" pitchFamily="34" charset="0"/>
                <a:ea typeface="微软雅黑" pitchFamily="34" charset="-122"/>
              </a:rPr>
              <a:t>高级（汇编）语言</a:t>
            </a:r>
            <a:r>
              <a:rPr lang="zh-CN" altLang="en-US" sz="2000" dirty="0">
                <a:solidFill>
                  <a:srgbClr val="FF0000"/>
                </a:solidFill>
                <a:latin typeface="Arial" pitchFamily="34" charset="0"/>
                <a:ea typeface="微软雅黑" pitchFamily="34" charset="-122"/>
              </a:rPr>
              <a:t>程序</a:t>
            </a:r>
            <a:r>
              <a:rPr lang="zh-CN" altLang="en-US" sz="2000" dirty="0" smtClean="0">
                <a:solidFill>
                  <a:srgbClr val="FF0000"/>
                </a:solidFill>
                <a:latin typeface="Arial" pitchFamily="34" charset="0"/>
                <a:ea typeface="微软雅黑" pitchFamily="34" charset="-122"/>
              </a:rPr>
              <a:t>最终都要通过执行</a:t>
            </a:r>
            <a:r>
              <a:rPr lang="zh-CN" altLang="en-US" sz="2000" dirty="0" smtClean="0">
                <a:solidFill>
                  <a:srgbClr val="00B050"/>
                </a:solidFill>
                <a:latin typeface="Arial" pitchFamily="34" charset="0"/>
                <a:ea typeface="微软雅黑" pitchFamily="34" charset="-122"/>
              </a:rPr>
              <a:t>机器指令</a:t>
            </a:r>
            <a:r>
              <a:rPr lang="zh-CN" altLang="en-US" sz="2000" dirty="0">
                <a:solidFill>
                  <a:srgbClr val="FF0000"/>
                </a:solidFill>
                <a:latin typeface="Arial" pitchFamily="34" charset="0"/>
                <a:ea typeface="微软雅黑" pitchFamily="34" charset="-122"/>
              </a:rPr>
              <a:t>来完成</a:t>
            </a:r>
            <a:r>
              <a:rPr lang="zh-CN" altLang="en-US" sz="2000" dirty="0" smtClean="0">
                <a:solidFill>
                  <a:srgbClr val="FF0000"/>
                </a:solidFill>
                <a:latin typeface="Arial" pitchFamily="34" charset="0"/>
                <a:ea typeface="微软雅黑" pitchFamily="34" charset="-122"/>
              </a:rPr>
              <a:t>！</a:t>
            </a:r>
            <a:endParaRPr lang="en-US" altLang="zh-CN" sz="2000" dirty="0" smtClean="0">
              <a:solidFill>
                <a:srgbClr val="FF0000"/>
              </a:solidFill>
              <a:latin typeface="Arial" pitchFamily="34" charset="0"/>
              <a:ea typeface="微软雅黑" pitchFamily="34" charset="-122"/>
            </a:endParaRPr>
          </a:p>
          <a:p>
            <a:pPr eaLnBrk="1" hangingPunct="1">
              <a:spcBef>
                <a:spcPts val="600"/>
              </a:spcBef>
            </a:pPr>
            <a:r>
              <a:rPr lang="zh-CN" altLang="en-US" sz="2000" dirty="0" smtClean="0">
                <a:solidFill>
                  <a:srgbClr val="FF0000"/>
                </a:solidFill>
                <a:latin typeface="Arial" pitchFamily="34" charset="0"/>
                <a:ea typeface="微软雅黑" pitchFamily="34" charset="-122"/>
              </a:rPr>
              <a:t>高级语言程序和汇编（或机器）语言程序都是一对多的关系</a:t>
            </a:r>
            <a:endParaRPr lang="en-US" altLang="zh-CN" sz="2000" dirty="0" smtClean="0">
              <a:solidFill>
                <a:srgbClr val="FF0000"/>
              </a:solidFill>
              <a:latin typeface="Arial" pitchFamily="34" charset="0"/>
              <a:ea typeface="微软雅黑" pitchFamily="34" charset="-122"/>
            </a:endParaRPr>
          </a:p>
          <a:p>
            <a:pPr>
              <a:spcBef>
                <a:spcPts val="600"/>
              </a:spcBef>
            </a:pPr>
            <a:r>
              <a:rPr lang="zh-CN" altLang="en-US" sz="2000" dirty="0" smtClean="0">
                <a:solidFill>
                  <a:srgbClr val="FF0000"/>
                </a:solidFill>
                <a:latin typeface="Arial" pitchFamily="34" charset="0"/>
                <a:ea typeface="微软雅黑" pitchFamily="34" charset="-122"/>
              </a:rPr>
              <a:t>汇编语言程序和机器语言程序肯定是一对一的关系</a:t>
            </a:r>
            <a:endParaRPr lang="zh-CN" altLang="en-US" sz="2000" dirty="0">
              <a:solidFill>
                <a:srgbClr val="FF0000"/>
              </a:solidFill>
              <a:latin typeface="Arial" pitchFamily="34" charset="0"/>
              <a:ea typeface="微软雅黑" pitchFamily="34"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28600"/>
            <a:ext cx="8229600" cy="561975"/>
          </a:xfrm>
        </p:spPr>
        <p:txBody>
          <a:bodyPr>
            <a:normAutofit fontScale="90000"/>
          </a:bodyPr>
          <a:lstStyle/>
          <a:p>
            <a:r>
              <a:rPr lang="zh-CN" altLang="en-US" sz="3600" dirty="0" smtClean="0"/>
              <a:t>指令集体系结构（</a:t>
            </a:r>
            <a:r>
              <a:rPr lang="en-US" altLang="zh-CN" sz="3600" dirty="0" smtClean="0"/>
              <a:t>ISA</a:t>
            </a:r>
            <a:r>
              <a:rPr lang="zh-CN" altLang="en-US" sz="3600" dirty="0" smtClean="0"/>
              <a:t>）</a:t>
            </a:r>
          </a:p>
        </p:txBody>
      </p:sp>
      <p:sp>
        <p:nvSpPr>
          <p:cNvPr id="29699" name="Rectangle 3"/>
          <p:cNvSpPr>
            <a:spLocks noGrp="1" noChangeArrowheads="1"/>
          </p:cNvSpPr>
          <p:nvPr>
            <p:ph type="body" idx="1"/>
          </p:nvPr>
        </p:nvSpPr>
        <p:spPr>
          <a:xfrm>
            <a:off x="161925" y="1017588"/>
            <a:ext cx="8650288" cy="5614987"/>
          </a:xfrm>
        </p:spPr>
        <p:txBody>
          <a:bodyPr>
            <a:noAutofit/>
          </a:bodyPr>
          <a:lstStyle/>
          <a:p>
            <a:pPr>
              <a:lnSpc>
                <a:spcPct val="105000"/>
              </a:lnSpc>
              <a:spcBef>
                <a:spcPts val="1200"/>
              </a:spcBef>
            </a:pPr>
            <a:r>
              <a:rPr lang="en-US" altLang="zh-CN" sz="2400" dirty="0" smtClean="0">
                <a:latin typeface="微软雅黑" pitchFamily="34" charset="-122"/>
                <a:ea typeface="微软雅黑" pitchFamily="34" charset="-122"/>
              </a:rPr>
              <a:t>ISA</a:t>
            </a:r>
            <a:r>
              <a:rPr lang="zh-CN" altLang="en-US" sz="2400" dirty="0" smtClean="0">
                <a:latin typeface="微软雅黑" pitchFamily="34" charset="-122"/>
                <a:ea typeface="微软雅黑" pitchFamily="34" charset="-122"/>
              </a:rPr>
              <a:t>指</a:t>
            </a:r>
            <a:r>
              <a:rPr lang="en-US" altLang="zh-CN" sz="2400" dirty="0" smtClean="0">
                <a:latin typeface="微软雅黑" pitchFamily="34" charset="-122"/>
                <a:ea typeface="微软雅黑" pitchFamily="34" charset="-122"/>
              </a:rPr>
              <a:t>Instruction Set Architecture</a:t>
            </a:r>
            <a:r>
              <a:rPr lang="zh-CN" altLang="en-US" sz="2400" dirty="0" smtClean="0">
                <a:latin typeface="微软雅黑" pitchFamily="34" charset="-122"/>
                <a:ea typeface="微软雅黑" pitchFamily="34" charset="-122"/>
              </a:rPr>
              <a:t>，即指令集体系结构</a:t>
            </a:r>
          </a:p>
          <a:p>
            <a:pPr>
              <a:lnSpc>
                <a:spcPct val="105000"/>
              </a:lnSpc>
              <a:spcBef>
                <a:spcPts val="1200"/>
              </a:spcBef>
            </a:pPr>
            <a:r>
              <a:rPr lang="en-US" altLang="zh-CN" sz="2400" dirty="0" smtClean="0">
                <a:latin typeface="微软雅黑" pitchFamily="34" charset="-122"/>
                <a:ea typeface="微软雅黑" pitchFamily="34" charset="-122"/>
              </a:rPr>
              <a:t>ISA</a:t>
            </a:r>
            <a:r>
              <a:rPr lang="zh-CN" altLang="en-US" sz="2400" dirty="0" smtClean="0">
                <a:latin typeface="微软雅黑" pitchFamily="34" charset="-122"/>
                <a:ea typeface="微软雅黑" pitchFamily="34" charset="-122"/>
              </a:rPr>
              <a:t>规定了如何使用硬件，</a:t>
            </a:r>
          </a:p>
          <a:p>
            <a:pPr lvl="1">
              <a:lnSpc>
                <a:spcPct val="114000"/>
              </a:lnSpc>
            </a:pPr>
            <a:r>
              <a:rPr lang="zh-CN" altLang="en-US" sz="2400" dirty="0" smtClean="0">
                <a:solidFill>
                  <a:srgbClr val="FF0000"/>
                </a:solidFill>
                <a:latin typeface="微软雅黑" pitchFamily="34" charset="-122"/>
                <a:ea typeface="微软雅黑" pitchFamily="34" charset="-122"/>
              </a:rPr>
              <a:t>核心是指令系统</a:t>
            </a:r>
            <a:r>
              <a:rPr lang="zh-CN" altLang="en-US" sz="2400" dirty="0" smtClean="0">
                <a:ea typeface="微软雅黑" pitchFamily="34" charset="-122"/>
              </a:rPr>
              <a:t>，包括</a:t>
            </a:r>
            <a:r>
              <a:rPr lang="zh-CN" altLang="en-US" sz="2400" dirty="0" smtClean="0">
                <a:solidFill>
                  <a:srgbClr val="CC3300"/>
                </a:solidFill>
                <a:ea typeface="微软雅黑" pitchFamily="34" charset="-122"/>
              </a:rPr>
              <a:t>指令格式</a:t>
            </a:r>
            <a:r>
              <a:rPr lang="zh-CN" altLang="en-US" sz="2400" dirty="0" smtClean="0">
                <a:ea typeface="微软雅黑" pitchFamily="34" charset="-122"/>
              </a:rPr>
              <a:t>、</a:t>
            </a:r>
            <a:r>
              <a:rPr lang="zh-CN" altLang="en-US" sz="2400" dirty="0" smtClean="0">
                <a:solidFill>
                  <a:srgbClr val="CC3300"/>
                </a:solidFill>
                <a:ea typeface="微软雅黑" pitchFamily="34" charset="-122"/>
              </a:rPr>
              <a:t>操作种类</a:t>
            </a:r>
            <a:r>
              <a:rPr lang="zh-CN" altLang="en-US" sz="2400" dirty="0" smtClean="0">
                <a:ea typeface="微软雅黑" pitchFamily="34" charset="-122"/>
              </a:rPr>
              <a:t>以及每种操作对应的操作数的相应规定；指令可以接受的</a:t>
            </a:r>
            <a:r>
              <a:rPr lang="zh-CN" altLang="en-US" sz="2400" dirty="0" smtClean="0">
                <a:solidFill>
                  <a:srgbClr val="CC3300"/>
                </a:solidFill>
                <a:ea typeface="微软雅黑" pitchFamily="34" charset="-122"/>
              </a:rPr>
              <a:t>操作数的类型</a:t>
            </a:r>
            <a:r>
              <a:rPr lang="zh-CN" altLang="en-US" sz="2400" dirty="0" smtClean="0">
                <a:ea typeface="微软雅黑" pitchFamily="34" charset="-122"/>
              </a:rPr>
              <a:t>；指令中操作数的</a:t>
            </a:r>
            <a:r>
              <a:rPr lang="zh-CN" altLang="en-US" sz="2400" dirty="0" smtClean="0">
                <a:solidFill>
                  <a:srgbClr val="CC3300"/>
                </a:solidFill>
                <a:ea typeface="微软雅黑" pitchFamily="34" charset="-122"/>
              </a:rPr>
              <a:t>寻址方式</a:t>
            </a:r>
            <a:r>
              <a:rPr lang="zh-CN" altLang="en-US" sz="2400" dirty="0" smtClean="0">
                <a:ea typeface="微软雅黑" pitchFamily="34" charset="-122"/>
              </a:rPr>
              <a:t>；</a:t>
            </a:r>
          </a:p>
          <a:p>
            <a:pPr lvl="1">
              <a:lnSpc>
                <a:spcPct val="114000"/>
              </a:lnSpc>
            </a:pPr>
            <a:r>
              <a:rPr lang="zh-CN" altLang="en-US" sz="2400" dirty="0" smtClean="0">
                <a:ea typeface="微软雅黑" pitchFamily="34" charset="-122"/>
              </a:rPr>
              <a:t>操作数所能存放的</a:t>
            </a:r>
            <a:r>
              <a:rPr lang="zh-CN" altLang="en-US" sz="2400" dirty="0" smtClean="0">
                <a:solidFill>
                  <a:srgbClr val="0000FF"/>
                </a:solidFill>
                <a:ea typeface="微软雅黑" pitchFamily="34" charset="-122"/>
              </a:rPr>
              <a:t>寄存器</a:t>
            </a:r>
            <a:r>
              <a:rPr lang="zh-CN" altLang="en-US" sz="2400" dirty="0" smtClean="0">
                <a:ea typeface="微软雅黑" pitchFamily="34" charset="-122"/>
              </a:rPr>
              <a:t>的名称、编号、长度和用途；</a:t>
            </a:r>
          </a:p>
          <a:p>
            <a:pPr lvl="1">
              <a:lnSpc>
                <a:spcPct val="114000"/>
              </a:lnSpc>
            </a:pPr>
            <a:r>
              <a:rPr lang="zh-CN" altLang="en-US" sz="2400" dirty="0" smtClean="0">
                <a:ea typeface="微软雅黑" pitchFamily="34" charset="-122"/>
              </a:rPr>
              <a:t>操作数所能存放的</a:t>
            </a:r>
            <a:r>
              <a:rPr lang="zh-CN" altLang="en-US" sz="2400" dirty="0" smtClean="0">
                <a:solidFill>
                  <a:srgbClr val="0000FF"/>
                </a:solidFill>
                <a:ea typeface="微软雅黑" pitchFamily="34" charset="-122"/>
              </a:rPr>
              <a:t>存储空间</a:t>
            </a:r>
            <a:r>
              <a:rPr lang="zh-CN" altLang="en-US" sz="2400" dirty="0" smtClean="0">
                <a:ea typeface="微软雅黑" pitchFamily="34" charset="-122"/>
              </a:rPr>
              <a:t>的大小和编址方式；</a:t>
            </a:r>
          </a:p>
          <a:p>
            <a:pPr lvl="1">
              <a:lnSpc>
                <a:spcPct val="114000"/>
              </a:lnSpc>
            </a:pPr>
            <a:r>
              <a:rPr lang="zh-CN" altLang="en-US" sz="2400" dirty="0" smtClean="0">
                <a:ea typeface="微软雅黑" pitchFamily="34" charset="-122"/>
              </a:rPr>
              <a:t>操作数在存储空间存放时按照大端还是小端方式存放；</a:t>
            </a:r>
          </a:p>
          <a:p>
            <a:pPr lvl="1">
              <a:lnSpc>
                <a:spcPct val="114000"/>
              </a:lnSpc>
            </a:pPr>
            <a:r>
              <a:rPr lang="zh-CN" altLang="en-US" sz="2400" dirty="0" smtClean="0">
                <a:ea typeface="微软雅黑" pitchFamily="34" charset="-122"/>
              </a:rPr>
              <a:t>指令执行过程的控制方式，包括程序计数器、条件码定义等。</a:t>
            </a:r>
            <a:endParaRPr lang="zh-CN" altLang="en-US" sz="2400" dirty="0" smtClean="0">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00100" y="190500"/>
            <a:ext cx="6073775" cy="479425"/>
          </a:xfrm>
        </p:spPr>
        <p:txBody>
          <a:bodyPr>
            <a:noAutofit/>
          </a:bodyPr>
          <a:lstStyle/>
          <a:p>
            <a:r>
              <a:rPr lang="zh-CN" altLang="en-US" sz="3200" dirty="0" smtClean="0">
                <a:ea typeface="宋体" pitchFamily="2" charset="-122"/>
              </a:rPr>
              <a:t>数据的编码</a:t>
            </a:r>
          </a:p>
        </p:txBody>
      </p:sp>
      <p:sp>
        <p:nvSpPr>
          <p:cNvPr id="39939" name="Rectangle 4"/>
          <p:cNvSpPr>
            <a:spLocks noGrp="1" noChangeArrowheads="1"/>
          </p:cNvSpPr>
          <p:nvPr>
            <p:ph type="body" idx="1"/>
          </p:nvPr>
        </p:nvSpPr>
        <p:spPr>
          <a:xfrm>
            <a:off x="257175" y="898525"/>
            <a:ext cx="8729663" cy="5673725"/>
          </a:xfrm>
        </p:spPr>
        <p:txBody>
          <a:bodyPr>
            <a:normAutofit fontScale="92500" lnSpcReduction="10000"/>
          </a:bodyPr>
          <a:lstStyle/>
          <a:p>
            <a:pPr marL="342900" indent="-342900">
              <a:lnSpc>
                <a:spcPct val="110000"/>
              </a:lnSpc>
              <a:defRPr/>
            </a:pPr>
            <a:r>
              <a:rPr lang="zh-CN" altLang="en-US" sz="2400" dirty="0" smtClean="0">
                <a:latin typeface="微软雅黑" panose="020B0503020204020204" pitchFamily="34" charset="-122"/>
                <a:ea typeface="微软雅黑" panose="020B0503020204020204" pitchFamily="34" charset="-122"/>
              </a:rPr>
              <a:t>在机器内部编码后的数称为</a:t>
            </a:r>
            <a:r>
              <a:rPr lang="zh-CN" altLang="en-US" sz="2400" dirty="0" smtClean="0">
                <a:solidFill>
                  <a:srgbClr val="FF0000"/>
                </a:solidFill>
                <a:latin typeface="微软雅黑" panose="020B0503020204020204" pitchFamily="34" charset="-122"/>
                <a:ea typeface="微软雅黑" panose="020B0503020204020204" pitchFamily="34" charset="-122"/>
              </a:rPr>
              <a:t>机器数</a:t>
            </a:r>
            <a:r>
              <a:rPr lang="zh-CN" altLang="en-US" sz="2400" dirty="0" smtClean="0">
                <a:latin typeface="微软雅黑" panose="020B0503020204020204" pitchFamily="34" charset="-122"/>
                <a:ea typeface="微软雅黑" panose="020B0503020204020204" pitchFamily="34" charset="-122"/>
              </a:rPr>
              <a:t>，其值称为</a:t>
            </a:r>
            <a:r>
              <a:rPr lang="zh-CN" altLang="en-US" sz="2400" dirty="0" smtClean="0">
                <a:solidFill>
                  <a:srgbClr val="FF0000"/>
                </a:solidFill>
                <a:latin typeface="微软雅黑" panose="020B0503020204020204" pitchFamily="34" charset="-122"/>
                <a:ea typeface="微软雅黑" panose="020B0503020204020204" pitchFamily="34" charset="-122"/>
              </a:rPr>
              <a:t>真值</a:t>
            </a:r>
          </a:p>
          <a:p>
            <a:pPr marL="342900" indent="-342900">
              <a:lnSpc>
                <a:spcPct val="110000"/>
              </a:lnSpc>
              <a:defRPr/>
            </a:pPr>
            <a:r>
              <a:rPr lang="zh-CN" altLang="en-US" sz="2400" dirty="0" smtClean="0">
                <a:latin typeface="微软雅黑" panose="020B0503020204020204" pitchFamily="34" charset="-122"/>
                <a:ea typeface="微软雅黑" panose="020B0503020204020204" pitchFamily="34" charset="-122"/>
              </a:rPr>
              <a:t>定义数值数据有三个要素：进制、定点</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浮点、编码</a:t>
            </a:r>
          </a:p>
          <a:p>
            <a:pPr marL="342900" indent="-342900">
              <a:lnSpc>
                <a:spcPct val="110000"/>
              </a:lnSpc>
              <a:defRPr/>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1</a:t>
            </a:r>
            <a:r>
              <a:rPr lang="zh-CN" altLang="en-US" sz="2400" dirty="0" smtClean="0">
                <a:solidFill>
                  <a:srgbClr val="FF0000"/>
                </a:solidFill>
                <a:latin typeface="微软雅黑" panose="020B0503020204020204" pitchFamily="34" charset="-122"/>
                <a:ea typeface="微软雅黑" panose="020B0503020204020204" pitchFamily="34" charset="-122"/>
              </a:rPr>
              <a:t>）整数的表示</a:t>
            </a:r>
          </a:p>
          <a:p>
            <a:pPr lvl="1">
              <a:lnSpc>
                <a:spcPct val="110000"/>
              </a:lnSpc>
              <a:defRPr/>
            </a:pPr>
            <a:r>
              <a:rPr lang="zh-CN" altLang="en-US" sz="2400" dirty="0" smtClean="0">
                <a:solidFill>
                  <a:schemeClr val="tx1"/>
                </a:solidFill>
                <a:latin typeface="微软雅黑" panose="020B0503020204020204" pitchFamily="34" charset="-122"/>
                <a:ea typeface="微软雅黑" panose="020B0503020204020204" pitchFamily="34" charset="-122"/>
              </a:rPr>
              <a:t>无符号数：正整数，</a:t>
            </a:r>
            <a:r>
              <a:rPr lang="zh-CN" altLang="en-US" sz="2400" dirty="0" smtClean="0">
                <a:latin typeface="微软雅黑" panose="020B0503020204020204" pitchFamily="34" charset="-122"/>
                <a:ea typeface="微软雅黑" panose="020B0503020204020204" pitchFamily="34" charset="-122"/>
              </a:rPr>
              <a:t>就是二进制，用来表示地址等；</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742950" lvl="1" indent="-285750">
              <a:lnSpc>
                <a:spcPct val="110000"/>
              </a:lnSpc>
              <a:defRPr/>
            </a:pPr>
            <a:r>
              <a:rPr lang="zh-CN" altLang="en-US" sz="2400" dirty="0" smtClean="0">
                <a:solidFill>
                  <a:schemeClr val="tx1"/>
                </a:solidFill>
                <a:latin typeface="微软雅黑" panose="020B0503020204020204" pitchFamily="34" charset="-122"/>
                <a:ea typeface="微软雅黑" panose="020B0503020204020204" pitchFamily="34" charset="-122"/>
              </a:rPr>
              <a:t>带符号整数：用补码表示；</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10000"/>
              </a:lnSpc>
              <a:buFont typeface="Arial" pitchFamily="34" charset="0"/>
              <a:buChar char="•"/>
              <a:defRPr/>
            </a:pPr>
            <a:r>
              <a:rPr lang="zh-CN" altLang="en-US" sz="2400" dirty="0" smtClean="0">
                <a:solidFill>
                  <a:srgbClr val="0000FF"/>
                </a:solidFill>
                <a:latin typeface="微软雅黑" panose="020B0503020204020204" pitchFamily="34" charset="-122"/>
                <a:ea typeface="微软雅黑" panose="020B0503020204020204" pitchFamily="34" charset="-122"/>
              </a:rPr>
              <a:t>整数的范围：和位数以及编码方式相关</a:t>
            </a:r>
          </a:p>
          <a:p>
            <a:pPr marL="342900" indent="-342900">
              <a:lnSpc>
                <a:spcPct val="110000"/>
              </a:lnSpc>
              <a:defRPr/>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2</a:t>
            </a:r>
            <a:r>
              <a:rPr lang="zh-CN" altLang="en-US" sz="2400" dirty="0" smtClean="0">
                <a:solidFill>
                  <a:srgbClr val="FF0000"/>
                </a:solidFill>
                <a:latin typeface="微软雅黑" panose="020B0503020204020204" pitchFamily="34" charset="-122"/>
                <a:ea typeface="微软雅黑" panose="020B0503020204020204" pitchFamily="34" charset="-122"/>
              </a:rPr>
              <a:t>）浮点数的表示，</a:t>
            </a:r>
            <a:r>
              <a:rPr lang="en-US" altLang="zh-CN" sz="2400" dirty="0" smtClean="0">
                <a:solidFill>
                  <a:srgbClr val="FF0000"/>
                </a:solidFill>
                <a:latin typeface="微软雅黑" panose="020B0503020204020204" pitchFamily="34" charset="-122"/>
                <a:ea typeface="微软雅黑" panose="020B0503020204020204" pitchFamily="34" charset="-122"/>
              </a:rPr>
              <a:t>IEEE754</a:t>
            </a:r>
            <a:r>
              <a:rPr lang="zh-CN" altLang="en-US" sz="2400" dirty="0" smtClean="0">
                <a:solidFill>
                  <a:srgbClr val="FF0000"/>
                </a:solidFill>
                <a:latin typeface="微软雅黑" panose="020B0503020204020204" pitchFamily="34" charset="-122"/>
                <a:ea typeface="微软雅黑" panose="020B0503020204020204" pitchFamily="34" charset="-122"/>
              </a:rPr>
              <a:t>，特殊数</a:t>
            </a:r>
          </a:p>
          <a:p>
            <a:pPr marL="742950" lvl="1" indent="-285750">
              <a:lnSpc>
                <a:spcPct val="110000"/>
              </a:lnSpc>
              <a:defRPr/>
            </a:pPr>
            <a:r>
              <a:rPr lang="zh-CN" altLang="en-US" sz="2400" dirty="0" smtClean="0">
                <a:solidFill>
                  <a:schemeClr val="tx1"/>
                </a:solidFill>
                <a:latin typeface="微软雅黑" panose="020B0503020204020204" pitchFamily="34" charset="-122"/>
                <a:ea typeface="微软雅黑" panose="020B0503020204020204" pitchFamily="34" charset="-122"/>
              </a:rPr>
              <a:t>符号位；</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742950" lvl="1" indent="-285750">
              <a:lnSpc>
                <a:spcPct val="110000"/>
              </a:lnSpc>
              <a:defRPr/>
            </a:pPr>
            <a:r>
              <a:rPr lang="zh-CN" altLang="en-US" sz="2400" dirty="0" smtClean="0">
                <a:solidFill>
                  <a:schemeClr val="tx1"/>
                </a:solidFill>
                <a:latin typeface="微软雅黑" panose="020B0503020204020204" pitchFamily="34" charset="-122"/>
                <a:ea typeface="微软雅黑" panose="020B0503020204020204" pitchFamily="34" charset="-122"/>
              </a:rPr>
              <a:t>尾数：定点小数；</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742950" lvl="1" indent="-285750">
              <a:lnSpc>
                <a:spcPct val="110000"/>
              </a:lnSpc>
              <a:defRPr/>
            </a:pPr>
            <a:r>
              <a:rPr lang="zh-CN" altLang="en-US" sz="2400" dirty="0" smtClean="0">
                <a:solidFill>
                  <a:schemeClr val="tx1"/>
                </a:solidFill>
                <a:latin typeface="微软雅黑" panose="020B0503020204020204" pitchFamily="34" charset="-122"/>
                <a:ea typeface="微软雅黑" panose="020B0503020204020204" pitchFamily="34" charset="-122"/>
              </a:rPr>
              <a:t>指数（阶）：定点整数（基不用表示）</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10000"/>
              </a:lnSpc>
              <a:defRPr/>
            </a:pPr>
            <a:r>
              <a:rPr lang="zh-CN" altLang="en-US" sz="2400" dirty="0" smtClean="0">
                <a:solidFill>
                  <a:srgbClr val="0000FF"/>
                </a:solidFill>
                <a:latin typeface="微软雅黑" panose="020B0503020204020204" pitchFamily="34" charset="-122"/>
                <a:ea typeface="微软雅黑" panose="020B0503020204020204" pitchFamily="34" charset="-122"/>
              </a:rPr>
              <a:t>浮点数的范围：</a:t>
            </a:r>
            <a:r>
              <a:rPr lang="zh-CN" altLang="en-US" sz="2400" dirty="0" smtClean="0">
                <a:latin typeface="微软雅黑" panose="020B0503020204020204" pitchFamily="34" charset="-122"/>
                <a:ea typeface="微软雅黑" panose="020B0503020204020204" pitchFamily="34" charset="-122"/>
              </a:rPr>
              <a:t>与阶码的位数和基的大小有关</a:t>
            </a:r>
          </a:p>
          <a:p>
            <a:pPr marL="342900" indent="-342900">
              <a:lnSpc>
                <a:spcPct val="110000"/>
              </a:lnSpc>
              <a:defRPr/>
            </a:pPr>
            <a:r>
              <a:rPr lang="zh-CN" altLang="en-US" sz="2400" dirty="0" smtClean="0">
                <a:solidFill>
                  <a:srgbClr val="0000FF"/>
                </a:solidFill>
                <a:latin typeface="微软雅黑" panose="020B0503020204020204" pitchFamily="34" charset="-122"/>
                <a:ea typeface="微软雅黑" panose="020B0503020204020204" pitchFamily="34" charset="-122"/>
              </a:rPr>
              <a:t>浮点数的精度：</a:t>
            </a:r>
            <a:r>
              <a:rPr lang="zh-CN" altLang="en-US" sz="2400" dirty="0" smtClean="0">
                <a:latin typeface="微软雅黑" panose="020B0503020204020204" pitchFamily="34" charset="-122"/>
                <a:ea typeface="微软雅黑" panose="020B0503020204020204" pitchFamily="34" charset="-122"/>
              </a:rPr>
              <a:t>与尾数的位数和是否规格化有关</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10000"/>
              </a:lnSpc>
              <a:defRPr/>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3</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BCD</a:t>
            </a:r>
            <a:r>
              <a:rPr lang="zh-CN" altLang="en-US" sz="2400" dirty="0" smtClean="0">
                <a:solidFill>
                  <a:srgbClr val="FF0000"/>
                </a:solidFill>
                <a:latin typeface="微软雅黑" panose="020B0503020204020204" pitchFamily="34" charset="-122"/>
                <a:ea typeface="微软雅黑" panose="020B0503020204020204" pitchFamily="34" charset="-122"/>
              </a:rPr>
              <a:t>码：有权（</a:t>
            </a:r>
            <a:r>
              <a:rPr lang="en-US" altLang="zh-CN" sz="2400" dirty="0" smtClean="0">
                <a:solidFill>
                  <a:srgbClr val="FF0000"/>
                </a:solidFill>
                <a:latin typeface="微软雅黑" panose="020B0503020204020204" pitchFamily="34" charset="-122"/>
                <a:ea typeface="微软雅黑" panose="020B0503020204020204" pitchFamily="34" charset="-122"/>
              </a:rPr>
              <a:t>NBCD</a:t>
            </a:r>
            <a:r>
              <a:rPr lang="zh-CN" altLang="en-US" sz="2400" dirty="0" smtClean="0">
                <a:solidFill>
                  <a:srgbClr val="FF0000"/>
                </a:solidFill>
                <a:latin typeface="微软雅黑" panose="020B0503020204020204" pitchFamily="34" charset="-122"/>
                <a:ea typeface="微软雅黑" panose="020B0503020204020204" pitchFamily="34" charset="-122"/>
              </a:rPr>
              <a:t>），无权（格雷码，余</a:t>
            </a:r>
            <a:r>
              <a:rPr lang="en-US" altLang="zh-CN" sz="2400" dirty="0" smtClean="0">
                <a:solidFill>
                  <a:srgbClr val="FF0000"/>
                </a:solidFill>
                <a:latin typeface="微软雅黑" panose="020B0503020204020204" pitchFamily="34" charset="-122"/>
                <a:ea typeface="微软雅黑" panose="020B0503020204020204" pitchFamily="34" charset="-122"/>
              </a:rPr>
              <a:t>3</a:t>
            </a:r>
            <a:r>
              <a:rPr lang="zh-CN" altLang="en-US" sz="2400" dirty="0" smtClean="0">
                <a:solidFill>
                  <a:srgbClr val="FF0000"/>
                </a:solidFill>
                <a:latin typeface="微软雅黑" panose="020B0503020204020204" pitchFamily="34" charset="-122"/>
                <a:ea typeface="微软雅黑" panose="020B0503020204020204" pitchFamily="34" charset="-122"/>
              </a:rPr>
              <a:t>码等）</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011238" y="179388"/>
            <a:ext cx="6686550" cy="479425"/>
          </a:xfrm>
        </p:spPr>
        <p:txBody>
          <a:bodyPr>
            <a:noAutofit/>
          </a:bodyPr>
          <a:lstStyle/>
          <a:p>
            <a:pPr algn="ctr"/>
            <a:r>
              <a:rPr lang="zh-CN" altLang="en-US" sz="3200" dirty="0" smtClean="0">
                <a:ea typeface="宋体" pitchFamily="2" charset="-122"/>
              </a:rPr>
              <a:t>数据的宽度和存储</a:t>
            </a:r>
          </a:p>
        </p:txBody>
      </p:sp>
      <p:sp>
        <p:nvSpPr>
          <p:cNvPr id="112643" name="Rectangle 3"/>
          <p:cNvSpPr>
            <a:spLocks noGrp="1" noChangeArrowheads="1"/>
          </p:cNvSpPr>
          <p:nvPr>
            <p:ph type="body" idx="1"/>
          </p:nvPr>
        </p:nvSpPr>
        <p:spPr>
          <a:xfrm>
            <a:off x="611188" y="1095375"/>
            <a:ext cx="7932737" cy="5326063"/>
          </a:xfrm>
        </p:spPr>
        <p:txBody>
          <a:bodyPr>
            <a:noAutofit/>
          </a:bodyPr>
          <a:lstStyle/>
          <a:p>
            <a:pPr>
              <a:lnSpc>
                <a:spcPct val="125000"/>
              </a:lnSpc>
            </a:pPr>
            <a:r>
              <a:rPr lang="zh-CN" altLang="en-US" sz="2400" dirty="0" smtClean="0">
                <a:latin typeface="微软雅黑" pitchFamily="34" charset="-122"/>
                <a:ea typeface="微软雅黑" pitchFamily="34" charset="-122"/>
              </a:rPr>
              <a:t>数据的宽度</a:t>
            </a:r>
          </a:p>
          <a:p>
            <a:pPr lvl="1">
              <a:lnSpc>
                <a:spcPct val="125000"/>
              </a:lnSpc>
            </a:pPr>
            <a:r>
              <a:rPr lang="zh-CN" altLang="en-US" sz="2400" dirty="0" smtClean="0">
                <a:latin typeface="微软雅黑" pitchFamily="34" charset="-122"/>
                <a:ea typeface="微软雅黑" pitchFamily="34" charset="-122"/>
              </a:rPr>
              <a:t>位、字节、字（不一定等于字长），</a:t>
            </a:r>
            <a:r>
              <a:rPr lang="en-US" altLang="zh-CN" sz="2400" dirty="0" smtClean="0">
                <a:latin typeface="微软雅黑" pitchFamily="34" charset="-122"/>
                <a:ea typeface="微软雅黑" pitchFamily="34" charset="-122"/>
              </a:rPr>
              <a:t>k/K/M/G/…</a:t>
            </a:r>
            <a:endParaRPr lang="zh-CN" altLang="en-US" sz="2400" dirty="0" smtClean="0">
              <a:latin typeface="微软雅黑" pitchFamily="34" charset="-122"/>
              <a:ea typeface="微软雅黑" pitchFamily="34" charset="-122"/>
            </a:endParaRPr>
          </a:p>
          <a:p>
            <a:pPr>
              <a:lnSpc>
                <a:spcPct val="125000"/>
              </a:lnSpc>
            </a:pPr>
            <a:r>
              <a:rPr lang="zh-CN" altLang="en-US" sz="2400" dirty="0" smtClean="0">
                <a:latin typeface="微软雅黑" pitchFamily="34" charset="-122"/>
                <a:ea typeface="微软雅黑" pitchFamily="34" charset="-122"/>
              </a:rPr>
              <a:t>数据的存储排列</a:t>
            </a:r>
          </a:p>
          <a:p>
            <a:pPr lvl="1">
              <a:lnSpc>
                <a:spcPct val="125000"/>
              </a:lnSpc>
            </a:pPr>
            <a:r>
              <a:rPr lang="zh-CN" altLang="en-US" sz="2400" dirty="0" smtClean="0">
                <a:latin typeface="微软雅黑" pitchFamily="34" charset="-122"/>
                <a:ea typeface="微软雅黑" pitchFamily="34" charset="-122"/>
              </a:rPr>
              <a:t>数据的地址：连续若干单元中最小的地址，即：从小地址开始存放数据</a:t>
            </a:r>
          </a:p>
          <a:p>
            <a:pPr marL="1143000" lvl="2" indent="-228600">
              <a:lnSpc>
                <a:spcPct val="125000"/>
              </a:lnSpc>
            </a:pPr>
            <a:r>
              <a:rPr lang="zh-CN" altLang="en-US" dirty="0" smtClean="0">
                <a:latin typeface="微软雅黑" pitchFamily="34" charset="-122"/>
                <a:ea typeface="微软雅黑" pitchFamily="34" charset="-122"/>
              </a:rPr>
              <a:t>若一个</a:t>
            </a:r>
            <a:r>
              <a:rPr lang="en-US" altLang="zh-CN" dirty="0" smtClean="0">
                <a:latin typeface="微软雅黑" pitchFamily="34" charset="-122"/>
                <a:ea typeface="微软雅黑" pitchFamily="34" charset="-122"/>
              </a:rPr>
              <a:t>short</a:t>
            </a:r>
            <a:r>
              <a:rPr lang="zh-CN" altLang="en-US" dirty="0" smtClean="0">
                <a:latin typeface="微软雅黑" pitchFamily="34" charset="-122"/>
                <a:ea typeface="微软雅黑" pitchFamily="34" charset="-122"/>
              </a:rPr>
              <a:t>型（</a:t>
            </a:r>
            <a:r>
              <a:rPr lang="en-US" altLang="zh-CN" dirty="0" smtClean="0">
                <a:latin typeface="微软雅黑" pitchFamily="34" charset="-122"/>
                <a:ea typeface="微软雅黑" pitchFamily="34" charset="-122"/>
              </a:rPr>
              <a:t>16</a:t>
            </a:r>
            <a:r>
              <a:rPr lang="zh-CN" altLang="en-US" dirty="0" smtClean="0">
                <a:latin typeface="微软雅黑" pitchFamily="34" charset="-122"/>
                <a:ea typeface="微软雅黑" pitchFamily="34" charset="-122"/>
              </a:rPr>
              <a:t>位）数据</a:t>
            </a:r>
            <a:r>
              <a:rPr lang="en-US" altLang="zh-CN" dirty="0" err="1" smtClean="0">
                <a:latin typeface="微软雅黑" pitchFamily="34" charset="-122"/>
                <a:ea typeface="微软雅黑" pitchFamily="34" charset="-122"/>
              </a:rPr>
              <a:t>si</a:t>
            </a:r>
            <a:r>
              <a:rPr lang="zh-CN" altLang="en-US" dirty="0" smtClean="0">
                <a:latin typeface="微软雅黑" pitchFamily="34" charset="-122"/>
                <a:ea typeface="微软雅黑" pitchFamily="34" charset="-122"/>
              </a:rPr>
              <a:t>存放在单元</a:t>
            </a:r>
            <a:r>
              <a:rPr lang="en-US" altLang="zh-CN" dirty="0" smtClean="0">
                <a:latin typeface="微软雅黑" pitchFamily="34" charset="-122"/>
                <a:ea typeface="微软雅黑" pitchFamily="34" charset="-122"/>
              </a:rPr>
              <a:t>0x0100</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0x0101</a:t>
            </a:r>
            <a:r>
              <a:rPr lang="zh-CN" altLang="en-US" dirty="0" smtClean="0">
                <a:latin typeface="微软雅黑" pitchFamily="34" charset="-122"/>
                <a:ea typeface="微软雅黑" pitchFamily="34" charset="-122"/>
              </a:rPr>
              <a:t>中，那么</a:t>
            </a:r>
            <a:r>
              <a:rPr lang="en-US" altLang="zh-CN" dirty="0" err="1" smtClean="0">
                <a:latin typeface="微软雅黑" pitchFamily="34" charset="-122"/>
                <a:ea typeface="微软雅黑" pitchFamily="34" charset="-122"/>
              </a:rPr>
              <a:t>si</a:t>
            </a:r>
            <a:r>
              <a:rPr lang="zh-CN" altLang="en-US" dirty="0" smtClean="0">
                <a:latin typeface="微软雅黑" pitchFamily="34" charset="-122"/>
                <a:ea typeface="微软雅黑" pitchFamily="34" charset="-122"/>
              </a:rPr>
              <a:t>的地址是什么</a:t>
            </a:r>
            <a:r>
              <a:rPr lang="en-US" altLang="zh-CN" dirty="0" smtClean="0">
                <a:latin typeface="微软雅黑" pitchFamily="34" charset="-122"/>
                <a:ea typeface="微软雅黑" pitchFamily="34" charset="-122"/>
              </a:rPr>
              <a:t>——0x0100</a:t>
            </a:r>
            <a:endParaRPr lang="zh-CN" altLang="en-US" dirty="0" smtClean="0">
              <a:latin typeface="微软雅黑" pitchFamily="34" charset="-122"/>
              <a:ea typeface="微软雅黑" pitchFamily="34" charset="-122"/>
            </a:endParaRPr>
          </a:p>
          <a:p>
            <a:pPr lvl="1">
              <a:lnSpc>
                <a:spcPct val="125000"/>
              </a:lnSpc>
            </a:pPr>
            <a:r>
              <a:rPr lang="zh-CN" altLang="en-US" sz="2400" dirty="0" smtClean="0">
                <a:solidFill>
                  <a:srgbClr val="FF0000"/>
                </a:solidFill>
                <a:latin typeface="微软雅黑" pitchFamily="34" charset="-122"/>
                <a:ea typeface="微软雅黑" pitchFamily="34" charset="-122"/>
              </a:rPr>
              <a:t>大端方式：</a:t>
            </a:r>
            <a:r>
              <a:rPr lang="zh-CN" altLang="en-US" sz="2400" dirty="0" smtClean="0">
                <a:latin typeface="微软雅黑" pitchFamily="34" charset="-122"/>
                <a:ea typeface="微软雅黑" pitchFamily="34" charset="-122"/>
              </a:rPr>
              <a:t>用</a:t>
            </a:r>
            <a:r>
              <a:rPr lang="en-US" altLang="zh-CN" sz="2400" dirty="0" smtClean="0">
                <a:latin typeface="微软雅黑" pitchFamily="34" charset="-122"/>
                <a:ea typeface="微软雅黑" pitchFamily="34" charset="-122"/>
              </a:rPr>
              <a:t>MSB</a:t>
            </a:r>
            <a:r>
              <a:rPr lang="zh-CN" altLang="en-US" sz="2400" dirty="0" smtClean="0">
                <a:latin typeface="微软雅黑" pitchFamily="34" charset="-122"/>
                <a:ea typeface="微软雅黑" pitchFamily="34" charset="-122"/>
              </a:rPr>
              <a:t>存放的地址表示数据的地址</a:t>
            </a:r>
            <a:endParaRPr lang="en-US" altLang="zh-CN" sz="2400" dirty="0" smtClean="0">
              <a:latin typeface="微软雅黑" pitchFamily="34" charset="-122"/>
              <a:ea typeface="微软雅黑" pitchFamily="34" charset="-122"/>
            </a:endParaRPr>
          </a:p>
          <a:p>
            <a:pPr lvl="1">
              <a:lnSpc>
                <a:spcPct val="125000"/>
              </a:lnSpc>
            </a:pPr>
            <a:r>
              <a:rPr lang="zh-CN" altLang="en-US" sz="2400" dirty="0" smtClean="0">
                <a:solidFill>
                  <a:srgbClr val="FF0000"/>
                </a:solidFill>
                <a:latin typeface="微软雅黑" pitchFamily="34" charset="-122"/>
                <a:ea typeface="微软雅黑" pitchFamily="34" charset="-122"/>
              </a:rPr>
              <a:t>小端方式：</a:t>
            </a:r>
            <a:r>
              <a:rPr lang="zh-CN" altLang="en-US" sz="2400" dirty="0" smtClean="0">
                <a:latin typeface="微软雅黑" pitchFamily="34" charset="-122"/>
                <a:ea typeface="微软雅黑" pitchFamily="34" charset="-122"/>
              </a:rPr>
              <a:t>用</a:t>
            </a:r>
            <a:r>
              <a:rPr lang="en-US" altLang="zh-CN" sz="2400" dirty="0" smtClean="0">
                <a:latin typeface="微软雅黑" pitchFamily="34" charset="-122"/>
                <a:ea typeface="微软雅黑" pitchFamily="34" charset="-122"/>
              </a:rPr>
              <a:t>LSB</a:t>
            </a:r>
            <a:r>
              <a:rPr lang="zh-CN" altLang="en-US" sz="2400" dirty="0" smtClean="0">
                <a:latin typeface="微软雅黑" pitchFamily="34" charset="-122"/>
                <a:ea typeface="微软雅黑" pitchFamily="34" charset="-122"/>
              </a:rPr>
              <a:t>存放的地址表示数据的地址</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78966" y="758809"/>
            <a:ext cx="6296578" cy="5745163"/>
          </a:xfrm>
        </p:spPr>
        <p:txBody>
          <a:bodyPr>
            <a:normAutofit/>
          </a:bodyPr>
          <a:lstStyle/>
          <a:p>
            <a:pPr>
              <a:lnSpc>
                <a:spcPct val="110000"/>
              </a:lnSpc>
              <a:spcBef>
                <a:spcPts val="600"/>
              </a:spcBef>
            </a:pPr>
            <a:r>
              <a:rPr lang="zh-CN" altLang="en-US" sz="2400" dirty="0" smtClean="0">
                <a:solidFill>
                  <a:srgbClr val="C00000"/>
                </a:solidFill>
                <a:latin typeface="微软雅黑" pitchFamily="34" charset="-122"/>
                <a:ea typeface="微软雅黑" pitchFamily="34" charset="-122"/>
              </a:rPr>
              <a:t>逻辑门</a:t>
            </a:r>
            <a:r>
              <a:rPr lang="zh-CN" altLang="en-US" sz="2400" dirty="0" smtClean="0">
                <a:latin typeface="微软雅黑" pitchFamily="34" charset="-122"/>
                <a:ea typeface="微软雅黑" pitchFamily="34" charset="-122"/>
              </a:rPr>
              <a:t>是最基础的数字电路，可通过</a:t>
            </a:r>
            <a:r>
              <a:rPr lang="en-US" altLang="zh-CN" sz="2400" dirty="0" smtClean="0">
                <a:solidFill>
                  <a:srgbClr val="C00000"/>
                </a:solidFill>
                <a:latin typeface="微软雅黑" pitchFamily="34" charset="-122"/>
                <a:ea typeface="微软雅黑" pitchFamily="34" charset="-122"/>
              </a:rPr>
              <a:t>CMOS</a:t>
            </a:r>
            <a:r>
              <a:rPr lang="zh-CN" altLang="en-US" sz="2400" dirty="0" smtClean="0">
                <a:solidFill>
                  <a:srgbClr val="C00000"/>
                </a:solidFill>
                <a:latin typeface="微软雅黑" pitchFamily="34" charset="-122"/>
                <a:ea typeface="微软雅黑" pitchFamily="34" charset="-122"/>
              </a:rPr>
              <a:t>晶体管</a:t>
            </a:r>
            <a:r>
              <a:rPr lang="zh-CN" altLang="en-US" sz="2400" dirty="0" smtClean="0">
                <a:latin typeface="微软雅黑" pitchFamily="34" charset="-122"/>
                <a:ea typeface="微软雅黑" pitchFamily="34" charset="-122"/>
              </a:rPr>
              <a:t>实现</a:t>
            </a:r>
            <a:endParaRPr lang="en-US" altLang="zh-CN" sz="2400" dirty="0">
              <a:latin typeface="微软雅黑" pitchFamily="34" charset="-122"/>
              <a:ea typeface="微软雅黑" pitchFamily="34" charset="-122"/>
            </a:endParaRPr>
          </a:p>
          <a:p>
            <a:pPr lvl="1" eaLnBrk="0" hangingPunct="0">
              <a:lnSpc>
                <a:spcPct val="110000"/>
              </a:lnSpc>
              <a:spcBef>
                <a:spcPts val="600"/>
              </a:spcBef>
            </a:pPr>
            <a:r>
              <a:rPr lang="zh-CN" altLang="en-US" sz="2400" dirty="0" smtClean="0">
                <a:latin typeface="微软雅黑" pitchFamily="34" charset="-122"/>
                <a:ea typeface="微软雅黑" pitchFamily="34" charset="-122"/>
              </a:rPr>
              <a:t>门符号、逻辑运算符、真值表、逻辑表达式、运算优先级。。。</a:t>
            </a:r>
            <a:endParaRPr lang="en-US" altLang="zh-CN" sz="2400" dirty="0" smtClean="0">
              <a:latin typeface="微软雅黑" pitchFamily="34" charset="-122"/>
              <a:ea typeface="微软雅黑" pitchFamily="34" charset="-122"/>
            </a:endParaRPr>
          </a:p>
          <a:p>
            <a:pPr lvl="1" eaLnBrk="0" hangingPunct="0">
              <a:lnSpc>
                <a:spcPct val="110000"/>
              </a:lnSpc>
              <a:spcBef>
                <a:spcPts val="600"/>
              </a:spcBef>
            </a:pPr>
            <a:r>
              <a:rPr lang="zh-CN" altLang="en-US" sz="2400" dirty="0" smtClean="0">
                <a:latin typeface="微软雅黑" pitchFamily="34" charset="-122"/>
                <a:ea typeface="微软雅黑" pitchFamily="34" charset="-122"/>
              </a:rPr>
              <a:t>与、或、非、与非、或非、异或</a:t>
            </a:r>
            <a:endParaRPr lang="en-US" altLang="zh-CN" sz="2400" dirty="0">
              <a:latin typeface="微软雅黑" pitchFamily="34" charset="-122"/>
              <a:ea typeface="微软雅黑" pitchFamily="34" charset="-122"/>
            </a:endParaRPr>
          </a:p>
          <a:p>
            <a:pPr marL="203200" lvl="1" indent="-203200" eaLnBrk="0" hangingPunct="0">
              <a:lnSpc>
                <a:spcPct val="110000"/>
              </a:lnSpc>
              <a:spcBef>
                <a:spcPts val="600"/>
              </a:spcBef>
              <a:buClr>
                <a:schemeClr val="tx1"/>
              </a:buClr>
              <a:buSzPct val="60000"/>
              <a:buFont typeface="Wingdings" panose="05000000000000000000" pitchFamily="2" charset="2"/>
              <a:buChar char="u"/>
            </a:pPr>
            <a:r>
              <a:rPr lang="en-US" altLang="zh-CN" sz="2400" dirty="0" smtClean="0">
                <a:solidFill>
                  <a:schemeClr val="tx1"/>
                </a:solidFill>
                <a:latin typeface="微软雅黑" pitchFamily="34" charset="-122"/>
                <a:ea typeface="微软雅黑" pitchFamily="34" charset="-122"/>
              </a:rPr>
              <a:t>CMOS</a:t>
            </a:r>
            <a:r>
              <a:rPr lang="zh-CN" altLang="en-US" sz="2400" dirty="0">
                <a:solidFill>
                  <a:schemeClr val="tx1"/>
                </a:solidFill>
                <a:latin typeface="微软雅黑" pitchFamily="34" charset="-122"/>
                <a:ea typeface="微软雅黑" pitchFamily="34" charset="-122"/>
              </a:rPr>
              <a:t>晶体管</a:t>
            </a:r>
          </a:p>
          <a:p>
            <a:pPr lvl="1" eaLnBrk="0" hangingPunct="0">
              <a:lnSpc>
                <a:spcPct val="110000"/>
              </a:lnSpc>
              <a:spcBef>
                <a:spcPts val="600"/>
              </a:spcBef>
            </a:pPr>
            <a:r>
              <a:rPr lang="en-US" altLang="zh-CN" sz="2400" dirty="0">
                <a:latin typeface="微软雅黑" pitchFamily="34" charset="-122"/>
                <a:ea typeface="微软雅黑" pitchFamily="34" charset="-122"/>
              </a:rPr>
              <a:t>PMOS</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NMOS</a:t>
            </a:r>
          </a:p>
          <a:p>
            <a:pPr lvl="1" eaLnBrk="0" hangingPunct="0">
              <a:lnSpc>
                <a:spcPct val="110000"/>
              </a:lnSpc>
              <a:spcBef>
                <a:spcPts val="600"/>
              </a:spcBef>
            </a:pPr>
            <a:r>
              <a:rPr lang="zh-CN" altLang="en-US" sz="2400" dirty="0">
                <a:latin typeface="微软雅黑" pitchFamily="34" charset="-122"/>
                <a:ea typeface="微软雅黑" pitchFamily="34" charset="-122"/>
              </a:rPr>
              <a:t>常用</a:t>
            </a:r>
            <a:r>
              <a:rPr lang="en-US" altLang="zh-CN" sz="2400" dirty="0">
                <a:latin typeface="微软雅黑" pitchFamily="34" charset="-122"/>
                <a:ea typeface="微软雅黑" pitchFamily="34" charset="-122"/>
              </a:rPr>
              <a:t>CMOS</a:t>
            </a:r>
            <a:r>
              <a:rPr lang="zh-CN" altLang="en-US" sz="2400" dirty="0" smtClean="0">
                <a:latin typeface="微软雅黑" pitchFamily="34" charset="-122"/>
                <a:ea typeface="微软雅黑" pitchFamily="34" charset="-122"/>
              </a:rPr>
              <a:t>门电路</a:t>
            </a:r>
            <a:endParaRPr lang="en-US" altLang="zh-CN" sz="2400" dirty="0" smtClean="0">
              <a:latin typeface="微软雅黑" pitchFamily="34" charset="-122"/>
              <a:ea typeface="微软雅黑" pitchFamily="34" charset="-122"/>
            </a:endParaRPr>
          </a:p>
          <a:p>
            <a:pPr lvl="1" eaLnBrk="0" hangingPunct="0">
              <a:lnSpc>
                <a:spcPct val="110000"/>
              </a:lnSpc>
              <a:spcBef>
                <a:spcPts val="600"/>
              </a:spcBef>
            </a:pPr>
            <a:r>
              <a:rPr lang="zh-CN" altLang="en-US" sz="2400" b="1" dirty="0" smtClean="0">
                <a:solidFill>
                  <a:srgbClr val="FF0000"/>
                </a:solidFill>
                <a:latin typeface="微软雅黑" pitchFamily="34" charset="-122"/>
                <a:ea typeface="微软雅黑" pitchFamily="34" charset="-122"/>
              </a:rPr>
              <a:t>非、与非、或非</a:t>
            </a:r>
            <a:endParaRPr lang="en-US" altLang="zh-CN" sz="2400" b="1" dirty="0" smtClean="0">
              <a:solidFill>
                <a:srgbClr val="FF0000"/>
              </a:solidFill>
              <a:latin typeface="微软雅黑" pitchFamily="34" charset="-122"/>
              <a:ea typeface="微软雅黑" pitchFamily="34" charset="-122"/>
            </a:endParaRPr>
          </a:p>
          <a:p>
            <a:pPr lvl="1" eaLnBrk="0" hangingPunct="0">
              <a:lnSpc>
                <a:spcPct val="110000"/>
              </a:lnSpc>
              <a:spcBef>
                <a:spcPts val="600"/>
              </a:spcBef>
            </a:pPr>
            <a:r>
              <a:rPr lang="zh-CN" altLang="en-US" sz="2400" b="1" dirty="0" smtClean="0">
                <a:solidFill>
                  <a:srgbClr val="FF0000"/>
                </a:solidFill>
                <a:latin typeface="微软雅黑" pitchFamily="34" charset="-122"/>
                <a:ea typeface="微软雅黑" pitchFamily="34" charset="-122"/>
              </a:rPr>
              <a:t>与 </a:t>
            </a: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与</a:t>
            </a:r>
            <a:r>
              <a:rPr lang="zh-CN" altLang="en-US" sz="2400" b="1" dirty="0" smtClean="0">
                <a:solidFill>
                  <a:srgbClr val="FF0000"/>
                </a:solidFill>
                <a:latin typeface="微软雅黑" pitchFamily="34" charset="-122"/>
                <a:ea typeface="微软雅黑" pitchFamily="34" charset="-122"/>
              </a:rPr>
              <a:t>非</a:t>
            </a: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非）、</a:t>
            </a:r>
            <a:r>
              <a:rPr lang="zh-CN" altLang="en-US" sz="2400" b="1" dirty="0">
                <a:solidFill>
                  <a:srgbClr val="FF0000"/>
                </a:solidFill>
                <a:latin typeface="微软雅黑" pitchFamily="34" charset="-122"/>
                <a:ea typeface="微软雅黑" pitchFamily="34" charset="-122"/>
              </a:rPr>
              <a:t>或</a:t>
            </a:r>
            <a:endParaRPr lang="en-US" altLang="zh-CN" sz="2400" b="1" dirty="0" smtClean="0">
              <a:solidFill>
                <a:srgbClr val="FF0000"/>
              </a:solidFill>
              <a:latin typeface="微软雅黑" pitchFamily="34" charset="-122"/>
              <a:ea typeface="微软雅黑" pitchFamily="34" charset="-122"/>
            </a:endParaRPr>
          </a:p>
          <a:p>
            <a:pPr lvl="1" eaLnBrk="0" hangingPunct="0">
              <a:lnSpc>
                <a:spcPct val="110000"/>
              </a:lnSpc>
              <a:spcBef>
                <a:spcPts val="600"/>
              </a:spcBef>
            </a:pPr>
            <a:r>
              <a:rPr lang="zh-CN" altLang="en-US" sz="2400" dirty="0" smtClean="0">
                <a:latin typeface="微软雅黑" pitchFamily="34" charset="-122"/>
                <a:ea typeface="微软雅黑" pitchFamily="34" charset="-122"/>
              </a:rPr>
              <a:t>缓冲器、传输门</a:t>
            </a:r>
            <a:endParaRPr lang="en-US" altLang="zh-CN" sz="2400" dirty="0" smtClean="0">
              <a:latin typeface="微软雅黑" pitchFamily="34" charset="-122"/>
              <a:ea typeface="微软雅黑" pitchFamily="34" charset="-122"/>
            </a:endParaRPr>
          </a:p>
        </p:txBody>
      </p:sp>
      <p:sp>
        <p:nvSpPr>
          <p:cNvPr id="20482" name="Rectangle 2"/>
          <p:cNvSpPr>
            <a:spLocks noGrp="1" noChangeArrowheads="1"/>
          </p:cNvSpPr>
          <p:nvPr>
            <p:ph type="title"/>
          </p:nvPr>
        </p:nvSpPr>
        <p:spPr>
          <a:xfrm>
            <a:off x="800100" y="141640"/>
            <a:ext cx="6073775" cy="479747"/>
          </a:xfrm>
        </p:spPr>
        <p:txBody>
          <a:bodyPr>
            <a:noAutofit/>
          </a:bodyPr>
          <a:lstStyle/>
          <a:p>
            <a:r>
              <a:rPr lang="zh-CN" altLang="en-US" sz="3200" dirty="0" smtClean="0"/>
              <a:t>数字逻辑基础</a:t>
            </a:r>
            <a:endParaRPr lang="zh-CN" altLang="en-US" sz="3200" dirty="0"/>
          </a:p>
        </p:txBody>
      </p:sp>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7</a:t>
            </a:fld>
            <a:endParaRPr lang="en-US" altLang="zh-CN"/>
          </a:p>
        </p:txBody>
      </p:sp>
      <p:grpSp>
        <p:nvGrpSpPr>
          <p:cNvPr id="11" name="组合 11"/>
          <p:cNvGrpSpPr/>
          <p:nvPr/>
        </p:nvGrpSpPr>
        <p:grpSpPr>
          <a:xfrm>
            <a:off x="4214810" y="3357562"/>
            <a:ext cx="1983702" cy="3132646"/>
            <a:chOff x="3427255" y="2212444"/>
            <a:chExt cx="2771257" cy="4277764"/>
          </a:xfrm>
        </p:grpSpPr>
        <p:pic>
          <p:nvPicPr>
            <p:cNvPr id="14" name="Picture 8"/>
            <p:cNvPicPr>
              <a:picLocks noChangeAspect="1" noChangeArrowheads="1"/>
            </p:cNvPicPr>
            <p:nvPr/>
          </p:nvPicPr>
          <p:blipFill rotWithShape="1">
            <a:blip r:embed="rId3" cstate="print"/>
            <a:srcRect l="4152" r="23794"/>
            <a:stretch/>
          </p:blipFill>
          <p:spPr bwMode="auto">
            <a:xfrm>
              <a:off x="3427255" y="2212444"/>
              <a:ext cx="2771257" cy="3537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15" name="图片 14"/>
            <p:cNvPicPr>
              <a:picLocks noChangeAspect="1"/>
            </p:cNvPicPr>
            <p:nvPr/>
          </p:nvPicPr>
          <p:blipFill>
            <a:blip r:embed="rId4"/>
            <a:stretch>
              <a:fillRect/>
            </a:stretch>
          </p:blipFill>
          <p:spPr>
            <a:xfrm>
              <a:off x="4074051" y="5884656"/>
              <a:ext cx="1918891" cy="605552"/>
            </a:xfrm>
            <a:prstGeom prst="rect">
              <a:avLst/>
            </a:prstGeom>
          </p:spPr>
        </p:pic>
      </p:grpSp>
      <p:pic>
        <p:nvPicPr>
          <p:cNvPr id="1026" name="Picture 2"/>
          <p:cNvPicPr>
            <a:picLocks noChangeAspect="1" noChangeArrowheads="1"/>
          </p:cNvPicPr>
          <p:nvPr/>
        </p:nvPicPr>
        <p:blipFill>
          <a:blip r:embed="rId5"/>
          <a:srcRect b="14903"/>
          <a:stretch>
            <a:fillRect/>
          </a:stretch>
        </p:blipFill>
        <p:spPr bwMode="auto">
          <a:xfrm>
            <a:off x="6623150" y="1428736"/>
            <a:ext cx="2520850" cy="4214842"/>
          </a:xfrm>
          <a:prstGeom prst="rect">
            <a:avLst/>
          </a:prstGeom>
          <a:noFill/>
          <a:ln w="9525">
            <a:noFill/>
            <a:miter lim="800000"/>
            <a:headEnd/>
            <a:tailEnd/>
          </a:ln>
          <a:effectLst/>
        </p:spPr>
      </p:pic>
      <p:sp>
        <p:nvSpPr>
          <p:cNvPr id="19" name="矩形 18"/>
          <p:cNvSpPr/>
          <p:nvPr/>
        </p:nvSpPr>
        <p:spPr>
          <a:xfrm>
            <a:off x="6572264" y="4214818"/>
            <a:ext cx="257173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2223884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457200" y="274638"/>
            <a:ext cx="8229600" cy="654032"/>
          </a:xfrm>
        </p:spPr>
        <p:txBody>
          <a:bodyPr>
            <a:normAutofit/>
          </a:bodyPr>
          <a:lstStyle/>
          <a:p>
            <a:r>
              <a:rPr lang="zh-CN" altLang="en-US" sz="3200" dirty="0" smtClean="0"/>
              <a:t>数字逻辑基础</a:t>
            </a:r>
            <a:endParaRPr lang="zh-CN" altLang="en-US" sz="3200" dirty="0"/>
          </a:p>
        </p:txBody>
      </p:sp>
      <p:sp>
        <p:nvSpPr>
          <p:cNvPr id="9" name="内容占位符 8"/>
          <p:cNvSpPr>
            <a:spLocks noGrp="1"/>
          </p:cNvSpPr>
          <p:nvPr>
            <p:ph idx="1"/>
          </p:nvPr>
        </p:nvSpPr>
        <p:spPr>
          <a:xfrm>
            <a:off x="331329" y="1026114"/>
            <a:ext cx="8575603" cy="5163465"/>
          </a:xfrm>
        </p:spPr>
        <p:txBody>
          <a:bodyPr>
            <a:noAutofit/>
          </a:bodyPr>
          <a:lstStyle/>
          <a:p>
            <a:pPr>
              <a:spcBef>
                <a:spcPts val="1200"/>
              </a:spcBef>
            </a:pPr>
            <a:r>
              <a:rPr lang="zh-CN" altLang="en-US" sz="2400" dirty="0" smtClean="0">
                <a:latin typeface="微软雅黑" pitchFamily="34" charset="-122"/>
                <a:ea typeface="微软雅黑" pitchFamily="34" charset="-122"/>
              </a:rPr>
              <a:t>最</a:t>
            </a:r>
            <a:r>
              <a:rPr lang="zh-CN" altLang="en-US" sz="2400" dirty="0">
                <a:latin typeface="微软雅黑" pitchFamily="34" charset="-122"/>
                <a:ea typeface="微软雅黑" pitchFamily="34" charset="-122"/>
              </a:rPr>
              <a:t>基本的逻辑运算有与、或、非三种运算，对应的逻辑门分别为与门、或门和</a:t>
            </a:r>
            <a:r>
              <a:rPr lang="zh-CN" altLang="en-US" sz="2400" dirty="0" smtClean="0">
                <a:latin typeface="微软雅黑" pitchFamily="34" charset="-122"/>
                <a:ea typeface="微软雅黑" pitchFamily="34" charset="-122"/>
              </a:rPr>
              <a:t>非门</a:t>
            </a:r>
            <a:endParaRPr lang="en-US" altLang="zh-CN" sz="2400" dirty="0" smtClean="0">
              <a:latin typeface="微软雅黑" pitchFamily="34" charset="-122"/>
              <a:ea typeface="微软雅黑" pitchFamily="34" charset="-122"/>
            </a:endParaRPr>
          </a:p>
          <a:p>
            <a:pPr>
              <a:spcBef>
                <a:spcPts val="1200"/>
              </a:spcBef>
            </a:pPr>
            <a:r>
              <a:rPr lang="zh-CN" altLang="en-US" sz="2400" dirty="0" smtClean="0">
                <a:solidFill>
                  <a:srgbClr val="0000FF"/>
                </a:solidFill>
                <a:latin typeface="微软雅黑" pitchFamily="34" charset="-122"/>
                <a:ea typeface="微软雅黑" pitchFamily="34" charset="-122"/>
              </a:rPr>
              <a:t>布尔代数、公理系统、对偶定律等基本概念</a:t>
            </a:r>
            <a:endParaRPr lang="en-US" altLang="zh-CN" sz="2400" dirty="0" smtClean="0">
              <a:solidFill>
                <a:srgbClr val="0000FF"/>
              </a:solidFill>
              <a:latin typeface="微软雅黑" pitchFamily="34" charset="-122"/>
              <a:ea typeface="微软雅黑" pitchFamily="34" charset="-122"/>
            </a:endParaRPr>
          </a:p>
          <a:p>
            <a:pPr>
              <a:spcBef>
                <a:spcPts val="1200"/>
              </a:spcBef>
            </a:pPr>
            <a:r>
              <a:rPr lang="zh-CN" altLang="en-US" sz="2400" dirty="0" smtClean="0">
                <a:latin typeface="微软雅黑" pitchFamily="34" charset="-122"/>
                <a:ea typeface="微软雅黑" pitchFamily="34" charset="-122"/>
              </a:rPr>
              <a:t>通常使用</a:t>
            </a:r>
            <a:r>
              <a:rPr lang="zh-CN" altLang="en-US" sz="2400" dirty="0">
                <a:solidFill>
                  <a:srgbClr val="FF0000"/>
                </a:solidFill>
                <a:latin typeface="微软雅黑" pitchFamily="34" charset="-122"/>
                <a:ea typeface="微软雅黑" pitchFamily="34" charset="-122"/>
              </a:rPr>
              <a:t>真值表</a:t>
            </a:r>
            <a:r>
              <a:rPr lang="zh-CN" altLang="en-US" sz="2400" dirty="0" smtClean="0">
                <a:solidFill>
                  <a:srgbClr val="FF0000"/>
                </a:solidFill>
                <a:latin typeface="微软雅黑" pitchFamily="34" charset="-122"/>
                <a:ea typeface="微软雅黑" pitchFamily="34" charset="-122"/>
              </a:rPr>
              <a:t>、逻辑表达式</a:t>
            </a:r>
            <a:r>
              <a:rPr lang="zh-CN" altLang="en-US" sz="2400" dirty="0">
                <a:latin typeface="微软雅黑" pitchFamily="34" charset="-122"/>
                <a:ea typeface="微软雅黑" pitchFamily="34" charset="-122"/>
              </a:rPr>
              <a:t>来描述</a:t>
            </a:r>
            <a:r>
              <a:rPr lang="zh-CN" altLang="en-US" sz="2400" dirty="0" smtClean="0">
                <a:latin typeface="微软雅黑" pitchFamily="34" charset="-122"/>
                <a:ea typeface="微软雅黑" pitchFamily="34" charset="-122"/>
              </a:rPr>
              <a:t>逻辑变量间</a:t>
            </a:r>
            <a:r>
              <a:rPr lang="zh-CN" altLang="en-US" sz="2400" dirty="0">
                <a:latin typeface="微软雅黑" pitchFamily="34" charset="-122"/>
                <a:ea typeface="微软雅黑" pitchFamily="34" charset="-122"/>
              </a:rPr>
              <a:t>的</a:t>
            </a:r>
            <a:r>
              <a:rPr lang="zh-CN" altLang="en-US" sz="2400" dirty="0" smtClean="0">
                <a:latin typeface="微软雅黑" pitchFamily="34" charset="-122"/>
                <a:ea typeface="微软雅黑" pitchFamily="34" charset="-122"/>
              </a:rPr>
              <a:t>关系</a:t>
            </a:r>
            <a:endParaRPr lang="en-US" altLang="zh-CN" sz="2400" dirty="0" smtClean="0">
              <a:latin typeface="微软雅黑" pitchFamily="34" charset="-122"/>
              <a:ea typeface="微软雅黑" pitchFamily="34" charset="-122"/>
            </a:endParaRPr>
          </a:p>
          <a:p>
            <a:pPr lvl="1">
              <a:spcBef>
                <a:spcPts val="1200"/>
              </a:spcBef>
            </a:pPr>
            <a:r>
              <a:rPr lang="en-US" altLang="zh-CN" sz="2000" dirty="0" smtClean="0">
                <a:latin typeface="微软雅黑" pitchFamily="34" charset="-122"/>
                <a:ea typeface="微软雅黑" pitchFamily="34" charset="-122"/>
              </a:rPr>
              <a:t>SOP</a:t>
            </a:r>
            <a:r>
              <a:rPr lang="zh-CN" altLang="en-US" sz="2000" dirty="0" smtClean="0">
                <a:latin typeface="微软雅黑" pitchFamily="34" charset="-122"/>
                <a:ea typeface="微软雅黑" pitchFamily="34" charset="-122"/>
              </a:rPr>
              <a:t>积之和，</a:t>
            </a:r>
            <a:r>
              <a:rPr lang="en-US" altLang="zh-CN" sz="2000" dirty="0" smtClean="0">
                <a:latin typeface="微软雅黑" pitchFamily="34" charset="-122"/>
                <a:ea typeface="微软雅黑" pitchFamily="34" charset="-122"/>
              </a:rPr>
              <a:t>POS</a:t>
            </a:r>
            <a:r>
              <a:rPr lang="zh-CN" altLang="en-US" sz="2000" dirty="0" smtClean="0">
                <a:latin typeface="微软雅黑" pitchFamily="34" charset="-122"/>
                <a:ea typeface="微软雅黑" pitchFamily="34" charset="-122"/>
              </a:rPr>
              <a:t>和之积</a:t>
            </a:r>
            <a:endParaRPr lang="en-US" altLang="zh-CN" sz="2000" dirty="0" smtClean="0">
              <a:latin typeface="微软雅黑" pitchFamily="34" charset="-122"/>
              <a:ea typeface="微软雅黑" pitchFamily="34" charset="-122"/>
            </a:endParaRPr>
          </a:p>
          <a:p>
            <a:pPr>
              <a:spcBef>
                <a:spcPts val="1200"/>
              </a:spcBef>
            </a:pPr>
            <a:r>
              <a:rPr lang="zh-CN" altLang="en-US" sz="2400" dirty="0" smtClean="0">
                <a:latin typeface="微软雅黑" pitchFamily="34" charset="-122"/>
                <a:ea typeface="微软雅黑" pitchFamily="34" charset="-122"/>
              </a:rPr>
              <a:t>可使用</a:t>
            </a:r>
            <a:r>
              <a:rPr lang="zh-CN" altLang="en-US" sz="2400" dirty="0">
                <a:latin typeface="微软雅黑" pitchFamily="34" charset="-122"/>
                <a:ea typeface="微软雅黑" pitchFamily="34" charset="-122"/>
              </a:rPr>
              <a:t>代数法、</a:t>
            </a:r>
            <a:r>
              <a:rPr lang="zh-CN" altLang="en-US" sz="2400" dirty="0">
                <a:solidFill>
                  <a:srgbClr val="FF0000"/>
                </a:solidFill>
                <a:latin typeface="微软雅黑" pitchFamily="34" charset="-122"/>
                <a:ea typeface="微软雅黑" pitchFamily="34" charset="-122"/>
              </a:rPr>
              <a:t>卡诺图</a:t>
            </a:r>
            <a:r>
              <a:rPr lang="zh-CN" altLang="en-US" sz="2400" dirty="0">
                <a:latin typeface="微软雅黑" pitchFamily="34" charset="-122"/>
                <a:ea typeface="微软雅黑" pitchFamily="34" charset="-122"/>
              </a:rPr>
              <a:t>等来化简</a:t>
            </a:r>
            <a:r>
              <a:rPr lang="zh-CN" altLang="en-US" sz="2400" dirty="0" smtClean="0">
                <a:latin typeface="微软雅黑" pitchFamily="34" charset="-122"/>
                <a:ea typeface="微软雅黑" pitchFamily="34" charset="-122"/>
              </a:rPr>
              <a:t>逻辑表达式</a:t>
            </a:r>
            <a:r>
              <a:rPr lang="zh-CN" altLang="en-US" sz="2400" dirty="0" smtClean="0">
                <a:solidFill>
                  <a:srgbClr val="FF0000"/>
                </a:solidFill>
                <a:latin typeface="微软雅黑" pitchFamily="34" charset="-122"/>
                <a:ea typeface="微软雅黑" pitchFamily="34" charset="-122"/>
              </a:rPr>
              <a:t>（参考作业题）</a:t>
            </a:r>
            <a:endParaRPr lang="en-US" altLang="zh-CN" sz="2400" dirty="0" smtClean="0">
              <a:solidFill>
                <a:srgbClr val="FF0000"/>
              </a:solidFill>
              <a:latin typeface="微软雅黑" pitchFamily="34" charset="-122"/>
              <a:ea typeface="微软雅黑" pitchFamily="34" charset="-122"/>
            </a:endParaRPr>
          </a:p>
          <a:p>
            <a:pPr>
              <a:spcBef>
                <a:spcPts val="1200"/>
              </a:spcBef>
            </a:pPr>
            <a:r>
              <a:rPr lang="zh-CN" altLang="en-US" sz="2400" dirty="0" smtClean="0">
                <a:latin typeface="微软雅黑" pitchFamily="34" charset="-122"/>
                <a:ea typeface="微软雅黑" pitchFamily="34" charset="-122"/>
              </a:rPr>
              <a:t>在</a:t>
            </a:r>
            <a:r>
              <a:rPr lang="zh-CN" altLang="en-US" sz="2400" dirty="0">
                <a:latin typeface="微软雅黑" pitchFamily="34" charset="-122"/>
                <a:ea typeface="微软雅黑" pitchFamily="34" charset="-122"/>
              </a:rPr>
              <a:t>实现数字系统时，为了提高速度、降低成本，通常利用与非门和或非门来构建电路</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spcBef>
                <a:spcPts val="1200"/>
              </a:spcBef>
            </a:pPr>
            <a:r>
              <a:rPr lang="zh-CN" altLang="en-US" sz="2400" dirty="0" smtClean="0">
                <a:solidFill>
                  <a:srgbClr val="0000FF"/>
                </a:solidFill>
                <a:latin typeface="微软雅黑" pitchFamily="34" charset="-122"/>
                <a:ea typeface="微软雅黑" pitchFamily="34" charset="-122"/>
              </a:rPr>
              <a:t>等效逻辑符号（电路）</a:t>
            </a:r>
            <a:r>
              <a:rPr lang="en-US" altLang="zh-CN" sz="2400" dirty="0" smtClean="0">
                <a:solidFill>
                  <a:srgbClr val="0000FF"/>
                </a:solidFill>
                <a:latin typeface="微软雅黑" pitchFamily="34" charset="-122"/>
                <a:ea typeface="微软雅黑" pitchFamily="34" charset="-122"/>
              </a:rPr>
              <a:t>——</a:t>
            </a:r>
          </a:p>
          <a:p>
            <a:pPr>
              <a:spcBef>
                <a:spcPts val="1200"/>
              </a:spcBef>
            </a:pPr>
            <a:r>
              <a:rPr lang="en-US" altLang="zh-CN" sz="2400" dirty="0" smtClean="0">
                <a:solidFill>
                  <a:srgbClr val="0000FF"/>
                </a:solidFill>
                <a:latin typeface="微软雅黑" pitchFamily="34" charset="-122"/>
                <a:ea typeface="微软雅黑" pitchFamily="34" charset="-122"/>
              </a:rPr>
              <a:t>(</a:t>
            </a:r>
            <a:r>
              <a:rPr lang="zh-CN" altLang="en-US" sz="2400" dirty="0" smtClean="0">
                <a:solidFill>
                  <a:srgbClr val="0000FF"/>
                </a:solidFill>
                <a:latin typeface="微软雅黑" pitchFamily="34" charset="-122"/>
                <a:ea typeface="微软雅黑" pitchFamily="34" charset="-122"/>
              </a:rPr>
              <a:t>德摩根定理的利用）</a:t>
            </a:r>
            <a:endParaRPr lang="en-US" altLang="zh-CN" sz="2400" dirty="0" smtClean="0">
              <a:solidFill>
                <a:srgbClr val="0000FF"/>
              </a:solidFill>
              <a:latin typeface="微软雅黑" pitchFamily="34" charset="-122"/>
              <a:ea typeface="微软雅黑" pitchFamily="34" charset="-122"/>
            </a:endParaRPr>
          </a:p>
          <a:p>
            <a:pPr>
              <a:spcBef>
                <a:spcPts val="1200"/>
              </a:spcBef>
            </a:pPr>
            <a:endParaRPr lang="zh-CN" altLang="en-US" sz="2400" dirty="0">
              <a:latin typeface="微软雅黑" pitchFamily="34" charset="-122"/>
              <a:ea typeface="微软雅黑" pitchFamily="34" charset="-122"/>
            </a:endParaRP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pPr>
                <a:defRPr/>
              </a:pPr>
              <a:t>8</a:t>
            </a:fld>
            <a:endParaRPr lang="en-US" altLang="zh-CN"/>
          </a:p>
        </p:txBody>
      </p:sp>
      <p:pic>
        <p:nvPicPr>
          <p:cNvPr id="6" name="图片 5">
            <a:extLst>
              <a:ext uri="{FF2B5EF4-FFF2-40B4-BE49-F238E27FC236}">
                <a16:creationId xmlns="" xmlns:a16="http://schemas.microsoft.com/office/drawing/2014/main" id="{2DA02DFA-93E0-4DB7-9DDB-78947A3D45D2}"/>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4500562" y="4598014"/>
            <a:ext cx="4262597" cy="2188572"/>
          </a:xfrm>
          <a:prstGeom prst="rect">
            <a:avLst/>
          </a:prstGeom>
          <a:noFill/>
          <a:ln>
            <a:noFill/>
          </a:ln>
        </p:spPr>
      </p:pic>
    </p:spTree>
    <p:extLst>
      <p:ext uri="{BB962C8B-B14F-4D97-AF65-F5344CB8AC3E}">
        <p14:creationId xmlns:p14="http://schemas.microsoft.com/office/powerpoint/2010/main" xmlns="" val="372812334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457200" y="274638"/>
            <a:ext cx="8229600" cy="225404"/>
          </a:xfrm>
        </p:spPr>
        <p:txBody>
          <a:bodyPr>
            <a:noAutofit/>
          </a:bodyPr>
          <a:lstStyle/>
          <a:p>
            <a:r>
              <a:rPr lang="zh-CN" altLang="en-US" sz="3200" dirty="0" smtClean="0"/>
              <a:t>组合逻辑电路</a:t>
            </a:r>
            <a:endParaRPr lang="zh-CN" altLang="en-US" sz="3200" b="1" dirty="0"/>
          </a:p>
        </p:txBody>
      </p:sp>
      <p:sp>
        <p:nvSpPr>
          <p:cNvPr id="9" name="内容占位符 8"/>
          <p:cNvSpPr>
            <a:spLocks noGrp="1"/>
          </p:cNvSpPr>
          <p:nvPr>
            <p:ph idx="1"/>
          </p:nvPr>
        </p:nvSpPr>
        <p:spPr>
          <a:xfrm>
            <a:off x="331329" y="760610"/>
            <a:ext cx="8575603" cy="5883100"/>
          </a:xfrm>
        </p:spPr>
        <p:txBody>
          <a:bodyPr>
            <a:normAutofit fontScale="92500"/>
          </a:bodyPr>
          <a:lstStyle/>
          <a:p>
            <a:pPr>
              <a:lnSpc>
                <a:spcPct val="110000"/>
              </a:lnSpc>
              <a:spcBef>
                <a:spcPts val="1200"/>
              </a:spcBef>
            </a:pPr>
            <a:r>
              <a:rPr lang="zh-CN" altLang="en-US" sz="2200" dirty="0" smtClean="0">
                <a:latin typeface="微软雅黑" pitchFamily="34" charset="-122"/>
                <a:ea typeface="微软雅黑" pitchFamily="34" charset="-122"/>
              </a:rPr>
              <a:t>数字逻辑电路由若干元件（可以是一个电路）和若干结点互连而成</a:t>
            </a:r>
            <a:endParaRPr lang="en-US" altLang="zh-CN" sz="2200" dirty="0" smtClean="0">
              <a:latin typeface="微软雅黑" pitchFamily="34" charset="-122"/>
              <a:ea typeface="微软雅黑" pitchFamily="34" charset="-122"/>
            </a:endParaRPr>
          </a:p>
          <a:p>
            <a:pPr>
              <a:lnSpc>
                <a:spcPct val="110000"/>
              </a:lnSpc>
              <a:spcBef>
                <a:spcPts val="1200"/>
              </a:spcBef>
            </a:pPr>
            <a:r>
              <a:rPr lang="zh-CN" altLang="en-US" sz="2200" dirty="0" smtClean="0">
                <a:solidFill>
                  <a:srgbClr val="FF0000"/>
                </a:solidFill>
                <a:latin typeface="微软雅黑" pitchFamily="34" charset="-122"/>
                <a:ea typeface="微软雅黑" pitchFamily="34" charset="-122"/>
              </a:rPr>
              <a:t>组合逻辑电路</a:t>
            </a:r>
            <a:r>
              <a:rPr lang="zh-CN" altLang="en-US" sz="2200" dirty="0">
                <a:solidFill>
                  <a:srgbClr val="FF0000"/>
                </a:solidFill>
                <a:latin typeface="微软雅黑" pitchFamily="34" charset="-122"/>
                <a:ea typeface="微软雅黑" pitchFamily="34" charset="-122"/>
              </a:rPr>
              <a:t>的输出值仅依赖于当前输入</a:t>
            </a:r>
            <a:r>
              <a:rPr lang="zh-CN" altLang="en-US" sz="2200" dirty="0" smtClean="0">
                <a:solidFill>
                  <a:srgbClr val="FF0000"/>
                </a:solidFill>
                <a:latin typeface="微软雅黑" pitchFamily="34" charset="-122"/>
                <a:ea typeface="微软雅黑" pitchFamily="34" charset="-122"/>
              </a:rPr>
              <a:t>值</a:t>
            </a:r>
            <a:endParaRPr lang="en-US" altLang="zh-CN" sz="2200" dirty="0" smtClean="0">
              <a:solidFill>
                <a:srgbClr val="FF0000"/>
              </a:solidFill>
              <a:latin typeface="微软雅黑" pitchFamily="34" charset="-122"/>
              <a:ea typeface="微软雅黑" pitchFamily="34" charset="-122"/>
            </a:endParaRPr>
          </a:p>
          <a:p>
            <a:pPr>
              <a:lnSpc>
                <a:spcPct val="110000"/>
              </a:lnSpc>
              <a:spcBef>
                <a:spcPts val="1200"/>
              </a:spcBef>
            </a:pPr>
            <a:r>
              <a:rPr lang="zh-CN" altLang="en-US" sz="2200" dirty="0" smtClean="0">
                <a:latin typeface="微软雅黑" pitchFamily="34" charset="-122"/>
                <a:ea typeface="微软雅黑" pitchFamily="34" charset="-122"/>
              </a:rPr>
              <a:t>组合逻辑电路</a:t>
            </a:r>
            <a:r>
              <a:rPr lang="zh-CN" altLang="en-US" sz="2200" dirty="0">
                <a:latin typeface="微软雅黑" pitchFamily="34" charset="-122"/>
                <a:ea typeface="微软雅黑" pitchFamily="34" charset="-122"/>
              </a:rPr>
              <a:t>可以</a:t>
            </a:r>
            <a:r>
              <a:rPr lang="zh-CN" altLang="en-US" sz="2200" dirty="0" smtClean="0">
                <a:latin typeface="微软雅黑" pitchFamily="34" charset="-122"/>
                <a:ea typeface="微软雅黑" pitchFamily="34" charset="-122"/>
              </a:rPr>
              <a:t>是两级电路或多级电路，两级电路的传输时间短，但占用集成电路物理空间更多，需进行时空权衡</a:t>
            </a:r>
            <a:endParaRPr lang="en-US" altLang="zh-CN" sz="2200" dirty="0">
              <a:latin typeface="微软雅黑" pitchFamily="34" charset="-122"/>
              <a:ea typeface="微软雅黑" pitchFamily="34" charset="-122"/>
            </a:endParaRPr>
          </a:p>
          <a:p>
            <a:pPr>
              <a:lnSpc>
                <a:spcPct val="110000"/>
              </a:lnSpc>
              <a:spcBef>
                <a:spcPts val="1200"/>
              </a:spcBef>
            </a:pPr>
            <a:r>
              <a:rPr lang="zh-CN" altLang="en-US" sz="2200" dirty="0" smtClean="0">
                <a:solidFill>
                  <a:srgbClr val="FF0000"/>
                </a:solidFill>
                <a:latin typeface="微软雅黑" pitchFamily="34" charset="-122"/>
                <a:ea typeface="微软雅黑" pitchFamily="34" charset="-122"/>
              </a:rPr>
              <a:t>组合逻辑电路设计：功能分析</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列表</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化简</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逻辑表达式</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画图</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评价</a:t>
            </a:r>
            <a:r>
              <a:rPr lang="zh-CN" altLang="en-US" sz="2000" dirty="0" smtClean="0">
                <a:solidFill>
                  <a:srgbClr val="FF0000"/>
                </a:solidFill>
                <a:latin typeface="微软雅黑" pitchFamily="34" charset="-122"/>
                <a:ea typeface="微软雅黑" pitchFamily="34" charset="-122"/>
              </a:rPr>
              <a:t>（参考作业题）</a:t>
            </a:r>
            <a:endParaRPr lang="en-US" altLang="zh-CN" sz="2200" dirty="0" smtClean="0">
              <a:solidFill>
                <a:srgbClr val="FF0000"/>
              </a:solidFill>
              <a:latin typeface="微软雅黑" pitchFamily="34" charset="-122"/>
              <a:ea typeface="微软雅黑" pitchFamily="34" charset="-122"/>
            </a:endParaRPr>
          </a:p>
          <a:p>
            <a:pPr>
              <a:lnSpc>
                <a:spcPct val="110000"/>
              </a:lnSpc>
              <a:spcBef>
                <a:spcPts val="1200"/>
              </a:spcBef>
            </a:pPr>
            <a:r>
              <a:rPr lang="zh-CN" altLang="en-US" sz="2200" dirty="0" smtClean="0">
                <a:solidFill>
                  <a:srgbClr val="FF0000"/>
                </a:solidFill>
                <a:latin typeface="微软雅黑" pitchFamily="34" charset="-122"/>
                <a:ea typeface="微软雅黑" pitchFamily="34" charset="-122"/>
              </a:rPr>
              <a:t>无关项指输出取值可任意的项，真值表中用</a:t>
            </a:r>
            <a:r>
              <a:rPr lang="en-US" altLang="zh-CN" sz="2200" dirty="0" smtClean="0">
                <a:solidFill>
                  <a:srgbClr val="FF0000"/>
                </a:solidFill>
                <a:latin typeface="微软雅黑" pitchFamily="34" charset="-122"/>
                <a:ea typeface="微软雅黑" pitchFamily="34" charset="-122"/>
              </a:rPr>
              <a:t>d</a:t>
            </a:r>
            <a:r>
              <a:rPr lang="zh-CN" altLang="en-US" sz="2200" dirty="0" smtClean="0">
                <a:solidFill>
                  <a:srgbClr val="FF0000"/>
                </a:solidFill>
                <a:latin typeface="微软雅黑" pitchFamily="34" charset="-122"/>
                <a:ea typeface="微软雅黑" pitchFamily="34" charset="-122"/>
              </a:rPr>
              <a:t>表示，可用于化简</a:t>
            </a:r>
            <a:endParaRPr lang="en-US" altLang="zh-CN" sz="2200" dirty="0" smtClean="0">
              <a:solidFill>
                <a:srgbClr val="FF0000"/>
              </a:solidFill>
              <a:latin typeface="微软雅黑" pitchFamily="34" charset="-122"/>
              <a:ea typeface="微软雅黑" pitchFamily="34" charset="-122"/>
            </a:endParaRPr>
          </a:p>
          <a:p>
            <a:pPr>
              <a:lnSpc>
                <a:spcPct val="110000"/>
              </a:lnSpc>
              <a:spcBef>
                <a:spcPts val="1200"/>
              </a:spcBef>
            </a:pPr>
            <a:r>
              <a:rPr lang="zh-CN" altLang="en-US" sz="2200" dirty="0" smtClean="0">
                <a:latin typeface="微软雅黑" pitchFamily="34" charset="-122"/>
                <a:ea typeface="微软雅黑" pitchFamily="34" charset="-122"/>
              </a:rPr>
              <a:t>非法值指同时被高、低电平驱动的输出结点的值。</a:t>
            </a:r>
            <a:endParaRPr lang="en-US" altLang="zh-CN" sz="2200" dirty="0" smtClean="0">
              <a:latin typeface="微软雅黑" pitchFamily="34" charset="-122"/>
              <a:ea typeface="微软雅黑" pitchFamily="34" charset="-122"/>
            </a:endParaRPr>
          </a:p>
          <a:p>
            <a:pPr>
              <a:lnSpc>
                <a:spcPct val="110000"/>
              </a:lnSpc>
              <a:spcBef>
                <a:spcPts val="1200"/>
              </a:spcBef>
            </a:pPr>
            <a:r>
              <a:rPr lang="zh-CN" altLang="en-US" sz="2200" dirty="0">
                <a:latin typeface="微软雅黑" pitchFamily="34" charset="-122"/>
                <a:ea typeface="微软雅黑" pitchFamily="34" charset="-122"/>
              </a:rPr>
              <a:t>高阻</a:t>
            </a:r>
            <a:r>
              <a:rPr lang="zh-CN" altLang="en-US" sz="2200" dirty="0" smtClean="0">
                <a:latin typeface="微软雅黑" pitchFamily="34" charset="-122"/>
                <a:ea typeface="微软雅黑" pitchFamily="34" charset="-122"/>
              </a:rPr>
              <a:t>态是三态门输出结点的一种非正常逻辑态，相当于“断开”</a:t>
            </a:r>
            <a:endParaRPr lang="en-US" altLang="zh-CN" sz="2200" dirty="0" smtClean="0">
              <a:latin typeface="微软雅黑" pitchFamily="34" charset="-122"/>
              <a:ea typeface="微软雅黑" pitchFamily="34" charset="-122"/>
            </a:endParaRPr>
          </a:p>
          <a:p>
            <a:pPr>
              <a:lnSpc>
                <a:spcPct val="110000"/>
              </a:lnSpc>
              <a:spcBef>
                <a:spcPts val="1200"/>
              </a:spcBef>
            </a:pPr>
            <a:r>
              <a:rPr lang="zh-CN" altLang="en-US" sz="2200" dirty="0">
                <a:solidFill>
                  <a:srgbClr val="FF0000"/>
                </a:solidFill>
                <a:latin typeface="微软雅黑" pitchFamily="34" charset="-122"/>
                <a:ea typeface="微软雅黑" pitchFamily="34" charset="-122"/>
              </a:rPr>
              <a:t>典型</a:t>
            </a:r>
            <a:r>
              <a:rPr lang="zh-CN" altLang="en-US" sz="2200" dirty="0" smtClean="0">
                <a:solidFill>
                  <a:srgbClr val="FF0000"/>
                </a:solidFill>
                <a:latin typeface="微软雅黑" pitchFamily="34" charset="-122"/>
                <a:ea typeface="微软雅黑" pitchFamily="34" charset="-122"/>
              </a:rPr>
              <a:t>组合逻辑部件：译码</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编码器、多路选择</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分配器、</a:t>
            </a:r>
            <a:r>
              <a:rPr lang="zh-CN" altLang="en-US" sz="2200" dirty="0">
                <a:solidFill>
                  <a:srgbClr val="FF0000"/>
                </a:solidFill>
                <a:latin typeface="微软雅黑" pitchFamily="34" charset="-122"/>
                <a:ea typeface="微软雅黑" pitchFamily="34" charset="-122"/>
              </a:rPr>
              <a:t>半加</a:t>
            </a:r>
            <a:r>
              <a:rPr lang="en-US" altLang="zh-CN" sz="2200" dirty="0" smtClean="0">
                <a:solidFill>
                  <a:srgbClr val="FF0000"/>
                </a:solidFill>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全加器</a:t>
            </a:r>
            <a:endParaRPr lang="en-US" altLang="zh-CN" sz="2200" dirty="0" smtClean="0">
              <a:solidFill>
                <a:srgbClr val="FF0000"/>
              </a:solidFill>
              <a:latin typeface="微软雅黑" pitchFamily="34" charset="-122"/>
              <a:ea typeface="微软雅黑" pitchFamily="34" charset="-122"/>
            </a:endParaRPr>
          </a:p>
          <a:p>
            <a:pPr>
              <a:lnSpc>
                <a:spcPct val="110000"/>
              </a:lnSpc>
              <a:spcBef>
                <a:spcPts val="1200"/>
              </a:spcBef>
            </a:pPr>
            <a:r>
              <a:rPr lang="zh-CN" altLang="en-US" sz="2200" dirty="0" smtClean="0">
                <a:solidFill>
                  <a:srgbClr val="0000FF"/>
                </a:solidFill>
                <a:latin typeface="微软雅黑" pitchFamily="34" charset="-122"/>
                <a:ea typeface="微软雅黑" pitchFamily="34" charset="-122"/>
              </a:rPr>
              <a:t>传输延迟：关键路径上所有元件的传输延迟之和</a:t>
            </a:r>
            <a:endParaRPr lang="en-US" altLang="zh-CN" sz="2200" dirty="0" smtClean="0">
              <a:solidFill>
                <a:srgbClr val="0000FF"/>
              </a:solidFill>
              <a:latin typeface="微软雅黑" pitchFamily="34" charset="-122"/>
              <a:ea typeface="微软雅黑" pitchFamily="34" charset="-122"/>
            </a:endParaRPr>
          </a:p>
          <a:p>
            <a:pPr>
              <a:lnSpc>
                <a:spcPct val="110000"/>
              </a:lnSpc>
              <a:spcBef>
                <a:spcPts val="1200"/>
              </a:spcBef>
            </a:pPr>
            <a:r>
              <a:rPr lang="zh-CN" altLang="en-US" sz="2200" dirty="0" smtClean="0">
                <a:latin typeface="微软雅黑" pitchFamily="34" charset="-122"/>
                <a:ea typeface="微软雅黑" pitchFamily="34" charset="-122"/>
              </a:rPr>
              <a:t>最小延迟：最短路径上所有元件的最小延迟之和</a:t>
            </a:r>
            <a:endParaRPr lang="en-US" altLang="zh-CN" sz="2200" dirty="0" smtClean="0">
              <a:latin typeface="微软雅黑" pitchFamily="34" charset="-122"/>
              <a:ea typeface="微软雅黑" pitchFamily="34" charset="-122"/>
            </a:endParaRP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pPr>
                <a:defRPr/>
              </a:pPr>
              <a:t>9</a:t>
            </a:fld>
            <a:endParaRPr lang="en-US" altLang="zh-CN"/>
          </a:p>
        </p:txBody>
      </p:sp>
    </p:spTree>
    <p:extLst>
      <p:ext uri="{BB962C8B-B14F-4D97-AF65-F5344CB8AC3E}">
        <p14:creationId xmlns:p14="http://schemas.microsoft.com/office/powerpoint/2010/main" xmlns="" val="79745501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1766</TotalTime>
  <Words>3236</Words>
  <Application>Microsoft Office PowerPoint</Application>
  <PresentationFormat>全屏显示(4:3)</PresentationFormat>
  <Paragraphs>337</Paragraphs>
  <Slides>26</Slides>
  <Notes>10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冯·诺依曼结构</vt:lpstr>
      <vt:lpstr>不同层次语言之间的等价转换</vt:lpstr>
      <vt:lpstr>指令集体系结构（ISA）</vt:lpstr>
      <vt:lpstr>数据的编码</vt:lpstr>
      <vt:lpstr>数据的宽度和存储</vt:lpstr>
      <vt:lpstr>数字逻辑基础</vt:lpstr>
      <vt:lpstr>数字逻辑基础</vt:lpstr>
      <vt:lpstr>组合逻辑电路</vt:lpstr>
      <vt:lpstr>时序逻辑基本元件</vt:lpstr>
      <vt:lpstr>时序逻辑电路</vt:lpstr>
      <vt:lpstr>存储器的结构和基本概念</vt:lpstr>
      <vt:lpstr>ROM，RAM</vt:lpstr>
      <vt:lpstr>运算部件的设计</vt:lpstr>
      <vt:lpstr>运算部件的设计</vt:lpstr>
      <vt:lpstr>运算部件的设计</vt:lpstr>
      <vt:lpstr>指令系统</vt:lpstr>
      <vt:lpstr>指令系统</vt:lpstr>
      <vt:lpstr>指令系统</vt:lpstr>
      <vt:lpstr>具体指令和RTL</vt:lpstr>
      <vt:lpstr>CPU基础</vt:lpstr>
      <vt:lpstr>单周期处理器</vt:lpstr>
      <vt:lpstr>单周期CPU小结</vt:lpstr>
      <vt:lpstr>单周期和多周期CPU对比</vt:lpstr>
      <vt:lpstr>流水线CPU</vt:lpstr>
      <vt:lpstr>CPU小结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yry</dc:creator>
  <cp:lastModifiedBy>yry</cp:lastModifiedBy>
  <cp:revision>106</cp:revision>
  <dcterms:created xsi:type="dcterms:W3CDTF">2022-12-01T04:21:12Z</dcterms:created>
  <dcterms:modified xsi:type="dcterms:W3CDTF">2025-06-06T01:31:27Z</dcterms:modified>
</cp:coreProperties>
</file>