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3" r:id="rId3"/>
    <p:sldId id="262" r:id="rId4"/>
    <p:sldId id="264" r:id="rId5"/>
    <p:sldId id="426" r:id="rId6"/>
    <p:sldId id="309" r:id="rId7"/>
    <p:sldId id="265" r:id="rId8"/>
    <p:sldId id="311" r:id="rId9"/>
    <p:sldId id="326" r:id="rId10"/>
    <p:sldId id="327" r:id="rId11"/>
    <p:sldId id="328" r:id="rId12"/>
    <p:sldId id="330" r:id="rId13"/>
    <p:sldId id="456" r:id="rId14"/>
    <p:sldId id="267" r:id="rId15"/>
    <p:sldId id="312" r:id="rId16"/>
    <p:sldId id="437" r:id="rId17"/>
    <p:sldId id="434" r:id="rId18"/>
    <p:sldId id="315" r:id="rId19"/>
    <p:sldId id="457" r:id="rId20"/>
    <p:sldId id="316" r:id="rId21"/>
    <p:sldId id="331" r:id="rId22"/>
    <p:sldId id="332" r:id="rId23"/>
    <p:sldId id="423" r:id="rId24"/>
    <p:sldId id="458" r:id="rId25"/>
    <p:sldId id="270" r:id="rId26"/>
    <p:sldId id="271" r:id="rId27"/>
    <p:sldId id="317" r:id="rId28"/>
    <p:sldId id="318" r:id="rId29"/>
    <p:sldId id="333" r:id="rId30"/>
    <p:sldId id="412" r:id="rId31"/>
    <p:sldId id="438" r:id="rId32"/>
    <p:sldId id="440" r:id="rId33"/>
    <p:sldId id="273" r:id="rId34"/>
    <p:sldId id="321" r:id="rId35"/>
    <p:sldId id="322" r:id="rId36"/>
    <p:sldId id="323" r:id="rId37"/>
    <p:sldId id="320" r:id="rId38"/>
    <p:sldId id="334" r:id="rId39"/>
    <p:sldId id="324" r:id="rId40"/>
    <p:sldId id="274" r:id="rId41"/>
    <p:sldId id="350" r:id="rId42"/>
    <p:sldId id="351" r:id="rId43"/>
    <p:sldId id="277" r:id="rId44"/>
    <p:sldId id="335" r:id="rId45"/>
    <p:sldId id="325" r:id="rId46"/>
    <p:sldId id="278" r:id="rId47"/>
    <p:sldId id="461" r:id="rId48"/>
    <p:sldId id="462" r:id="rId49"/>
    <p:sldId id="427" r:id="rId50"/>
    <p:sldId id="388" r:id="rId5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1714500" algn="l" defTabSz="3429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057400" algn="l" defTabSz="3429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2400300" algn="l" defTabSz="3429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2743200" algn="l" defTabSz="3429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E6"/>
    <a:srgbClr val="FF66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948" autoAdjust="0"/>
  </p:normalViewPr>
  <p:slideViewPr>
    <p:cSldViewPr>
      <p:cViewPr varScale="1">
        <p:scale>
          <a:sx n="120" d="100"/>
          <a:sy n="120" d="100"/>
        </p:scale>
        <p:origin x="88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-17040"/>
    </p:cViewPr>
  </p:sorterViewPr>
  <p:notesViewPr>
    <p:cSldViewPr>
      <p:cViewPr varScale="1">
        <p:scale>
          <a:sx n="57" d="100"/>
          <a:sy n="57" d="100"/>
        </p:scale>
        <p:origin x="-102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FF7FF0E-EAA6-8945-BEEE-D7FC6EA570A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7E19DEA6-DF2C-2F43-99D4-D209AE3F8C7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400" dirty="0"/>
              <a:t>内容略紧</a:t>
            </a:r>
          </a:p>
          <a:p>
            <a:endParaRPr kumimoji="1" lang="zh-CN" altLang="en-US" sz="1400" dirty="0"/>
          </a:p>
          <a:p>
            <a:r>
              <a:rPr kumimoji="1" lang="zh-CN" altLang="en-US" sz="1400" dirty="0"/>
              <a:t>创新与读博士和保研</a:t>
            </a:r>
          </a:p>
          <a:p>
            <a:endParaRPr kumimoji="1" lang="zh-CN" altLang="en-US" sz="1400" dirty="0"/>
          </a:p>
          <a:p>
            <a:r>
              <a:rPr kumimoji="1" lang="zh-CN" altLang="en-US" sz="1400" dirty="0"/>
              <a:t>未讲：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发达与发展</a:t>
            </a:r>
            <a:r>
              <a:rPr lang="en-US" altLang="zh-CN" sz="1400" dirty="0"/>
              <a:t>——</a:t>
            </a:r>
            <a:r>
              <a:rPr lang="zh-CN" altLang="en-US" sz="1400" dirty="0"/>
              <a:t>美国见闻</a:t>
            </a:r>
            <a:endParaRPr lang="en-US" altLang="zh-CN" sz="14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发达的北京？发达的中国？</a:t>
            </a:r>
            <a:endParaRPr lang="en-US" altLang="zh-CN" sz="14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瑞典人来北京的对话</a:t>
            </a:r>
            <a:endParaRPr lang="en-US" altLang="zh-CN" sz="14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从“高速发展”到“和谐发展”</a:t>
            </a:r>
            <a:endParaRPr lang="en-US" altLang="zh-CN" sz="14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个人选择</a:t>
            </a:r>
            <a:r>
              <a:rPr lang="en-US" altLang="zh-CN" sz="1400" dirty="0"/>
              <a:t>/</a:t>
            </a:r>
            <a:r>
              <a:rPr lang="zh-CN" altLang="en-US" sz="1400" dirty="0"/>
              <a:t>适合</a:t>
            </a:r>
            <a:r>
              <a:rPr lang="en-US" altLang="zh-CN" sz="1400" dirty="0"/>
              <a:t>“</a:t>
            </a:r>
            <a:r>
              <a:rPr lang="zh-CN" altLang="en-US" sz="1400" dirty="0"/>
              <a:t>高速</a:t>
            </a:r>
            <a:r>
              <a:rPr lang="en-US" altLang="zh-CN" sz="1400" dirty="0"/>
              <a:t>”</a:t>
            </a:r>
            <a:r>
              <a:rPr lang="zh-CN" altLang="en-US" sz="1400" dirty="0"/>
              <a:t>还是</a:t>
            </a:r>
            <a:r>
              <a:rPr lang="en-US" altLang="zh-CN" sz="1400" dirty="0"/>
              <a:t>“</a:t>
            </a:r>
            <a:r>
              <a:rPr lang="zh-CN" altLang="en-US" sz="1400" dirty="0"/>
              <a:t>和谐</a:t>
            </a:r>
            <a:r>
              <a:rPr lang="en-US" altLang="zh-CN" sz="1400" dirty="0"/>
              <a:t>”</a:t>
            </a:r>
          </a:p>
          <a:p>
            <a:pPr>
              <a:lnSpc>
                <a:spcPct val="90000"/>
              </a:lnSpc>
            </a:pPr>
            <a:r>
              <a:rPr lang="zh-CN" altLang="en-US" sz="1400" dirty="0"/>
              <a:t>博士求学与择业</a:t>
            </a:r>
            <a:endParaRPr lang="en-US" altLang="zh-CN" sz="14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某博士师兄的毕业论文（自由与</a:t>
            </a:r>
            <a:r>
              <a:rPr lang="en-US" altLang="zh-CN" sz="1400" dirty="0"/>
              <a:t>”</a:t>
            </a:r>
            <a:r>
              <a:rPr lang="zh-CN" altLang="en-US" sz="1400" dirty="0"/>
              <a:t>剥削</a:t>
            </a:r>
            <a:r>
              <a:rPr lang="en-US" altLang="zh-CN" sz="1400" dirty="0"/>
              <a:t>”</a:t>
            </a:r>
            <a:r>
              <a:rPr lang="zh-CN" altLang="en-US" sz="1400" dirty="0"/>
              <a:t>利弊）</a:t>
            </a:r>
            <a:endParaRPr lang="en-US" altLang="zh-CN" sz="14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实验室博士毕业生的择业面与社会关注度</a:t>
            </a:r>
            <a:endParaRPr lang="en-US" altLang="zh-CN" sz="14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国外博士（中科大与交大）</a:t>
            </a:r>
            <a:endParaRPr lang="en-US" altLang="zh-CN" sz="14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技术路线与管理路线：唯技术论？金融、官员</a:t>
            </a:r>
            <a:endParaRPr lang="en-US" altLang="zh-CN" sz="1400" dirty="0"/>
          </a:p>
          <a:p>
            <a:endParaRPr kumimoji="1" lang="zh-CN" altLang="en-US" sz="1400" dirty="0"/>
          </a:p>
          <a:p>
            <a:r>
              <a:rPr lang="zh-CN" altLang="en-US" sz="1400" dirty="0"/>
              <a:t>基础研究（数学、物理</a:t>
            </a:r>
            <a:r>
              <a:rPr lang="en-US" altLang="zh-CN" sz="1400" dirty="0"/>
              <a:t>⋯⋯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“</a:t>
            </a:r>
            <a:r>
              <a:rPr lang="zh-CN" altLang="en-US" sz="1400" dirty="0"/>
              <a:t>核心</a:t>
            </a:r>
            <a:r>
              <a:rPr lang="en-US" altLang="zh-CN" sz="1400" dirty="0"/>
              <a:t>”</a:t>
            </a:r>
            <a:r>
              <a:rPr lang="zh-CN" altLang="en-US" sz="1400" dirty="0"/>
              <a:t>技术</a:t>
            </a:r>
            <a:endParaRPr lang="en-US" altLang="zh-CN" sz="1400" dirty="0"/>
          </a:p>
          <a:p>
            <a:pPr lvl="1"/>
            <a:r>
              <a:rPr lang="zh-CN" altLang="en-US" sz="1400" dirty="0"/>
              <a:t>“热门”语言：</a:t>
            </a:r>
            <a:r>
              <a:rPr lang="en-US" altLang="zh-CN" sz="1400" dirty="0"/>
              <a:t>asp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php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jsp</a:t>
            </a:r>
            <a:r>
              <a:rPr lang="en-US" altLang="zh-CN" sz="1400" dirty="0"/>
              <a:t>、</a:t>
            </a:r>
            <a:r>
              <a:rPr lang="en-US" altLang="zh-CN" sz="1400" dirty="0" err="1"/>
              <a:t>.net</a:t>
            </a:r>
            <a:r>
              <a:rPr lang="zh-CN" altLang="en-US" sz="1400" dirty="0"/>
              <a:t>、</a:t>
            </a:r>
            <a:r>
              <a:rPr lang="en-US" altLang="zh-CN" sz="1400" dirty="0"/>
              <a:t>⋯⋯</a:t>
            </a:r>
          </a:p>
          <a:p>
            <a:pPr lvl="1"/>
            <a:r>
              <a:rPr lang="zh-CN" altLang="en-US" sz="1400" dirty="0"/>
              <a:t>长远发展的核心领域</a:t>
            </a:r>
            <a:endParaRPr lang="en-US" altLang="zh-CN" sz="1400" dirty="0"/>
          </a:p>
          <a:p>
            <a:r>
              <a:rPr lang="zh-CN" altLang="en-US" sz="1400" dirty="0"/>
              <a:t>优势学科与优势实验室</a:t>
            </a:r>
            <a:endParaRPr lang="en-US" altLang="zh-CN" sz="1400" dirty="0"/>
          </a:p>
          <a:p>
            <a:r>
              <a:rPr lang="en-US" altLang="zh-CN" sz="1400" dirty="0"/>
              <a:t>把握机遇，时势造英雄</a:t>
            </a:r>
          </a:p>
          <a:p>
            <a:r>
              <a:rPr lang="en-US" altLang="zh-CN" sz="1400" dirty="0"/>
              <a:t>成名大教授与年富力强的小教授</a:t>
            </a:r>
          </a:p>
          <a:p>
            <a:endParaRPr kumimoji="1" lang="zh-CN" altLang="en-US" sz="1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19DEA6-DF2C-2F43-99D4-D209AE3F8C71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EE52C1ED-71F1-9140-B643-AAB5EB8D2C78}" type="slidenum">
              <a:rPr lang="zh-CN" altLang="en-US" sz="1200"/>
              <a:t>33</a:t>
            </a:fld>
            <a:endParaRPr lang="en-US" altLang="zh-CN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求行列式时，矩阵转置，行列式值不变。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CB4BA3A5-7925-E547-9C2A-FF9283B1DD9F}" type="slidenum">
              <a:rPr lang="zh-CN" altLang="en-US" sz="1200"/>
              <a:t>40</a:t>
            </a:fld>
            <a:endParaRPr lang="en-US" altLang="zh-CN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52EE8128-2534-C649-B5C4-6133BE00215F}" type="slidenum">
              <a:rPr lang="zh-CN" altLang="en-US" sz="1200"/>
              <a:t>43</a:t>
            </a:fld>
            <a:endParaRPr lang="en-US" altLang="zh-CN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2B64A1C3-BB06-FF4F-ACD8-B9BC6075438C}" type="slidenum">
              <a:rPr lang="zh-CN" altLang="en-US" sz="1200"/>
              <a:t>46</a:t>
            </a:fld>
            <a:endParaRPr lang="en-US" altLang="zh-CN" sz="120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2C6D098A-5FD1-FA40-ABCD-CB131D5189B1}" type="slidenum">
              <a:rPr lang="zh-CN" altLang="en-US" sz="1200"/>
              <a:t>7</a:t>
            </a:fld>
            <a:endParaRPr lang="en-US" altLang="zh-CN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C06F0CF7-8A55-104A-A9AF-2C63065970DF}" type="slidenum">
              <a:rPr lang="zh-CN" altLang="en-US" sz="1200"/>
              <a:t>14</a:t>
            </a:fld>
            <a:endParaRPr lang="en-US" altLang="zh-CN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800" dirty="0">
                <a:ea typeface="宋体" panose="02010600030101010101" pitchFamily="2" charset="-122"/>
              </a:rPr>
              <a:t>增加雨课堂主观题：通过这个定理或证明，你学到了什么思路？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A5651F0E-D3E4-D144-B9EB-75C9ED72841D}" type="slidenum">
              <a:rPr lang="zh-CN" altLang="en-US" sz="1200"/>
              <a:t>23</a:t>
            </a:fld>
            <a:endParaRPr lang="en-US" altLang="zh-CN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CCC86E3A-5BB6-2D4C-A26C-057963CA5FAB}" type="slidenum">
              <a:rPr lang="zh-CN" altLang="en-US" sz="1200"/>
              <a:t>25</a:t>
            </a:fld>
            <a:endParaRPr lang="en-US" altLang="zh-CN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72F70487-5BA5-F846-8274-B085CE0B90D1}" type="slidenum">
              <a:rPr lang="zh-CN" altLang="en-US" sz="1200"/>
              <a:t>26</a:t>
            </a:fld>
            <a:endParaRPr lang="en-US" altLang="zh-CN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增加雨课堂题目：线性无关的列，最多有多少列，构成什么子图？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19DEA6-DF2C-2F43-99D4-D209AE3F8C71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85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fld id="{6C9E9A83-38EC-5241-81F0-F2C1321C9324}" type="slidenum">
              <a:rPr lang="zh-CN" altLang="en-US" sz="1200"/>
              <a:t>32</a:t>
            </a:fld>
            <a:endParaRPr lang="en-US" altLang="zh-CN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-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28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>
            <a:lvl1pPr>
              <a:defRPr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1800" y="4786312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BC89F-DA87-3546-982C-AD7BCC57F35E}" type="datetime1">
              <a:rPr lang="zh-CN" altLang="en-US"/>
              <a:t>2025/3/17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73B316B6-A9CD-5245-AFDA-407ADB7BD93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spcAft>
                <a:spcPts val="450"/>
              </a:spcAft>
              <a:defRPr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spcAft>
                <a:spcPts val="450"/>
              </a:spcAft>
              <a:defRPr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spcAft>
                <a:spcPts val="450"/>
              </a:spcAft>
              <a:defRPr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spcAft>
                <a:spcPts val="450"/>
              </a:spcAft>
              <a:defRPr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81800" y="4786312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1F967-28ED-7240-B1B5-991B73908383}" type="datetime1">
              <a:rPr lang="zh-CN" altLang="en-US"/>
              <a:t>2025/3/17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-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1988" y="-19732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288" y="0"/>
            <a:ext cx="1243013" cy="650520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560"/>
            <a:ext cx="7543800" cy="628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0010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4800603"/>
            <a:ext cx="2057400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6691A53-C477-1F4E-8AB9-FFDEE3121CA4}" type="slidenum">
              <a:rPr lang="zh-CN" altLang="en-US" sz="1500" smtClean="0">
                <a:solidFill>
                  <a:schemeClr val="bg1"/>
                </a:solidFill>
              </a:rPr>
              <a:t>‹#›</a:t>
            </a:fld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panose="020B0604020202020204" pitchFamily="34" charset="0"/>
          <a:ea typeface="方正姚体" pitchFamily="2" charset="-122"/>
          <a:cs typeface="方正姚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panose="020B0604020202020204" pitchFamily="34" charset="0"/>
          <a:ea typeface="方正姚体" pitchFamily="2" charset="-122"/>
          <a:cs typeface="方正姚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panose="020B0604020202020204" pitchFamily="34" charset="0"/>
          <a:ea typeface="方正姚体" pitchFamily="2" charset="-122"/>
          <a:cs typeface="方正姚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panose="020B0604020202020204" pitchFamily="34" charset="0"/>
          <a:ea typeface="方正姚体" pitchFamily="2" charset="-122"/>
          <a:cs typeface="方正姚体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panose="020B0604020202020204" pitchFamily="34" charset="0"/>
          <a:ea typeface="方正姚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panose="020B0604020202020204" pitchFamily="34" charset="0"/>
          <a:ea typeface="方正姚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panose="020B0604020202020204" pitchFamily="34" charset="0"/>
          <a:ea typeface="方正姚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300" b="1">
          <a:solidFill>
            <a:schemeClr val="bg1"/>
          </a:solidFill>
          <a:latin typeface="Arial" panose="020B0604020202020204" pitchFamily="34" charset="0"/>
          <a:ea typeface="方正姚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556895" indent="-213995" algn="l" rtl="0" eaLnBrk="0" fontAlgn="base" hangingPunct="0">
        <a:spcBef>
          <a:spcPct val="20000"/>
        </a:spcBef>
        <a:spcAft>
          <a:spcPct val="0"/>
        </a:spcAft>
        <a:buChar char="–"/>
        <a:defRPr sz="21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 b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image" Target="../media/image5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9.bin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image" Target="../media/image10.wmf"/><Relationship Id="rId22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6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8.wmf"/><Relationship Id="rId5" Type="http://schemas.openxmlformats.org/officeDocument/2006/relationships/image" Target="../media/image35.png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34.wmf"/><Relationship Id="rId9" Type="http://schemas.openxmlformats.org/officeDocument/2006/relationships/image" Target="../media/image37.wmf"/><Relationship Id="rId14" Type="http://schemas.openxmlformats.org/officeDocument/2006/relationships/image" Target="../media/image39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5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53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66750"/>
            <a:ext cx="9144000" cy="2286000"/>
          </a:xfrm>
        </p:spPr>
        <p:txBody>
          <a:bodyPr/>
          <a:lstStyle/>
          <a:p>
            <a:pPr algn="ctr" eaLnBrk="1" hangingPunct="1"/>
            <a:r>
              <a:rPr lang="zh-CN" altLang="en-US" sz="3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图论与代数结构</a:t>
            </a:r>
            <a:b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</a:br>
            <a:b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</a:br>
            <a:r>
              <a:rPr lang="zh-CN" altLang="en-US" sz="4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</a:rPr>
              <a:t>支撑树与计数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143250"/>
            <a:ext cx="4972051" cy="1485900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崔  勇</a:t>
            </a:r>
          </a:p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清华大学计算机系</a:t>
            </a:r>
          </a:p>
          <a:p>
            <a:pPr eaLnBrk="1" hangingPunct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网络技术研究所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树的有关定义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571500" y="734998"/>
            <a:ext cx="8001000" cy="3886200"/>
          </a:xfrm>
        </p:spPr>
        <p:txBody>
          <a:bodyPr/>
          <a:lstStyle/>
          <a:p>
            <a:r>
              <a:rPr lang="zh-CN" altLang="en-US" sz="2100" dirty="0"/>
              <a:t>证明（续）</a:t>
            </a:r>
            <a:endParaRPr lang="en-US" altLang="zh-CN" sz="2100" dirty="0"/>
          </a:p>
          <a:p>
            <a:pPr lvl="2" eaLnBrk="1" hangingPunct="1"/>
            <a:r>
              <a:rPr lang="en-US" altLang="zh-CN" dirty="0">
                <a:solidFill>
                  <a:srgbClr val="0026E6"/>
                </a:solidFill>
              </a:rPr>
              <a:t>3→4(T</a:t>
            </a:r>
            <a:r>
              <a:rPr lang="zh-CN" altLang="en-US" dirty="0">
                <a:solidFill>
                  <a:srgbClr val="0026E6"/>
                </a:solidFill>
              </a:rPr>
              <a:t>连通且有</a:t>
            </a:r>
            <a:r>
              <a:rPr lang="en-US" altLang="zh-CN" dirty="0">
                <a:solidFill>
                  <a:srgbClr val="0026E6"/>
                </a:solidFill>
              </a:rPr>
              <a:t>n-1</a:t>
            </a:r>
            <a:r>
              <a:rPr lang="zh-CN" altLang="en-US" dirty="0">
                <a:solidFill>
                  <a:srgbClr val="0026E6"/>
                </a:solidFill>
              </a:rPr>
              <a:t>条边</a:t>
            </a:r>
            <a:r>
              <a:rPr lang="en-US" altLang="zh-CN" dirty="0">
                <a:solidFill>
                  <a:srgbClr val="0026E6"/>
                </a:solidFill>
              </a:rPr>
              <a:t>→T</a:t>
            </a:r>
            <a:r>
              <a:rPr lang="zh-CN" altLang="en-US" dirty="0">
                <a:solidFill>
                  <a:srgbClr val="0026E6"/>
                </a:solidFill>
              </a:rPr>
              <a:t>有</a:t>
            </a:r>
            <a:r>
              <a:rPr lang="en-US" altLang="zh-CN" dirty="0">
                <a:solidFill>
                  <a:srgbClr val="0026E6"/>
                </a:solidFill>
              </a:rPr>
              <a:t>n-1</a:t>
            </a:r>
            <a:r>
              <a:rPr lang="zh-CN" altLang="en-US" dirty="0">
                <a:solidFill>
                  <a:srgbClr val="0026E6"/>
                </a:solidFill>
              </a:rPr>
              <a:t>条边且无回路</a:t>
            </a:r>
            <a:r>
              <a:rPr lang="en-US" altLang="zh-CN" dirty="0">
                <a:solidFill>
                  <a:srgbClr val="0026E6"/>
                </a:solidFill>
              </a:rPr>
              <a:t>)</a:t>
            </a:r>
          </a:p>
          <a:p>
            <a:pPr lvl="2" eaLnBrk="1" hangingPunct="1"/>
            <a:r>
              <a:rPr lang="zh-CN" altLang="en-US" dirty="0"/>
              <a:t>（反证法：假定图</a:t>
            </a:r>
            <a:r>
              <a:rPr lang="en-US" altLang="zh-CN" dirty="0"/>
              <a:t>T</a:t>
            </a:r>
            <a:r>
              <a:rPr lang="zh-CN" altLang="en-US" dirty="0"/>
              <a:t>有回路，进而考虑在</a:t>
            </a:r>
            <a:r>
              <a:rPr lang="en-US" altLang="zh-CN" dirty="0"/>
              <a:t>C</a:t>
            </a:r>
            <a:r>
              <a:rPr lang="zh-CN" altLang="en-US" dirty="0"/>
              <a:t>的基础上构造</a:t>
            </a:r>
            <a:r>
              <a:rPr lang="en-US" altLang="zh-CN" dirty="0"/>
              <a:t>T</a:t>
            </a:r>
            <a:r>
              <a:rPr lang="zh-CN" altLang="en-US" dirty="0"/>
              <a:t>所需要使用的最少边数）</a:t>
            </a:r>
          </a:p>
          <a:p>
            <a:pPr lvl="2" eaLnBrk="1" hangingPunct="1"/>
            <a:r>
              <a:rPr lang="zh-CN" altLang="en-US" dirty="0"/>
              <a:t>设</a:t>
            </a:r>
            <a:r>
              <a:rPr lang="en-US" altLang="zh-CN" dirty="0"/>
              <a:t>C</a:t>
            </a:r>
            <a:r>
              <a:rPr lang="zh-CN" altLang="en-US" dirty="0"/>
              <a:t>是其中一条含有</a:t>
            </a:r>
            <a:r>
              <a:rPr lang="en-US" altLang="zh-CN" dirty="0">
                <a:solidFill>
                  <a:srgbClr val="C00000"/>
                </a:solidFill>
              </a:rPr>
              <a:t>k(&lt;n)</a:t>
            </a:r>
            <a:r>
              <a:rPr lang="zh-CN" altLang="en-US" dirty="0">
                <a:solidFill>
                  <a:srgbClr val="C00000"/>
                </a:solidFill>
              </a:rPr>
              <a:t>个结点</a:t>
            </a:r>
            <a:r>
              <a:rPr lang="zh-CN" altLang="en-US" dirty="0"/>
              <a:t>的初级回路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en-US" altLang="zh-CN" dirty="0">
                <a:solidFill>
                  <a:srgbClr val="C00000"/>
                </a:solidFill>
              </a:rPr>
              <a:t>E(C)=k</a:t>
            </a:r>
            <a:endParaRPr lang="zh-CN" altLang="en-US" dirty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dirty="0"/>
              <a:t>因为</a:t>
            </a:r>
            <a:r>
              <a:rPr lang="en-US" altLang="zh-CN" dirty="0"/>
              <a:t>T</a:t>
            </a:r>
            <a:r>
              <a:rPr lang="zh-CN" altLang="en-US" dirty="0"/>
              <a:t>连通，所以</a:t>
            </a:r>
            <a:r>
              <a:rPr lang="en-US" altLang="zh-CN" dirty="0"/>
              <a:t>V(T)-V(C)</a:t>
            </a:r>
            <a:r>
              <a:rPr lang="zh-CN" altLang="en-US" dirty="0"/>
              <a:t>中一定有结点</a:t>
            </a:r>
            <a:r>
              <a:rPr lang="en-US" altLang="zh-CN" dirty="0"/>
              <a:t>u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上某个结点</a:t>
            </a:r>
            <a:r>
              <a:rPr lang="en-US" altLang="zh-CN" dirty="0"/>
              <a:t>v</a:t>
            </a:r>
            <a:r>
              <a:rPr lang="zh-CN" altLang="en-US" dirty="0"/>
              <a:t>相邻即存在边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)∈E(T)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最终要连接 </a:t>
            </a:r>
            <a:r>
              <a:rPr lang="en-US" altLang="zh-CN" dirty="0"/>
              <a:t>V(T)-V(C)</a:t>
            </a:r>
            <a:r>
              <a:rPr lang="zh-CN" altLang="en-US" dirty="0"/>
              <a:t>中的</a:t>
            </a:r>
            <a:r>
              <a:rPr lang="en-US" altLang="zh-CN" dirty="0"/>
              <a:t>n-k</a:t>
            </a:r>
            <a:r>
              <a:rPr lang="zh-CN" altLang="en-US" dirty="0"/>
              <a:t>个结点，</a:t>
            </a:r>
            <a:r>
              <a:rPr lang="zh-CN" altLang="en-US" dirty="0">
                <a:solidFill>
                  <a:srgbClr val="C00000"/>
                </a:solidFill>
              </a:rPr>
              <a:t>至少还需要</a:t>
            </a:r>
            <a:r>
              <a:rPr lang="en-US" altLang="zh-CN" dirty="0">
                <a:solidFill>
                  <a:srgbClr val="C00000"/>
                </a:solidFill>
              </a:rPr>
              <a:t>n-k</a:t>
            </a:r>
            <a:r>
              <a:rPr lang="zh-CN" altLang="en-US" dirty="0">
                <a:solidFill>
                  <a:srgbClr val="C00000"/>
                </a:solidFill>
              </a:rPr>
              <a:t>条边</a:t>
            </a:r>
            <a:r>
              <a:rPr lang="zh-CN" altLang="en-US" dirty="0"/>
              <a:t>，才可能保持</a:t>
            </a:r>
            <a:r>
              <a:rPr lang="en-US" altLang="zh-CN" dirty="0"/>
              <a:t>T</a:t>
            </a:r>
            <a:r>
              <a:rPr lang="zh-CN" altLang="en-US" dirty="0"/>
              <a:t>连通</a:t>
            </a:r>
          </a:p>
          <a:p>
            <a:pPr lvl="2" eaLnBrk="1" hangingPunct="1"/>
            <a:r>
              <a:rPr lang="zh-CN" altLang="en-US" dirty="0"/>
              <a:t>因此边数至少为</a:t>
            </a:r>
            <a:r>
              <a:rPr lang="en-US" altLang="zh-CN" dirty="0">
                <a:solidFill>
                  <a:srgbClr val="C00000"/>
                </a:solidFill>
              </a:rPr>
              <a:t>k+(n-k)=n</a:t>
            </a:r>
            <a:r>
              <a:rPr lang="zh-CN" altLang="en-US" dirty="0"/>
              <a:t>，与有</a:t>
            </a:r>
            <a:r>
              <a:rPr lang="en-US" altLang="zh-CN" dirty="0"/>
              <a:t>(n-1)</a:t>
            </a:r>
            <a:r>
              <a:rPr lang="zh-CN" altLang="en-US" dirty="0"/>
              <a:t>条边矛盾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57451" y="4259818"/>
            <a:ext cx="4229100" cy="36933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rgbClr val="C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无回路的简单连通图，最大边数</a:t>
            </a:r>
            <a:r>
              <a:rPr lang="en-US" altLang="zh-CN" sz="1800" dirty="0">
                <a:solidFill>
                  <a:srgbClr val="C0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=n-1</a:t>
            </a:r>
            <a:endParaRPr lang="zh-CN" altLang="en-US" sz="1800" dirty="0">
              <a:solidFill>
                <a:srgbClr val="C00000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树的有关定义</a:t>
            </a:r>
            <a:r>
              <a:rPr lang="en-US" altLang="zh-CN" dirty="0"/>
              <a:t>(9)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685800" y="727046"/>
            <a:ext cx="78867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300" dirty="0"/>
              <a:t>证明（续）</a:t>
            </a:r>
            <a:endParaRPr lang="en-US" altLang="zh-CN" sz="23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026E6"/>
                </a:solidFill>
              </a:rPr>
              <a:t>4→5 (T</a:t>
            </a:r>
            <a:r>
              <a:rPr lang="zh-CN" altLang="en-US" sz="2000" dirty="0">
                <a:solidFill>
                  <a:srgbClr val="0026E6"/>
                </a:solidFill>
              </a:rPr>
              <a:t>有</a:t>
            </a:r>
            <a:r>
              <a:rPr lang="en-US" altLang="zh-CN" sz="2000" dirty="0">
                <a:solidFill>
                  <a:srgbClr val="0026E6"/>
                </a:solidFill>
              </a:rPr>
              <a:t>n-1</a:t>
            </a:r>
            <a:r>
              <a:rPr lang="zh-CN" altLang="en-US" sz="2000" dirty="0">
                <a:solidFill>
                  <a:srgbClr val="0026E6"/>
                </a:solidFill>
              </a:rPr>
              <a:t>条边且无回路</a:t>
            </a:r>
            <a:r>
              <a:rPr lang="en-US" altLang="zh-CN" sz="2000" dirty="0">
                <a:solidFill>
                  <a:srgbClr val="0026E6"/>
                </a:solidFill>
              </a:rPr>
              <a:t>→T</a:t>
            </a:r>
            <a:r>
              <a:rPr lang="zh-CN" altLang="en-US" sz="2000" dirty="0">
                <a:solidFill>
                  <a:srgbClr val="0026E6"/>
                </a:solidFill>
              </a:rPr>
              <a:t>的任意两结点间有唯一道路</a:t>
            </a:r>
            <a:r>
              <a:rPr lang="en-US" altLang="zh-CN" sz="2000" dirty="0">
                <a:solidFill>
                  <a:srgbClr val="0026E6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26E6"/>
                </a:solidFill>
              </a:rPr>
              <a:t>先证道路</a:t>
            </a:r>
            <a:r>
              <a:rPr lang="en-US" altLang="zh-CN" sz="2000" dirty="0">
                <a:solidFill>
                  <a:srgbClr val="0026E6"/>
                </a:solidFill>
              </a:rPr>
              <a:t>P(</a:t>
            </a:r>
            <a:r>
              <a:rPr lang="en-US" altLang="zh-CN" sz="2000" dirty="0" err="1">
                <a:solidFill>
                  <a:srgbClr val="0026E6"/>
                </a:solidFill>
              </a:rPr>
              <a:t>u,v</a:t>
            </a:r>
            <a:r>
              <a:rPr lang="en-US" altLang="zh-CN" sz="2000" dirty="0">
                <a:solidFill>
                  <a:srgbClr val="0026E6"/>
                </a:solidFill>
              </a:rPr>
              <a:t>)</a:t>
            </a:r>
            <a:r>
              <a:rPr lang="zh-CN" altLang="en-US" sz="2000" dirty="0">
                <a:solidFill>
                  <a:srgbClr val="0026E6"/>
                </a:solidFill>
              </a:rPr>
              <a:t>的存在性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设</a:t>
            </a:r>
            <a:r>
              <a:rPr lang="en-US" altLang="zh-CN" sz="1800" dirty="0" err="1"/>
              <a:t>u,v</a:t>
            </a:r>
            <a:r>
              <a:rPr lang="zh-CN" altLang="en-US" sz="1800" dirty="0"/>
              <a:t>是</a:t>
            </a:r>
            <a:r>
              <a:rPr lang="en-US" altLang="zh-CN" sz="1800" dirty="0"/>
              <a:t>T</a:t>
            </a:r>
            <a:r>
              <a:rPr lang="zh-CN" altLang="en-US" sz="1800" dirty="0"/>
              <a:t>的任意两结点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如果不存在 </a:t>
            </a:r>
            <a:r>
              <a:rPr lang="en-US" altLang="zh-CN" sz="1800" dirty="0"/>
              <a:t>P(</a:t>
            </a:r>
            <a:r>
              <a:rPr lang="en-US" altLang="zh-CN" sz="1800" dirty="0" err="1"/>
              <a:t>u,v</a:t>
            </a:r>
            <a:r>
              <a:rPr lang="en-US" altLang="zh-CN" sz="1800" dirty="0"/>
              <a:t>)</a:t>
            </a:r>
            <a:r>
              <a:rPr lang="zh-CN" altLang="en-US" sz="1800" dirty="0"/>
              <a:t>，则</a:t>
            </a:r>
            <a:r>
              <a:rPr lang="en-US" altLang="zh-CN" sz="1800" dirty="0" err="1"/>
              <a:t>u,v</a:t>
            </a:r>
            <a:r>
              <a:rPr lang="zh-CN" altLang="en-US" sz="1800" dirty="0"/>
              <a:t>属于不同连通支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,T</a:t>
            </a:r>
            <a:r>
              <a:rPr lang="en-US" altLang="zh-CN" sz="1800" baseline="-25000" dirty="0"/>
              <a:t>2</a:t>
            </a:r>
            <a:endParaRPr lang="zh-CN" altLang="en-US" sz="1800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由于</a:t>
            </a:r>
            <a:r>
              <a:rPr lang="en-US" altLang="zh-CN" sz="1800" dirty="0"/>
              <a:t>m(T)=n-1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则至少有一个支，比如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，使</a:t>
            </a:r>
            <a:r>
              <a:rPr lang="en-US" altLang="zh-CN" sz="1800" dirty="0"/>
              <a:t>n(T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) ≤m(T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)</a:t>
            </a:r>
            <a:r>
              <a:rPr lang="zh-CN" altLang="en-US" sz="1800" dirty="0"/>
              <a:t>成立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这样</a:t>
            </a:r>
            <a:r>
              <a:rPr lang="en-US" altLang="zh-CN" sz="1800" dirty="0"/>
              <a:t>T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中有回路，矛盾，所以存在</a:t>
            </a:r>
            <a:r>
              <a:rPr lang="en-US" altLang="zh-CN" sz="1800" dirty="0"/>
              <a:t>P(</a:t>
            </a:r>
            <a:r>
              <a:rPr lang="en-US" altLang="zh-CN" sz="1800" dirty="0" err="1"/>
              <a:t>u,v</a:t>
            </a:r>
            <a:r>
              <a:rPr lang="en-US" altLang="zh-CN" sz="18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26E6"/>
                </a:solidFill>
              </a:rPr>
              <a:t>再证唯一性（对称差）：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若存在两条不同的道路</a:t>
            </a:r>
            <a:r>
              <a:rPr lang="en-US" altLang="zh-CN" sz="1800" dirty="0"/>
              <a:t>P(</a:t>
            </a:r>
            <a:r>
              <a:rPr lang="en-US" altLang="zh-CN" sz="1800" dirty="0" err="1"/>
              <a:t>u,v</a:t>
            </a:r>
            <a:r>
              <a:rPr lang="en-US" altLang="zh-CN" sz="1800" dirty="0"/>
              <a:t>)</a:t>
            </a:r>
            <a:r>
              <a:rPr lang="zh-CN" altLang="en-US" sz="1800" dirty="0"/>
              <a:t>和 </a:t>
            </a:r>
            <a:r>
              <a:rPr lang="en-US" altLang="zh-CN" sz="1800" dirty="0"/>
              <a:t>P'(</a:t>
            </a:r>
            <a:r>
              <a:rPr lang="en-US" altLang="zh-CN" sz="1800" dirty="0" err="1"/>
              <a:t>u,v</a:t>
            </a:r>
            <a:r>
              <a:rPr lang="en-US" altLang="zh-CN" sz="1800" dirty="0"/>
              <a:t>)</a:t>
            </a:r>
            <a:r>
              <a:rPr lang="zh-CN" altLang="en-US" sz="1800" dirty="0"/>
              <a:t>，则其对称差</a:t>
            </a:r>
            <a:br>
              <a:rPr lang="zh-CN" altLang="en-US" sz="1800" dirty="0"/>
            </a:br>
            <a:r>
              <a:rPr lang="en-US" altLang="zh-CN" sz="1800" dirty="0"/>
              <a:t>P(</a:t>
            </a:r>
            <a:r>
              <a:rPr lang="en-US" altLang="zh-CN" sz="1800" dirty="0" err="1"/>
              <a:t>u,v</a:t>
            </a:r>
            <a:r>
              <a:rPr lang="en-US" altLang="zh-CN" sz="1800" dirty="0"/>
              <a:t>)⊕P'(</a:t>
            </a:r>
            <a:r>
              <a:rPr lang="en-US" altLang="zh-CN" sz="1800" dirty="0" err="1"/>
              <a:t>u,v</a:t>
            </a:r>
            <a:r>
              <a:rPr lang="en-US" altLang="zh-CN" sz="1800" dirty="0"/>
              <a:t>)</a:t>
            </a:r>
            <a:r>
              <a:rPr lang="zh-CN" altLang="en-US" sz="1800" dirty="0"/>
              <a:t>至少含有一个回路，故而得证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685800" y="30978"/>
            <a:ext cx="7543800" cy="571500"/>
          </a:xfrm>
        </p:spPr>
        <p:txBody>
          <a:bodyPr/>
          <a:lstStyle/>
          <a:p>
            <a:r>
              <a:rPr lang="zh-CN" altLang="en-US" dirty="0"/>
              <a:t>树的有关定义</a:t>
            </a:r>
            <a:r>
              <a:rPr lang="en-US" altLang="zh-CN" dirty="0"/>
              <a:t>(10)</a:t>
            </a:r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762000" y="819150"/>
            <a:ext cx="7543800" cy="339447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dirty="0"/>
              <a:t>证（续）</a:t>
            </a:r>
            <a:endParaRPr lang="en-US" altLang="zh-CN" dirty="0"/>
          </a:p>
          <a:p>
            <a:pPr lvl="2" eaLnBrk="1" hangingPunct="1">
              <a:lnSpc>
                <a:spcPct val="114000"/>
              </a:lnSpc>
            </a:pPr>
            <a:r>
              <a:rPr lang="en-US" altLang="zh-CN" sz="2000" dirty="0">
                <a:solidFill>
                  <a:srgbClr val="0026E6"/>
                </a:solidFill>
              </a:rPr>
              <a:t>5→6(T</a:t>
            </a:r>
            <a:r>
              <a:rPr lang="zh-CN" altLang="en-US" sz="2000" dirty="0">
                <a:solidFill>
                  <a:srgbClr val="0026E6"/>
                </a:solidFill>
              </a:rPr>
              <a:t>的任意两结点间有唯一道路</a:t>
            </a:r>
            <a:r>
              <a:rPr lang="en-US" altLang="zh-CN" sz="2000" dirty="0">
                <a:solidFill>
                  <a:srgbClr val="0026E6"/>
                </a:solidFill>
              </a:rPr>
              <a:t>→T</a:t>
            </a:r>
            <a:r>
              <a:rPr lang="zh-CN" altLang="en-US" sz="2000" dirty="0">
                <a:solidFill>
                  <a:srgbClr val="0026E6"/>
                </a:solidFill>
              </a:rPr>
              <a:t>无回路，但在任两结点间加上一条边后恰有一个回路</a:t>
            </a:r>
            <a:r>
              <a:rPr lang="en-US" altLang="zh-CN" sz="2000" dirty="0">
                <a:solidFill>
                  <a:srgbClr val="0026E6"/>
                </a:solidFill>
              </a:rPr>
              <a:t>)</a:t>
            </a:r>
          </a:p>
          <a:p>
            <a:pPr lvl="2" eaLnBrk="1" hangingPunct="1">
              <a:lnSpc>
                <a:spcPct val="114000"/>
              </a:lnSpc>
            </a:pPr>
            <a:r>
              <a:rPr lang="zh-CN" altLang="en-US" sz="2000" dirty="0"/>
              <a:t>显然</a:t>
            </a:r>
            <a:endParaRPr lang="zh-CN" altLang="en-US" sz="2000" dirty="0">
              <a:solidFill>
                <a:srgbClr val="FFC000"/>
              </a:solidFill>
            </a:endParaRPr>
          </a:p>
          <a:p>
            <a:pPr lvl="2" eaLnBrk="1" hangingPunct="1">
              <a:lnSpc>
                <a:spcPct val="114000"/>
              </a:lnSpc>
            </a:pPr>
            <a:r>
              <a:rPr lang="en-US" altLang="zh-CN" sz="2000" dirty="0">
                <a:solidFill>
                  <a:srgbClr val="0026E6"/>
                </a:solidFill>
              </a:rPr>
              <a:t>6→1(T</a:t>
            </a:r>
            <a:r>
              <a:rPr lang="zh-CN" altLang="en-US" sz="2000" dirty="0">
                <a:solidFill>
                  <a:srgbClr val="0026E6"/>
                </a:solidFill>
              </a:rPr>
              <a:t>无回路，但在任两结点间加上一条边后恰有一个回路</a:t>
            </a:r>
            <a:r>
              <a:rPr lang="en-US" altLang="zh-CN" sz="2000" dirty="0">
                <a:solidFill>
                  <a:srgbClr val="0026E6"/>
                </a:solidFill>
              </a:rPr>
              <a:t>→T</a:t>
            </a:r>
            <a:r>
              <a:rPr lang="zh-CN" altLang="en-US" sz="2000" dirty="0">
                <a:solidFill>
                  <a:srgbClr val="0026E6"/>
                </a:solidFill>
              </a:rPr>
              <a:t>连通无回路</a:t>
            </a:r>
            <a:r>
              <a:rPr lang="en-US" altLang="zh-CN" sz="2000" dirty="0">
                <a:solidFill>
                  <a:srgbClr val="0026E6"/>
                </a:solidFill>
              </a:rPr>
              <a:t>)</a:t>
            </a:r>
          </a:p>
          <a:p>
            <a:pPr lvl="2" eaLnBrk="1" hangingPunct="1">
              <a:lnSpc>
                <a:spcPct val="114000"/>
              </a:lnSpc>
            </a:pPr>
            <a:r>
              <a:rPr lang="zh-CN" altLang="en-US" sz="2000" dirty="0"/>
              <a:t>显然</a:t>
            </a:r>
            <a:endParaRPr lang="en-US" altLang="zh-CN" sz="2000" dirty="0"/>
          </a:p>
          <a:p>
            <a:pPr lvl="2" eaLnBrk="1" hangingPunct="1">
              <a:lnSpc>
                <a:spcPct val="114000"/>
              </a:lnSpc>
            </a:pPr>
            <a:endParaRPr lang="en-US" altLang="zh-CN" sz="800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/>
              <a:t>因此等价定理得证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792803-0E98-D1B6-770D-E1DFBE441721}"/>
              </a:ext>
            </a:extLst>
          </p:cNvPr>
          <p:cNvSpPr txBox="1">
            <a:spLocks/>
          </p:cNvSpPr>
          <p:nvPr/>
        </p:nvSpPr>
        <p:spPr bwMode="auto">
          <a:xfrm>
            <a:off x="685800" y="9525"/>
            <a:ext cx="7543800" cy="628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方正姚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  <a:cs typeface="方正姚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  <a:cs typeface="方正姚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  <a:cs typeface="方正姚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  <a:cs typeface="方正姚体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</a:defRPr>
            </a:lvl9pPr>
          </a:lstStyle>
          <a:p>
            <a:pPr eaLnBrk="1" hangingPunct="1"/>
            <a:r>
              <a:rPr lang="zh-CN" altLang="en-US" sz="3600" b="0" kern="0" dirty="0">
                <a:latin typeface="微软雅黑" panose="020B0503020204020204" charset="-122"/>
                <a:ea typeface="微软雅黑" panose="020B0503020204020204" charset="-122"/>
              </a:rPr>
              <a:t>树的有关定义</a:t>
            </a:r>
            <a:r>
              <a:rPr lang="en-US" altLang="zh-CN" sz="3600" b="0" kern="0" dirty="0">
                <a:latin typeface="微软雅黑" panose="020B0503020204020204" charset="-122"/>
                <a:ea typeface="微软雅黑" panose="020B0503020204020204" charset="-122"/>
              </a:rPr>
              <a:t>(11)</a:t>
            </a:r>
            <a:endParaRPr lang="zh-CN" altLang="en-US" sz="3600" b="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899A86-090F-2D36-AF59-FACE195A4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1" y="800099"/>
            <a:ext cx="7658100" cy="36004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1pPr>
            <a:lvl2pPr marL="556895" indent="-21399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定理3.1.2 （树的等价定义）</a:t>
            </a:r>
            <a:endParaRPr lang="en-US" altLang="zh-CN" b="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10000"/>
              </a:lnSpc>
              <a:spcAft>
                <a:spcPts val="450"/>
              </a:spcAft>
            </a:pP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n ≥ 2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的图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T(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，下列性质等价：</a:t>
            </a:r>
          </a:p>
          <a:p>
            <a:pPr lvl="1" eaLnBrk="1" hangingPunct="1">
              <a:lnSpc>
                <a:spcPct val="110000"/>
              </a:lnSpc>
              <a:spcAft>
                <a:spcPts val="450"/>
              </a:spcAft>
              <a:buFontTx/>
              <a:buAutoNum type="arabicPeriod"/>
            </a:pP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连通无回路</a:t>
            </a:r>
          </a:p>
          <a:p>
            <a:pPr lvl="1" eaLnBrk="1" hangingPunct="1">
              <a:lnSpc>
                <a:spcPct val="110000"/>
              </a:lnSpc>
              <a:spcAft>
                <a:spcPts val="450"/>
              </a:spcAft>
              <a:buFontTx/>
              <a:buAutoNum type="arabicPeriod"/>
            </a:pP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连通且每条边都是割边</a:t>
            </a:r>
          </a:p>
          <a:p>
            <a:pPr lvl="1" eaLnBrk="1" hangingPunct="1">
              <a:lnSpc>
                <a:spcPct val="110000"/>
              </a:lnSpc>
              <a:spcAft>
                <a:spcPts val="450"/>
              </a:spcAft>
              <a:buFontTx/>
              <a:buAutoNum type="arabicPeriod"/>
            </a:pP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连通且有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条边</a:t>
            </a:r>
          </a:p>
          <a:p>
            <a:pPr lvl="1" eaLnBrk="1" hangingPunct="1">
              <a:lnSpc>
                <a:spcPct val="110000"/>
              </a:lnSpc>
              <a:spcAft>
                <a:spcPts val="450"/>
              </a:spcAft>
              <a:buFontTx/>
              <a:buAutoNum type="arabicPeriod"/>
            </a:pP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条边且无回路</a:t>
            </a:r>
          </a:p>
          <a:p>
            <a:pPr lvl="1" eaLnBrk="1" hangingPunct="1">
              <a:lnSpc>
                <a:spcPct val="110000"/>
              </a:lnSpc>
              <a:spcAft>
                <a:spcPts val="450"/>
              </a:spcAft>
              <a:buFontTx/>
              <a:buAutoNum type="arabicPeriod"/>
            </a:pP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的任意两结点间有唯一道路</a:t>
            </a:r>
          </a:p>
          <a:p>
            <a:pPr lvl="1" eaLnBrk="1" hangingPunct="1">
              <a:lnSpc>
                <a:spcPct val="110000"/>
              </a:lnSpc>
              <a:spcAft>
                <a:spcPts val="450"/>
              </a:spcAft>
              <a:buFontTx/>
              <a:buAutoNum type="arabicPeriod"/>
            </a:pP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无回路，但在任两结点间加上一条边后恰有一个回路</a:t>
            </a:r>
          </a:p>
        </p:txBody>
      </p:sp>
    </p:spTree>
    <p:extLst>
      <p:ext uri="{BB962C8B-B14F-4D97-AF65-F5344CB8AC3E}">
        <p14:creationId xmlns:p14="http://schemas.microsoft.com/office/powerpoint/2010/main" val="136913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4"/>
          <p:cNvSpPr>
            <a:spLocks noGrp="1"/>
          </p:cNvSpPr>
          <p:nvPr>
            <p:ph type="title"/>
          </p:nvPr>
        </p:nvSpPr>
        <p:spPr>
          <a:xfrm>
            <a:off x="685800" y="4763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树的有关定义</a:t>
            </a:r>
            <a:r>
              <a:rPr lang="en-US" altLang="zh-CN" dirty="0"/>
              <a:t>(12)</a:t>
            </a:r>
            <a:endParaRPr lang="zh-CN" altLang="en-US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830"/>
            <a:ext cx="6915151" cy="3829051"/>
          </a:xfrm>
        </p:spPr>
        <p:txBody>
          <a:bodyPr/>
          <a:lstStyle/>
          <a:p>
            <a:pPr eaLnBrk="1" hangingPunct="1"/>
            <a:r>
              <a:rPr lang="zh-CN" altLang="en-US" dirty="0"/>
              <a:t>定理3.</a:t>
            </a:r>
            <a:r>
              <a:rPr lang="en-US" altLang="zh-CN" dirty="0"/>
              <a:t>1</a:t>
            </a:r>
            <a:r>
              <a:rPr lang="zh-CN" altLang="en-US" dirty="0"/>
              <a:t>.3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 树</a:t>
            </a:r>
            <a:r>
              <a:rPr lang="en-US" altLang="zh-CN" dirty="0"/>
              <a:t>T</a:t>
            </a:r>
            <a:r>
              <a:rPr lang="zh-CN" altLang="en-US" dirty="0"/>
              <a:t>一定存在叶结点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证明（基本方法？）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反证法</a:t>
            </a:r>
          </a:p>
          <a:p>
            <a:pPr lvl="2" eaLnBrk="1" hangingPunct="1"/>
            <a:r>
              <a:rPr lang="zh-CN" altLang="en-US" dirty="0"/>
              <a:t>由于</a:t>
            </a:r>
            <a:r>
              <a:rPr lang="en-US" altLang="zh-CN" dirty="0"/>
              <a:t>T</a:t>
            </a:r>
            <a:r>
              <a:rPr lang="zh-CN" altLang="en-US" dirty="0"/>
              <a:t>是连通图，所以任意结点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，有</a:t>
            </a:r>
            <a:r>
              <a:rPr lang="en-US" altLang="zh-CN" dirty="0"/>
              <a:t>d(v</a:t>
            </a:r>
            <a:r>
              <a:rPr lang="en-US" altLang="zh-CN" baseline="-25000" dirty="0"/>
              <a:t>i</a:t>
            </a:r>
            <a:r>
              <a:rPr lang="en-US" altLang="zh-CN" dirty="0"/>
              <a:t>) ≥ 1</a:t>
            </a:r>
          </a:p>
          <a:p>
            <a:pPr lvl="2" eaLnBrk="1" hangingPunct="1"/>
            <a:r>
              <a:rPr lang="zh-CN" altLang="en-US" dirty="0"/>
              <a:t>若无树叶，则有</a:t>
            </a:r>
            <a:r>
              <a:rPr lang="en-US" altLang="zh-CN" dirty="0"/>
              <a:t>d(v</a:t>
            </a:r>
            <a:r>
              <a:rPr lang="en-US" altLang="zh-CN" baseline="-25000" dirty="0"/>
              <a:t>i</a:t>
            </a:r>
            <a:r>
              <a:rPr lang="en-US" altLang="zh-CN" dirty="0"/>
              <a:t>) ≥ 2</a:t>
            </a:r>
          </a:p>
          <a:p>
            <a:pPr lvl="2" eaLnBrk="1" hangingPunct="1"/>
            <a:r>
              <a:rPr lang="zh-CN" altLang="en-US" dirty="0"/>
              <a:t>这样，有</a:t>
            </a:r>
            <a:br>
              <a:rPr lang="en-US" altLang="zh-CN" dirty="0"/>
            </a:br>
            <a:endParaRPr lang="en-US" altLang="zh-CN" dirty="0"/>
          </a:p>
          <a:p>
            <a:pPr lvl="2" eaLnBrk="1" hangingPunct="1"/>
            <a:endParaRPr lang="en-US" altLang="zh-CN" sz="1200" dirty="0"/>
          </a:p>
          <a:p>
            <a:pPr lvl="2" eaLnBrk="1" hangingPunct="1"/>
            <a:r>
              <a:rPr lang="zh-CN" altLang="en-US" dirty="0"/>
              <a:t>得出矛盾，因此</a:t>
            </a:r>
            <a:r>
              <a:rPr lang="en-US" altLang="zh-CN" dirty="0"/>
              <a:t>T</a:t>
            </a:r>
            <a:r>
              <a:rPr lang="zh-CN" altLang="en-US" dirty="0"/>
              <a:t>一定存在叶结点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78312"/>
              </p:ext>
            </p:extLst>
          </p:nvPr>
        </p:nvGraphicFramePr>
        <p:xfrm>
          <a:off x="2414544" y="3569646"/>
          <a:ext cx="2636044" cy="66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100" imgH="393700" progId="Equation.DSMT4">
                  <p:embed/>
                </p:oleObj>
              </mc:Choice>
              <mc:Fallback>
                <p:oleObj name="Equation" r:id="rId3" imgW="15621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44" y="3569646"/>
                        <a:ext cx="2636044" cy="6643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685800" y="-1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树的有关定义</a:t>
            </a:r>
            <a:r>
              <a:rPr lang="en-US" altLang="zh-CN" dirty="0"/>
              <a:t>(13)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762000" y="739716"/>
            <a:ext cx="7715125" cy="211455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300" dirty="0"/>
              <a:t>定义3.1.3  支撑树，生成树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/>
              <a:t>如果</a:t>
            </a:r>
            <a:r>
              <a:rPr lang="en-US" altLang="zh-CN" sz="2000" dirty="0"/>
              <a:t>T</a:t>
            </a:r>
            <a:r>
              <a:rPr lang="zh-CN" altLang="en-US" sz="2000" dirty="0"/>
              <a:t>是图</a:t>
            </a:r>
            <a:r>
              <a:rPr lang="en-US" altLang="zh-CN" sz="2000" dirty="0"/>
              <a:t>G</a:t>
            </a:r>
            <a:r>
              <a:rPr lang="zh-CN" altLang="en-US" sz="2000" dirty="0"/>
              <a:t>的支撑子图，而且又是一棵树，则称</a:t>
            </a:r>
            <a:r>
              <a:rPr lang="en-US" altLang="zh-CN" sz="2000" dirty="0"/>
              <a:t>T</a:t>
            </a:r>
            <a:r>
              <a:rPr lang="zh-CN" altLang="en-US" sz="2000" dirty="0"/>
              <a:t>是</a:t>
            </a:r>
            <a:r>
              <a:rPr lang="en-US" altLang="zh-CN" sz="2000" dirty="0"/>
              <a:t>G</a:t>
            </a:r>
            <a:r>
              <a:rPr lang="zh-CN" altLang="en-US" sz="2000" dirty="0"/>
              <a:t>的一棵</a:t>
            </a:r>
            <a:r>
              <a:rPr lang="zh-CN" altLang="en-US" sz="2000" dirty="0">
                <a:solidFill>
                  <a:srgbClr val="0026E6"/>
                </a:solidFill>
              </a:rPr>
              <a:t>支撑树</a:t>
            </a:r>
            <a:r>
              <a:rPr lang="zh-CN" altLang="en-US" sz="2000" dirty="0"/>
              <a:t>，或</a:t>
            </a:r>
            <a:r>
              <a:rPr lang="zh-CN" altLang="en-US" sz="2000" dirty="0">
                <a:solidFill>
                  <a:srgbClr val="0026E6"/>
                </a:solidFill>
              </a:rPr>
              <a:t>生成树</a:t>
            </a:r>
            <a:r>
              <a:rPr lang="zh-CN" altLang="en-US" sz="2000" dirty="0"/>
              <a:t>，简称为</a:t>
            </a:r>
            <a:r>
              <a:rPr lang="en-US" altLang="zh-CN" sz="2000" dirty="0"/>
              <a:t>G</a:t>
            </a:r>
            <a:r>
              <a:rPr lang="zh-CN" altLang="en-US" sz="2000" dirty="0"/>
              <a:t>的树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300" dirty="0"/>
              <a:t>余树</a:t>
            </a:r>
            <a:endParaRPr lang="en-US" altLang="zh-CN" sz="23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/>
              <a:t>设</a:t>
            </a:r>
            <a:r>
              <a:rPr lang="en-US" altLang="zh-CN" sz="2000" dirty="0"/>
              <a:t>T</a:t>
            </a:r>
            <a:r>
              <a:rPr lang="zh-CN" altLang="en-US" sz="2000" dirty="0"/>
              <a:t>是</a:t>
            </a:r>
            <a:r>
              <a:rPr lang="en-US" altLang="zh-CN" sz="2000" dirty="0"/>
              <a:t>G</a:t>
            </a:r>
            <a:r>
              <a:rPr lang="zh-CN" altLang="en-US" sz="2000" dirty="0"/>
              <a:t>的支撑树，则称</a:t>
            </a:r>
            <a:r>
              <a:rPr lang="en-US" altLang="zh-CN" sz="2000" dirty="0"/>
              <a:t>G-T</a:t>
            </a:r>
            <a:r>
              <a:rPr lang="zh-CN" altLang="en-US" sz="2000" dirty="0"/>
              <a:t>为</a:t>
            </a:r>
            <a:r>
              <a:rPr lang="en-US" altLang="zh-CN" sz="2000" dirty="0"/>
              <a:t>G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0026E6"/>
                </a:solidFill>
              </a:rPr>
              <a:t>余树</a:t>
            </a: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2436413" y="2914651"/>
            <a:ext cx="1096567" cy="1485900"/>
            <a:chOff x="1219200" y="3886200"/>
            <a:chExt cx="1461448" cy="1981200"/>
          </a:xfrm>
        </p:grpSpPr>
        <p:sp>
          <p:nvSpPr>
            <p:cNvPr id="40988" name="Oval 38"/>
            <p:cNvSpPr>
              <a:spLocks noChangeArrowheads="1"/>
            </p:cNvSpPr>
            <p:nvPr/>
          </p:nvSpPr>
          <p:spPr bwMode="auto">
            <a:xfrm>
              <a:off x="16002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89" name="Line 50"/>
            <p:cNvSpPr>
              <a:spLocks noChangeShapeType="1"/>
            </p:cNvSpPr>
            <p:nvPr/>
          </p:nvSpPr>
          <p:spPr bwMode="auto">
            <a:xfrm flipV="1">
              <a:off x="1295400" y="40386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0" name="Oval 38"/>
            <p:cNvSpPr>
              <a:spLocks noChangeArrowheads="1"/>
            </p:cNvSpPr>
            <p:nvPr/>
          </p:nvSpPr>
          <p:spPr bwMode="auto">
            <a:xfrm>
              <a:off x="12192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1" name="Oval 38"/>
            <p:cNvSpPr>
              <a:spLocks noChangeArrowheads="1"/>
            </p:cNvSpPr>
            <p:nvPr/>
          </p:nvSpPr>
          <p:spPr bwMode="auto">
            <a:xfrm>
              <a:off x="20574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2" name="Line 50"/>
            <p:cNvSpPr>
              <a:spLocks noChangeShapeType="1"/>
            </p:cNvSpPr>
            <p:nvPr/>
          </p:nvSpPr>
          <p:spPr bwMode="auto">
            <a:xfrm flipH="1" flipV="1">
              <a:off x="1676400" y="40386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3" name="Line 50"/>
            <p:cNvSpPr>
              <a:spLocks noChangeShapeType="1"/>
            </p:cNvSpPr>
            <p:nvPr/>
          </p:nvSpPr>
          <p:spPr bwMode="auto">
            <a:xfrm flipV="1">
              <a:off x="1766248" y="49530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4" name="Oval 38"/>
            <p:cNvSpPr>
              <a:spLocks noChangeArrowheads="1"/>
            </p:cNvSpPr>
            <p:nvPr/>
          </p:nvSpPr>
          <p:spPr bwMode="auto">
            <a:xfrm>
              <a:off x="16900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5" name="Oval 38"/>
            <p:cNvSpPr>
              <a:spLocks noChangeArrowheads="1"/>
            </p:cNvSpPr>
            <p:nvPr/>
          </p:nvSpPr>
          <p:spPr bwMode="auto">
            <a:xfrm>
              <a:off x="25282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6" name="Line 50"/>
            <p:cNvSpPr>
              <a:spLocks noChangeShapeType="1"/>
            </p:cNvSpPr>
            <p:nvPr/>
          </p:nvSpPr>
          <p:spPr bwMode="auto">
            <a:xfrm flipH="1" flipV="1">
              <a:off x="2147248" y="4953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7" name="Oval 38"/>
            <p:cNvSpPr>
              <a:spLocks noChangeArrowheads="1"/>
            </p:cNvSpPr>
            <p:nvPr/>
          </p:nvSpPr>
          <p:spPr bwMode="auto">
            <a:xfrm>
              <a:off x="20710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8" name="Line 50"/>
            <p:cNvSpPr>
              <a:spLocks noChangeShapeType="1"/>
            </p:cNvSpPr>
            <p:nvPr/>
          </p:nvSpPr>
          <p:spPr bwMode="auto">
            <a:xfrm flipV="1">
              <a:off x="2147248" y="4966648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99" name="Line 50"/>
            <p:cNvSpPr>
              <a:spLocks noChangeShapeType="1"/>
            </p:cNvSpPr>
            <p:nvPr/>
          </p:nvSpPr>
          <p:spPr bwMode="auto">
            <a:xfrm flipH="1" flipV="1">
              <a:off x="1398896" y="4890446"/>
              <a:ext cx="6607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000" name="Line 50"/>
            <p:cNvSpPr>
              <a:spLocks noChangeShapeType="1"/>
            </p:cNvSpPr>
            <p:nvPr/>
          </p:nvSpPr>
          <p:spPr bwMode="auto">
            <a:xfrm flipH="1" flipV="1">
              <a:off x="1295400" y="4953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2779313" y="4400551"/>
            <a:ext cx="3429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G</a:t>
            </a:r>
            <a:endParaRPr lang="en-US" altLang="zh-CN" sz="1800" baseline="-25000">
              <a:latin typeface="微软雅黑" panose="020B0503020204020204" charset="-122"/>
              <a:ea typeface="微软雅黑" panose="020B0503020204020204" charset="-122"/>
              <a:cs typeface="华文细黑" charset="0"/>
            </a:endParaRPr>
          </a:p>
        </p:txBody>
      </p:sp>
      <p:grpSp>
        <p:nvGrpSpPr>
          <p:cNvPr id="3" name="组合 26"/>
          <p:cNvGrpSpPr/>
          <p:nvPr/>
        </p:nvGrpSpPr>
        <p:grpSpPr bwMode="auto">
          <a:xfrm>
            <a:off x="4036613" y="2914651"/>
            <a:ext cx="1096567" cy="1485900"/>
            <a:chOff x="1219200" y="3886200"/>
            <a:chExt cx="1461448" cy="1981200"/>
          </a:xfrm>
        </p:grpSpPr>
        <p:sp>
          <p:nvSpPr>
            <p:cNvPr id="40977" name="Oval 38"/>
            <p:cNvSpPr>
              <a:spLocks noChangeArrowheads="1"/>
            </p:cNvSpPr>
            <p:nvPr/>
          </p:nvSpPr>
          <p:spPr bwMode="auto">
            <a:xfrm>
              <a:off x="16002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78" name="Line 50"/>
            <p:cNvSpPr>
              <a:spLocks noChangeShapeType="1"/>
            </p:cNvSpPr>
            <p:nvPr/>
          </p:nvSpPr>
          <p:spPr bwMode="auto">
            <a:xfrm flipV="1">
              <a:off x="1295400" y="40386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79" name="Oval 38"/>
            <p:cNvSpPr>
              <a:spLocks noChangeArrowheads="1"/>
            </p:cNvSpPr>
            <p:nvPr/>
          </p:nvSpPr>
          <p:spPr bwMode="auto">
            <a:xfrm>
              <a:off x="12192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80" name="Oval 38"/>
            <p:cNvSpPr>
              <a:spLocks noChangeArrowheads="1"/>
            </p:cNvSpPr>
            <p:nvPr/>
          </p:nvSpPr>
          <p:spPr bwMode="auto">
            <a:xfrm>
              <a:off x="20574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81" name="Line 50"/>
            <p:cNvSpPr>
              <a:spLocks noChangeShapeType="1"/>
            </p:cNvSpPr>
            <p:nvPr/>
          </p:nvSpPr>
          <p:spPr bwMode="auto">
            <a:xfrm flipH="1" flipV="1">
              <a:off x="1676400" y="40386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82" name="Line 50"/>
            <p:cNvSpPr>
              <a:spLocks noChangeShapeType="1"/>
            </p:cNvSpPr>
            <p:nvPr/>
          </p:nvSpPr>
          <p:spPr bwMode="auto">
            <a:xfrm flipV="1">
              <a:off x="1766248" y="49530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83" name="Oval 38"/>
            <p:cNvSpPr>
              <a:spLocks noChangeArrowheads="1"/>
            </p:cNvSpPr>
            <p:nvPr/>
          </p:nvSpPr>
          <p:spPr bwMode="auto">
            <a:xfrm>
              <a:off x="16900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84" name="Oval 38"/>
            <p:cNvSpPr>
              <a:spLocks noChangeArrowheads="1"/>
            </p:cNvSpPr>
            <p:nvPr/>
          </p:nvSpPr>
          <p:spPr bwMode="auto">
            <a:xfrm>
              <a:off x="25282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85" name="Line 50"/>
            <p:cNvSpPr>
              <a:spLocks noChangeShapeType="1"/>
            </p:cNvSpPr>
            <p:nvPr/>
          </p:nvSpPr>
          <p:spPr bwMode="auto">
            <a:xfrm flipH="1" flipV="1">
              <a:off x="2147248" y="4953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86" name="Oval 38"/>
            <p:cNvSpPr>
              <a:spLocks noChangeArrowheads="1"/>
            </p:cNvSpPr>
            <p:nvPr/>
          </p:nvSpPr>
          <p:spPr bwMode="auto">
            <a:xfrm>
              <a:off x="20710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87" name="Line 50"/>
            <p:cNvSpPr>
              <a:spLocks noChangeShapeType="1"/>
            </p:cNvSpPr>
            <p:nvPr/>
          </p:nvSpPr>
          <p:spPr bwMode="auto">
            <a:xfrm flipV="1">
              <a:off x="2147248" y="4966648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4150913" y="4400551"/>
            <a:ext cx="1200151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支撑树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华文细黑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6094013" y="4400552"/>
            <a:ext cx="8001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余树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华文细黑" charset="0"/>
            </a:endParaRPr>
          </a:p>
        </p:txBody>
      </p:sp>
      <p:grpSp>
        <p:nvGrpSpPr>
          <p:cNvPr id="4" name="组合 54"/>
          <p:cNvGrpSpPr/>
          <p:nvPr/>
        </p:nvGrpSpPr>
        <p:grpSpPr bwMode="auto">
          <a:xfrm>
            <a:off x="5693962" y="2914651"/>
            <a:ext cx="1096567" cy="1485900"/>
            <a:chOff x="1219200" y="3886200"/>
            <a:chExt cx="1461448" cy="1981200"/>
          </a:xfrm>
        </p:grpSpPr>
        <p:sp>
          <p:nvSpPr>
            <p:cNvPr id="40969" name="Oval 38"/>
            <p:cNvSpPr>
              <a:spLocks noChangeArrowheads="1"/>
            </p:cNvSpPr>
            <p:nvPr/>
          </p:nvSpPr>
          <p:spPr bwMode="auto">
            <a:xfrm>
              <a:off x="16002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70" name="Oval 38"/>
            <p:cNvSpPr>
              <a:spLocks noChangeArrowheads="1"/>
            </p:cNvSpPr>
            <p:nvPr/>
          </p:nvSpPr>
          <p:spPr bwMode="auto">
            <a:xfrm>
              <a:off x="12192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71" name="Oval 38"/>
            <p:cNvSpPr>
              <a:spLocks noChangeArrowheads="1"/>
            </p:cNvSpPr>
            <p:nvPr/>
          </p:nvSpPr>
          <p:spPr bwMode="auto">
            <a:xfrm>
              <a:off x="20574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72" name="Oval 38"/>
            <p:cNvSpPr>
              <a:spLocks noChangeArrowheads="1"/>
            </p:cNvSpPr>
            <p:nvPr/>
          </p:nvSpPr>
          <p:spPr bwMode="auto">
            <a:xfrm>
              <a:off x="16900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73" name="Oval 38"/>
            <p:cNvSpPr>
              <a:spLocks noChangeArrowheads="1"/>
            </p:cNvSpPr>
            <p:nvPr/>
          </p:nvSpPr>
          <p:spPr bwMode="auto">
            <a:xfrm>
              <a:off x="25282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74" name="Oval 38"/>
            <p:cNvSpPr>
              <a:spLocks noChangeArrowheads="1"/>
            </p:cNvSpPr>
            <p:nvPr/>
          </p:nvSpPr>
          <p:spPr bwMode="auto">
            <a:xfrm>
              <a:off x="20710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75" name="Line 50"/>
            <p:cNvSpPr>
              <a:spLocks noChangeShapeType="1"/>
            </p:cNvSpPr>
            <p:nvPr/>
          </p:nvSpPr>
          <p:spPr bwMode="auto">
            <a:xfrm flipH="1" flipV="1">
              <a:off x="1398896" y="4890446"/>
              <a:ext cx="6607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976" name="Line 50"/>
            <p:cNvSpPr>
              <a:spLocks noChangeShapeType="1"/>
            </p:cNvSpPr>
            <p:nvPr/>
          </p:nvSpPr>
          <p:spPr bwMode="auto">
            <a:xfrm flipH="1" flipV="1">
              <a:off x="1295400" y="4953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5" name="TextBox 3"/>
          <p:cNvSpPr txBox="1">
            <a:spLocks noChangeArrowheads="1"/>
          </p:cNvSpPr>
          <p:nvPr/>
        </p:nvSpPr>
        <p:spPr bwMode="auto">
          <a:xfrm>
            <a:off x="6891306" y="1931806"/>
            <a:ext cx="1885675" cy="64633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有向图</a:t>
            </a:r>
            <a:endParaRPr lang="en-US" altLang="zh-CN" sz="1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/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不考虑边的方向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78BAFC8-6E29-3DF2-124F-360D27FD3D46}"/>
              </a:ext>
            </a:extLst>
          </p:cNvPr>
          <p:cNvGrpSpPr/>
          <p:nvPr/>
        </p:nvGrpSpPr>
        <p:grpSpPr bwMode="auto">
          <a:xfrm>
            <a:off x="7088087" y="2992825"/>
            <a:ext cx="1688894" cy="1353741"/>
            <a:chOff x="5387225" y="3581400"/>
            <a:chExt cx="2251094" cy="1805330"/>
          </a:xfrm>
        </p:grpSpPr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E88075C7-5845-5686-D6EC-409D65EA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814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94B2C6C8-BD93-BBD0-9FE9-E05E0AF3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1F03CA12-1C2D-61E5-51E7-12378AF76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680C125C-DEB3-B635-EB82-0B16DBB6D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6233A4D-AF6E-EDF1-BB95-8684431B1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000" y="3911601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00544D7D-C1AD-464A-A900-AD60D7A8C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721" y="3657614"/>
              <a:ext cx="566963" cy="492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1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481F0256-3ECA-2FAD-1E56-FB0D9A2E0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314" y="4419760"/>
              <a:ext cx="626850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4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ECCDD6AA-5B1A-DFEF-D9F8-FA343AA85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225" y="4419760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3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CCC4FB56-B5FC-DACD-FC05-0048325E0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82" y="3657614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8134D3A7-3883-B140-27C6-A56C276B0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EABCEFC3-4BB8-5D28-44F4-18CD2A865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04800" cy="457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A141572-5801-D7E3-4828-1B93F111C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5720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F10D4B64-5551-2C1A-6E37-0DF08F9CD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3886200"/>
              <a:ext cx="381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1" grpId="0"/>
      <p:bldP spid="54" grpId="0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第三章 树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1" y="971551"/>
            <a:ext cx="6172200" cy="3714751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700" dirty="0">
                <a:solidFill>
                  <a:schemeClr val="bg1">
                    <a:lumMod val="50000"/>
                  </a:schemeClr>
                </a:solidFill>
              </a:rPr>
              <a:t>树的有关定义</a:t>
            </a:r>
            <a:endParaRPr lang="en-US" altLang="zh-CN" sz="27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700" dirty="0"/>
              <a:t>基本关联矩阵及其性质</a:t>
            </a:r>
            <a:endParaRPr lang="en-US" altLang="zh-CN" sz="2700" dirty="0"/>
          </a:p>
          <a:p>
            <a:pPr eaLnBrk="1" hangingPunct="1">
              <a:lnSpc>
                <a:spcPct val="200000"/>
              </a:lnSpc>
            </a:pPr>
            <a:r>
              <a:rPr lang="zh-CN" altLang="en-US" sz="2700" dirty="0">
                <a:solidFill>
                  <a:schemeClr val="bg1">
                    <a:lumMod val="50000"/>
                  </a:schemeClr>
                </a:solidFill>
              </a:rPr>
              <a:t>支撑树的计数</a:t>
            </a:r>
            <a:endParaRPr lang="en-US" altLang="zh-CN" sz="2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685800" y="-1"/>
            <a:ext cx="7543800" cy="628651"/>
          </a:xfrm>
        </p:spPr>
        <p:txBody>
          <a:bodyPr/>
          <a:lstStyle/>
          <a:p>
            <a:r>
              <a:rPr lang="zh-CN" altLang="en-US" dirty="0">
                <a:cs typeface="黑体" panose="02010609060101010101" charset="-122"/>
              </a:rPr>
              <a:t>行列式</a:t>
            </a:r>
            <a:endParaRPr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603595" y="800100"/>
            <a:ext cx="7854605" cy="35433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0026E6"/>
                </a:solidFill>
              </a:rPr>
              <a:t>定义：</a:t>
            </a:r>
            <a:r>
              <a:rPr lang="zh-CN" altLang="en-US" sz="2200" dirty="0"/>
              <a:t>由    个数    组成如下数阵称为   阶行列式，其中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  <a:buFontTx/>
              <a:buNone/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行列式计算</a:t>
            </a:r>
            <a:endParaRPr lang="en-US" altLang="zh-CN" sz="22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在    阶行列式中，把元素    所在的第   行和第   列划去后</a:t>
            </a:r>
            <a:r>
              <a:rPr lang="en-US" altLang="zh-CN" sz="2000" dirty="0"/>
              <a:t>,</a:t>
            </a:r>
            <a:r>
              <a:rPr lang="zh-CN" altLang="en-US" sz="2000" dirty="0"/>
              <a:t>留下来的        阶行列式叫做元素     的余子式，记作     ；元素    的余子式为：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889558"/>
              </p:ext>
            </p:extLst>
          </p:nvPr>
        </p:nvGraphicFramePr>
        <p:xfrm>
          <a:off x="2090993" y="832760"/>
          <a:ext cx="329804" cy="37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800" imgH="203200" progId="Equation.3">
                  <p:embed/>
                </p:oleObj>
              </mc:Choice>
              <mc:Fallback>
                <p:oleObj name="Equation" r:id="rId2" imgW="177800" imgH="203200" progId="Equation.3">
                  <p:embed/>
                  <p:pic>
                    <p:nvPicPr>
                      <p:cNvPr id="0" name="图片 429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993" y="832760"/>
                        <a:ext cx="329804" cy="379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69300"/>
              </p:ext>
            </p:extLst>
          </p:nvPr>
        </p:nvGraphicFramePr>
        <p:xfrm>
          <a:off x="2986399" y="835822"/>
          <a:ext cx="329804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800" imgH="241300" progId="Equation.DSMT4">
                  <p:embed/>
                </p:oleObj>
              </mc:Choice>
              <mc:Fallback>
                <p:oleObj name="Equation" r:id="rId4" imgW="177800" imgH="241300" progId="Equation.DSMT4">
                  <p:embed/>
                  <p:pic>
                    <p:nvPicPr>
                      <p:cNvPr id="0" name="图片 429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399" y="835822"/>
                        <a:ext cx="329804" cy="451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91521"/>
              </p:ext>
            </p:extLst>
          </p:nvPr>
        </p:nvGraphicFramePr>
        <p:xfrm>
          <a:off x="5527417" y="931071"/>
          <a:ext cx="234555" cy="26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7000" imgH="139700" progId="Equation.3">
                  <p:embed/>
                </p:oleObj>
              </mc:Choice>
              <mc:Fallback>
                <p:oleObj name="Equation" r:id="rId6" imgW="127000" imgH="139700" progId="Equation.3">
                  <p:embed/>
                  <p:pic>
                    <p:nvPicPr>
                      <p:cNvPr id="0" name="图片 429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417" y="931071"/>
                        <a:ext cx="234555" cy="260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523499"/>
              </p:ext>
            </p:extLst>
          </p:nvPr>
        </p:nvGraphicFramePr>
        <p:xfrm>
          <a:off x="2958568" y="1750146"/>
          <a:ext cx="2166939" cy="132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400" imgH="711200" progId="Equation.DSMT4">
                  <p:embed/>
                </p:oleObj>
              </mc:Choice>
              <mc:Fallback>
                <p:oleObj name="Equation" r:id="rId8" imgW="1168400" imgH="711200" progId="Equation.DSMT4">
                  <p:embed/>
                  <p:pic>
                    <p:nvPicPr>
                      <p:cNvPr id="0" name="图片 429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568" y="1750146"/>
                        <a:ext cx="2166939" cy="132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34479"/>
              </p:ext>
            </p:extLst>
          </p:nvPr>
        </p:nvGraphicFramePr>
        <p:xfrm>
          <a:off x="3007520" y="1276350"/>
          <a:ext cx="1578880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5665" imgH="254000" progId="Equation.3">
                  <p:embed/>
                </p:oleObj>
              </mc:Choice>
              <mc:Fallback>
                <p:oleObj name="Equation" r:id="rId10" imgW="875665" imgH="254000" progId="Equation.3">
                  <p:embed/>
                  <p:pic>
                    <p:nvPicPr>
                      <p:cNvPr id="0" name="图片 429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520" y="1276350"/>
                        <a:ext cx="1578880" cy="457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7"/>
          <p:cNvGraphicFramePr>
            <a:graphicFrameLocks noChangeAspect="1"/>
          </p:cNvGraphicFramePr>
          <p:nvPr/>
        </p:nvGraphicFramePr>
        <p:xfrm>
          <a:off x="1543052" y="3558779"/>
          <a:ext cx="234553" cy="260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7000" imgH="139700" progId="Equation.3">
                  <p:embed/>
                </p:oleObj>
              </mc:Choice>
              <mc:Fallback>
                <p:oleObj name="Equation" r:id="rId12" imgW="127000" imgH="139700" progId="Equation.3">
                  <p:embed/>
                  <p:pic>
                    <p:nvPicPr>
                      <p:cNvPr id="0" name="图片 429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2" y="3558779"/>
                        <a:ext cx="234553" cy="260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181338"/>
              </p:ext>
            </p:extLst>
          </p:nvPr>
        </p:nvGraphicFramePr>
        <p:xfrm>
          <a:off x="4079212" y="3488530"/>
          <a:ext cx="329804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800" imgH="241300" progId="Equation.3">
                  <p:embed/>
                </p:oleObj>
              </mc:Choice>
              <mc:Fallback>
                <p:oleObj name="Equation" r:id="rId13" imgW="177800" imgH="241300" progId="Equation.3">
                  <p:embed/>
                  <p:pic>
                    <p:nvPicPr>
                      <p:cNvPr id="0" name="图片 429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212" y="3488530"/>
                        <a:ext cx="329804" cy="451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908000"/>
              </p:ext>
            </p:extLst>
          </p:nvPr>
        </p:nvGraphicFramePr>
        <p:xfrm>
          <a:off x="5436725" y="3536155"/>
          <a:ext cx="164307" cy="30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8900" imgH="164465" progId="Equation.3">
                  <p:embed/>
                </p:oleObj>
              </mc:Choice>
              <mc:Fallback>
                <p:oleObj name="Equation" r:id="rId15" imgW="88900" imgH="164465" progId="Equation.3">
                  <p:embed/>
                  <p:pic>
                    <p:nvPicPr>
                      <p:cNvPr id="0" name="图片 429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725" y="3536155"/>
                        <a:ext cx="164307" cy="308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66616"/>
              </p:ext>
            </p:extLst>
          </p:nvPr>
        </p:nvGraphicFramePr>
        <p:xfrm>
          <a:off x="6361869" y="3546851"/>
          <a:ext cx="235744" cy="355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7000" imgH="190500" progId="Equation.3">
                  <p:embed/>
                </p:oleObj>
              </mc:Choice>
              <mc:Fallback>
                <p:oleObj name="Equation" r:id="rId17" imgW="127000" imgH="190500" progId="Equation.3">
                  <p:embed/>
                  <p:pic>
                    <p:nvPicPr>
                      <p:cNvPr id="0" name="图片 429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869" y="3546851"/>
                        <a:ext cx="235744" cy="355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219507"/>
              </p:ext>
            </p:extLst>
          </p:nvPr>
        </p:nvGraphicFramePr>
        <p:xfrm>
          <a:off x="1763177" y="3863717"/>
          <a:ext cx="563167" cy="33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04165" imgH="177800" progId="Equation.3">
                  <p:embed/>
                </p:oleObj>
              </mc:Choice>
              <mc:Fallback>
                <p:oleObj name="Equation" r:id="rId19" imgW="304165" imgH="177800" progId="Equation.3">
                  <p:embed/>
                  <p:pic>
                    <p:nvPicPr>
                      <p:cNvPr id="0" name="图片 429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177" y="3863717"/>
                        <a:ext cx="563167" cy="332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081272"/>
              </p:ext>
            </p:extLst>
          </p:nvPr>
        </p:nvGraphicFramePr>
        <p:xfrm>
          <a:off x="4419058" y="3819692"/>
          <a:ext cx="329803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7800" imgH="241300" progId="Equation.3">
                  <p:embed/>
                </p:oleObj>
              </mc:Choice>
              <mc:Fallback>
                <p:oleObj name="Equation" r:id="rId21" imgW="177800" imgH="241300" progId="Equation.3">
                  <p:embed/>
                  <p:pic>
                    <p:nvPicPr>
                      <p:cNvPr id="0" name="图片 429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058" y="3819692"/>
                        <a:ext cx="329803" cy="451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004520"/>
              </p:ext>
            </p:extLst>
          </p:nvPr>
        </p:nvGraphicFramePr>
        <p:xfrm>
          <a:off x="6476012" y="3844527"/>
          <a:ext cx="471488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4000" imgH="241300" progId="Equation.3">
                  <p:embed/>
                </p:oleObj>
              </mc:Choice>
              <mc:Fallback>
                <p:oleObj name="Equation" r:id="rId22" imgW="254000" imgH="241300" progId="Equation.3">
                  <p:embed/>
                  <p:pic>
                    <p:nvPicPr>
                      <p:cNvPr id="0" name="图片 429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012" y="3844527"/>
                        <a:ext cx="471488" cy="451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628387"/>
              </p:ext>
            </p:extLst>
          </p:nvPr>
        </p:nvGraphicFramePr>
        <p:xfrm>
          <a:off x="7655208" y="3822779"/>
          <a:ext cx="329804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7800" imgH="241300" progId="Equation.3">
                  <p:embed/>
                </p:oleObj>
              </mc:Choice>
              <mc:Fallback>
                <p:oleObj name="Equation" r:id="rId21" imgW="177800" imgH="241300" progId="Equation.3">
                  <p:embed/>
                  <p:pic>
                    <p:nvPicPr>
                      <p:cNvPr id="0" name="图片 429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5208" y="3822779"/>
                        <a:ext cx="329804" cy="451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55584"/>
              </p:ext>
            </p:extLst>
          </p:nvPr>
        </p:nvGraphicFramePr>
        <p:xfrm>
          <a:off x="2438400" y="4138889"/>
          <a:ext cx="1790700" cy="49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64565" imgH="266700" progId="Equation.3">
                  <p:embed/>
                </p:oleObj>
              </mc:Choice>
              <mc:Fallback>
                <p:oleObj name="Equation" r:id="rId24" imgW="964565" imgH="266700" progId="Equation.3">
                  <p:embed/>
                  <p:pic>
                    <p:nvPicPr>
                      <p:cNvPr id="0" name="图片 429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38889"/>
                        <a:ext cx="1790700" cy="49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10471" y="1920301"/>
            <a:ext cx="1107996" cy="9852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行列向量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线性相关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矩阵的秩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685800" y="9525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742949" y="742950"/>
            <a:ext cx="6343651" cy="914400"/>
          </a:xfrm>
        </p:spPr>
        <p:txBody>
          <a:bodyPr/>
          <a:lstStyle/>
          <a:p>
            <a:pPr eaLnBrk="1" hangingPunct="1"/>
            <a:r>
              <a:rPr lang="zh-CN" altLang="en-US" dirty="0"/>
              <a:t>回顾关联矩阵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点和边的关联关系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每行都是有价值的信息吗？</a:t>
            </a:r>
          </a:p>
        </p:txBody>
      </p:sp>
      <p:grpSp>
        <p:nvGrpSpPr>
          <p:cNvPr id="43011" name="Group 30"/>
          <p:cNvGrpSpPr/>
          <p:nvPr/>
        </p:nvGrpSpPr>
        <p:grpSpPr bwMode="auto">
          <a:xfrm>
            <a:off x="1257300" y="2119315"/>
            <a:ext cx="2243139" cy="2418158"/>
            <a:chOff x="336" y="1680"/>
            <a:chExt cx="1884" cy="2031"/>
          </a:xfrm>
        </p:grpSpPr>
        <p:sp>
          <p:nvSpPr>
            <p:cNvPr id="43014" name="Line 8"/>
            <p:cNvSpPr>
              <a:spLocks noChangeShapeType="1"/>
            </p:cNvSpPr>
            <p:nvPr/>
          </p:nvSpPr>
          <p:spPr bwMode="auto">
            <a:xfrm>
              <a:off x="1392" y="1920"/>
              <a:ext cx="57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9"/>
            <p:cNvSpPr>
              <a:spLocks noChangeShapeType="1"/>
            </p:cNvSpPr>
            <p:nvPr/>
          </p:nvSpPr>
          <p:spPr bwMode="auto">
            <a:xfrm>
              <a:off x="528" y="2544"/>
              <a:ext cx="144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10"/>
            <p:cNvSpPr>
              <a:spLocks noChangeShapeType="1"/>
            </p:cNvSpPr>
            <p:nvPr/>
          </p:nvSpPr>
          <p:spPr bwMode="auto">
            <a:xfrm flipH="1" flipV="1">
              <a:off x="912" y="340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12"/>
            <p:cNvSpPr>
              <a:spLocks noChangeShapeType="1"/>
            </p:cNvSpPr>
            <p:nvPr/>
          </p:nvSpPr>
          <p:spPr bwMode="auto">
            <a:xfrm flipH="1">
              <a:off x="816" y="1968"/>
              <a:ext cx="384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3"/>
            <p:cNvSpPr>
              <a:spLocks noChangeShapeType="1"/>
            </p:cNvSpPr>
            <p:nvPr/>
          </p:nvSpPr>
          <p:spPr bwMode="auto">
            <a:xfrm flipH="1">
              <a:off x="624" y="2400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4"/>
            <p:cNvSpPr>
              <a:spLocks noChangeShapeType="1"/>
            </p:cNvSpPr>
            <p:nvPr/>
          </p:nvSpPr>
          <p:spPr bwMode="auto">
            <a:xfrm flipH="1">
              <a:off x="912" y="2496"/>
              <a:ext cx="1056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Oval 15"/>
            <p:cNvSpPr>
              <a:spLocks noChangeArrowheads="1"/>
            </p:cNvSpPr>
            <p:nvPr/>
          </p:nvSpPr>
          <p:spPr bwMode="auto">
            <a:xfrm>
              <a:off x="1122" y="1680"/>
              <a:ext cx="283" cy="28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3021" name="Oval 16"/>
            <p:cNvSpPr>
              <a:spLocks noChangeArrowheads="1"/>
            </p:cNvSpPr>
            <p:nvPr/>
          </p:nvSpPr>
          <p:spPr bwMode="auto">
            <a:xfrm>
              <a:off x="619" y="3234"/>
              <a:ext cx="284" cy="28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43022" name="Oval 17"/>
            <p:cNvSpPr>
              <a:spLocks noChangeArrowheads="1"/>
            </p:cNvSpPr>
            <p:nvPr/>
          </p:nvSpPr>
          <p:spPr bwMode="auto">
            <a:xfrm>
              <a:off x="336" y="2282"/>
              <a:ext cx="283" cy="28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</a:p>
          </p:txBody>
        </p:sp>
        <p:sp>
          <p:nvSpPr>
            <p:cNvPr id="43023" name="Oval 18"/>
            <p:cNvSpPr>
              <a:spLocks noChangeArrowheads="1"/>
            </p:cNvSpPr>
            <p:nvPr/>
          </p:nvSpPr>
          <p:spPr bwMode="auto">
            <a:xfrm>
              <a:off x="1937" y="2270"/>
              <a:ext cx="283" cy="2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3024" name="Oval 19"/>
            <p:cNvSpPr>
              <a:spLocks noChangeArrowheads="1"/>
            </p:cNvSpPr>
            <p:nvPr/>
          </p:nvSpPr>
          <p:spPr bwMode="auto">
            <a:xfrm>
              <a:off x="1630" y="3228"/>
              <a:ext cx="283" cy="28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3025" name="Text Box 21"/>
            <p:cNvSpPr txBox="1">
              <a:spLocks noChangeArrowheads="1"/>
            </p:cNvSpPr>
            <p:nvPr/>
          </p:nvSpPr>
          <p:spPr bwMode="auto">
            <a:xfrm>
              <a:off x="1647" y="1885"/>
              <a:ext cx="385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43026" name="Text Box 23"/>
            <p:cNvSpPr txBox="1">
              <a:spLocks noChangeArrowheads="1"/>
            </p:cNvSpPr>
            <p:nvPr/>
          </p:nvSpPr>
          <p:spPr bwMode="auto">
            <a:xfrm>
              <a:off x="1155" y="3401"/>
              <a:ext cx="387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6</a:t>
              </a:r>
            </a:p>
          </p:txBody>
        </p:sp>
        <p:sp>
          <p:nvSpPr>
            <p:cNvPr id="43027" name="Text Box 24"/>
            <p:cNvSpPr txBox="1">
              <a:spLocks noChangeArrowheads="1"/>
            </p:cNvSpPr>
            <p:nvPr/>
          </p:nvSpPr>
          <p:spPr bwMode="auto">
            <a:xfrm>
              <a:off x="336" y="2827"/>
              <a:ext cx="388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43028" name="Text Box 25"/>
            <p:cNvSpPr txBox="1">
              <a:spLocks noChangeArrowheads="1"/>
            </p:cNvSpPr>
            <p:nvPr/>
          </p:nvSpPr>
          <p:spPr bwMode="auto">
            <a:xfrm>
              <a:off x="816" y="2064"/>
              <a:ext cx="387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43029" name="Text Box 27"/>
            <p:cNvSpPr txBox="1">
              <a:spLocks noChangeArrowheads="1"/>
            </p:cNvSpPr>
            <p:nvPr/>
          </p:nvSpPr>
          <p:spPr bwMode="auto">
            <a:xfrm>
              <a:off x="1440" y="2784"/>
              <a:ext cx="384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5</a:t>
              </a:r>
            </a:p>
          </p:txBody>
        </p:sp>
        <p:sp>
          <p:nvSpPr>
            <p:cNvPr id="43030" name="Text Box 28"/>
            <p:cNvSpPr txBox="1">
              <a:spLocks noChangeArrowheads="1"/>
            </p:cNvSpPr>
            <p:nvPr/>
          </p:nvSpPr>
          <p:spPr bwMode="auto">
            <a:xfrm>
              <a:off x="1296" y="2304"/>
              <a:ext cx="385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3</a:t>
              </a:r>
            </a:p>
          </p:txBody>
        </p:sp>
      </p:grp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3943351" y="2062163"/>
          <a:ext cx="3471863" cy="2357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397000" progId="Equation.DSMT4">
                  <p:embed/>
                </p:oleObj>
              </mc:Choice>
              <mc:Fallback>
                <p:oleObj name="Equation" r:id="rId2" imgW="2057400" imgH="1397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1" y="2062163"/>
                        <a:ext cx="3471863" cy="2357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143501" y="4396980"/>
            <a:ext cx="1200151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关联矩阵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BFA1C1F-4A01-8100-44E7-971B4C6861AF}"/>
              </a:ext>
            </a:extLst>
          </p:cNvPr>
          <p:cNvSpPr txBox="1">
            <a:spLocks/>
          </p:cNvSpPr>
          <p:nvPr/>
        </p:nvSpPr>
        <p:spPr bwMode="auto">
          <a:xfrm>
            <a:off x="685800" y="9525"/>
            <a:ext cx="7543800" cy="628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+mj-lt"/>
                <a:ea typeface="+mj-ea"/>
                <a:cs typeface="方正姚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  <a:cs typeface="方正姚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  <a:cs typeface="方正姚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  <a:cs typeface="方正姚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  <a:cs typeface="方正姚体" charset="0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bg1"/>
                </a:solidFill>
                <a:latin typeface="Arial" panose="020B0604020202020204" pitchFamily="34" charset="0"/>
                <a:ea typeface="方正姚体" pitchFamily="2" charset="-122"/>
              </a:defRPr>
            </a:lvl9pPr>
          </a:lstStyle>
          <a:p>
            <a:pPr eaLnBrk="1" hangingPunct="1"/>
            <a:r>
              <a:rPr lang="zh-CN" altLang="en-US" sz="3600" b="0" kern="0" dirty="0">
                <a:latin typeface="微软雅黑" panose="020B0503020204020204" charset="-122"/>
                <a:ea typeface="微软雅黑" panose="020B0503020204020204" charset="-122"/>
              </a:rPr>
              <a:t>基本关联矩阵及其性质</a:t>
            </a:r>
            <a:r>
              <a:rPr lang="en-US" altLang="zh-CN" sz="3600" b="0" kern="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zh-CN" altLang="en-US" sz="3600" b="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A5BD39C-1829-6FA7-B4AB-BA5F0A3B25B8}"/>
              </a:ext>
            </a:extLst>
          </p:cNvPr>
          <p:cNvSpPr txBox="1">
            <a:spLocks/>
          </p:cNvSpPr>
          <p:nvPr/>
        </p:nvSpPr>
        <p:spPr bwMode="auto">
          <a:xfrm>
            <a:off x="800100" y="715947"/>
            <a:ext cx="6629400" cy="22288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1pPr>
            <a:lvl2pPr marL="556895" indent="-21399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定理3.2.1</a:t>
            </a:r>
            <a:endParaRPr lang="en-US" altLang="zh-CN" b="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/>
            <a:r>
              <a:rPr lang="zh-CN" altLang="en-US" b="0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有向图</a:t>
            </a:r>
            <a:r>
              <a:rPr lang="en-US" altLang="zh-CN" b="0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G=(V,E)</a:t>
            </a:r>
            <a:r>
              <a:rPr lang="zh-CN" altLang="en-US" b="0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关联矩阵</a:t>
            </a:r>
            <a:r>
              <a:rPr lang="en-US" altLang="zh-CN" b="0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b="0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的秩</a:t>
            </a:r>
            <a:r>
              <a:rPr lang="en-US" altLang="zh-CN" b="0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ran B &lt; n</a:t>
            </a:r>
          </a:p>
          <a:p>
            <a:pPr lvl="1" eaLnBrk="1" hangingPunct="1"/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证明：</a:t>
            </a:r>
            <a:endParaRPr lang="en-US" altLang="zh-CN" b="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中每列都只有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-1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两个非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en-US" altLang="zh-CN" b="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eaLnBrk="1" hangingPunct="1"/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因此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的任意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行加到第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行后，第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行为全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lvl="2" eaLnBrk="1" hangingPunct="1"/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即</a:t>
            </a:r>
            <a:r>
              <a:rPr lang="en-US" altLang="zh-CN" b="0" kern="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b="0" kern="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b="0" kern="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b="0" kern="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</a:rPr>
              <a:t>个行向量线性相关</a:t>
            </a:r>
            <a:r>
              <a:rPr lang="zh-CN" altLang="en-US" b="0" kern="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b="0" kern="0" dirty="0" err="1">
                <a:latin typeface="微软雅黑" panose="020B0503020204020204" charset="-122"/>
                <a:ea typeface="微软雅黑" panose="020B0503020204020204" charset="-122"/>
              </a:rPr>
              <a:t>ranB</a:t>
            </a:r>
            <a:r>
              <a:rPr lang="en-US" altLang="zh-CN" b="0" kern="0" dirty="0">
                <a:latin typeface="微软雅黑" panose="020B0503020204020204" charset="-122"/>
                <a:ea typeface="微软雅黑" panose="020B0503020204020204" charset="-122"/>
              </a:rPr>
              <a:t>&lt;n</a:t>
            </a:r>
            <a:endParaRPr lang="zh-CN" altLang="en-US" b="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194F0B0E-491D-6B0C-BF3B-97663C126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1" y="2971799"/>
          <a:ext cx="2743200" cy="163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397000" progId="Equation.DSMT4">
                  <p:embed/>
                </p:oleObj>
              </mc:Choice>
              <mc:Fallback>
                <p:oleObj name="Equation" r:id="rId2" imgW="2057400" imgH="1397000" progId="Equation.DSMT4">
                  <p:embed/>
                  <p:pic>
                    <p:nvPicPr>
                      <p:cNvPr id="100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2971799"/>
                        <a:ext cx="2743200" cy="1634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7">
            <a:extLst>
              <a:ext uri="{FF2B5EF4-FFF2-40B4-BE49-F238E27FC236}">
                <a16:creationId xmlns:a16="http://schemas.microsoft.com/office/drawing/2014/main" id="{EA61013E-40C9-F412-1FAB-DECD68CE9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1" y="2983230"/>
            <a:ext cx="2343151" cy="1143000"/>
          </a:xfrm>
          <a:prstGeom prst="cloudCallout">
            <a:avLst>
              <a:gd name="adj1" fmla="val -66352"/>
              <a:gd name="adj2" fmla="val 4675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少一行是不是就线性无关了呢？</a:t>
            </a:r>
          </a:p>
        </p:txBody>
      </p:sp>
    </p:spTree>
    <p:extLst>
      <p:ext uri="{BB962C8B-B14F-4D97-AF65-F5344CB8AC3E}">
        <p14:creationId xmlns:p14="http://schemas.microsoft.com/office/powerpoint/2010/main" val="35683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本节课目标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49" y="859482"/>
            <a:ext cx="5772150" cy="33147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700" dirty="0"/>
              <a:t>理解树的概念和有关定义</a:t>
            </a:r>
            <a:endParaRPr lang="en-US" altLang="zh-CN" sz="27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700" dirty="0"/>
              <a:t>掌握基于线性代数的树的研究思路</a:t>
            </a:r>
            <a:endParaRPr lang="en-US" altLang="zh-CN" sz="27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基本关联矩阵及其性质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700" dirty="0"/>
              <a:t>掌握支撑树的计数方法</a:t>
            </a:r>
            <a:endParaRPr lang="en-US" altLang="zh-CN" sz="2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800101" y="742951"/>
            <a:ext cx="7810499" cy="394335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dirty="0"/>
              <a:t>定理3.2.3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>
                <a:highlight>
                  <a:srgbClr val="FFFF00"/>
                </a:highlight>
              </a:rPr>
              <a:t>有向连通图</a:t>
            </a:r>
            <a:r>
              <a:rPr lang="en-US" altLang="zh-CN" dirty="0">
                <a:highlight>
                  <a:srgbClr val="FFFF00"/>
                </a:highlight>
              </a:rPr>
              <a:t>G=(V,E)</a:t>
            </a:r>
            <a:r>
              <a:rPr lang="zh-CN" altLang="en-US" dirty="0">
                <a:highlight>
                  <a:srgbClr val="FFFF00"/>
                </a:highlight>
              </a:rPr>
              <a:t>关联矩阵</a:t>
            </a:r>
            <a:r>
              <a:rPr lang="en-US" altLang="zh-CN" dirty="0">
                <a:highlight>
                  <a:srgbClr val="FFFF00"/>
                </a:highlight>
              </a:rPr>
              <a:t>B</a:t>
            </a:r>
            <a:r>
              <a:rPr lang="zh-CN" altLang="en-US" dirty="0">
                <a:highlight>
                  <a:srgbClr val="FFFF00"/>
                </a:highlight>
              </a:rPr>
              <a:t>的秩</a:t>
            </a:r>
            <a:r>
              <a:rPr lang="en-US" altLang="zh-CN" dirty="0">
                <a:highlight>
                  <a:srgbClr val="FFFF00"/>
                </a:highlight>
              </a:rPr>
              <a:t>ran B＝n-1</a:t>
            </a:r>
          </a:p>
          <a:p>
            <a:pPr lvl="1" eaLnBrk="1" hangingPunct="1">
              <a:lnSpc>
                <a:spcPct val="114000"/>
              </a:lnSpc>
            </a:pPr>
            <a:r>
              <a:rPr lang="zh-CN" altLang="en-US" dirty="0">
                <a:solidFill>
                  <a:srgbClr val="C00000"/>
                </a:solidFill>
              </a:rPr>
              <a:t>证明（重点）</a:t>
            </a:r>
          </a:p>
          <a:p>
            <a:pPr lvl="2" eaLnBrk="1" hangingPunct="1">
              <a:lnSpc>
                <a:spcPct val="114000"/>
              </a:lnSpc>
            </a:pPr>
            <a:r>
              <a:rPr lang="zh-CN" altLang="en-US" dirty="0"/>
              <a:t>由定理</a:t>
            </a:r>
            <a:r>
              <a:rPr lang="en-US" altLang="zh-CN" dirty="0"/>
              <a:t>3.2.1</a:t>
            </a:r>
            <a:r>
              <a:rPr lang="zh-CN" altLang="en-US" dirty="0"/>
              <a:t>知</a:t>
            </a:r>
            <a:r>
              <a:rPr lang="en-US" altLang="zh-CN" dirty="0" err="1"/>
              <a:t>ranB</a:t>
            </a:r>
            <a:r>
              <a:rPr lang="en-US" altLang="zh-CN" dirty="0"/>
              <a:t>&lt;n</a:t>
            </a:r>
            <a:r>
              <a:rPr lang="zh-CN" altLang="en-US" dirty="0"/>
              <a:t>，现只需证</a:t>
            </a:r>
            <a:r>
              <a:rPr lang="en-US" altLang="zh-CN" dirty="0"/>
              <a:t>ranB≥n-1</a:t>
            </a:r>
            <a:r>
              <a:rPr lang="zh-CN" altLang="en-US" dirty="0"/>
              <a:t>（即任</a:t>
            </a:r>
            <a:r>
              <a:rPr lang="en-US" altLang="zh-CN" dirty="0"/>
              <a:t>n-1</a:t>
            </a:r>
            <a:r>
              <a:rPr lang="zh-CN" altLang="en-US" dirty="0"/>
              <a:t>行均不相关）</a:t>
            </a:r>
          </a:p>
          <a:p>
            <a:pPr lvl="2" eaLnBrk="1" hangingPunct="1">
              <a:lnSpc>
                <a:spcPct val="114000"/>
              </a:lnSpc>
            </a:pPr>
            <a:r>
              <a:rPr lang="zh-CN" altLang="en-US" dirty="0"/>
              <a:t>不失一般性，设</a:t>
            </a:r>
            <a:r>
              <a:rPr lang="en-US" altLang="zh-CN" dirty="0"/>
              <a:t>B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最少的线性相关的行数为</a:t>
            </a:r>
            <a:r>
              <a:rPr lang="en-US" altLang="zh-CN" dirty="0">
                <a:solidFill>
                  <a:srgbClr val="C00000"/>
                </a:solidFill>
              </a:rPr>
              <a:t>l</a:t>
            </a:r>
          </a:p>
          <a:p>
            <a:pPr lvl="2" eaLnBrk="1" hangingPunct="1">
              <a:lnSpc>
                <a:spcPct val="114000"/>
              </a:lnSpc>
            </a:pPr>
            <a:r>
              <a:rPr lang="zh-CN" altLang="en-US" dirty="0"/>
              <a:t>显然</a:t>
            </a:r>
            <a:r>
              <a:rPr lang="en-US" altLang="zh-CN" dirty="0" err="1"/>
              <a:t>l≤n</a:t>
            </a:r>
            <a:r>
              <a:rPr lang="zh-CN" altLang="en-US" dirty="0"/>
              <a:t> （目标：证明</a:t>
            </a:r>
            <a:r>
              <a:rPr lang="en-US" altLang="zh-CN" dirty="0"/>
              <a:t>l=n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>
              <a:lnSpc>
                <a:spcPct val="114000"/>
              </a:lnSpc>
            </a:pPr>
            <a:r>
              <a:rPr lang="zh-CN" altLang="en-US" dirty="0"/>
              <a:t>设这</a:t>
            </a:r>
            <a:r>
              <a:rPr lang="en-US" altLang="zh-CN" dirty="0"/>
              <a:t>l</a:t>
            </a:r>
            <a:r>
              <a:rPr lang="zh-CN" altLang="en-US" dirty="0"/>
              <a:t>行分别与结点</a:t>
            </a:r>
            <a:r>
              <a:rPr lang="en-US" altLang="zh-CN" dirty="0"/>
              <a:t>v(i</a:t>
            </a:r>
            <a:r>
              <a:rPr lang="en-US" altLang="zh-CN" baseline="-25000" dirty="0"/>
              <a:t>1</a:t>
            </a:r>
            <a:r>
              <a:rPr lang="en-US" altLang="zh-CN" dirty="0"/>
              <a:t>),v(i</a:t>
            </a:r>
            <a:r>
              <a:rPr lang="en-US" altLang="zh-CN" baseline="-25000" dirty="0"/>
              <a:t>2</a:t>
            </a:r>
            <a:r>
              <a:rPr lang="en-US" altLang="zh-CN" dirty="0"/>
              <a:t>),…,v(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l</a:t>
            </a:r>
            <a:r>
              <a:rPr lang="en-US" altLang="zh-CN" dirty="0"/>
              <a:t>)</a:t>
            </a:r>
            <a:r>
              <a:rPr lang="zh-CN" altLang="en-US" dirty="0"/>
              <a:t>相对应</a:t>
            </a:r>
          </a:p>
          <a:p>
            <a:pPr lvl="2" eaLnBrk="1" hangingPunct="1">
              <a:lnSpc>
                <a:spcPct val="114000"/>
              </a:lnSpc>
            </a:pPr>
            <a:r>
              <a:rPr lang="zh-CN" altLang="en-US" dirty="0"/>
              <a:t>因此有：</a:t>
            </a:r>
            <a:r>
              <a:rPr lang="en-US" altLang="zh-CN" dirty="0">
                <a:solidFill>
                  <a:srgbClr val="0026E6"/>
                </a:solidFill>
              </a:rPr>
              <a:t>k</a:t>
            </a:r>
            <a:r>
              <a:rPr lang="en-US" altLang="zh-CN" baseline="-25000" dirty="0">
                <a:solidFill>
                  <a:srgbClr val="0026E6"/>
                </a:solidFill>
              </a:rPr>
              <a:t>1</a:t>
            </a:r>
            <a:r>
              <a:rPr lang="en-US" altLang="zh-CN" dirty="0">
                <a:solidFill>
                  <a:srgbClr val="0026E6"/>
                </a:solidFill>
              </a:rPr>
              <a:t>b(i</a:t>
            </a:r>
            <a:r>
              <a:rPr lang="en-US" altLang="zh-CN" baseline="-25000" dirty="0">
                <a:solidFill>
                  <a:srgbClr val="0026E6"/>
                </a:solidFill>
              </a:rPr>
              <a:t>1</a:t>
            </a:r>
            <a:r>
              <a:rPr lang="en-US" altLang="zh-CN" dirty="0">
                <a:solidFill>
                  <a:srgbClr val="0026E6"/>
                </a:solidFill>
              </a:rPr>
              <a:t>)+k</a:t>
            </a:r>
            <a:r>
              <a:rPr lang="en-US" altLang="zh-CN" baseline="-25000" dirty="0">
                <a:solidFill>
                  <a:srgbClr val="0026E6"/>
                </a:solidFill>
              </a:rPr>
              <a:t>2</a:t>
            </a:r>
            <a:r>
              <a:rPr lang="en-US" altLang="zh-CN" dirty="0">
                <a:solidFill>
                  <a:srgbClr val="0026E6"/>
                </a:solidFill>
              </a:rPr>
              <a:t>b(i</a:t>
            </a:r>
            <a:r>
              <a:rPr lang="en-US" altLang="zh-CN" baseline="-25000" dirty="0">
                <a:solidFill>
                  <a:srgbClr val="0026E6"/>
                </a:solidFill>
              </a:rPr>
              <a:t>2</a:t>
            </a:r>
            <a:r>
              <a:rPr lang="en-US" altLang="zh-CN" dirty="0">
                <a:solidFill>
                  <a:srgbClr val="0026E6"/>
                </a:solidFill>
              </a:rPr>
              <a:t>)+…+</a:t>
            </a:r>
            <a:r>
              <a:rPr lang="en-US" altLang="zh-CN" dirty="0" err="1">
                <a:solidFill>
                  <a:srgbClr val="0026E6"/>
                </a:solidFill>
              </a:rPr>
              <a:t>k</a:t>
            </a:r>
            <a:r>
              <a:rPr lang="en-US" altLang="zh-CN" baseline="-25000" dirty="0" err="1">
                <a:solidFill>
                  <a:srgbClr val="0026E6"/>
                </a:solidFill>
              </a:rPr>
              <a:t>l</a:t>
            </a:r>
            <a:r>
              <a:rPr lang="en-US" altLang="zh-CN" dirty="0" err="1">
                <a:solidFill>
                  <a:srgbClr val="0026E6"/>
                </a:solidFill>
              </a:rPr>
              <a:t>b</a:t>
            </a:r>
            <a:r>
              <a:rPr lang="en-US" altLang="zh-CN" dirty="0">
                <a:solidFill>
                  <a:srgbClr val="0026E6"/>
                </a:solidFill>
              </a:rPr>
              <a:t>(i</a:t>
            </a:r>
            <a:r>
              <a:rPr lang="en-US" altLang="zh-CN" baseline="-25000" dirty="0">
                <a:solidFill>
                  <a:srgbClr val="0026E6"/>
                </a:solidFill>
              </a:rPr>
              <a:t>l</a:t>
            </a:r>
            <a:r>
              <a:rPr lang="en-US" altLang="zh-CN" dirty="0">
                <a:solidFill>
                  <a:srgbClr val="0026E6"/>
                </a:solidFill>
              </a:rPr>
              <a:t>)=0, 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  <a:r>
              <a:rPr lang="en-US" altLang="zh-CN" baseline="-25000" dirty="0">
                <a:solidFill>
                  <a:srgbClr val="C00000"/>
                </a:solidFill>
              </a:rPr>
              <a:t>j</a:t>
            </a:r>
            <a:r>
              <a:rPr lang="en-US" altLang="zh-CN" dirty="0">
                <a:solidFill>
                  <a:srgbClr val="C00000"/>
                </a:solidFill>
              </a:rPr>
              <a:t>≠0, </a:t>
            </a:r>
            <a:r>
              <a:rPr lang="en-US" altLang="zh-CN" dirty="0">
                <a:solidFill>
                  <a:srgbClr val="0026E6"/>
                </a:solidFill>
              </a:rPr>
              <a:t>j=1,2,…l</a:t>
            </a:r>
            <a:br>
              <a:rPr lang="en-US" altLang="zh-CN" dirty="0">
                <a:solidFill>
                  <a:srgbClr val="0026E6"/>
                </a:solidFill>
              </a:rPr>
            </a:br>
            <a:r>
              <a:rPr lang="zh-CN" altLang="en-US" dirty="0"/>
              <a:t>其中</a:t>
            </a:r>
            <a:r>
              <a:rPr lang="en-US" altLang="zh-CN" dirty="0"/>
              <a:t>b(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为节点</a:t>
            </a:r>
            <a:r>
              <a:rPr lang="en-US" altLang="zh-CN" dirty="0" err="1"/>
              <a:t>i</a:t>
            </a:r>
            <a:r>
              <a:rPr lang="zh-CN" altLang="en-US" dirty="0"/>
              <a:t>对应的行向量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85800" y="7951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229351" y="742951"/>
          <a:ext cx="2689623" cy="1826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397000" progId="Equation.DSMT4">
                  <p:embed/>
                </p:oleObj>
              </mc:Choice>
              <mc:Fallback>
                <p:oleObj name="Equation" r:id="rId2" imgW="2057400" imgH="1397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1" y="742951"/>
                        <a:ext cx="2689623" cy="18264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471862"/>
            <a:ext cx="1828800" cy="1085144"/>
          </a:xfrm>
          <a:prstGeom prst="rect">
            <a:avLst/>
          </a:prstGeom>
          <a:noFill/>
          <a:ln>
            <a:noFill/>
          </a:ln>
        </p:spPr>
      </p:pic>
      <p:sp>
        <p:nvSpPr>
          <p:cNvPr id="45060" name="内容占位符 2"/>
          <p:cNvSpPr>
            <a:spLocks noGrp="1"/>
          </p:cNvSpPr>
          <p:nvPr>
            <p:ph idx="1"/>
          </p:nvPr>
        </p:nvSpPr>
        <p:spPr>
          <a:xfrm>
            <a:off x="381001" y="742951"/>
            <a:ext cx="5791199" cy="3714751"/>
          </a:xfrm>
        </p:spPr>
        <p:txBody>
          <a:bodyPr/>
          <a:lstStyle/>
          <a:p>
            <a:pPr eaLnBrk="1" hangingPunct="1">
              <a:lnSpc>
                <a:spcPct val="108000"/>
              </a:lnSpc>
            </a:pPr>
            <a:r>
              <a:rPr lang="zh-CN" altLang="en-US" sz="2100" dirty="0"/>
              <a:t>定理3.2.3 </a:t>
            </a:r>
            <a:r>
              <a:rPr lang="en-US" altLang="zh-CN" sz="2100" dirty="0"/>
              <a:t>(</a:t>
            </a:r>
            <a:r>
              <a:rPr lang="zh-CN" altLang="en-US" sz="2100" dirty="0"/>
              <a:t>证明续</a:t>
            </a:r>
            <a:r>
              <a:rPr lang="en-US" altLang="zh-CN" sz="2100" dirty="0"/>
              <a:t>)</a:t>
            </a:r>
          </a:p>
          <a:p>
            <a:pPr lvl="1" eaLnBrk="1" hangingPunct="1">
              <a:lnSpc>
                <a:spcPct val="108000"/>
              </a:lnSpc>
            </a:pPr>
            <a:r>
              <a:rPr lang="zh-CN" altLang="en-US" sz="1800" dirty="0"/>
              <a:t>由于矩阵</a:t>
            </a:r>
            <a:r>
              <a:rPr lang="en-US" altLang="zh-CN" sz="1800" dirty="0"/>
              <a:t>B</a:t>
            </a:r>
            <a:r>
              <a:rPr lang="zh-CN" altLang="en-US" sz="1800" dirty="0"/>
              <a:t>每列只有</a:t>
            </a:r>
            <a:r>
              <a:rPr lang="en-US" altLang="zh-CN" sz="1800" dirty="0"/>
              <a:t>2</a:t>
            </a:r>
            <a:r>
              <a:rPr lang="zh-CN" altLang="en-US" sz="1800" dirty="0"/>
              <a:t>个非零元</a:t>
            </a:r>
          </a:p>
          <a:p>
            <a:pPr lvl="1" eaLnBrk="1" hangingPunct="1">
              <a:lnSpc>
                <a:spcPct val="108000"/>
              </a:lnSpc>
            </a:pPr>
            <a:r>
              <a:rPr lang="zh-CN" altLang="en-US" sz="1800" dirty="0"/>
              <a:t>所以在这</a:t>
            </a:r>
            <a:r>
              <a:rPr lang="en-US" altLang="zh-CN" sz="1800" dirty="0"/>
              <a:t>l</a:t>
            </a:r>
            <a:r>
              <a:rPr lang="zh-CN" altLang="en-US" sz="1800" dirty="0"/>
              <a:t>个行向量</a:t>
            </a:r>
            <a:r>
              <a:rPr lang="en-US" altLang="zh-CN" sz="1800" dirty="0"/>
              <a:t>b(</a:t>
            </a:r>
            <a:r>
              <a:rPr lang="en-US" altLang="zh-CN" sz="1800" dirty="0" err="1"/>
              <a:t>i</a:t>
            </a:r>
            <a:r>
              <a:rPr lang="en-US" altLang="zh-CN" sz="1800" baseline="-25000" dirty="0" err="1"/>
              <a:t>j</a:t>
            </a:r>
            <a:r>
              <a:rPr lang="en-US" altLang="zh-CN" sz="1800" dirty="0"/>
              <a:t>)</a:t>
            </a:r>
            <a:r>
              <a:rPr lang="zh-CN" altLang="en-US" sz="1800" dirty="0"/>
              <a:t>中，其第</a:t>
            </a:r>
            <a:r>
              <a:rPr lang="en-US" altLang="zh-CN" sz="1800" dirty="0"/>
              <a:t>t(t=1,2,…,m)</a:t>
            </a:r>
            <a:r>
              <a:rPr lang="zh-CN" altLang="en-US" sz="1800" dirty="0"/>
              <a:t>个</a:t>
            </a:r>
            <a:r>
              <a:rPr lang="zh-CN" altLang="en-US" sz="1800" dirty="0">
                <a:solidFill>
                  <a:srgbClr val="0026E6"/>
                </a:solidFill>
              </a:rPr>
              <a:t>分量最多只有</a:t>
            </a:r>
            <a:r>
              <a:rPr lang="en-US" altLang="zh-CN" sz="1800" dirty="0">
                <a:solidFill>
                  <a:srgbClr val="0026E6"/>
                </a:solidFill>
              </a:rPr>
              <a:t>2</a:t>
            </a:r>
            <a:r>
              <a:rPr lang="zh-CN" altLang="en-US" sz="1800" dirty="0">
                <a:solidFill>
                  <a:srgbClr val="0026E6"/>
                </a:solidFill>
              </a:rPr>
              <a:t>个为非零元</a:t>
            </a:r>
            <a:r>
              <a:rPr lang="zh-CN" altLang="en-US" sz="1800" dirty="0"/>
              <a:t>（当然也可能全为零）</a:t>
            </a:r>
          </a:p>
          <a:p>
            <a:pPr lvl="1" eaLnBrk="1" hangingPunct="1">
              <a:lnSpc>
                <a:spcPct val="108000"/>
              </a:lnSpc>
            </a:pPr>
            <a:r>
              <a:rPr lang="zh-CN" altLang="en-US" sz="1800" dirty="0">
                <a:solidFill>
                  <a:srgbClr val="0026E6"/>
                </a:solidFill>
              </a:rPr>
              <a:t>但是可以断言：不可能只有一个为非零</a:t>
            </a:r>
          </a:p>
          <a:p>
            <a:pPr lvl="2" eaLnBrk="1" hangingPunct="1">
              <a:lnSpc>
                <a:spcPct val="108000"/>
              </a:lnSpc>
            </a:pPr>
            <a:r>
              <a:rPr lang="zh-CN" altLang="en-US" sz="1600" dirty="0"/>
              <a:t>否则因任意</a:t>
            </a:r>
            <a:r>
              <a:rPr lang="en-US" altLang="zh-CN" sz="1600" dirty="0">
                <a:solidFill>
                  <a:srgbClr val="C00000"/>
                </a:solidFill>
              </a:rPr>
              <a:t>k</a:t>
            </a:r>
            <a:r>
              <a:rPr lang="en-US" altLang="zh-CN" sz="1600" baseline="-25000" dirty="0">
                <a:solidFill>
                  <a:srgbClr val="C00000"/>
                </a:solidFill>
              </a:rPr>
              <a:t>j</a:t>
            </a:r>
            <a:r>
              <a:rPr lang="en-US" altLang="zh-CN" sz="1600" dirty="0">
                <a:solidFill>
                  <a:srgbClr val="C00000"/>
                </a:solidFill>
              </a:rPr>
              <a:t>≠0</a:t>
            </a:r>
            <a:r>
              <a:rPr lang="en-US" altLang="zh-CN" sz="1600" dirty="0"/>
              <a:t>,</a:t>
            </a:r>
            <a:r>
              <a:rPr lang="zh-CN" altLang="en-US" sz="1600" dirty="0"/>
              <a:t> 式</a:t>
            </a:r>
            <a:r>
              <a:rPr lang="en-US" altLang="zh-CN" sz="1600" dirty="0"/>
              <a:t>(1)</a:t>
            </a:r>
            <a:r>
              <a:rPr lang="zh-CN" altLang="en-US" sz="1600" dirty="0"/>
              <a:t>不会成立</a:t>
            </a:r>
          </a:p>
          <a:p>
            <a:pPr lvl="2" eaLnBrk="1" hangingPunct="1">
              <a:lnSpc>
                <a:spcPct val="108000"/>
              </a:lnSpc>
            </a:pPr>
            <a:r>
              <a:rPr lang="en-US" altLang="zh-CN" sz="1600" dirty="0"/>
              <a:t>k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b(i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)+k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b(i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)+…+</a:t>
            </a:r>
            <a:r>
              <a:rPr lang="en-US" altLang="zh-CN" sz="1600" dirty="0" err="1"/>
              <a:t>k</a:t>
            </a:r>
            <a:r>
              <a:rPr lang="en-US" altLang="zh-CN" sz="1600" baseline="-25000" dirty="0" err="1"/>
              <a:t>l</a:t>
            </a:r>
            <a:r>
              <a:rPr lang="en-US" altLang="zh-CN" sz="1600" dirty="0" err="1"/>
              <a:t>b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</a:t>
            </a:r>
            <a:r>
              <a:rPr lang="en-US" altLang="zh-CN" sz="1600" baseline="-25000" dirty="0" err="1"/>
              <a:t>l</a:t>
            </a:r>
            <a:r>
              <a:rPr lang="en-US" altLang="zh-CN" sz="1600" dirty="0"/>
              <a:t>)=0, k</a:t>
            </a:r>
            <a:r>
              <a:rPr lang="en-US" altLang="zh-CN" sz="1600" baseline="-25000" dirty="0"/>
              <a:t>j</a:t>
            </a:r>
            <a:r>
              <a:rPr lang="en-US" altLang="zh-CN" sz="1600" dirty="0"/>
              <a:t>≠0, j=1,2,…l    </a:t>
            </a:r>
            <a:r>
              <a:rPr lang="en-US" altLang="zh-CN" sz="1600" dirty="0">
                <a:solidFill>
                  <a:srgbClr val="0026E6"/>
                </a:solidFill>
              </a:rPr>
              <a:t>(1)</a:t>
            </a:r>
            <a:endParaRPr lang="zh-CN" altLang="en-US" sz="1600" dirty="0">
              <a:solidFill>
                <a:srgbClr val="0026E6"/>
              </a:solidFill>
            </a:endParaRPr>
          </a:p>
          <a:p>
            <a:pPr lvl="1" eaLnBrk="1" hangingPunct="1">
              <a:lnSpc>
                <a:spcPct val="108000"/>
              </a:lnSpc>
            </a:pPr>
            <a:r>
              <a:rPr lang="zh-CN" altLang="en-US" sz="1800" dirty="0"/>
              <a:t>对矩阵</a:t>
            </a:r>
            <a:r>
              <a:rPr lang="en-US" altLang="zh-CN" sz="1800" dirty="0"/>
              <a:t>B</a:t>
            </a:r>
            <a:r>
              <a:rPr lang="zh-CN" altLang="en-US" sz="1800" dirty="0"/>
              <a:t>“</a:t>
            </a:r>
            <a:r>
              <a:rPr lang="zh-CN" altLang="en-US" sz="1800" dirty="0">
                <a:solidFill>
                  <a:srgbClr val="0026E6"/>
                </a:solidFill>
              </a:rPr>
              <a:t>行列变换</a:t>
            </a:r>
            <a:r>
              <a:rPr lang="zh-CN" altLang="en-US" sz="1800" dirty="0"/>
              <a:t>”，得到矩阵</a:t>
            </a:r>
            <a:r>
              <a:rPr lang="en-US" altLang="zh-CN" sz="1800" dirty="0"/>
              <a:t>B'</a:t>
            </a:r>
          </a:p>
          <a:p>
            <a:pPr lvl="2" eaLnBrk="1" hangingPunct="1">
              <a:lnSpc>
                <a:spcPct val="108000"/>
              </a:lnSpc>
              <a:spcBef>
                <a:spcPts val="0"/>
              </a:spcBef>
            </a:pPr>
            <a:r>
              <a:rPr lang="zh-CN" altLang="en-US" sz="1600" dirty="0"/>
              <a:t>使</a:t>
            </a:r>
            <a:r>
              <a:rPr lang="zh-CN" altLang="en-US" sz="1600" dirty="0">
                <a:solidFill>
                  <a:srgbClr val="0026E6"/>
                </a:solidFill>
              </a:rPr>
              <a:t>前</a:t>
            </a:r>
            <a:r>
              <a:rPr lang="en-US" altLang="zh-CN" sz="1600" dirty="0">
                <a:solidFill>
                  <a:srgbClr val="0026E6"/>
                </a:solidFill>
              </a:rPr>
              <a:t>l</a:t>
            </a:r>
            <a:r>
              <a:rPr lang="zh-CN" altLang="en-US" sz="1600" dirty="0">
                <a:solidFill>
                  <a:srgbClr val="0026E6"/>
                </a:solidFill>
              </a:rPr>
              <a:t>行</a:t>
            </a:r>
            <a:r>
              <a:rPr lang="zh-CN" altLang="en-US" sz="1600" dirty="0"/>
              <a:t>是线性相关的诸行</a:t>
            </a:r>
            <a:endParaRPr lang="en-US" altLang="zh-CN" sz="1600" dirty="0"/>
          </a:p>
          <a:p>
            <a:pPr lvl="2" eaLnBrk="1" hangingPunct="1">
              <a:lnSpc>
                <a:spcPct val="108000"/>
              </a:lnSpc>
              <a:spcBef>
                <a:spcPts val="0"/>
              </a:spcBef>
            </a:pPr>
            <a:r>
              <a:rPr lang="zh-CN" altLang="en-US" sz="1600" dirty="0"/>
              <a:t>将在</a:t>
            </a:r>
            <a:r>
              <a:rPr lang="en-US" altLang="zh-CN" sz="1600" dirty="0"/>
              <a:t>l</a:t>
            </a:r>
            <a:r>
              <a:rPr lang="zh-CN" altLang="en-US" sz="1600" dirty="0"/>
              <a:t>行中每列都有</a:t>
            </a:r>
            <a:r>
              <a:rPr lang="en-US" altLang="zh-CN" sz="1600" dirty="0"/>
              <a:t>2</a:t>
            </a:r>
            <a:r>
              <a:rPr lang="zh-CN" altLang="en-US" sz="1600" dirty="0"/>
              <a:t>个非零元的列，</a:t>
            </a:r>
            <a:r>
              <a:rPr lang="zh-CN" altLang="en-US" sz="1600" dirty="0">
                <a:solidFill>
                  <a:srgbClr val="0026E6"/>
                </a:solidFill>
              </a:rPr>
              <a:t>换到前</a:t>
            </a:r>
            <a:r>
              <a:rPr lang="en-US" altLang="zh-CN" sz="1600" dirty="0">
                <a:solidFill>
                  <a:srgbClr val="0026E6"/>
                </a:solidFill>
              </a:rPr>
              <a:t>r</a:t>
            </a:r>
            <a:r>
              <a:rPr lang="zh-CN" altLang="en-US" sz="1600" dirty="0">
                <a:solidFill>
                  <a:srgbClr val="0026E6"/>
                </a:solidFill>
              </a:rPr>
              <a:t>列</a:t>
            </a:r>
            <a:r>
              <a:rPr lang="zh-CN" altLang="en-US" sz="1600" dirty="0"/>
              <a:t>，其余</a:t>
            </a:r>
            <a:r>
              <a:rPr lang="en-US" altLang="zh-CN" sz="1600" dirty="0"/>
              <a:t>m-r</a:t>
            </a:r>
            <a:r>
              <a:rPr lang="zh-CN" altLang="en-US" sz="1600" dirty="0"/>
              <a:t>列全是零元</a:t>
            </a:r>
            <a:endParaRPr lang="en-US" altLang="zh-CN" sz="1600" dirty="0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316862" y="1047750"/>
            <a:ext cx="2514600" cy="857251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37436" y="2675719"/>
            <a:ext cx="2092239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中最少的</a:t>
            </a:r>
            <a:b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线性相关的行数为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CF63D49-FBFE-C2DF-456B-7EDDE1C8236B}"/>
              </a:ext>
            </a:extLst>
          </p:cNvPr>
          <p:cNvGrpSpPr/>
          <p:nvPr/>
        </p:nvGrpSpPr>
        <p:grpSpPr>
          <a:xfrm>
            <a:off x="6934200" y="1047750"/>
            <a:ext cx="1219200" cy="1545057"/>
            <a:chOff x="6934200" y="1047750"/>
            <a:chExt cx="1219200" cy="154505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AD94265-668F-CE55-E1F1-3B0D15C1D603}"/>
                </a:ext>
              </a:extLst>
            </p:cNvPr>
            <p:cNvSpPr/>
            <p:nvPr/>
          </p:nvSpPr>
          <p:spPr>
            <a:xfrm>
              <a:off x="6934200" y="1047750"/>
              <a:ext cx="457200" cy="1521620"/>
            </a:xfrm>
            <a:prstGeom prst="ellipse">
              <a:avLst/>
            </a:prstGeom>
            <a:noFill/>
            <a:ln>
              <a:solidFill>
                <a:srgbClr val="002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4E35328-EECD-5D53-48BD-72F699663F91}"/>
                </a:ext>
              </a:extLst>
            </p:cNvPr>
            <p:cNvSpPr/>
            <p:nvPr/>
          </p:nvSpPr>
          <p:spPr>
            <a:xfrm>
              <a:off x="7696200" y="1071187"/>
              <a:ext cx="457200" cy="1521620"/>
            </a:xfrm>
            <a:prstGeom prst="ellipse">
              <a:avLst/>
            </a:prstGeom>
            <a:noFill/>
            <a:ln>
              <a:solidFill>
                <a:srgbClr val="002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uiExpand="1" build="p"/>
      <p:bldP spid="67591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258172"/>
            <a:ext cx="2000251" cy="1185863"/>
          </a:xfrm>
          <a:prstGeom prst="rect">
            <a:avLst/>
          </a:prstGeom>
          <a:noFill/>
          <a:ln>
            <a:noFill/>
          </a:ln>
        </p:spPr>
      </p:pic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685800" y="3975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762000" y="756366"/>
            <a:ext cx="7086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定理3.2.3 </a:t>
            </a:r>
            <a:r>
              <a:rPr lang="en-US" altLang="zh-CN" sz="1800" dirty="0"/>
              <a:t>(</a:t>
            </a:r>
            <a:r>
              <a:rPr lang="zh-CN" altLang="en-US" sz="1800" dirty="0"/>
              <a:t>证明续</a:t>
            </a:r>
            <a:r>
              <a:rPr lang="en-US" altLang="zh-CN" sz="1800" dirty="0"/>
              <a:t>)</a:t>
            </a:r>
            <a:endParaRPr lang="en-US" altLang="zh-CN" sz="21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但</a:t>
            </a:r>
            <a:r>
              <a:rPr lang="en-US" altLang="zh-CN" sz="1800" dirty="0" err="1"/>
              <a:t>ranB</a:t>
            </a:r>
            <a:r>
              <a:rPr lang="en-US" altLang="zh-CN" sz="1800" dirty="0"/>
              <a:t>'=</a:t>
            </a:r>
            <a:r>
              <a:rPr lang="en-US" altLang="zh-CN" sz="1800" dirty="0" err="1"/>
              <a:t>ranB</a:t>
            </a:r>
            <a:r>
              <a:rPr lang="zh-CN" altLang="en-US" sz="1800" dirty="0"/>
              <a:t>，且</a:t>
            </a:r>
            <a:r>
              <a:rPr lang="en-US" altLang="zh-CN" sz="1800" dirty="0">
                <a:solidFill>
                  <a:srgbClr val="0026E6"/>
                </a:solidFill>
              </a:rPr>
              <a:t>B'</a:t>
            </a:r>
            <a:r>
              <a:rPr lang="zh-CN" altLang="en-US" sz="1800" dirty="0">
                <a:solidFill>
                  <a:srgbClr val="0026E6"/>
                </a:solidFill>
              </a:rPr>
              <a:t>依然是</a:t>
            </a:r>
            <a:r>
              <a:rPr lang="en-US" altLang="zh-CN" sz="1800" dirty="0">
                <a:solidFill>
                  <a:srgbClr val="0026E6"/>
                </a:solidFill>
              </a:rPr>
              <a:t>G</a:t>
            </a:r>
            <a:r>
              <a:rPr lang="zh-CN" altLang="en-US" sz="1800" dirty="0">
                <a:solidFill>
                  <a:srgbClr val="0026E6"/>
                </a:solidFill>
              </a:rPr>
              <a:t>的一个关联矩阵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pPr marL="342900" lvl="1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</a:t>
            </a:r>
            <a:r>
              <a:rPr lang="zh-CN" altLang="en-US" sz="1800" dirty="0"/>
              <a:t>与</a:t>
            </a:r>
            <a:r>
              <a:rPr lang="en-US" altLang="zh-CN" sz="1800" dirty="0"/>
              <a:t>B</a:t>
            </a:r>
            <a:r>
              <a:rPr lang="zh-CN" altLang="en-US" sz="1800" dirty="0"/>
              <a:t>相比只是结点与边的编号不同而已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若</a:t>
            </a:r>
            <a:r>
              <a:rPr lang="en-US" altLang="zh-CN" sz="1800" dirty="0"/>
              <a:t>n-l&gt;0</a:t>
            </a:r>
            <a:r>
              <a:rPr lang="zh-CN" altLang="en-US" sz="1800" dirty="0"/>
              <a:t>，由</a:t>
            </a:r>
            <a:r>
              <a:rPr lang="en-US" altLang="zh-CN" sz="1800" dirty="0"/>
              <a:t>B'</a:t>
            </a:r>
            <a:r>
              <a:rPr lang="zh-CN" altLang="en-US" sz="1800" dirty="0"/>
              <a:t>可见，</a:t>
            </a:r>
            <a:r>
              <a:rPr lang="en-US" altLang="zh-CN" sz="1800" dirty="0">
                <a:solidFill>
                  <a:srgbClr val="0026E6"/>
                </a:solidFill>
              </a:rPr>
              <a:t>G</a:t>
            </a:r>
            <a:r>
              <a:rPr lang="zh-CN" altLang="en-US" sz="1800" dirty="0">
                <a:solidFill>
                  <a:srgbClr val="0026E6"/>
                </a:solidFill>
              </a:rPr>
              <a:t>至少分为</a:t>
            </a:r>
            <a:r>
              <a:rPr lang="en-US" altLang="zh-CN" sz="1800" dirty="0">
                <a:solidFill>
                  <a:srgbClr val="0026E6"/>
                </a:solidFill>
              </a:rPr>
              <a:t>2</a:t>
            </a:r>
            <a:r>
              <a:rPr lang="zh-CN" altLang="en-US" sz="1800" dirty="0">
                <a:solidFill>
                  <a:srgbClr val="0026E6"/>
                </a:solidFill>
              </a:rPr>
              <a:t>个连通支</a:t>
            </a:r>
            <a:endParaRPr lang="en-US" altLang="zh-CN" sz="1800" dirty="0">
              <a:solidFill>
                <a:srgbClr val="0026E6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其中</a:t>
            </a:r>
            <a:r>
              <a:rPr lang="en-US" altLang="zh-CN" sz="1600" dirty="0"/>
              <a:t>r</a:t>
            </a:r>
            <a:r>
              <a:rPr lang="zh-CN" altLang="en-US" sz="1600" dirty="0"/>
              <a:t>条边只与</a:t>
            </a:r>
            <a:r>
              <a:rPr lang="en-US" altLang="zh-CN" sz="1600" dirty="0"/>
              <a:t>l</a:t>
            </a:r>
            <a:r>
              <a:rPr lang="zh-CN" altLang="en-US" sz="1600" dirty="0"/>
              <a:t>个结点相关，而其余</a:t>
            </a:r>
            <a:r>
              <a:rPr lang="en-US" altLang="zh-CN" sz="1600" dirty="0"/>
              <a:t>m-r</a:t>
            </a:r>
            <a:r>
              <a:rPr lang="zh-CN" altLang="en-US" sz="1600" dirty="0"/>
              <a:t>条边</a:t>
            </a:r>
            <a:endParaRPr lang="en-US" altLang="zh-CN" sz="1600" dirty="0"/>
          </a:p>
          <a:p>
            <a:pPr marL="685800" lvl="2" indent="0" eaLnBrk="1" hangingPunct="1">
              <a:lnSpc>
                <a:spcPct val="90000"/>
              </a:lnSpc>
              <a:buNone/>
            </a:pPr>
            <a:r>
              <a:rPr lang="en-US" altLang="zh-CN" sz="1600" dirty="0"/>
              <a:t>   </a:t>
            </a:r>
            <a:r>
              <a:rPr lang="zh-CN" altLang="en-US" sz="1600" dirty="0"/>
              <a:t>只与</a:t>
            </a:r>
            <a:r>
              <a:rPr lang="en-US" altLang="zh-CN" sz="1600" dirty="0"/>
              <a:t>n-l</a:t>
            </a:r>
            <a:r>
              <a:rPr lang="zh-CN" altLang="en-US" sz="1600" dirty="0"/>
              <a:t>个结点相关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0026E6"/>
                </a:solidFill>
              </a:rPr>
              <a:t>这与</a:t>
            </a:r>
            <a:r>
              <a:rPr lang="en-US" altLang="zh-CN" sz="1800" dirty="0">
                <a:solidFill>
                  <a:srgbClr val="0026E6"/>
                </a:solidFill>
              </a:rPr>
              <a:t>G</a:t>
            </a:r>
            <a:r>
              <a:rPr lang="zh-CN" altLang="en-US" sz="1800" dirty="0">
                <a:solidFill>
                  <a:srgbClr val="0026E6"/>
                </a:solidFill>
              </a:rPr>
              <a:t>是连通图矛盾！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0026E6"/>
                </a:solidFill>
              </a:rPr>
              <a:t>因此一定有</a:t>
            </a:r>
            <a:r>
              <a:rPr lang="en-US" altLang="zh-CN" sz="1800" dirty="0">
                <a:solidFill>
                  <a:srgbClr val="0026E6"/>
                </a:solidFill>
              </a:rPr>
              <a:t>n-l=0,</a:t>
            </a:r>
            <a:r>
              <a:rPr lang="zh-CN" altLang="en-US" sz="1800" dirty="0">
                <a:solidFill>
                  <a:srgbClr val="0026E6"/>
                </a:solidFill>
              </a:rPr>
              <a:t>即</a:t>
            </a:r>
            <a:r>
              <a:rPr lang="en-US" altLang="zh-CN" sz="1800" dirty="0">
                <a:solidFill>
                  <a:srgbClr val="0026E6"/>
                </a:solidFill>
              </a:rPr>
              <a:t>l=n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即</a:t>
            </a:r>
            <a:r>
              <a:rPr lang="en-US" altLang="zh-CN" sz="1800" dirty="0"/>
              <a:t>B</a:t>
            </a:r>
            <a:r>
              <a:rPr lang="zh-CN" altLang="en-US" sz="1800" dirty="0"/>
              <a:t>中最少需要</a:t>
            </a:r>
            <a:r>
              <a:rPr lang="en-US" altLang="zh-CN" sz="1800" dirty="0"/>
              <a:t>n</a:t>
            </a:r>
            <a:r>
              <a:rPr lang="zh-CN" altLang="en-US" sz="1800" dirty="0"/>
              <a:t>行才能线性相关</a:t>
            </a:r>
            <a:endParaRPr lang="en-US" altLang="zh-CN" sz="1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而任何</a:t>
            </a:r>
            <a:r>
              <a:rPr lang="en-US" altLang="zh-CN" sz="1800" dirty="0"/>
              <a:t>n-1</a:t>
            </a:r>
            <a:r>
              <a:rPr lang="zh-CN" altLang="en-US" sz="1800" dirty="0"/>
              <a:t>行都将线性无关，即</a:t>
            </a:r>
            <a:r>
              <a:rPr lang="en-US" altLang="zh-CN" sz="1800" dirty="0"/>
              <a:t>ranB≥n-1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所以</a:t>
            </a:r>
            <a:r>
              <a:rPr lang="en-US" altLang="zh-CN" sz="1800" dirty="0" err="1">
                <a:solidFill>
                  <a:srgbClr val="C00000"/>
                </a:solidFill>
              </a:rPr>
              <a:t>ranB</a:t>
            </a:r>
            <a:r>
              <a:rPr lang="en-US" altLang="zh-CN" sz="1800" dirty="0">
                <a:solidFill>
                  <a:srgbClr val="C00000"/>
                </a:solidFill>
              </a:rPr>
              <a:t>=n-1</a:t>
            </a:r>
            <a:r>
              <a:rPr lang="zh-CN" altLang="en-US" sz="1800" dirty="0"/>
              <a:t>，证毕</a:t>
            </a:r>
            <a:endParaRPr lang="en-US" altLang="zh-CN" sz="1800" dirty="0"/>
          </a:p>
        </p:txBody>
      </p:sp>
      <p:sp>
        <p:nvSpPr>
          <p:cNvPr id="6" name="矩形 5"/>
          <p:cNvSpPr/>
          <p:nvPr/>
        </p:nvSpPr>
        <p:spPr>
          <a:xfrm>
            <a:off x="6447617" y="2545566"/>
            <a:ext cx="1485900" cy="5539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中最少的线性相关的行数为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endParaRPr lang="zh-CN" altLang="en-US" sz="15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04335" y="4347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4505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2951" y="742950"/>
            <a:ext cx="7658100" cy="1294211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定义3.2.1  基本关联矩阵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在</a:t>
            </a:r>
            <a:r>
              <a:rPr lang="zh-CN" altLang="en-US" sz="2000" dirty="0">
                <a:solidFill>
                  <a:srgbClr val="C00000"/>
                </a:solidFill>
              </a:rPr>
              <a:t>有向</a:t>
            </a:r>
            <a:r>
              <a:rPr lang="zh-CN" altLang="en-US" sz="2000" dirty="0"/>
              <a:t>连通图</a:t>
            </a:r>
            <a:r>
              <a:rPr lang="en-US" altLang="zh-CN" sz="2000" dirty="0"/>
              <a:t>G=(V,E)</a:t>
            </a:r>
            <a:r>
              <a:rPr lang="zh-CN" altLang="en-US" sz="2000" dirty="0"/>
              <a:t>的关联矩阵</a:t>
            </a:r>
            <a:r>
              <a:rPr lang="en-US" altLang="zh-CN" sz="2000" dirty="0"/>
              <a:t>B</a:t>
            </a:r>
            <a:r>
              <a:rPr lang="zh-CN" altLang="en-US" sz="2000" dirty="0"/>
              <a:t>中</a:t>
            </a:r>
            <a:r>
              <a:rPr lang="zh-CN" altLang="en-US" sz="2000" dirty="0">
                <a:highlight>
                  <a:srgbClr val="FFFF00"/>
                </a:highlight>
              </a:rPr>
              <a:t>划去任意结点</a:t>
            </a:r>
            <a:r>
              <a:rPr lang="en-US" altLang="zh-CN" sz="2000" dirty="0" err="1">
                <a:highlight>
                  <a:srgbClr val="FFFF00"/>
                </a:highlight>
              </a:rPr>
              <a:t>v</a:t>
            </a:r>
            <a:r>
              <a:rPr lang="en-US" altLang="zh-CN" sz="2000" baseline="-25000" dirty="0" err="1">
                <a:highlight>
                  <a:srgbClr val="FFFF00"/>
                </a:highlight>
              </a:rPr>
              <a:t>k</a:t>
            </a:r>
            <a:r>
              <a:rPr lang="zh-CN" altLang="en-US" sz="2000" dirty="0">
                <a:highlight>
                  <a:srgbClr val="FFFF00"/>
                </a:highlight>
              </a:rPr>
              <a:t>所对应的行，得到一个(</a:t>
            </a:r>
            <a:r>
              <a:rPr lang="en-US" altLang="zh-CN" sz="2000" dirty="0">
                <a:highlight>
                  <a:srgbClr val="FFFF00"/>
                </a:highlight>
              </a:rPr>
              <a:t>n-1)×m</a:t>
            </a:r>
            <a:r>
              <a:rPr lang="zh-CN" altLang="en-US" sz="2000" dirty="0">
                <a:highlight>
                  <a:srgbClr val="FFFF00"/>
                </a:highlight>
              </a:rPr>
              <a:t>的矩阵</a:t>
            </a:r>
            <a:r>
              <a:rPr lang="en-US" altLang="zh-CN" sz="2000" dirty="0" err="1">
                <a:highlight>
                  <a:srgbClr val="FFFF00"/>
                </a:highlight>
              </a:rPr>
              <a:t>B</a:t>
            </a:r>
            <a:r>
              <a:rPr lang="en-US" altLang="zh-CN" sz="2000" baseline="-25000" dirty="0" err="1">
                <a:highlight>
                  <a:srgbClr val="FFFF00"/>
                </a:highlight>
              </a:rPr>
              <a:t>k</a:t>
            </a:r>
            <a:r>
              <a:rPr lang="en-US" altLang="zh-CN" sz="2000" dirty="0">
                <a:highlight>
                  <a:srgbClr val="FFFF00"/>
                </a:highlight>
              </a:rPr>
              <a:t>，</a:t>
            </a:r>
            <a:r>
              <a:rPr lang="zh-CN" altLang="en-US" sz="2000" dirty="0">
                <a:highlight>
                  <a:srgbClr val="FFFF00"/>
                </a:highlight>
              </a:rPr>
              <a:t>称为</a:t>
            </a:r>
            <a:r>
              <a:rPr lang="en-US" altLang="zh-CN" sz="2000" dirty="0">
                <a:highlight>
                  <a:srgbClr val="FFFF00"/>
                </a:highlight>
              </a:rPr>
              <a:t>G</a:t>
            </a:r>
            <a:r>
              <a:rPr lang="zh-CN" altLang="en-US" sz="2000" dirty="0">
                <a:highlight>
                  <a:srgbClr val="FFFF00"/>
                </a:highlight>
              </a:rPr>
              <a:t>的一个</a:t>
            </a:r>
            <a:r>
              <a:rPr lang="zh-CN" altLang="en-US" sz="2000" dirty="0">
                <a:solidFill>
                  <a:srgbClr val="C00000"/>
                </a:solidFill>
                <a:highlight>
                  <a:srgbClr val="FFFF00"/>
                </a:highlight>
              </a:rPr>
              <a:t>基本关联矩阵</a:t>
            </a:r>
          </a:p>
        </p:txBody>
      </p:sp>
      <p:grpSp>
        <p:nvGrpSpPr>
          <p:cNvPr id="4" name="Group 30"/>
          <p:cNvGrpSpPr/>
          <p:nvPr/>
        </p:nvGrpSpPr>
        <p:grpSpPr bwMode="auto">
          <a:xfrm>
            <a:off x="1471612" y="2114550"/>
            <a:ext cx="2243139" cy="2418158"/>
            <a:chOff x="336" y="1680"/>
            <a:chExt cx="1884" cy="2031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1392" y="1920"/>
              <a:ext cx="57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528" y="2544"/>
              <a:ext cx="144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H="1" flipV="1">
              <a:off x="912" y="340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H="1">
              <a:off x="816" y="1968"/>
              <a:ext cx="384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624" y="2400"/>
              <a:ext cx="12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912" y="2496"/>
              <a:ext cx="1056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1122" y="1680"/>
              <a:ext cx="283" cy="28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619" y="3234"/>
              <a:ext cx="284" cy="28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336" y="2282"/>
              <a:ext cx="283" cy="284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1937" y="2270"/>
              <a:ext cx="283" cy="285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1630" y="3228"/>
              <a:ext cx="283" cy="28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1647" y="1885"/>
              <a:ext cx="385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1155" y="3401"/>
              <a:ext cx="387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6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36" y="2827"/>
              <a:ext cx="388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816" y="2064"/>
              <a:ext cx="387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1440" y="2784"/>
              <a:ext cx="384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5</a:t>
              </a: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1296" y="2304"/>
              <a:ext cx="385" cy="3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3</a:t>
              </a:r>
            </a:p>
          </p:txBody>
        </p:sp>
      </p:grp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65465"/>
              </p:ext>
            </p:extLst>
          </p:nvPr>
        </p:nvGraphicFramePr>
        <p:xfrm>
          <a:off x="4114802" y="2281236"/>
          <a:ext cx="3450431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4700" imgH="1143000" progId="Equation.DSMT4">
                  <p:embed/>
                </p:oleObj>
              </mc:Choice>
              <mc:Fallback>
                <p:oleObj name="Equation" r:id="rId3" imgW="2044700" imgH="1143000" progId="Equation.DSMT4">
                  <p:embed/>
                  <p:pic>
                    <p:nvPicPr>
                      <p:cNvPr id="0" name="图片 164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2" y="2281236"/>
                        <a:ext cx="3450431" cy="1928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4972049" y="4224337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基本关联矩阵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B</a:t>
            </a:r>
            <a:r>
              <a:rPr lang="en-US" altLang="zh-CN" sz="1800" baseline="-250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BC9A5C-F98B-3CE0-881E-9A16AEB3C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543800" cy="628650"/>
          </a:xfrm>
        </p:spPr>
        <p:txBody>
          <a:bodyPr/>
          <a:lstStyle/>
          <a:p>
            <a:r>
              <a:rPr lang="zh-CN" altLang="en-US" b="0" dirty="0"/>
              <a:t>基本关联矩阵及其性质</a:t>
            </a:r>
            <a:r>
              <a:rPr lang="en-US" altLang="zh-CN" b="0" dirty="0"/>
              <a:t>(7)</a:t>
            </a:r>
            <a:endParaRPr lang="zh-CN" altLang="en-US" b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3E15C3-0CC9-C15B-8A4C-46E4D6669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701278"/>
            <a:ext cx="7886700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1pPr>
            <a:lvl2pPr marL="556895" indent="-213995" algn="l" rtl="0" eaLnBrk="0" fontAlgn="base" hangingPunct="0">
              <a:spcBef>
                <a:spcPct val="20000"/>
              </a:spcBef>
              <a:spcAft>
                <a:spcPts val="450"/>
              </a:spcAft>
              <a:buChar char="–"/>
              <a:defRPr sz="21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ts val="450"/>
              </a:spcAft>
              <a:buChar char="•"/>
              <a:defRPr sz="1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ts val="450"/>
              </a:spcAft>
              <a:buChar char="–"/>
              <a:defRPr sz="15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ts val="450"/>
              </a:spcAft>
              <a:buChar char="»"/>
              <a:defRPr sz="15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100" kern="0" dirty="0"/>
              <a:t>定理3.2.3：</a:t>
            </a:r>
            <a:r>
              <a:rPr lang="zh-CN" altLang="en-US" sz="1800" kern="0" dirty="0">
                <a:solidFill>
                  <a:srgbClr val="C00000"/>
                </a:solidFill>
                <a:highlight>
                  <a:srgbClr val="FFFF00"/>
                </a:highlight>
              </a:rPr>
              <a:t>有向连通图</a:t>
            </a:r>
            <a:r>
              <a:rPr lang="en-US" altLang="zh-CN" sz="1800" kern="0" dirty="0">
                <a:highlight>
                  <a:srgbClr val="FFFF00"/>
                </a:highlight>
              </a:rPr>
              <a:t>G=(V,E)</a:t>
            </a:r>
            <a:r>
              <a:rPr lang="zh-CN" altLang="en-US" sz="1800" kern="0" dirty="0">
                <a:highlight>
                  <a:srgbClr val="FFFF00"/>
                </a:highlight>
              </a:rPr>
              <a:t>关联矩阵</a:t>
            </a:r>
            <a:r>
              <a:rPr lang="en-US" altLang="zh-CN" sz="1800" kern="0" dirty="0">
                <a:highlight>
                  <a:srgbClr val="FFFF00"/>
                </a:highlight>
              </a:rPr>
              <a:t>B</a:t>
            </a:r>
            <a:r>
              <a:rPr lang="zh-CN" altLang="en-US" sz="1800" kern="0" dirty="0">
                <a:highlight>
                  <a:srgbClr val="FFFF00"/>
                </a:highlight>
              </a:rPr>
              <a:t>的秩</a:t>
            </a:r>
            <a:r>
              <a:rPr lang="en-US" altLang="zh-CN" sz="1800" kern="0" dirty="0">
                <a:highlight>
                  <a:srgbClr val="FFFF00"/>
                </a:highlight>
              </a:rPr>
              <a:t>ran B＝n-1</a:t>
            </a:r>
          </a:p>
          <a:p>
            <a:pPr eaLnBrk="1" hangingPunct="1"/>
            <a:r>
              <a:rPr lang="zh-CN" altLang="en-US" sz="2100" kern="0" dirty="0"/>
              <a:t>定理3.2.</a:t>
            </a:r>
            <a:r>
              <a:rPr lang="en-US" altLang="zh-CN" sz="2100" kern="0" dirty="0"/>
              <a:t>4</a:t>
            </a:r>
          </a:p>
          <a:p>
            <a:pPr lvl="1" eaLnBrk="1" hangingPunct="1"/>
            <a:r>
              <a:rPr lang="zh-CN" altLang="en-US" sz="1800" kern="0" dirty="0">
                <a:solidFill>
                  <a:srgbClr val="C00000"/>
                </a:solidFill>
              </a:rPr>
              <a:t>有向连通图</a:t>
            </a:r>
            <a:r>
              <a:rPr lang="en-US" altLang="zh-CN" sz="1800" kern="0" dirty="0">
                <a:solidFill>
                  <a:srgbClr val="C00000"/>
                </a:solidFill>
              </a:rPr>
              <a:t>G=(V,E)</a:t>
            </a:r>
            <a:r>
              <a:rPr lang="zh-CN" altLang="en-US" sz="1800" kern="0" dirty="0">
                <a:solidFill>
                  <a:srgbClr val="C00000"/>
                </a:solidFill>
              </a:rPr>
              <a:t>的基本关联矩阵</a:t>
            </a:r>
            <a:r>
              <a:rPr lang="en-US" altLang="zh-CN" sz="1800" kern="0" dirty="0">
                <a:solidFill>
                  <a:srgbClr val="C00000"/>
                </a:solidFill>
              </a:rPr>
              <a:t>B</a:t>
            </a:r>
            <a:r>
              <a:rPr lang="en-US" altLang="zh-CN" sz="1800" kern="0" baseline="-25000" dirty="0">
                <a:solidFill>
                  <a:srgbClr val="C00000"/>
                </a:solidFill>
              </a:rPr>
              <a:t>k</a:t>
            </a:r>
            <a:r>
              <a:rPr lang="zh-CN" altLang="en-US" sz="1800" kern="0" dirty="0">
                <a:solidFill>
                  <a:srgbClr val="C00000"/>
                </a:solidFill>
              </a:rPr>
              <a:t>的秩</a:t>
            </a:r>
            <a:r>
              <a:rPr lang="en-US" altLang="zh-CN" sz="1800" kern="0" dirty="0">
                <a:solidFill>
                  <a:srgbClr val="C00000"/>
                </a:solidFill>
              </a:rPr>
              <a:t>ran B</a:t>
            </a:r>
            <a:r>
              <a:rPr lang="en-US" altLang="zh-CN" sz="1800" kern="0" baseline="-25000" dirty="0">
                <a:solidFill>
                  <a:srgbClr val="C00000"/>
                </a:solidFill>
              </a:rPr>
              <a:t>k</a:t>
            </a:r>
            <a:r>
              <a:rPr lang="en-US" altLang="zh-CN" sz="1800" kern="0" dirty="0">
                <a:solidFill>
                  <a:srgbClr val="C00000"/>
                </a:solidFill>
              </a:rPr>
              <a:t>＝n-1</a:t>
            </a:r>
          </a:p>
          <a:p>
            <a:pPr lvl="1" eaLnBrk="1" hangingPunct="1">
              <a:lnSpc>
                <a:spcPct val="70000"/>
              </a:lnSpc>
            </a:pPr>
            <a:r>
              <a:rPr lang="zh-CN" altLang="en-US" sz="1800" kern="0" dirty="0"/>
              <a:t>证：由以上定理</a:t>
            </a:r>
            <a:r>
              <a:rPr lang="en-US" altLang="zh-CN" sz="1800" kern="0" dirty="0"/>
              <a:t>3.2.3</a:t>
            </a:r>
            <a:r>
              <a:rPr lang="zh-CN" altLang="en-US" sz="1800" kern="0" dirty="0"/>
              <a:t>的证明过程可知，任意</a:t>
            </a:r>
            <a:r>
              <a:rPr lang="en-US" altLang="zh-CN" sz="1800" kern="0" dirty="0"/>
              <a:t>n-1</a:t>
            </a:r>
            <a:r>
              <a:rPr lang="zh-CN" altLang="en-US" sz="1800" kern="0" dirty="0"/>
              <a:t>个</a:t>
            </a:r>
            <a:r>
              <a:rPr lang="zh-CN" altLang="en-US" sz="1800" kern="0" dirty="0">
                <a:solidFill>
                  <a:srgbClr val="C00000"/>
                </a:solidFill>
              </a:rPr>
              <a:t>行向量</a:t>
            </a:r>
            <a:r>
              <a:rPr lang="zh-CN" altLang="en-US" sz="1800" kern="0" dirty="0"/>
              <a:t>是线性无关的，</a:t>
            </a:r>
            <a:endParaRPr lang="en-US" altLang="zh-CN" sz="1800" kern="0" dirty="0"/>
          </a:p>
          <a:p>
            <a:pPr marL="342900" lvl="1" indent="0" eaLnBrk="1" hangingPunct="1">
              <a:lnSpc>
                <a:spcPct val="70000"/>
              </a:lnSpc>
              <a:buNone/>
            </a:pPr>
            <a:r>
              <a:rPr lang="en-US" altLang="zh-CN" sz="1800" kern="0" dirty="0"/>
              <a:t>   </a:t>
            </a:r>
            <a:r>
              <a:rPr lang="zh-CN" altLang="en-US" sz="1800" kern="0" dirty="0"/>
              <a:t>可得此结论</a:t>
            </a:r>
            <a:endParaRPr lang="en-US" altLang="zh-CN" sz="1800" kern="0" dirty="0"/>
          </a:p>
          <a:p>
            <a:pPr lvl="1" eaLnBrk="1" hangingPunct="1"/>
            <a:endParaRPr lang="zh-CN" altLang="en-US" sz="1500" kern="0" dirty="0">
              <a:latin typeface="Arial" panose="020B0604020202020204" pitchFamily="34" charset="0"/>
              <a:ea typeface="华文细黑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A6DCBB3-5969-AB9C-DD1A-A7B1B9A46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7700" y="2400301"/>
          <a:ext cx="2914651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1143000" progId="Equation.3">
                  <p:embed/>
                </p:oleObj>
              </mc:Choice>
              <mc:Fallback>
                <p:oleObj name="公式" r:id="rId2" imgW="2044700" imgH="1143000" progId="Equation.3">
                  <p:embed/>
                  <p:pic>
                    <p:nvPicPr>
                      <p:cNvPr id="1003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400301"/>
                        <a:ext cx="2914651" cy="162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DC7B75D9-2600-5CDF-A260-3B69A5B50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686009"/>
              </p:ext>
            </p:extLst>
          </p:nvPr>
        </p:nvGraphicFramePr>
        <p:xfrm>
          <a:off x="1200153" y="2400301"/>
          <a:ext cx="2520911" cy="171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1397000" progId="Equation.DSMT4">
                  <p:embed/>
                </p:oleObj>
              </mc:Choice>
              <mc:Fallback>
                <p:oleObj name="Equation" r:id="rId4" imgW="2057400" imgH="1397000" progId="Equation.DSMT4">
                  <p:embed/>
                  <p:pic>
                    <p:nvPicPr>
                      <p:cNvPr id="542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3" y="2400301"/>
                        <a:ext cx="2520911" cy="1712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6">
            <a:extLst>
              <a:ext uri="{FF2B5EF4-FFF2-40B4-BE49-F238E27FC236}">
                <a16:creationId xmlns:a16="http://schemas.microsoft.com/office/drawing/2014/main" id="{6B274876-E453-93A3-F0B2-5FEDD9360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1" y="4171951"/>
            <a:ext cx="133349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关联矩阵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B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7EC34AF6-52C0-58F8-B362-95F04E7AC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1" y="4000500"/>
            <a:ext cx="1828800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基本关联矩阵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B</a:t>
            </a:r>
            <a:r>
              <a:rPr lang="en-US" altLang="zh-CN" sz="1800" baseline="-250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3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0ECA002-9F55-B744-2B5C-38E850C9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71751"/>
            <a:ext cx="400051" cy="120032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行向量</a:t>
            </a:r>
            <a:b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9377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84195"/>
            <a:ext cx="7772400" cy="40576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450"/>
              </a:spcAft>
            </a:pPr>
            <a:r>
              <a:rPr lang="zh-CN" altLang="en-US" sz="2000" dirty="0">
                <a:solidFill>
                  <a:srgbClr val="0026E6"/>
                </a:solidFill>
              </a:rPr>
              <a:t>思考</a:t>
            </a:r>
            <a:r>
              <a:rPr lang="en-US" altLang="zh-CN" sz="2000" dirty="0">
                <a:solidFill>
                  <a:srgbClr val="0026E6"/>
                </a:solidFill>
              </a:rPr>
              <a:t>-</a:t>
            </a:r>
            <a:r>
              <a:rPr lang="zh-CN" altLang="en-US" sz="2000" dirty="0">
                <a:solidFill>
                  <a:srgbClr val="0026E6"/>
                </a:solidFill>
              </a:rPr>
              <a:t>行列之间的关系？</a:t>
            </a:r>
          </a:p>
          <a:p>
            <a:pPr lvl="1" eaLnBrk="1" hangingPunct="1"/>
            <a:r>
              <a:rPr lang="zh-CN" altLang="en-US" sz="1800" dirty="0"/>
              <a:t>连通图基本关联矩阵</a:t>
            </a:r>
            <a:r>
              <a:rPr lang="en-US" altLang="zh-CN" sz="1800" dirty="0">
                <a:solidFill>
                  <a:srgbClr val="C00000"/>
                </a:solidFill>
              </a:rPr>
              <a:t>B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k</a:t>
            </a:r>
            <a:r>
              <a:rPr lang="zh-CN" altLang="en-US" sz="1800" dirty="0">
                <a:solidFill>
                  <a:srgbClr val="C00000"/>
                </a:solidFill>
              </a:rPr>
              <a:t>的秩是</a:t>
            </a:r>
            <a:r>
              <a:rPr lang="en-US" altLang="zh-CN" sz="1800" dirty="0">
                <a:solidFill>
                  <a:srgbClr val="C00000"/>
                </a:solidFill>
              </a:rPr>
              <a:t>n-1</a:t>
            </a:r>
            <a:r>
              <a:rPr lang="en-US" altLang="zh-CN" sz="1800" dirty="0"/>
              <a:t>， B</a:t>
            </a:r>
            <a:r>
              <a:rPr lang="en-US" altLang="zh-CN" sz="1800" baseline="-25000" dirty="0"/>
              <a:t>k</a:t>
            </a:r>
            <a:r>
              <a:rPr lang="zh-CN" altLang="en-US" sz="1800" dirty="0"/>
              <a:t>中一定存在</a:t>
            </a:r>
            <a:r>
              <a:rPr lang="en-US" altLang="zh-CN" sz="1800" dirty="0"/>
              <a:t>n-1</a:t>
            </a:r>
            <a:r>
              <a:rPr lang="zh-CN" altLang="en-US" sz="1800" dirty="0"/>
              <a:t>个线性无关的列</a:t>
            </a:r>
            <a:r>
              <a:rPr lang="en-US" altLang="zh-CN" sz="1800" dirty="0"/>
              <a:t>(</a:t>
            </a:r>
            <a:r>
              <a:rPr lang="zh-CN" altLang="en-US" sz="1800" dirty="0"/>
              <a:t>对连通图有</a:t>
            </a:r>
            <a:r>
              <a:rPr lang="en-US" altLang="zh-CN" sz="1800" dirty="0"/>
              <a:t>m&gt;=n-1)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/>
              <a:t>n-1</a:t>
            </a:r>
            <a:r>
              <a:rPr lang="zh-CN" altLang="en-US" sz="1800" dirty="0"/>
              <a:t>列线性无关：满秩！能构造出来吗？是什么？</a:t>
            </a:r>
            <a:endParaRPr lang="zh-CN" altLang="en-US" sz="1800" dirty="0">
              <a:solidFill>
                <a:srgbClr val="0026E6"/>
              </a:solidFill>
            </a:endParaRPr>
          </a:p>
          <a:p>
            <a:pPr eaLnBrk="1" hangingPunct="1"/>
            <a:r>
              <a:rPr lang="zh-CN" altLang="en-US" sz="2000" dirty="0"/>
              <a:t>推论3.2.1</a:t>
            </a:r>
            <a:r>
              <a:rPr lang="en-US" altLang="zh-CN" sz="2000" dirty="0"/>
              <a:t>-</a:t>
            </a:r>
            <a:r>
              <a:rPr lang="zh-CN" altLang="en-US" sz="2000" dirty="0">
                <a:solidFill>
                  <a:srgbClr val="C00000"/>
                </a:solidFill>
              </a:rPr>
              <a:t>树</a:t>
            </a:r>
            <a:r>
              <a:rPr lang="en-US" altLang="zh-CN" sz="2000" dirty="0">
                <a:solidFill>
                  <a:srgbClr val="C00000"/>
                </a:solidFill>
              </a:rPr>
              <a:t>T</a:t>
            </a:r>
            <a:r>
              <a:rPr lang="zh-CN" altLang="en-US" sz="2000" dirty="0">
                <a:solidFill>
                  <a:srgbClr val="C00000"/>
                </a:solidFill>
              </a:rPr>
              <a:t>（特殊的连通图） 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sz="1800" dirty="0">
                <a:solidFill>
                  <a:srgbClr val="C00000"/>
                </a:solidFill>
              </a:rPr>
              <a:t>n</a:t>
            </a:r>
            <a:r>
              <a:rPr lang="zh-CN" altLang="en-US" sz="1800" dirty="0">
                <a:solidFill>
                  <a:srgbClr val="C00000"/>
                </a:solidFill>
              </a:rPr>
              <a:t>个结点的树</a:t>
            </a:r>
            <a:r>
              <a:rPr lang="en-US" altLang="zh-CN" sz="1800" dirty="0">
                <a:solidFill>
                  <a:srgbClr val="C00000"/>
                </a:solidFill>
              </a:rPr>
              <a:t>T</a:t>
            </a:r>
            <a:r>
              <a:rPr lang="zh-CN" altLang="en-US" sz="1800" dirty="0">
                <a:solidFill>
                  <a:srgbClr val="C00000"/>
                </a:solidFill>
              </a:rPr>
              <a:t>的基本关联矩阵</a:t>
            </a:r>
            <a:r>
              <a:rPr lang="en-US" altLang="zh-CN" sz="1800" dirty="0">
                <a:solidFill>
                  <a:srgbClr val="C00000"/>
                </a:solidFill>
              </a:rPr>
              <a:t>(</a:t>
            </a:r>
            <a:r>
              <a:rPr lang="zh-CN" altLang="en-US" sz="1800" dirty="0">
                <a:solidFill>
                  <a:srgbClr val="C00000"/>
                </a:solidFill>
              </a:rPr>
              <a:t>方阵</a:t>
            </a:r>
            <a:r>
              <a:rPr lang="en-US" altLang="zh-CN" sz="1800" dirty="0">
                <a:solidFill>
                  <a:srgbClr val="C00000"/>
                </a:solidFill>
              </a:rPr>
              <a:t>)</a:t>
            </a:r>
            <a:r>
              <a:rPr lang="zh-CN" altLang="en-US" sz="1800" dirty="0">
                <a:solidFill>
                  <a:srgbClr val="C00000"/>
                </a:solidFill>
              </a:rPr>
              <a:t>的秩是</a:t>
            </a:r>
            <a:r>
              <a:rPr lang="en-US" altLang="zh-CN" sz="1800" dirty="0">
                <a:solidFill>
                  <a:srgbClr val="C00000"/>
                </a:solidFill>
              </a:rPr>
              <a:t>n-1.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13106"/>
              </p:ext>
            </p:extLst>
          </p:nvPr>
        </p:nvGraphicFramePr>
        <p:xfrm>
          <a:off x="1684421" y="2952750"/>
          <a:ext cx="2914651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44700" imgH="1143000" progId="Equation.3">
                  <p:embed/>
                </p:oleObj>
              </mc:Choice>
              <mc:Fallback>
                <p:oleObj name="公式" r:id="rId3" imgW="2044700" imgH="1143000" progId="Equation.3">
                  <p:embed/>
                  <p:pic>
                    <p:nvPicPr>
                      <p:cNvPr id="0" name="图片 1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421" y="2952750"/>
                        <a:ext cx="2914651" cy="162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04270"/>
              </p:ext>
            </p:extLst>
          </p:nvPr>
        </p:nvGraphicFramePr>
        <p:xfrm>
          <a:off x="6019800" y="848020"/>
          <a:ext cx="2127647" cy="143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100" imgH="1397000" progId="Equation.DSMT4">
                  <p:embed/>
                </p:oleObj>
              </mc:Choice>
              <mc:Fallback>
                <p:oleObj name="Equation" r:id="rId3" imgW="2070100" imgH="1397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848020"/>
                        <a:ext cx="2127647" cy="1435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6" name="标题 4"/>
          <p:cNvSpPr>
            <a:spLocks noGrp="1"/>
          </p:cNvSpPr>
          <p:nvPr>
            <p:ph type="title"/>
          </p:nvPr>
        </p:nvSpPr>
        <p:spPr>
          <a:xfrm>
            <a:off x="685800" y="7951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(9)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51" y="734320"/>
            <a:ext cx="7600951" cy="3829051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2100" dirty="0"/>
              <a:t>定理3.2.5 </a:t>
            </a:r>
            <a:endParaRPr lang="en-US" altLang="zh-CN" sz="21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1800" dirty="0"/>
              <a:t>设</a:t>
            </a:r>
            <a:r>
              <a:rPr lang="en-US" altLang="zh-CN" sz="1800" dirty="0" err="1">
                <a:solidFill>
                  <a:srgbClr val="C00000"/>
                </a:solidFill>
              </a:rPr>
              <a:t>B</a:t>
            </a:r>
            <a:r>
              <a:rPr lang="en-US" altLang="zh-CN" sz="1800" baseline="-25000" dirty="0" err="1">
                <a:solidFill>
                  <a:srgbClr val="C00000"/>
                </a:solidFill>
              </a:rPr>
              <a:t>k</a:t>
            </a:r>
            <a:r>
              <a:rPr lang="zh-CN" altLang="en-US" sz="1800" dirty="0"/>
              <a:t>是连通图</a:t>
            </a:r>
            <a:r>
              <a:rPr lang="en-US" altLang="zh-CN" sz="1800" dirty="0"/>
              <a:t>G</a:t>
            </a:r>
            <a:r>
              <a:rPr lang="zh-CN" altLang="en-US" sz="1800" dirty="0"/>
              <a:t>的基本关联矩阵，</a:t>
            </a:r>
            <a:r>
              <a:rPr lang="en-US" altLang="zh-CN" sz="1800" dirty="0">
                <a:solidFill>
                  <a:srgbClr val="C00000"/>
                </a:solidFill>
              </a:rPr>
              <a:t>C</a:t>
            </a:r>
            <a:r>
              <a:rPr lang="zh-CN" altLang="en-US" sz="1800" dirty="0"/>
              <a:t>是</a:t>
            </a:r>
            <a:r>
              <a:rPr lang="en-US" altLang="zh-CN" sz="1800" dirty="0"/>
              <a:t>G</a:t>
            </a:r>
            <a:r>
              <a:rPr lang="zh-CN" altLang="en-US" sz="1800" dirty="0"/>
              <a:t>中的一个</a:t>
            </a:r>
            <a:br>
              <a:rPr lang="en-US" altLang="zh-CN" sz="1800" dirty="0"/>
            </a:br>
            <a:r>
              <a:rPr lang="zh-CN" altLang="en-US" sz="1800" dirty="0"/>
              <a:t>回路，则</a:t>
            </a:r>
            <a:r>
              <a:rPr lang="en-US" altLang="zh-CN" sz="1800" dirty="0"/>
              <a:t>C</a:t>
            </a:r>
            <a:r>
              <a:rPr lang="zh-CN" altLang="en-US" sz="1800" dirty="0"/>
              <a:t>中各边所对应</a:t>
            </a:r>
            <a:r>
              <a:rPr lang="en-US" altLang="zh-CN" sz="1800" dirty="0" err="1"/>
              <a:t>B</a:t>
            </a:r>
            <a:r>
              <a:rPr lang="en-US" altLang="zh-CN" sz="1800" baseline="-25000" dirty="0" err="1"/>
              <a:t>k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C00000"/>
                </a:solidFill>
              </a:rPr>
              <a:t>各列</a:t>
            </a:r>
            <a:r>
              <a:rPr lang="zh-CN" altLang="en-US" sz="1800" dirty="0"/>
              <a:t>线性相关。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证明：</a:t>
            </a:r>
            <a:r>
              <a:rPr lang="en-US" altLang="zh-CN" sz="1800" dirty="0"/>
              <a:t>(</a:t>
            </a:r>
            <a:r>
              <a:rPr lang="zh-CN" altLang="en-US" sz="1800" dirty="0"/>
              <a:t>针对</a:t>
            </a:r>
            <a:r>
              <a:rPr lang="en-US" altLang="zh-CN" sz="1800" dirty="0"/>
              <a:t>C</a:t>
            </a:r>
            <a:r>
              <a:rPr lang="zh-CN" altLang="en-US" sz="1800" dirty="0"/>
              <a:t>是初级回路讨论</a:t>
            </a:r>
            <a:r>
              <a:rPr lang="en-US" altLang="zh-CN" sz="1800" dirty="0"/>
              <a:t>)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dirty="0"/>
              <a:t>设</a:t>
            </a:r>
            <a:r>
              <a:rPr lang="en-US" altLang="zh-CN" dirty="0"/>
              <a:t>C</a:t>
            </a:r>
            <a:r>
              <a:rPr lang="zh-CN" altLang="en-US" dirty="0"/>
              <a:t>包含了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en-US" altLang="zh-CN" dirty="0"/>
              <a:t>l</a:t>
            </a:r>
            <a:r>
              <a:rPr lang="zh-CN" altLang="en-US" dirty="0"/>
              <a:t>个结点</a:t>
            </a:r>
            <a:r>
              <a:rPr lang="en-US" altLang="zh-CN" dirty="0"/>
              <a:t>l</a:t>
            </a:r>
            <a:r>
              <a:rPr lang="zh-CN" altLang="en-US" dirty="0"/>
              <a:t>条边</a:t>
            </a:r>
            <a:r>
              <a:rPr lang="en-US" altLang="zh-CN" dirty="0"/>
              <a:t>(</a:t>
            </a:r>
            <a:r>
              <a:rPr lang="zh-CN" altLang="en-US" dirty="0"/>
              <a:t>不妨设</a:t>
            </a:r>
            <a:r>
              <a:rPr lang="en-US" altLang="zh-CN" dirty="0"/>
              <a:t>l&lt;n)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dirty="0">
                <a:solidFill>
                  <a:srgbClr val="0026E6"/>
                </a:solidFill>
              </a:rPr>
              <a:t>这</a:t>
            </a:r>
            <a:r>
              <a:rPr lang="en-US" altLang="zh-CN" dirty="0">
                <a:solidFill>
                  <a:srgbClr val="0026E6"/>
                </a:solidFill>
              </a:rPr>
              <a:t>l</a:t>
            </a:r>
            <a:r>
              <a:rPr lang="zh-CN" altLang="en-US" dirty="0">
                <a:solidFill>
                  <a:srgbClr val="0026E6"/>
                </a:solidFill>
              </a:rPr>
              <a:t>条边对应关联矩阵</a:t>
            </a:r>
            <a:r>
              <a:rPr lang="en-US" altLang="zh-CN" dirty="0">
                <a:solidFill>
                  <a:srgbClr val="0026E6"/>
                </a:solidFill>
              </a:rPr>
              <a:t>B</a:t>
            </a:r>
            <a:r>
              <a:rPr lang="zh-CN" altLang="en-US" dirty="0">
                <a:solidFill>
                  <a:srgbClr val="0026E6"/>
                </a:solidFill>
              </a:rPr>
              <a:t>的</a:t>
            </a:r>
            <a:r>
              <a:rPr lang="en-US" altLang="zh-CN" dirty="0">
                <a:solidFill>
                  <a:srgbClr val="0026E6"/>
                </a:solidFill>
              </a:rPr>
              <a:t>l</a:t>
            </a:r>
            <a:r>
              <a:rPr lang="zh-CN" altLang="en-US" dirty="0">
                <a:solidFill>
                  <a:srgbClr val="0026E6"/>
                </a:solidFill>
              </a:rPr>
              <a:t>列，它们构成了</a:t>
            </a:r>
            <a:r>
              <a:rPr lang="en-US" altLang="zh-CN" dirty="0">
                <a:solidFill>
                  <a:srgbClr val="0026E6"/>
                </a:solidFill>
              </a:rPr>
              <a:t>B</a:t>
            </a:r>
            <a:r>
              <a:rPr lang="zh-CN" altLang="en-US" dirty="0">
                <a:solidFill>
                  <a:srgbClr val="0026E6"/>
                </a:solidFill>
              </a:rPr>
              <a:t>的子阵</a:t>
            </a:r>
            <a:r>
              <a:rPr lang="en-US" altLang="zh-CN" dirty="0">
                <a:solidFill>
                  <a:srgbClr val="0026E6"/>
                </a:solidFill>
              </a:rPr>
              <a:t>B(G</a:t>
            </a:r>
            <a:r>
              <a:rPr lang="en-US" altLang="zh-CN" baseline="-25000" dirty="0">
                <a:solidFill>
                  <a:srgbClr val="0026E6"/>
                </a:solidFill>
              </a:rPr>
              <a:t>C</a:t>
            </a:r>
            <a:r>
              <a:rPr lang="en-US" altLang="zh-CN" dirty="0">
                <a:solidFill>
                  <a:srgbClr val="0026E6"/>
                </a:solidFill>
              </a:rPr>
              <a:t>)</a:t>
            </a:r>
            <a:endParaRPr lang="zh-CN" altLang="en-US" dirty="0">
              <a:solidFill>
                <a:srgbClr val="0026E6"/>
              </a:solidFill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本身是含</a:t>
            </a:r>
            <a:r>
              <a:rPr lang="en-US" altLang="zh-CN" dirty="0">
                <a:solidFill>
                  <a:srgbClr val="C00000"/>
                </a:solidFill>
              </a:rPr>
              <a:t>l</a:t>
            </a:r>
            <a:r>
              <a:rPr lang="zh-CN" altLang="en-US" dirty="0">
                <a:solidFill>
                  <a:srgbClr val="C00000"/>
                </a:solidFill>
              </a:rPr>
              <a:t>个点</a:t>
            </a:r>
            <a:r>
              <a:rPr lang="en-US" altLang="zh-CN" dirty="0">
                <a:solidFill>
                  <a:srgbClr val="C00000"/>
                </a:solidFill>
              </a:rPr>
              <a:t>l</a:t>
            </a:r>
            <a:r>
              <a:rPr lang="zh-CN" altLang="en-US" dirty="0">
                <a:solidFill>
                  <a:srgbClr val="C00000"/>
                </a:solidFill>
              </a:rPr>
              <a:t>条边的连通子图，所以</a:t>
            </a:r>
            <a:r>
              <a:rPr lang="en-US" altLang="zh-CN" dirty="0">
                <a:solidFill>
                  <a:srgbClr val="C00000"/>
                </a:solidFill>
              </a:rPr>
              <a:t>B(C)</a:t>
            </a:r>
            <a:r>
              <a:rPr lang="zh-CN" altLang="en-US" dirty="0">
                <a:solidFill>
                  <a:srgbClr val="C00000"/>
                </a:solidFill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l</a:t>
            </a:r>
            <a:r>
              <a:rPr lang="zh-CN" altLang="en-US" dirty="0">
                <a:solidFill>
                  <a:srgbClr val="C00000"/>
                </a:solidFill>
              </a:rPr>
              <a:t>阶方阵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dirty="0"/>
              <a:t>而</a:t>
            </a:r>
            <a:r>
              <a:rPr lang="en-US" altLang="zh-CN" dirty="0" err="1"/>
              <a:t>ran</a:t>
            </a:r>
            <a:r>
              <a:rPr lang="en-US" altLang="zh-CN" dirty="0" err="1">
                <a:solidFill>
                  <a:srgbClr val="C00000"/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</a:rPr>
              <a:t>(C)</a:t>
            </a:r>
            <a:r>
              <a:rPr lang="en-US" altLang="zh-CN" dirty="0"/>
              <a:t>=l-1,</a:t>
            </a:r>
            <a:r>
              <a:rPr lang="zh-CN" altLang="en-US" dirty="0"/>
              <a:t>故</a:t>
            </a:r>
            <a:r>
              <a:rPr lang="en-US" altLang="zh-CN" dirty="0"/>
              <a:t>B(C)</a:t>
            </a:r>
            <a:r>
              <a:rPr lang="zh-CN" altLang="en-US" dirty="0"/>
              <a:t>的</a:t>
            </a:r>
            <a:r>
              <a:rPr lang="en-US" altLang="zh-CN" dirty="0"/>
              <a:t>l</a:t>
            </a:r>
            <a:r>
              <a:rPr lang="zh-CN" altLang="en-US" dirty="0"/>
              <a:t>列线性相关，且是</a:t>
            </a:r>
            <a:r>
              <a:rPr lang="en-US" altLang="zh-CN" dirty="0">
                <a:solidFill>
                  <a:srgbClr val="0000FF"/>
                </a:solidFill>
              </a:rPr>
              <a:t>B(G</a:t>
            </a:r>
            <a:r>
              <a:rPr lang="en-US" altLang="zh-CN" baseline="-25000" dirty="0">
                <a:solidFill>
                  <a:srgbClr val="0000FF"/>
                </a:solidFill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的子阵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dirty="0"/>
              <a:t>由于</a:t>
            </a:r>
            <a:r>
              <a:rPr lang="en-US" altLang="zh-CN" dirty="0">
                <a:solidFill>
                  <a:srgbClr val="0000FF"/>
                </a:solidFill>
              </a:rPr>
              <a:t>B(G</a:t>
            </a:r>
            <a:r>
              <a:rPr lang="en-US" altLang="zh-CN" baseline="-25000" dirty="0">
                <a:solidFill>
                  <a:srgbClr val="0000FF"/>
                </a:solidFill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对应的各边只经过回路</a:t>
            </a:r>
            <a:r>
              <a:rPr lang="en-US" altLang="zh-CN" dirty="0"/>
              <a:t>C</a:t>
            </a:r>
            <a:r>
              <a:rPr lang="zh-CN" altLang="en-US" dirty="0"/>
              <a:t>的结点，而与其他结点无关，因此</a:t>
            </a:r>
            <a:r>
              <a:rPr lang="en-US" altLang="zh-CN" dirty="0">
                <a:solidFill>
                  <a:srgbClr val="0000FF"/>
                </a:solidFill>
              </a:rPr>
              <a:t>B(G</a:t>
            </a:r>
            <a:r>
              <a:rPr lang="en-US" altLang="zh-CN" baseline="-25000" dirty="0">
                <a:solidFill>
                  <a:srgbClr val="0000FF"/>
                </a:solidFill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中其余结点所对应的行元素</a:t>
            </a:r>
            <a:r>
              <a:rPr lang="zh-CN" altLang="en-US" dirty="0">
                <a:solidFill>
                  <a:srgbClr val="0000FF"/>
                </a:solidFill>
              </a:rPr>
              <a:t>全为零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dirty="0"/>
              <a:t>因此</a:t>
            </a:r>
            <a:r>
              <a:rPr lang="en-US" altLang="zh-CN" dirty="0">
                <a:solidFill>
                  <a:srgbClr val="0000FF"/>
                </a:solidFill>
              </a:rPr>
              <a:t>B(G</a:t>
            </a:r>
            <a:r>
              <a:rPr lang="en-US" altLang="zh-CN" baseline="-25000" dirty="0">
                <a:solidFill>
                  <a:srgbClr val="0000FF"/>
                </a:solidFill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中这</a:t>
            </a:r>
            <a:r>
              <a:rPr lang="en-US" altLang="zh-CN" dirty="0"/>
              <a:t>l</a:t>
            </a:r>
            <a:r>
              <a:rPr lang="zh-CN" altLang="en-US" dirty="0"/>
              <a:t>列仍是线性相关</a:t>
            </a:r>
          </a:p>
          <a:p>
            <a:pPr lvl="2" eaLnBrk="1" hangingPunct="1">
              <a:spcBef>
                <a:spcPts val="0"/>
              </a:spcBef>
            </a:pPr>
            <a:r>
              <a:rPr lang="zh-CN" altLang="en-US" dirty="0"/>
              <a:t>显然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r>
              <a:rPr lang="en-US" altLang="zh-CN" dirty="0"/>
              <a:t>(G</a:t>
            </a:r>
            <a:r>
              <a:rPr lang="en-US" altLang="zh-CN" baseline="-25000" dirty="0"/>
              <a:t>C</a:t>
            </a:r>
            <a:r>
              <a:rPr lang="en-US" altLang="zh-CN" dirty="0"/>
              <a:t>)</a:t>
            </a:r>
            <a:r>
              <a:rPr lang="zh-CN" altLang="en-US" dirty="0"/>
              <a:t>的这</a:t>
            </a:r>
            <a:r>
              <a:rPr lang="en-US" altLang="zh-CN" dirty="0"/>
              <a:t>l</a:t>
            </a:r>
            <a:r>
              <a:rPr lang="zh-CN" altLang="en-US" dirty="0"/>
              <a:t>列也线性相关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5638800" y="3999344"/>
            <a:ext cx="3086100" cy="6232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450"/>
              </a:spcAft>
              <a:defRPr/>
            </a:pPr>
            <a:r>
              <a:rPr lang="zh-CN" altLang="en-US" sz="172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证明思路：</a:t>
            </a:r>
            <a:r>
              <a:rPr lang="en-US" altLang="zh-CN" sz="1725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ranB</a:t>
            </a:r>
            <a:r>
              <a:rPr lang="en-US" altLang="zh-CN" sz="172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(C)</a:t>
            </a:r>
            <a:r>
              <a:rPr lang="zh-CN" altLang="en-US" sz="172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，</a:t>
            </a:r>
            <a:r>
              <a:rPr lang="en-US" altLang="zh-CN" sz="172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B(C)</a:t>
            </a:r>
            <a:r>
              <a:rPr lang="zh-CN" altLang="en-US" sz="1725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列线性相关</a:t>
            </a:r>
            <a:r>
              <a:rPr lang="zh-CN" altLang="en-US" sz="172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，</a:t>
            </a:r>
            <a:r>
              <a:rPr lang="en-US" altLang="zh-CN" sz="1725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B(G</a:t>
            </a:r>
            <a:r>
              <a:rPr lang="en-US" altLang="zh-CN" sz="1725" baseline="-2500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C</a:t>
            </a:r>
            <a:r>
              <a:rPr lang="en-US" altLang="zh-CN" sz="1725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)</a:t>
            </a:r>
            <a:r>
              <a:rPr lang="zh-CN" altLang="en-US" sz="172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，</a:t>
            </a:r>
            <a:r>
              <a:rPr lang="en-US" altLang="zh-CN" sz="172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B</a:t>
            </a:r>
            <a:r>
              <a:rPr lang="en-US" altLang="zh-CN" sz="1725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k</a:t>
            </a:r>
            <a:r>
              <a:rPr lang="en-US" altLang="zh-CN" sz="172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(G</a:t>
            </a:r>
            <a:r>
              <a:rPr lang="en-US" altLang="zh-CN" sz="1725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C</a:t>
            </a:r>
            <a:r>
              <a:rPr lang="en-US" altLang="zh-CN" sz="172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)</a:t>
            </a:r>
            <a:endParaRPr lang="zh-CN" altLang="en-US" sz="1725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华文细黑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7511650" y="1076621"/>
            <a:ext cx="794148" cy="1495129"/>
            <a:chOff x="5136" y="885"/>
            <a:chExt cx="667" cy="1183"/>
          </a:xfrm>
        </p:grpSpPr>
        <p:sp>
          <p:nvSpPr>
            <p:cNvPr id="57355" name="Rectangle 8"/>
            <p:cNvSpPr>
              <a:spLocks noChangeArrowheads="1"/>
            </p:cNvSpPr>
            <p:nvPr/>
          </p:nvSpPr>
          <p:spPr bwMode="auto">
            <a:xfrm>
              <a:off x="5136" y="1776"/>
              <a:ext cx="667" cy="2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26E6"/>
                  </a:solidFill>
                </a:rPr>
                <a:t>B(G</a:t>
              </a:r>
              <a:r>
                <a:rPr lang="en-US" altLang="zh-CN" baseline="-25000" dirty="0">
                  <a:solidFill>
                    <a:srgbClr val="0026E6"/>
                  </a:solidFill>
                </a:rPr>
                <a:t>C</a:t>
              </a:r>
              <a:r>
                <a:rPr lang="en-US" altLang="zh-CN" dirty="0">
                  <a:solidFill>
                    <a:srgbClr val="0026E6"/>
                  </a:solidFill>
                </a:rPr>
                <a:t>)</a:t>
              </a:r>
              <a:endParaRPr lang="zh-CN" altLang="en-US" dirty="0">
                <a:solidFill>
                  <a:srgbClr val="0026E6"/>
                </a:solidFill>
              </a:endParaRPr>
            </a:p>
          </p:txBody>
        </p:sp>
        <p:sp>
          <p:nvSpPr>
            <p:cNvPr id="57356" name="Rectangle 9"/>
            <p:cNvSpPr>
              <a:spLocks noChangeArrowheads="1"/>
            </p:cNvSpPr>
            <p:nvPr/>
          </p:nvSpPr>
          <p:spPr bwMode="auto">
            <a:xfrm>
              <a:off x="5175" y="885"/>
              <a:ext cx="432" cy="90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7586664" y="1533818"/>
            <a:ext cx="1294209" cy="467916"/>
            <a:chOff x="5199" y="1200"/>
            <a:chExt cx="1087" cy="393"/>
          </a:xfrm>
        </p:grpSpPr>
        <p:grpSp>
          <p:nvGrpSpPr>
            <p:cNvPr id="57351" name="Group 12"/>
            <p:cNvGrpSpPr/>
            <p:nvPr/>
          </p:nvGrpSpPr>
          <p:grpSpPr bwMode="auto">
            <a:xfrm>
              <a:off x="5199" y="1200"/>
              <a:ext cx="1087" cy="393"/>
              <a:chOff x="5199" y="1200"/>
              <a:chExt cx="1087" cy="393"/>
            </a:xfrm>
          </p:grpSpPr>
          <p:sp>
            <p:nvSpPr>
              <p:cNvPr id="57353" name="Rectangle 6"/>
              <p:cNvSpPr>
                <a:spLocks noChangeArrowheads="1"/>
              </p:cNvSpPr>
              <p:nvPr/>
            </p:nvSpPr>
            <p:spPr bwMode="auto">
              <a:xfrm>
                <a:off x="5199" y="1200"/>
                <a:ext cx="393" cy="393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54" name="Rectangle 10"/>
              <p:cNvSpPr>
                <a:spLocks noChangeArrowheads="1"/>
              </p:cNvSpPr>
              <p:nvPr/>
            </p:nvSpPr>
            <p:spPr bwMode="auto">
              <a:xfrm>
                <a:off x="5722" y="1283"/>
                <a:ext cx="564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B(C)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57352" name="Line 13"/>
            <p:cNvSpPr>
              <a:spLocks noChangeShapeType="1"/>
            </p:cNvSpPr>
            <p:nvPr/>
          </p:nvSpPr>
          <p:spPr bwMode="auto">
            <a:xfrm flipH="1">
              <a:off x="5607" y="1431"/>
              <a:ext cx="196" cy="1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706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61A75C5C-3482-A3A7-91F1-2188F6EF1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116141"/>
              </p:ext>
            </p:extLst>
          </p:nvPr>
        </p:nvGraphicFramePr>
        <p:xfrm>
          <a:off x="5715000" y="914401"/>
          <a:ext cx="2622176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44700" imgH="1143000" progId="Equation.3">
                  <p:embed/>
                </p:oleObj>
              </mc:Choice>
              <mc:Fallback>
                <p:oleObj name="公式" r:id="rId3" imgW="2044700" imgH="1143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14401"/>
                        <a:ext cx="2622176" cy="1371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(10)</a:t>
            </a:r>
            <a:endParaRPr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533400" y="764316"/>
            <a:ext cx="7848600" cy="371475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定理3.2.5的理解 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baseline="-25000" dirty="0">
                <a:solidFill>
                  <a:srgbClr val="C00000"/>
                </a:solidFill>
              </a:rPr>
              <a:t>k</a:t>
            </a:r>
            <a:r>
              <a:rPr lang="zh-CN" altLang="en-US" dirty="0">
                <a:solidFill>
                  <a:srgbClr val="C00000"/>
                </a:solidFill>
              </a:rPr>
              <a:t>中回路的各列线性相关</a:t>
            </a:r>
          </a:p>
          <a:p>
            <a:pPr eaLnBrk="1" hangingPunct="1">
              <a:lnSpc>
                <a:spcPct val="110000"/>
              </a:lnSpc>
              <a:spcAft>
                <a:spcPts val="450"/>
              </a:spcAft>
            </a:pPr>
            <a:r>
              <a:rPr lang="zh-CN" altLang="en-US" dirty="0"/>
              <a:t>推论3.2.2 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H</a:t>
            </a:r>
            <a:r>
              <a:rPr lang="zh-CN" altLang="en-US" dirty="0"/>
              <a:t>是连通图</a:t>
            </a:r>
            <a:r>
              <a:rPr lang="en-US" altLang="zh-CN" dirty="0"/>
              <a:t>G</a:t>
            </a:r>
            <a:r>
              <a:rPr lang="zh-CN" altLang="en-US" dirty="0"/>
              <a:t>的子图，如果</a:t>
            </a:r>
            <a:r>
              <a:rPr lang="en-US" altLang="zh-CN" dirty="0"/>
              <a:t>H</a:t>
            </a:r>
            <a:r>
              <a:rPr lang="zh-CN" altLang="en-US" dirty="0"/>
              <a:t>含有回路，则</a:t>
            </a:r>
            <a:r>
              <a:rPr lang="en-US" altLang="zh-CN" dirty="0"/>
              <a:t>H</a:t>
            </a:r>
            <a:r>
              <a:rPr lang="zh-CN" altLang="en-US" dirty="0"/>
              <a:t>的诸边对应的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26E6"/>
                </a:solidFill>
              </a:rPr>
              <a:t>基本关联矩阵</a:t>
            </a:r>
            <a:r>
              <a:rPr lang="zh-CN" altLang="en-US" dirty="0"/>
              <a:t>各列线性相关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定理3.2.6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 令</a:t>
            </a:r>
            <a:r>
              <a:rPr lang="en-US" altLang="zh-CN" dirty="0"/>
              <a:t>B</a:t>
            </a:r>
            <a:r>
              <a:rPr lang="en-US" altLang="zh-CN" baseline="-25000" dirty="0"/>
              <a:t>k</a:t>
            </a:r>
            <a:r>
              <a:rPr lang="zh-CN" altLang="en-US" dirty="0"/>
              <a:t>是有向连通图</a:t>
            </a:r>
            <a:r>
              <a:rPr lang="en-US" altLang="zh-CN" dirty="0"/>
              <a:t>G</a:t>
            </a:r>
            <a:r>
              <a:rPr lang="zh-CN" altLang="en-US" dirty="0"/>
              <a:t>的基本关联矩阵，那么</a:t>
            </a:r>
            <a:r>
              <a:rPr lang="en-US" altLang="zh-CN" dirty="0">
                <a:highlight>
                  <a:srgbClr val="FFFF00"/>
                </a:highlight>
              </a:rPr>
              <a:t>B</a:t>
            </a:r>
            <a:r>
              <a:rPr lang="en-US" altLang="zh-CN" baseline="-25000" dirty="0">
                <a:highlight>
                  <a:srgbClr val="FFFF00"/>
                </a:highlight>
              </a:rPr>
              <a:t>k</a:t>
            </a:r>
            <a:r>
              <a:rPr lang="zh-CN" altLang="en-US" dirty="0">
                <a:highlight>
                  <a:srgbClr val="FFFF00"/>
                </a:highlight>
              </a:rPr>
              <a:t>的任意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n-1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阶子阵行列式非零</a:t>
            </a:r>
            <a:r>
              <a:rPr lang="zh-CN" altLang="en-US" dirty="0">
                <a:highlight>
                  <a:srgbClr val="FFFF00"/>
                </a:highlight>
              </a:rPr>
              <a:t>的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充要条件</a:t>
            </a:r>
            <a:r>
              <a:rPr lang="zh-CN" altLang="en-US" dirty="0">
                <a:highlight>
                  <a:srgbClr val="FFFF00"/>
                </a:highlight>
              </a:rPr>
              <a:t>是其各列所对应的边构成</a:t>
            </a:r>
            <a:r>
              <a:rPr lang="en-US" altLang="zh-CN" dirty="0">
                <a:highlight>
                  <a:srgbClr val="FFFF00"/>
                </a:highlight>
              </a:rPr>
              <a:t>G</a:t>
            </a:r>
            <a:r>
              <a:rPr lang="zh-CN" altLang="en-US" dirty="0">
                <a:highlight>
                  <a:srgbClr val="FFFF00"/>
                </a:highlight>
              </a:rPr>
              <a:t>的一棵支撑树</a:t>
            </a:r>
          </a:p>
        </p:txBody>
      </p:sp>
      <p:sp>
        <p:nvSpPr>
          <p:cNvPr id="2" name="矩形 1"/>
          <p:cNvSpPr/>
          <p:nvPr/>
        </p:nvSpPr>
        <p:spPr>
          <a:xfrm>
            <a:off x="6934200" y="1200150"/>
            <a:ext cx="1293984" cy="10652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685800" y="3975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(11)</a:t>
            </a:r>
            <a:endParaRPr lang="zh-CN" altLang="en-US" dirty="0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697064" y="819150"/>
            <a:ext cx="78486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dirty="0"/>
              <a:t>证明（必要性）</a:t>
            </a:r>
            <a:r>
              <a:rPr lang="en-US" altLang="zh-CN" sz="2100" dirty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dirty="0">
                <a:solidFill>
                  <a:srgbClr val="0026E6"/>
                </a:solidFill>
              </a:rPr>
              <a:t>要证</a:t>
            </a:r>
            <a:r>
              <a:rPr lang="zh-CN" altLang="en-US" sz="1900" dirty="0"/>
              <a:t>：</a:t>
            </a:r>
            <a:r>
              <a:rPr lang="en-US" altLang="zh-CN" sz="1900" dirty="0"/>
              <a:t>B</a:t>
            </a:r>
            <a:r>
              <a:rPr lang="en-US" altLang="zh-CN" sz="1900" baseline="-25000" dirty="0"/>
              <a:t>k</a:t>
            </a:r>
            <a:r>
              <a:rPr lang="zh-CN" altLang="en-US" sz="1900" dirty="0"/>
              <a:t>的</a:t>
            </a:r>
            <a:r>
              <a:rPr lang="en-US" altLang="zh-CN" sz="1900" dirty="0">
                <a:solidFill>
                  <a:srgbClr val="C00000"/>
                </a:solidFill>
              </a:rPr>
              <a:t>n-1</a:t>
            </a:r>
            <a:r>
              <a:rPr lang="zh-CN" altLang="en-US" sz="1900" dirty="0">
                <a:solidFill>
                  <a:srgbClr val="C00000"/>
                </a:solidFill>
              </a:rPr>
              <a:t>阶子阵行列式</a:t>
            </a:r>
            <a:r>
              <a:rPr lang="zh-CN" altLang="en-US" sz="1900" dirty="0"/>
              <a:t>非零，</a:t>
            </a:r>
            <a:br>
              <a:rPr lang="en-US" altLang="zh-CN" sz="1900" dirty="0"/>
            </a:br>
            <a:r>
              <a:rPr lang="zh-CN" altLang="en-US" sz="1900" dirty="0">
                <a:solidFill>
                  <a:srgbClr val="0026E6"/>
                </a:solidFill>
              </a:rPr>
              <a:t>则</a:t>
            </a:r>
            <a:r>
              <a:rPr lang="zh-CN" altLang="en-US" sz="1900" dirty="0"/>
              <a:t>各列</a:t>
            </a:r>
            <a:r>
              <a:rPr lang="en-US" altLang="zh-CN" sz="1900" dirty="0"/>
              <a:t>/</a:t>
            </a:r>
            <a:r>
              <a:rPr lang="zh-CN" altLang="en-US" sz="1900" dirty="0"/>
              <a:t>边构成</a:t>
            </a:r>
            <a:r>
              <a:rPr lang="en-US" altLang="zh-CN" sz="1900" dirty="0"/>
              <a:t>G</a:t>
            </a:r>
            <a:r>
              <a:rPr lang="zh-CN" altLang="en-US" sz="1900" dirty="0"/>
              <a:t>的支撑树</a:t>
            </a:r>
            <a:endParaRPr lang="en-US" altLang="zh-CN" sz="19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dirty="0"/>
              <a:t>如果某个</a:t>
            </a:r>
            <a:r>
              <a:rPr lang="en-US" altLang="zh-CN" sz="1900" dirty="0"/>
              <a:t>n-1</a:t>
            </a:r>
            <a:r>
              <a:rPr lang="zh-CN" altLang="en-US" sz="1900" dirty="0"/>
              <a:t>阶子阵</a:t>
            </a:r>
            <a:r>
              <a:rPr lang="en-US" altLang="zh-CN" sz="1900" dirty="0"/>
              <a:t>B</a:t>
            </a:r>
            <a:r>
              <a:rPr lang="en-US" altLang="zh-CN" sz="1900" baseline="-25000" dirty="0"/>
              <a:t>k</a:t>
            </a:r>
            <a:r>
              <a:rPr lang="en-US" altLang="zh-CN" sz="1900" dirty="0"/>
              <a:t>(G</a:t>
            </a:r>
            <a:r>
              <a:rPr lang="en-US" altLang="zh-CN" sz="1900" baseline="-25000" dirty="0"/>
              <a:t>T</a:t>
            </a:r>
            <a:r>
              <a:rPr lang="en-US" altLang="zh-CN" sz="1900" dirty="0"/>
              <a:t>)</a:t>
            </a:r>
            <a:r>
              <a:rPr lang="zh-CN" altLang="en-US" sz="1900" dirty="0"/>
              <a:t>的行列式非零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dirty="0"/>
              <a:t>则由推论</a:t>
            </a:r>
            <a:r>
              <a:rPr lang="en-US" altLang="zh-CN" sz="1900" dirty="0"/>
              <a:t>3.2.2(</a:t>
            </a:r>
            <a:r>
              <a:rPr lang="zh-CN" altLang="en-US" sz="1900" dirty="0">
                <a:solidFill>
                  <a:srgbClr val="C00000"/>
                </a:solidFill>
              </a:rPr>
              <a:t>如果</a:t>
            </a:r>
            <a:r>
              <a:rPr lang="en-US" altLang="zh-CN" sz="1900" dirty="0">
                <a:solidFill>
                  <a:srgbClr val="C00000"/>
                </a:solidFill>
              </a:rPr>
              <a:t>H</a:t>
            </a:r>
            <a:r>
              <a:rPr lang="zh-CN" altLang="en-US" sz="1900" dirty="0">
                <a:solidFill>
                  <a:srgbClr val="C00000"/>
                </a:solidFill>
              </a:rPr>
              <a:t>含有回路，则</a:t>
            </a:r>
            <a:r>
              <a:rPr lang="en-US" altLang="zh-CN" sz="1900" dirty="0">
                <a:solidFill>
                  <a:srgbClr val="C00000"/>
                </a:solidFill>
              </a:rPr>
              <a:t>H</a:t>
            </a:r>
            <a:r>
              <a:rPr lang="zh-CN" altLang="en-US" sz="1900" dirty="0">
                <a:solidFill>
                  <a:srgbClr val="C00000"/>
                </a:solidFill>
              </a:rPr>
              <a:t>的诸边对应的</a:t>
            </a:r>
            <a:r>
              <a:rPr lang="en-US" altLang="zh-CN" sz="1900" dirty="0">
                <a:solidFill>
                  <a:srgbClr val="C00000"/>
                </a:solidFill>
              </a:rPr>
              <a:t>G</a:t>
            </a:r>
            <a:r>
              <a:rPr lang="zh-CN" altLang="en-US" sz="1900" dirty="0">
                <a:solidFill>
                  <a:srgbClr val="C00000"/>
                </a:solidFill>
              </a:rPr>
              <a:t>的基本关联矩阵各列线性相关</a:t>
            </a:r>
            <a:r>
              <a:rPr lang="en-US" altLang="zh-CN" sz="1900" dirty="0"/>
              <a:t>)</a:t>
            </a:r>
            <a:r>
              <a:rPr lang="zh-CN" altLang="en-US" sz="1900" dirty="0"/>
              <a:t>，</a:t>
            </a:r>
            <a:r>
              <a:rPr lang="en-US" altLang="zh-CN" sz="1900" dirty="0"/>
              <a:t>T</a:t>
            </a:r>
            <a:r>
              <a:rPr lang="zh-CN" altLang="en-US" sz="1900" dirty="0"/>
              <a:t>中不含回路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dirty="0"/>
              <a:t>因为</a:t>
            </a:r>
            <a:r>
              <a:rPr lang="en-US" altLang="zh-CN" sz="1900" dirty="0"/>
              <a:t>B</a:t>
            </a:r>
            <a:r>
              <a:rPr lang="en-US" altLang="zh-CN" sz="1900" baseline="-25000" dirty="0"/>
              <a:t>k</a:t>
            </a:r>
            <a:r>
              <a:rPr lang="en-US" altLang="zh-CN" sz="1900" dirty="0"/>
              <a:t>(G</a:t>
            </a:r>
            <a:r>
              <a:rPr lang="en-US" altLang="zh-CN" sz="1900" baseline="-25000" dirty="0"/>
              <a:t>T</a:t>
            </a:r>
            <a:r>
              <a:rPr lang="en-US" altLang="zh-CN" sz="1900" dirty="0"/>
              <a:t>)</a:t>
            </a:r>
            <a:r>
              <a:rPr lang="zh-CN" altLang="en-US" sz="1900" dirty="0"/>
              <a:t>是基本关联矩阵的</a:t>
            </a:r>
            <a:r>
              <a:rPr lang="en-US" altLang="zh-CN" sz="1900" dirty="0"/>
              <a:t>(n-1)</a:t>
            </a:r>
            <a:r>
              <a:rPr lang="zh-CN" altLang="en-US" sz="1900" dirty="0"/>
              <a:t>阶子阵，所以其对应的图包含</a:t>
            </a:r>
            <a:r>
              <a:rPr lang="en-US" altLang="zh-CN" sz="1900" dirty="0"/>
              <a:t>n</a:t>
            </a:r>
            <a:r>
              <a:rPr lang="zh-CN" altLang="en-US" sz="1900" dirty="0"/>
              <a:t>个结点、</a:t>
            </a:r>
            <a:r>
              <a:rPr lang="en-US" altLang="zh-CN" sz="1900" dirty="0"/>
              <a:t>n-1</a:t>
            </a:r>
            <a:r>
              <a:rPr lang="zh-CN" altLang="en-US" sz="1900" dirty="0"/>
              <a:t>条边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900" dirty="0"/>
              <a:t>根据定理</a:t>
            </a:r>
            <a:r>
              <a:rPr lang="en-US" altLang="zh-CN" sz="1900" dirty="0"/>
              <a:t>3.1.2</a:t>
            </a:r>
            <a:r>
              <a:rPr lang="zh-CN" altLang="en-US" sz="1900" dirty="0"/>
              <a:t>的等价定义</a:t>
            </a:r>
            <a:r>
              <a:rPr lang="en-US" altLang="zh-CN" sz="1900" dirty="0"/>
              <a:t>4(T</a:t>
            </a:r>
            <a:r>
              <a:rPr lang="zh-CN" altLang="en-US" sz="1900" dirty="0"/>
              <a:t>有</a:t>
            </a:r>
            <a:r>
              <a:rPr lang="en-US" altLang="zh-CN" sz="1900" dirty="0"/>
              <a:t>n-1</a:t>
            </a:r>
            <a:r>
              <a:rPr lang="zh-CN" altLang="en-US" sz="1900" dirty="0"/>
              <a:t>条边且无回路</a:t>
            </a:r>
            <a:r>
              <a:rPr lang="en-US" altLang="zh-CN" sz="1900" dirty="0"/>
              <a:t>)</a:t>
            </a:r>
            <a:r>
              <a:rPr lang="zh-CN" altLang="en-US" sz="1900" dirty="0"/>
              <a:t>，</a:t>
            </a:r>
            <a:r>
              <a:rPr lang="en-US" altLang="zh-CN" sz="1900" dirty="0"/>
              <a:t>T</a:t>
            </a:r>
            <a:r>
              <a:rPr lang="zh-CN" altLang="en-US" sz="1900" dirty="0"/>
              <a:t>是</a:t>
            </a:r>
            <a:r>
              <a:rPr lang="en-US" altLang="zh-CN" sz="1900" dirty="0"/>
              <a:t>G</a:t>
            </a:r>
            <a:r>
              <a:rPr lang="zh-CN" altLang="en-US" sz="1900" dirty="0"/>
              <a:t>的一棵树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70576"/>
              </p:ext>
            </p:extLst>
          </p:nvPr>
        </p:nvGraphicFramePr>
        <p:xfrm>
          <a:off x="5715000" y="914401"/>
          <a:ext cx="2622176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1143000" progId="Equation.3">
                  <p:embed/>
                </p:oleObj>
              </mc:Choice>
              <mc:Fallback>
                <p:oleObj name="公式" r:id="rId2" imgW="2044700" imgH="1143000" progId="Equation.3">
                  <p:embed/>
                  <p:pic>
                    <p:nvPicPr>
                      <p:cNvPr id="0" name="图片 334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914401"/>
                        <a:ext cx="2622176" cy="1371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864725" y="1200151"/>
            <a:ext cx="1428751" cy="1028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基本关联矩阵及其性质</a:t>
            </a:r>
            <a:r>
              <a:rPr lang="en-US" altLang="zh-CN" dirty="0"/>
              <a:t>(12)</a:t>
            </a:r>
            <a:endParaRPr lang="zh-CN" altLang="en-US" dirty="0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304800" y="723071"/>
            <a:ext cx="6915151" cy="3943351"/>
          </a:xfrm>
        </p:spPr>
        <p:txBody>
          <a:bodyPr/>
          <a:lstStyle/>
          <a:p>
            <a:pPr marL="257175" lvl="1" indent="-257175">
              <a:lnSpc>
                <a:spcPct val="135000"/>
              </a:lnSpc>
              <a:spcBef>
                <a:spcPts val="450"/>
              </a:spcBef>
              <a:spcAft>
                <a:spcPts val="0"/>
              </a:spcAft>
              <a:buFontTx/>
              <a:buChar char="•"/>
            </a:pPr>
            <a:r>
              <a:rPr lang="zh-CN" altLang="en-US" sz="2200" dirty="0"/>
              <a:t>证明（充分性）</a:t>
            </a:r>
            <a:endParaRPr lang="en-US" altLang="zh-CN" sz="2200" dirty="0"/>
          </a:p>
          <a:p>
            <a:pPr marL="556895" lvl="2" indent="-257175" eaLnBrk="1" hangingPunct="1">
              <a:lnSpc>
                <a:spcPct val="135000"/>
              </a:lnSpc>
              <a:spcBef>
                <a:spcPts val="450"/>
              </a:spcBef>
              <a:spcAft>
                <a:spcPts val="0"/>
              </a:spcAft>
            </a:pPr>
            <a:r>
              <a:rPr lang="zh-CN" altLang="en-US" sz="1900" dirty="0">
                <a:solidFill>
                  <a:srgbClr val="0026E6"/>
                </a:solidFill>
              </a:rPr>
              <a:t>要证</a:t>
            </a:r>
            <a:r>
              <a:rPr lang="zh-CN" altLang="en-US" sz="1900" dirty="0"/>
              <a:t>：支撑树</a:t>
            </a:r>
            <a:r>
              <a:rPr lang="en-US" altLang="zh-CN" sz="1900" dirty="0">
                <a:solidFill>
                  <a:srgbClr val="0026E6"/>
                </a:solidFill>
              </a:rPr>
              <a:t>=&gt;</a:t>
            </a:r>
            <a:r>
              <a:rPr lang="en-US" altLang="zh-CN" sz="1900" dirty="0" err="1"/>
              <a:t>B</a:t>
            </a:r>
            <a:r>
              <a:rPr lang="en-US" altLang="zh-CN" sz="1900" baseline="-25000" dirty="0" err="1"/>
              <a:t>k</a:t>
            </a:r>
            <a:r>
              <a:rPr lang="zh-CN" altLang="en-US" sz="1900" dirty="0"/>
              <a:t>的对应</a:t>
            </a:r>
            <a:r>
              <a:rPr lang="en-US" altLang="zh-CN" sz="1900" dirty="0"/>
              <a:t>n-1</a:t>
            </a:r>
            <a:r>
              <a:rPr lang="zh-CN" altLang="en-US" sz="1900" dirty="0"/>
              <a:t>阶子阵行列式非零</a:t>
            </a:r>
            <a:endParaRPr lang="en-US" altLang="zh-CN" sz="1900" dirty="0"/>
          </a:p>
          <a:p>
            <a:pPr marL="556895" lvl="2" indent="-257175">
              <a:lnSpc>
                <a:spcPct val="135000"/>
              </a:lnSpc>
              <a:spcBef>
                <a:spcPts val="450"/>
              </a:spcBef>
              <a:spcAft>
                <a:spcPts val="0"/>
              </a:spcAft>
            </a:pPr>
            <a:r>
              <a:rPr lang="zh-CN" altLang="en-US" sz="1900" dirty="0"/>
              <a:t>设</a:t>
            </a:r>
            <a:r>
              <a:rPr lang="en-US" altLang="zh-CN" sz="1900" dirty="0"/>
              <a:t>T</a:t>
            </a:r>
            <a:r>
              <a:rPr lang="zh-CN" altLang="en-US" sz="1900" dirty="0"/>
              <a:t>是</a:t>
            </a:r>
            <a:r>
              <a:rPr lang="en-US" altLang="zh-CN" sz="1900" dirty="0"/>
              <a:t>G</a:t>
            </a:r>
            <a:r>
              <a:rPr lang="zh-CN" altLang="en-US" sz="1900" dirty="0"/>
              <a:t>的一棵树</a:t>
            </a:r>
            <a:r>
              <a:rPr lang="en-US" altLang="zh-CN" sz="1900" dirty="0"/>
              <a:t>, </a:t>
            </a:r>
            <a:r>
              <a:rPr lang="zh-CN" altLang="en-US" sz="1900" dirty="0"/>
              <a:t>包含</a:t>
            </a:r>
            <a:r>
              <a:rPr lang="en-US" altLang="zh-CN" sz="1900" dirty="0"/>
              <a:t>n</a:t>
            </a:r>
            <a:r>
              <a:rPr lang="zh-CN" altLang="en-US" sz="1900" dirty="0"/>
              <a:t>个结点</a:t>
            </a:r>
            <a:r>
              <a:rPr lang="en-US" altLang="zh-CN" sz="1900" dirty="0"/>
              <a:t>, n-1</a:t>
            </a:r>
            <a:r>
              <a:rPr lang="zh-CN" altLang="en-US" sz="1900" dirty="0"/>
              <a:t>条边</a:t>
            </a:r>
            <a:endParaRPr lang="en-US" altLang="zh-CN" sz="1900" dirty="0"/>
          </a:p>
          <a:p>
            <a:pPr marL="556895" lvl="2" indent="-257175">
              <a:lnSpc>
                <a:spcPct val="135000"/>
              </a:lnSpc>
              <a:spcBef>
                <a:spcPts val="450"/>
              </a:spcBef>
              <a:spcAft>
                <a:spcPts val="0"/>
              </a:spcAft>
            </a:pPr>
            <a:r>
              <a:rPr lang="zh-CN" altLang="en-US" sz="1900" dirty="0">
                <a:solidFill>
                  <a:srgbClr val="C00000"/>
                </a:solidFill>
              </a:rPr>
              <a:t>子图</a:t>
            </a:r>
            <a:r>
              <a:rPr lang="en-US" altLang="zh-CN" sz="1900" dirty="0">
                <a:solidFill>
                  <a:srgbClr val="C00000"/>
                </a:solidFill>
              </a:rPr>
              <a:t>T</a:t>
            </a:r>
            <a:r>
              <a:rPr lang="zh-CN" altLang="en-US" sz="1900" dirty="0">
                <a:solidFill>
                  <a:srgbClr val="C00000"/>
                </a:solidFill>
              </a:rPr>
              <a:t>的基本关联矩阵</a:t>
            </a:r>
            <a:r>
              <a:rPr lang="en-US" altLang="zh-CN" sz="1900" dirty="0">
                <a:solidFill>
                  <a:srgbClr val="C00000"/>
                </a:solidFill>
              </a:rPr>
              <a:t>B</a:t>
            </a:r>
            <a:r>
              <a:rPr lang="en-US" altLang="zh-CN" sz="1900" baseline="-25000" dirty="0">
                <a:solidFill>
                  <a:srgbClr val="C00000"/>
                </a:solidFill>
              </a:rPr>
              <a:t>k</a:t>
            </a:r>
            <a:r>
              <a:rPr lang="en-US" altLang="zh-CN" sz="1900" dirty="0">
                <a:solidFill>
                  <a:srgbClr val="C00000"/>
                </a:solidFill>
              </a:rPr>
              <a:t>(T)</a:t>
            </a:r>
            <a:r>
              <a:rPr lang="zh-CN" altLang="en-US" sz="1900" dirty="0"/>
              <a:t>是</a:t>
            </a:r>
            <a:r>
              <a:rPr lang="en-US" altLang="zh-CN" sz="1900" dirty="0"/>
              <a:t>n-1</a:t>
            </a:r>
            <a:r>
              <a:rPr lang="zh-CN" altLang="en-US" sz="1900" dirty="0"/>
              <a:t>阶方阵，</a:t>
            </a:r>
            <a:br>
              <a:rPr lang="en-US" altLang="zh-CN" sz="1900" dirty="0"/>
            </a:br>
            <a:r>
              <a:rPr lang="zh-CN" altLang="en-US" sz="1900" dirty="0"/>
              <a:t>其秩 </a:t>
            </a:r>
            <a:r>
              <a:rPr lang="en-US" altLang="zh-CN" sz="1900" dirty="0"/>
              <a:t>ran B</a:t>
            </a:r>
            <a:r>
              <a:rPr lang="en-US" altLang="zh-CN" sz="1900" baseline="-25000" dirty="0"/>
              <a:t>k</a:t>
            </a:r>
            <a:r>
              <a:rPr lang="en-US" altLang="zh-CN" sz="1900" dirty="0"/>
              <a:t>(T)</a:t>
            </a:r>
            <a:r>
              <a:rPr lang="en-US" altLang="zh-CN" sz="1900" baseline="-25000" dirty="0"/>
              <a:t> </a:t>
            </a:r>
            <a:r>
              <a:rPr lang="en-US" altLang="zh-CN" sz="1900" dirty="0"/>
              <a:t>＝n-1, </a:t>
            </a:r>
            <a:r>
              <a:rPr lang="zh-CN" altLang="en-US" sz="1900" dirty="0"/>
              <a:t>即满秩，所以行列式非零</a:t>
            </a:r>
            <a:br>
              <a:rPr lang="zh-CN" altLang="en-US" sz="1900" dirty="0"/>
            </a:br>
            <a:r>
              <a:rPr lang="en-US" altLang="zh-CN" sz="1900" dirty="0"/>
              <a:t>(</a:t>
            </a:r>
            <a:r>
              <a:rPr lang="zh-CN" altLang="en-US" sz="1900" dirty="0"/>
              <a:t>定理3.2.</a:t>
            </a:r>
            <a:r>
              <a:rPr lang="en-US" altLang="zh-CN" sz="1900" dirty="0"/>
              <a:t>4:</a:t>
            </a:r>
            <a:r>
              <a:rPr lang="zh-CN" altLang="en-US" sz="1900" dirty="0"/>
              <a:t> </a:t>
            </a:r>
            <a:r>
              <a:rPr lang="zh-CN" altLang="en-US" sz="1900" dirty="0">
                <a:solidFill>
                  <a:srgbClr val="C00000"/>
                </a:solidFill>
              </a:rPr>
              <a:t>有向连通图</a:t>
            </a:r>
            <a:r>
              <a:rPr lang="en-US" altLang="zh-CN" sz="1900" dirty="0">
                <a:solidFill>
                  <a:srgbClr val="C00000"/>
                </a:solidFill>
              </a:rPr>
              <a:t>G</a:t>
            </a:r>
            <a:r>
              <a:rPr lang="zh-CN" altLang="en-US" sz="1900" dirty="0">
                <a:solidFill>
                  <a:srgbClr val="C00000"/>
                </a:solidFill>
              </a:rPr>
              <a:t>基本关联矩的秩</a:t>
            </a:r>
            <a:r>
              <a:rPr lang="en-US" altLang="zh-CN" sz="1900" dirty="0">
                <a:solidFill>
                  <a:srgbClr val="C00000"/>
                </a:solidFill>
              </a:rPr>
              <a:t>ran B</a:t>
            </a:r>
            <a:r>
              <a:rPr lang="en-US" altLang="zh-CN" sz="1900" baseline="-25000" dirty="0">
                <a:solidFill>
                  <a:srgbClr val="C00000"/>
                </a:solidFill>
              </a:rPr>
              <a:t>k</a:t>
            </a:r>
            <a:r>
              <a:rPr lang="en-US" altLang="zh-CN" sz="1900" dirty="0">
                <a:solidFill>
                  <a:srgbClr val="C00000"/>
                </a:solidFill>
              </a:rPr>
              <a:t>＝n-1</a:t>
            </a:r>
            <a:r>
              <a:rPr lang="en-US" altLang="zh-CN" sz="1900" dirty="0"/>
              <a:t>)</a:t>
            </a:r>
            <a:r>
              <a:rPr lang="zh-CN" altLang="en-US" sz="1900" dirty="0"/>
              <a:t> </a:t>
            </a:r>
          </a:p>
          <a:p>
            <a:pPr marL="556895" lvl="2" indent="-257175">
              <a:lnSpc>
                <a:spcPct val="135000"/>
              </a:lnSpc>
              <a:spcBef>
                <a:spcPts val="450"/>
              </a:spcBef>
              <a:spcAft>
                <a:spcPts val="0"/>
              </a:spcAft>
            </a:pPr>
            <a:r>
              <a:rPr lang="zh-CN" altLang="en-US" sz="1900" dirty="0"/>
              <a:t>因为</a:t>
            </a:r>
            <a:r>
              <a:rPr lang="en-US" altLang="zh-CN" sz="1900" dirty="0"/>
              <a:t>T</a:t>
            </a:r>
            <a:r>
              <a:rPr lang="zh-CN" altLang="en-US" sz="1900" dirty="0"/>
              <a:t>是</a:t>
            </a:r>
            <a:r>
              <a:rPr lang="en-US" altLang="zh-CN" sz="1900" dirty="0"/>
              <a:t>G</a:t>
            </a:r>
            <a:r>
              <a:rPr lang="zh-CN" altLang="en-US" sz="1900" dirty="0"/>
              <a:t>的子图</a:t>
            </a:r>
            <a:r>
              <a:rPr lang="en-US" altLang="zh-CN" sz="1900" dirty="0"/>
              <a:t>, </a:t>
            </a:r>
            <a:r>
              <a:rPr lang="en-US" altLang="zh-CN" sz="1900" dirty="0" err="1">
                <a:solidFill>
                  <a:srgbClr val="C00000"/>
                </a:solidFill>
              </a:rPr>
              <a:t>B</a:t>
            </a:r>
            <a:r>
              <a:rPr lang="en-US" altLang="zh-CN" sz="1900" baseline="-25000" dirty="0" err="1">
                <a:solidFill>
                  <a:srgbClr val="C00000"/>
                </a:solidFill>
              </a:rPr>
              <a:t>k</a:t>
            </a:r>
            <a:r>
              <a:rPr lang="en-US" altLang="zh-CN" sz="1900" dirty="0">
                <a:solidFill>
                  <a:srgbClr val="C00000"/>
                </a:solidFill>
              </a:rPr>
              <a:t>(T)</a:t>
            </a:r>
            <a:r>
              <a:rPr lang="zh-CN" altLang="en-US" sz="1900" dirty="0"/>
              <a:t>恰好对应</a:t>
            </a:r>
            <a:r>
              <a:rPr lang="en-US" altLang="zh-CN" sz="1900" dirty="0" err="1"/>
              <a:t>B</a:t>
            </a:r>
            <a:r>
              <a:rPr lang="en-US" altLang="zh-CN" sz="1900" baseline="-25000" dirty="0" err="1"/>
              <a:t>k</a:t>
            </a:r>
            <a:r>
              <a:rPr lang="zh-CN" altLang="en-US" sz="1900" dirty="0"/>
              <a:t>的某个</a:t>
            </a:r>
            <a:r>
              <a:rPr lang="en-US" altLang="zh-CN" sz="1900" dirty="0"/>
              <a:t>n-1</a:t>
            </a:r>
            <a:r>
              <a:rPr lang="zh-CN" altLang="en-US" sz="1900" dirty="0"/>
              <a:t>阶子阵</a:t>
            </a:r>
            <a:br>
              <a:rPr lang="en-US" altLang="zh-CN" sz="1900" dirty="0"/>
            </a:br>
            <a:r>
              <a:rPr lang="zh-CN" altLang="en-US" sz="1900" dirty="0"/>
              <a:t>（即使用了</a:t>
            </a:r>
            <a:r>
              <a:rPr lang="en-US" altLang="zh-CN" sz="1900" dirty="0"/>
              <a:t>T</a:t>
            </a:r>
            <a:r>
              <a:rPr lang="zh-CN" altLang="en-US" sz="1900" dirty="0"/>
              <a:t>的</a:t>
            </a:r>
            <a:r>
              <a:rPr lang="en-US" altLang="zh-CN" sz="1900" dirty="0"/>
              <a:t>n-1</a:t>
            </a:r>
            <a:r>
              <a:rPr lang="zh-CN" altLang="en-US" sz="1900" dirty="0"/>
              <a:t>条边）</a:t>
            </a:r>
            <a:endParaRPr lang="en-US" altLang="zh-CN" sz="1900" dirty="0"/>
          </a:p>
          <a:p>
            <a:pPr marL="556895" lvl="2" indent="-257175">
              <a:lnSpc>
                <a:spcPct val="135000"/>
              </a:lnSpc>
              <a:spcBef>
                <a:spcPts val="450"/>
              </a:spcBef>
              <a:spcAft>
                <a:spcPts val="0"/>
              </a:spcAft>
            </a:pPr>
            <a:r>
              <a:rPr lang="zh-CN" altLang="en-US" sz="1900" dirty="0"/>
              <a:t>即</a:t>
            </a:r>
            <a:r>
              <a:rPr lang="en-US" altLang="zh-CN" sz="1900" dirty="0" err="1"/>
              <a:t>B</a:t>
            </a:r>
            <a:r>
              <a:rPr lang="en-US" altLang="zh-CN" sz="1900" baseline="-25000" dirty="0" err="1"/>
              <a:t>k</a:t>
            </a:r>
            <a:r>
              <a:rPr lang="zh-CN" altLang="en-US" sz="1900" dirty="0"/>
              <a:t>对应的该</a:t>
            </a:r>
            <a:r>
              <a:rPr lang="en-US" altLang="zh-CN" sz="1900" dirty="0"/>
              <a:t>n-1</a:t>
            </a:r>
            <a:r>
              <a:rPr lang="zh-CN" altLang="en-US" sz="1900" dirty="0"/>
              <a:t>阶行列式非零</a:t>
            </a:r>
            <a:endParaRPr lang="en-US" altLang="zh-CN" sz="19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90113"/>
              </p:ext>
            </p:extLst>
          </p:nvPr>
        </p:nvGraphicFramePr>
        <p:xfrm>
          <a:off x="6248400" y="1182615"/>
          <a:ext cx="2622176" cy="146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1143000" progId="Equation.3">
                  <p:embed/>
                </p:oleObj>
              </mc:Choice>
              <mc:Fallback>
                <p:oleObj name="公式" r:id="rId2" imgW="2044700" imgH="1143000" progId="Equation.3">
                  <p:embed/>
                  <p:pic>
                    <p:nvPicPr>
                      <p:cNvPr id="0" name="图片 335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182615"/>
                        <a:ext cx="2622176" cy="14653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705601" y="1504949"/>
            <a:ext cx="1485900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树的有关定义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628649" y="800100"/>
            <a:ext cx="8172451" cy="1200151"/>
          </a:xfrm>
        </p:spPr>
        <p:txBody>
          <a:bodyPr/>
          <a:lstStyle/>
          <a:p>
            <a:pPr eaLnBrk="1" hangingPunct="1"/>
            <a:r>
              <a:rPr lang="zh-CN" altLang="en-US" dirty="0"/>
              <a:t>什么是树？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一个图</a:t>
            </a:r>
            <a:r>
              <a:rPr lang="en-US" altLang="zh-CN" dirty="0"/>
              <a:t>G=(V,E)</a:t>
            </a:r>
            <a:r>
              <a:rPr lang="zh-CN" altLang="en-US" dirty="0"/>
              <a:t>，若不含任何回路，则称为林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若此图是连通的，则称为树</a:t>
            </a:r>
          </a:p>
        </p:txBody>
      </p:sp>
      <p:grpSp>
        <p:nvGrpSpPr>
          <p:cNvPr id="25603" name="组合 34"/>
          <p:cNvGrpSpPr/>
          <p:nvPr/>
        </p:nvGrpSpPr>
        <p:grpSpPr bwMode="auto">
          <a:xfrm>
            <a:off x="3829053" y="2171701"/>
            <a:ext cx="1412081" cy="2171700"/>
            <a:chOff x="3581400" y="2971800"/>
            <a:chExt cx="1883392" cy="2895600"/>
          </a:xfrm>
        </p:grpSpPr>
        <p:sp>
          <p:nvSpPr>
            <p:cNvPr id="25653" name="Oval 38"/>
            <p:cNvSpPr>
              <a:spLocks noChangeArrowheads="1"/>
            </p:cNvSpPr>
            <p:nvPr/>
          </p:nvSpPr>
          <p:spPr bwMode="auto">
            <a:xfrm>
              <a:off x="4343400" y="2971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54" name="Line 50"/>
            <p:cNvSpPr>
              <a:spLocks noChangeShapeType="1"/>
            </p:cNvSpPr>
            <p:nvPr/>
          </p:nvSpPr>
          <p:spPr bwMode="auto">
            <a:xfrm flipV="1">
              <a:off x="4038600" y="31242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Oval 38"/>
            <p:cNvSpPr>
              <a:spLocks noChangeArrowheads="1"/>
            </p:cNvSpPr>
            <p:nvPr/>
          </p:nvSpPr>
          <p:spPr bwMode="auto">
            <a:xfrm>
              <a:off x="39624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56" name="Oval 38"/>
            <p:cNvSpPr>
              <a:spLocks noChangeArrowheads="1"/>
            </p:cNvSpPr>
            <p:nvPr/>
          </p:nvSpPr>
          <p:spPr bwMode="auto">
            <a:xfrm>
              <a:off x="48006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57" name="Line 50"/>
            <p:cNvSpPr>
              <a:spLocks noChangeShapeType="1"/>
            </p:cNvSpPr>
            <p:nvPr/>
          </p:nvSpPr>
          <p:spPr bwMode="auto">
            <a:xfrm flipH="1" flipV="1">
              <a:off x="4419600" y="31242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50"/>
            <p:cNvSpPr>
              <a:spLocks noChangeShapeType="1"/>
            </p:cNvSpPr>
            <p:nvPr/>
          </p:nvSpPr>
          <p:spPr bwMode="auto">
            <a:xfrm flipV="1">
              <a:off x="3657600" y="40386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Oval 38"/>
            <p:cNvSpPr>
              <a:spLocks noChangeArrowheads="1"/>
            </p:cNvSpPr>
            <p:nvPr/>
          </p:nvSpPr>
          <p:spPr bwMode="auto">
            <a:xfrm>
              <a:off x="35814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60" name="Oval 38"/>
            <p:cNvSpPr>
              <a:spLocks noChangeArrowheads="1"/>
            </p:cNvSpPr>
            <p:nvPr/>
          </p:nvSpPr>
          <p:spPr bwMode="auto">
            <a:xfrm>
              <a:off x="44196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61" name="Line 50"/>
            <p:cNvSpPr>
              <a:spLocks noChangeShapeType="1"/>
            </p:cNvSpPr>
            <p:nvPr/>
          </p:nvSpPr>
          <p:spPr bwMode="auto">
            <a:xfrm flipH="1" flipV="1">
              <a:off x="4038600" y="40386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Oval 38"/>
            <p:cNvSpPr>
              <a:spLocks noChangeArrowheads="1"/>
            </p:cNvSpPr>
            <p:nvPr/>
          </p:nvSpPr>
          <p:spPr bwMode="auto">
            <a:xfrm>
              <a:off x="5312392" y="4786952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63" name="Line 50"/>
            <p:cNvSpPr>
              <a:spLocks noChangeShapeType="1"/>
            </p:cNvSpPr>
            <p:nvPr/>
          </p:nvSpPr>
          <p:spPr bwMode="auto">
            <a:xfrm flipH="1" flipV="1">
              <a:off x="4931392" y="4024952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Line 50"/>
            <p:cNvSpPr>
              <a:spLocks noChangeShapeType="1"/>
            </p:cNvSpPr>
            <p:nvPr/>
          </p:nvSpPr>
          <p:spPr bwMode="auto">
            <a:xfrm flipV="1">
              <a:off x="4128448" y="49530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Oval 38"/>
            <p:cNvSpPr>
              <a:spLocks noChangeArrowheads="1"/>
            </p:cNvSpPr>
            <p:nvPr/>
          </p:nvSpPr>
          <p:spPr bwMode="auto">
            <a:xfrm>
              <a:off x="40522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66" name="Oval 38"/>
            <p:cNvSpPr>
              <a:spLocks noChangeArrowheads="1"/>
            </p:cNvSpPr>
            <p:nvPr/>
          </p:nvSpPr>
          <p:spPr bwMode="auto">
            <a:xfrm>
              <a:off x="48904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67" name="Line 50"/>
            <p:cNvSpPr>
              <a:spLocks noChangeShapeType="1"/>
            </p:cNvSpPr>
            <p:nvPr/>
          </p:nvSpPr>
          <p:spPr bwMode="auto">
            <a:xfrm flipH="1" flipV="1">
              <a:off x="4509448" y="4953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Oval 38"/>
            <p:cNvSpPr>
              <a:spLocks noChangeArrowheads="1"/>
            </p:cNvSpPr>
            <p:nvPr/>
          </p:nvSpPr>
          <p:spPr bwMode="auto">
            <a:xfrm>
              <a:off x="44332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69" name="Line 50"/>
            <p:cNvSpPr>
              <a:spLocks noChangeShapeType="1"/>
            </p:cNvSpPr>
            <p:nvPr/>
          </p:nvSpPr>
          <p:spPr bwMode="auto">
            <a:xfrm flipV="1">
              <a:off x="4509448" y="4966648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组合 34"/>
          <p:cNvGrpSpPr/>
          <p:nvPr/>
        </p:nvGrpSpPr>
        <p:grpSpPr bwMode="auto">
          <a:xfrm>
            <a:off x="6131721" y="2171701"/>
            <a:ext cx="1412081" cy="2171700"/>
            <a:chOff x="3581400" y="2971800"/>
            <a:chExt cx="1883392" cy="2895600"/>
          </a:xfrm>
        </p:grpSpPr>
        <p:sp>
          <p:nvSpPr>
            <p:cNvPr id="25636" name="Oval 38"/>
            <p:cNvSpPr>
              <a:spLocks noChangeArrowheads="1"/>
            </p:cNvSpPr>
            <p:nvPr/>
          </p:nvSpPr>
          <p:spPr bwMode="auto">
            <a:xfrm>
              <a:off x="4343400" y="2971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37" name="Line 50"/>
            <p:cNvSpPr>
              <a:spLocks noChangeShapeType="1"/>
            </p:cNvSpPr>
            <p:nvPr/>
          </p:nvSpPr>
          <p:spPr bwMode="auto">
            <a:xfrm flipV="1">
              <a:off x="4038600" y="31242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Oval 38"/>
            <p:cNvSpPr>
              <a:spLocks noChangeArrowheads="1"/>
            </p:cNvSpPr>
            <p:nvPr/>
          </p:nvSpPr>
          <p:spPr bwMode="auto">
            <a:xfrm>
              <a:off x="39624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39" name="Oval 38"/>
            <p:cNvSpPr>
              <a:spLocks noChangeArrowheads="1"/>
            </p:cNvSpPr>
            <p:nvPr/>
          </p:nvSpPr>
          <p:spPr bwMode="auto">
            <a:xfrm>
              <a:off x="48006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40" name="Line 50"/>
            <p:cNvSpPr>
              <a:spLocks noChangeShapeType="1"/>
            </p:cNvSpPr>
            <p:nvPr/>
          </p:nvSpPr>
          <p:spPr bwMode="auto">
            <a:xfrm flipH="1" flipV="1">
              <a:off x="4419600" y="31242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50"/>
            <p:cNvSpPr>
              <a:spLocks noChangeShapeType="1"/>
            </p:cNvSpPr>
            <p:nvPr/>
          </p:nvSpPr>
          <p:spPr bwMode="auto">
            <a:xfrm flipV="1">
              <a:off x="3657600" y="40386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Oval 38"/>
            <p:cNvSpPr>
              <a:spLocks noChangeArrowheads="1"/>
            </p:cNvSpPr>
            <p:nvPr/>
          </p:nvSpPr>
          <p:spPr bwMode="auto">
            <a:xfrm>
              <a:off x="35814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43" name="Oval 38"/>
            <p:cNvSpPr>
              <a:spLocks noChangeArrowheads="1"/>
            </p:cNvSpPr>
            <p:nvPr/>
          </p:nvSpPr>
          <p:spPr bwMode="auto">
            <a:xfrm>
              <a:off x="44196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44" name="Line 50"/>
            <p:cNvSpPr>
              <a:spLocks noChangeShapeType="1"/>
            </p:cNvSpPr>
            <p:nvPr/>
          </p:nvSpPr>
          <p:spPr bwMode="auto">
            <a:xfrm flipH="1" flipV="1">
              <a:off x="4038600" y="40386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Oval 38"/>
            <p:cNvSpPr>
              <a:spLocks noChangeArrowheads="1"/>
            </p:cNvSpPr>
            <p:nvPr/>
          </p:nvSpPr>
          <p:spPr bwMode="auto">
            <a:xfrm>
              <a:off x="5312392" y="4786952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46" name="Line 50"/>
            <p:cNvSpPr>
              <a:spLocks noChangeShapeType="1"/>
            </p:cNvSpPr>
            <p:nvPr/>
          </p:nvSpPr>
          <p:spPr bwMode="auto">
            <a:xfrm flipH="1" flipV="1">
              <a:off x="4931392" y="4024952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Line 50"/>
            <p:cNvSpPr>
              <a:spLocks noChangeShapeType="1"/>
            </p:cNvSpPr>
            <p:nvPr/>
          </p:nvSpPr>
          <p:spPr bwMode="auto">
            <a:xfrm flipV="1">
              <a:off x="4128448" y="49530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Oval 38"/>
            <p:cNvSpPr>
              <a:spLocks noChangeArrowheads="1"/>
            </p:cNvSpPr>
            <p:nvPr/>
          </p:nvSpPr>
          <p:spPr bwMode="auto">
            <a:xfrm>
              <a:off x="40522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49" name="Oval 38"/>
            <p:cNvSpPr>
              <a:spLocks noChangeArrowheads="1"/>
            </p:cNvSpPr>
            <p:nvPr/>
          </p:nvSpPr>
          <p:spPr bwMode="auto">
            <a:xfrm>
              <a:off x="48904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50" name="Line 50"/>
            <p:cNvSpPr>
              <a:spLocks noChangeShapeType="1"/>
            </p:cNvSpPr>
            <p:nvPr/>
          </p:nvSpPr>
          <p:spPr bwMode="auto">
            <a:xfrm flipH="1" flipV="1">
              <a:off x="4509448" y="4953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Oval 38"/>
            <p:cNvSpPr>
              <a:spLocks noChangeArrowheads="1"/>
            </p:cNvSpPr>
            <p:nvPr/>
          </p:nvSpPr>
          <p:spPr bwMode="auto">
            <a:xfrm>
              <a:off x="44332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52" name="Line 50"/>
            <p:cNvSpPr>
              <a:spLocks noChangeShapeType="1"/>
            </p:cNvSpPr>
            <p:nvPr/>
          </p:nvSpPr>
          <p:spPr bwMode="auto">
            <a:xfrm flipV="1">
              <a:off x="4509448" y="4966648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5" name="组合 43"/>
          <p:cNvGrpSpPr/>
          <p:nvPr/>
        </p:nvGrpSpPr>
        <p:grpSpPr bwMode="auto">
          <a:xfrm>
            <a:off x="1657353" y="2171701"/>
            <a:ext cx="1412081" cy="2171700"/>
            <a:chOff x="1905000" y="2590800"/>
            <a:chExt cx="1883392" cy="2895600"/>
          </a:xfrm>
        </p:grpSpPr>
        <p:sp>
          <p:nvSpPr>
            <p:cNvPr id="25618" name="Oval 38"/>
            <p:cNvSpPr>
              <a:spLocks noChangeArrowheads="1"/>
            </p:cNvSpPr>
            <p:nvPr/>
          </p:nvSpPr>
          <p:spPr bwMode="auto">
            <a:xfrm>
              <a:off x="2667000" y="2590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19" name="Line 50"/>
            <p:cNvSpPr>
              <a:spLocks noChangeShapeType="1"/>
            </p:cNvSpPr>
            <p:nvPr/>
          </p:nvSpPr>
          <p:spPr bwMode="auto">
            <a:xfrm flipV="1">
              <a:off x="2362200" y="27432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Oval 38"/>
            <p:cNvSpPr>
              <a:spLocks noChangeArrowheads="1"/>
            </p:cNvSpPr>
            <p:nvPr/>
          </p:nvSpPr>
          <p:spPr bwMode="auto">
            <a:xfrm>
              <a:off x="2286000" y="3505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21" name="Oval 38"/>
            <p:cNvSpPr>
              <a:spLocks noChangeArrowheads="1"/>
            </p:cNvSpPr>
            <p:nvPr/>
          </p:nvSpPr>
          <p:spPr bwMode="auto">
            <a:xfrm>
              <a:off x="3124200" y="3505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22" name="Line 50"/>
            <p:cNvSpPr>
              <a:spLocks noChangeShapeType="1"/>
            </p:cNvSpPr>
            <p:nvPr/>
          </p:nvSpPr>
          <p:spPr bwMode="auto">
            <a:xfrm flipH="1" flipV="1">
              <a:off x="2743200" y="27432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50"/>
            <p:cNvSpPr>
              <a:spLocks noChangeShapeType="1"/>
            </p:cNvSpPr>
            <p:nvPr/>
          </p:nvSpPr>
          <p:spPr bwMode="auto">
            <a:xfrm flipV="1">
              <a:off x="1981200" y="36576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Oval 38"/>
            <p:cNvSpPr>
              <a:spLocks noChangeArrowheads="1"/>
            </p:cNvSpPr>
            <p:nvPr/>
          </p:nvSpPr>
          <p:spPr bwMode="auto">
            <a:xfrm>
              <a:off x="1905000" y="4419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25" name="Oval 38"/>
            <p:cNvSpPr>
              <a:spLocks noChangeArrowheads="1"/>
            </p:cNvSpPr>
            <p:nvPr/>
          </p:nvSpPr>
          <p:spPr bwMode="auto">
            <a:xfrm>
              <a:off x="2743200" y="4419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26" name="Line 50"/>
            <p:cNvSpPr>
              <a:spLocks noChangeShapeType="1"/>
            </p:cNvSpPr>
            <p:nvPr/>
          </p:nvSpPr>
          <p:spPr bwMode="auto">
            <a:xfrm flipH="1" flipV="1">
              <a:off x="2362200" y="36576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Oval 38"/>
            <p:cNvSpPr>
              <a:spLocks noChangeArrowheads="1"/>
            </p:cNvSpPr>
            <p:nvPr/>
          </p:nvSpPr>
          <p:spPr bwMode="auto">
            <a:xfrm>
              <a:off x="3635992" y="4405952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28" name="Line 50"/>
            <p:cNvSpPr>
              <a:spLocks noChangeShapeType="1"/>
            </p:cNvSpPr>
            <p:nvPr/>
          </p:nvSpPr>
          <p:spPr bwMode="auto">
            <a:xfrm flipH="1" flipV="1">
              <a:off x="3254992" y="3643952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50"/>
            <p:cNvSpPr>
              <a:spLocks noChangeShapeType="1"/>
            </p:cNvSpPr>
            <p:nvPr/>
          </p:nvSpPr>
          <p:spPr bwMode="auto">
            <a:xfrm flipV="1">
              <a:off x="2452048" y="45720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Oval 38"/>
            <p:cNvSpPr>
              <a:spLocks noChangeArrowheads="1"/>
            </p:cNvSpPr>
            <p:nvPr/>
          </p:nvSpPr>
          <p:spPr bwMode="auto">
            <a:xfrm>
              <a:off x="2375848" y="5334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31" name="Oval 38"/>
            <p:cNvSpPr>
              <a:spLocks noChangeArrowheads="1"/>
            </p:cNvSpPr>
            <p:nvPr/>
          </p:nvSpPr>
          <p:spPr bwMode="auto">
            <a:xfrm>
              <a:off x="3214048" y="5334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32" name="Line 50"/>
            <p:cNvSpPr>
              <a:spLocks noChangeShapeType="1"/>
            </p:cNvSpPr>
            <p:nvPr/>
          </p:nvSpPr>
          <p:spPr bwMode="auto">
            <a:xfrm flipH="1" flipV="1">
              <a:off x="2833048" y="4572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Oval 38"/>
            <p:cNvSpPr>
              <a:spLocks noChangeArrowheads="1"/>
            </p:cNvSpPr>
            <p:nvPr/>
          </p:nvSpPr>
          <p:spPr bwMode="auto">
            <a:xfrm>
              <a:off x="2756848" y="5334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/>
            </a:p>
          </p:txBody>
        </p:sp>
        <p:sp>
          <p:nvSpPr>
            <p:cNvPr id="25634" name="Line 50"/>
            <p:cNvSpPr>
              <a:spLocks noChangeShapeType="1"/>
            </p:cNvSpPr>
            <p:nvPr/>
          </p:nvSpPr>
          <p:spPr bwMode="auto">
            <a:xfrm flipV="1">
              <a:off x="2833048" y="4585648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50"/>
            <p:cNvSpPr>
              <a:spLocks noChangeShapeType="1"/>
            </p:cNvSpPr>
            <p:nvPr/>
          </p:nvSpPr>
          <p:spPr bwMode="auto">
            <a:xfrm flipH="1" flipV="1">
              <a:off x="2084696" y="4509446"/>
              <a:ext cx="6607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Line 50"/>
          <p:cNvSpPr>
            <a:spLocks noChangeShapeType="1"/>
          </p:cNvSpPr>
          <p:nvPr/>
        </p:nvSpPr>
        <p:spPr bwMode="auto">
          <a:xfrm flipV="1">
            <a:off x="1428750" y="3646885"/>
            <a:ext cx="285751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Oval 38"/>
          <p:cNvSpPr>
            <a:spLocks noChangeArrowheads="1"/>
          </p:cNvSpPr>
          <p:nvPr/>
        </p:nvSpPr>
        <p:spPr bwMode="auto">
          <a:xfrm>
            <a:off x="1371601" y="4218385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/>
          </a:p>
        </p:txBody>
      </p:sp>
      <p:sp>
        <p:nvSpPr>
          <p:cNvPr id="25608" name="Oval 38"/>
          <p:cNvSpPr>
            <a:spLocks noChangeArrowheads="1"/>
          </p:cNvSpPr>
          <p:nvPr/>
        </p:nvSpPr>
        <p:spPr bwMode="auto">
          <a:xfrm>
            <a:off x="1657351" y="4218385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/>
          </a:p>
        </p:txBody>
      </p:sp>
      <p:sp>
        <p:nvSpPr>
          <p:cNvPr id="25609" name="Line 50"/>
          <p:cNvSpPr>
            <a:spLocks noChangeShapeType="1"/>
          </p:cNvSpPr>
          <p:nvPr/>
        </p:nvSpPr>
        <p:spPr bwMode="auto">
          <a:xfrm flipV="1">
            <a:off x="1714500" y="3657601"/>
            <a:ext cx="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50"/>
          <p:cNvSpPr>
            <a:spLocks noChangeShapeType="1"/>
          </p:cNvSpPr>
          <p:nvPr/>
        </p:nvSpPr>
        <p:spPr bwMode="auto">
          <a:xfrm flipH="1" flipV="1">
            <a:off x="3028951" y="3657601"/>
            <a:ext cx="3429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Oval 38"/>
          <p:cNvSpPr>
            <a:spLocks noChangeArrowheads="1"/>
          </p:cNvSpPr>
          <p:nvPr/>
        </p:nvSpPr>
        <p:spPr bwMode="auto">
          <a:xfrm>
            <a:off x="3314701" y="42291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/>
          </a:p>
        </p:txBody>
      </p:sp>
      <p:sp>
        <p:nvSpPr>
          <p:cNvPr id="25612" name="Oval 38"/>
          <p:cNvSpPr>
            <a:spLocks noChangeArrowheads="1"/>
          </p:cNvSpPr>
          <p:nvPr/>
        </p:nvSpPr>
        <p:spPr bwMode="auto">
          <a:xfrm>
            <a:off x="2971801" y="42291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/>
          </a:p>
        </p:txBody>
      </p:sp>
      <p:sp>
        <p:nvSpPr>
          <p:cNvPr id="25613" name="Line 50"/>
          <p:cNvSpPr>
            <a:spLocks noChangeShapeType="1"/>
          </p:cNvSpPr>
          <p:nvPr/>
        </p:nvSpPr>
        <p:spPr bwMode="auto">
          <a:xfrm flipV="1">
            <a:off x="3028951" y="3668317"/>
            <a:ext cx="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Line 50"/>
          <p:cNvSpPr>
            <a:spLocks noChangeShapeType="1"/>
          </p:cNvSpPr>
          <p:nvPr/>
        </p:nvSpPr>
        <p:spPr bwMode="auto">
          <a:xfrm flipH="1" flipV="1">
            <a:off x="5200651" y="3646885"/>
            <a:ext cx="3429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Oval 38"/>
          <p:cNvSpPr>
            <a:spLocks noChangeArrowheads="1"/>
          </p:cNvSpPr>
          <p:nvPr/>
        </p:nvSpPr>
        <p:spPr bwMode="auto">
          <a:xfrm>
            <a:off x="5486401" y="4218385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/>
          </a:p>
        </p:txBody>
      </p:sp>
      <p:sp>
        <p:nvSpPr>
          <p:cNvPr id="25616" name="Oval 38"/>
          <p:cNvSpPr>
            <a:spLocks noChangeArrowheads="1"/>
          </p:cNvSpPr>
          <p:nvPr/>
        </p:nvSpPr>
        <p:spPr bwMode="auto">
          <a:xfrm>
            <a:off x="5143499" y="4218385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/>
          </a:p>
        </p:txBody>
      </p:sp>
      <p:sp>
        <p:nvSpPr>
          <p:cNvPr id="25617" name="Line 50"/>
          <p:cNvSpPr>
            <a:spLocks noChangeShapeType="1"/>
          </p:cNvSpPr>
          <p:nvPr/>
        </p:nvSpPr>
        <p:spPr bwMode="auto">
          <a:xfrm flipV="1">
            <a:off x="5200649" y="3657601"/>
            <a:ext cx="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06"/>
            <a:ext cx="7543800" cy="628651"/>
          </a:xfrm>
        </p:spPr>
        <p:txBody>
          <a:bodyPr/>
          <a:lstStyle/>
          <a:p>
            <a:r>
              <a:rPr lang="zh-CN" altLang="en-US" dirty="0"/>
              <a:t>基本关联矩阵及其性质</a:t>
            </a:r>
            <a:r>
              <a:rPr lang="en-US" altLang="zh-CN" dirty="0"/>
              <a:t>(13)</a:t>
            </a:r>
            <a:endParaRPr lang="zh-CN" altLang="en-US" dirty="0"/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742950"/>
            <a:ext cx="8629651" cy="382905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回顾：定理3.2.6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令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r>
              <a:rPr lang="zh-CN" altLang="en-US" dirty="0"/>
              <a:t>是有向连通图</a:t>
            </a:r>
            <a:r>
              <a:rPr lang="en-US" altLang="zh-CN" dirty="0"/>
              <a:t>G</a:t>
            </a:r>
            <a:r>
              <a:rPr lang="zh-CN" altLang="en-US" dirty="0"/>
              <a:t>的基本关联矩阵，则</a:t>
            </a:r>
            <a:r>
              <a:rPr lang="en-US" altLang="zh-CN" dirty="0"/>
              <a:t>B</a:t>
            </a:r>
            <a:r>
              <a:rPr lang="en-US" altLang="zh-CN" baseline="-25000" dirty="0"/>
              <a:t>k</a:t>
            </a:r>
            <a:r>
              <a:rPr lang="zh-CN" altLang="en-US" dirty="0"/>
              <a:t>的任意</a:t>
            </a:r>
            <a:r>
              <a:rPr lang="en-US" altLang="zh-CN" dirty="0"/>
              <a:t>n-1</a:t>
            </a:r>
            <a:r>
              <a:rPr lang="zh-CN" altLang="en-US" dirty="0"/>
              <a:t>阶子阵行列式非零，充要条件是其各列所对应的边构成</a:t>
            </a:r>
            <a:r>
              <a:rPr lang="en-US" altLang="zh-CN" dirty="0"/>
              <a:t>G</a:t>
            </a:r>
            <a:r>
              <a:rPr lang="zh-CN" altLang="en-US" dirty="0"/>
              <a:t>的一棵支撑树</a:t>
            </a:r>
          </a:p>
          <a:p>
            <a:pPr eaLnBrk="1" hangingPunct="1">
              <a:lnSpc>
                <a:spcPct val="110000"/>
              </a:lnSpc>
              <a:spcAft>
                <a:spcPts val="450"/>
              </a:spcAft>
            </a:pPr>
            <a:r>
              <a:rPr lang="zh-CN" altLang="en-US" dirty="0">
                <a:solidFill>
                  <a:srgbClr val="0026E6"/>
                </a:solidFill>
              </a:rPr>
              <a:t>思考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0026E6"/>
                </a:solidFill>
              </a:rPr>
              <a:t>如何计算支撑树的数目？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/>
              <a:t>行列式非零的</a:t>
            </a:r>
            <a:r>
              <a:rPr lang="en-US" altLang="zh-CN" sz="2000" dirty="0"/>
              <a:t>n-1</a:t>
            </a:r>
            <a:r>
              <a:rPr lang="zh-CN" altLang="en-US" sz="2000" dirty="0"/>
              <a:t>阶子阵，与支撑树的</a:t>
            </a:r>
            <a:br>
              <a:rPr lang="en-US" altLang="zh-CN" sz="2000" dirty="0"/>
            </a:br>
            <a:r>
              <a:rPr lang="zh-CN" altLang="en-US" sz="2000" dirty="0"/>
              <a:t>对应关系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dirty="0"/>
              <a:t>图</a:t>
            </a:r>
            <a:r>
              <a:rPr lang="en-US" altLang="zh-CN" sz="2000" dirty="0"/>
              <a:t>G</a:t>
            </a:r>
            <a:r>
              <a:rPr lang="zh-CN" altLang="en-US" sz="2000" dirty="0"/>
              <a:t>的基本关联矩阵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k</a:t>
            </a:r>
            <a:r>
              <a:rPr lang="zh-CN" altLang="en-US" sz="2000" dirty="0"/>
              <a:t>中，是否会有：</a:t>
            </a:r>
            <a:br>
              <a:rPr lang="en-US" altLang="zh-CN" sz="2000" dirty="0"/>
            </a:br>
            <a:r>
              <a:rPr lang="zh-CN" altLang="en-US" sz="2000" dirty="0">
                <a:highlight>
                  <a:srgbClr val="FFFF00"/>
                </a:highlight>
              </a:rPr>
              <a:t>行列式非零的</a:t>
            </a:r>
            <a:r>
              <a:rPr lang="en-US" altLang="zh-CN" sz="2000" dirty="0">
                <a:highlight>
                  <a:srgbClr val="FFFF00"/>
                </a:highlight>
              </a:rPr>
              <a:t>n-1</a:t>
            </a:r>
            <a:r>
              <a:rPr lang="zh-CN" altLang="en-US" sz="2000" dirty="0">
                <a:highlight>
                  <a:srgbClr val="FFFF00"/>
                </a:highlight>
              </a:rPr>
              <a:t>阶</a:t>
            </a:r>
            <a:r>
              <a:rPr lang="zh-CN" altLang="en-US" sz="2000" dirty="0">
                <a:solidFill>
                  <a:srgbClr val="0026E6"/>
                </a:solidFill>
                <a:highlight>
                  <a:srgbClr val="FFFF00"/>
                </a:highlight>
              </a:rPr>
              <a:t>子阵数目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 = </a:t>
            </a:r>
            <a:r>
              <a:rPr lang="en-US" altLang="zh-CN" sz="2000" dirty="0">
                <a:highlight>
                  <a:srgbClr val="FFFF00"/>
                </a:highlight>
              </a:rPr>
              <a:t>G</a:t>
            </a:r>
            <a:r>
              <a:rPr lang="zh-CN" altLang="en-US" sz="2000" dirty="0">
                <a:highlight>
                  <a:srgbClr val="FFFF00"/>
                </a:highlight>
              </a:rPr>
              <a:t>不同的</a:t>
            </a:r>
            <a:r>
              <a:rPr lang="zh-CN" altLang="en-US" sz="2000" dirty="0">
                <a:solidFill>
                  <a:srgbClr val="0026E6"/>
                </a:solidFill>
                <a:highlight>
                  <a:srgbClr val="FFFF00"/>
                </a:highlight>
              </a:rPr>
              <a:t>支撑树数目</a:t>
            </a:r>
            <a:endParaRPr lang="zh-CN" altLang="en-US" sz="2000" dirty="0">
              <a:highlight>
                <a:srgbClr val="FFFF00"/>
              </a:highligh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715000" y="2114550"/>
          <a:ext cx="2914651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1143000" progId="Equation.3">
                  <p:embed/>
                </p:oleObj>
              </mc:Choice>
              <mc:Fallback>
                <p:oleObj name="公式" r:id="rId2" imgW="2044700" imgH="1143000" progId="Equation.3">
                  <p:embed/>
                  <p:pic>
                    <p:nvPicPr>
                      <p:cNvPr id="0" name="图片 315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14550"/>
                        <a:ext cx="2914651" cy="162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树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451" y="1028700"/>
            <a:ext cx="6172200" cy="3714751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700" dirty="0">
                <a:solidFill>
                  <a:schemeClr val="bg1">
                    <a:lumMod val="50000"/>
                  </a:schemeClr>
                </a:solidFill>
              </a:rPr>
              <a:t>树的有关定义</a:t>
            </a:r>
            <a:endParaRPr lang="en-US" altLang="zh-CN" sz="27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700" dirty="0">
                <a:solidFill>
                  <a:schemeClr val="bg1">
                    <a:lumMod val="50000"/>
                  </a:schemeClr>
                </a:solidFill>
              </a:rPr>
              <a:t>基本关联矩阵及其性质</a:t>
            </a:r>
            <a:endParaRPr lang="en-US" altLang="zh-CN" sz="27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700" dirty="0"/>
              <a:t>支撑树的计数</a:t>
            </a:r>
            <a:endParaRPr lang="en-US" altLang="zh-CN" sz="2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基本关联矩阵及其性质</a:t>
            </a:r>
            <a:r>
              <a:rPr lang="en-US" altLang="zh-CN" dirty="0"/>
              <a:t>(13)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1" y="754878"/>
            <a:ext cx="7886700" cy="3829051"/>
          </a:xfrm>
        </p:spPr>
        <p:txBody>
          <a:bodyPr/>
          <a:lstStyle/>
          <a:p>
            <a:pPr eaLnBrk="1" hangingPunct="1"/>
            <a:r>
              <a:rPr lang="zh-CN" altLang="en-US" sz="2100" dirty="0"/>
              <a:t>定理3.2.2 </a:t>
            </a:r>
            <a:endParaRPr lang="en-US" altLang="zh-CN" sz="2100" dirty="0"/>
          </a:p>
          <a:p>
            <a:pPr eaLnBrk="1" hangingPunct="1"/>
            <a:r>
              <a:rPr lang="zh-CN" altLang="en-US" sz="2100" dirty="0">
                <a:highlight>
                  <a:srgbClr val="FFFF00"/>
                </a:highlight>
              </a:rPr>
              <a:t>设</a:t>
            </a:r>
            <a:r>
              <a:rPr lang="en-US" altLang="zh-CN" sz="2100" dirty="0">
                <a:highlight>
                  <a:srgbClr val="FFFF00"/>
                </a:highlight>
              </a:rPr>
              <a:t>B</a:t>
            </a:r>
            <a:r>
              <a:rPr lang="en-US" altLang="zh-CN" sz="2100" baseline="-25000" dirty="0">
                <a:highlight>
                  <a:srgbClr val="FFFF00"/>
                </a:highlight>
              </a:rPr>
              <a:t>0</a:t>
            </a:r>
            <a:r>
              <a:rPr lang="zh-CN" altLang="en-US" sz="2100" dirty="0">
                <a:highlight>
                  <a:srgbClr val="FFFF00"/>
                </a:highlight>
              </a:rPr>
              <a:t>是有向图</a:t>
            </a:r>
            <a:r>
              <a:rPr lang="en-US" altLang="zh-CN" sz="2100" dirty="0">
                <a:highlight>
                  <a:srgbClr val="FFFF00"/>
                </a:highlight>
              </a:rPr>
              <a:t>G=(V,E)</a:t>
            </a:r>
            <a:r>
              <a:rPr lang="zh-CN" altLang="en-US" sz="2100" dirty="0">
                <a:highlight>
                  <a:srgbClr val="FFFF00"/>
                </a:highlight>
              </a:rPr>
              <a:t>关联矩阵</a:t>
            </a:r>
            <a:r>
              <a:rPr lang="en-US" altLang="zh-CN" sz="2100" dirty="0">
                <a:highlight>
                  <a:srgbClr val="FFFF00"/>
                </a:highlight>
              </a:rPr>
              <a:t>B</a:t>
            </a:r>
            <a:r>
              <a:rPr lang="zh-CN" altLang="en-US" sz="2100" dirty="0">
                <a:highlight>
                  <a:srgbClr val="FFFF00"/>
                </a:highlight>
              </a:rPr>
              <a:t>的</a:t>
            </a:r>
            <a:r>
              <a:rPr lang="en-US" altLang="zh-CN" sz="2100" dirty="0">
                <a:highlight>
                  <a:srgbClr val="FFFF00"/>
                </a:highlight>
              </a:rPr>
              <a:t>k</a:t>
            </a:r>
            <a:r>
              <a:rPr lang="zh-CN" altLang="en-US" sz="2100" dirty="0">
                <a:highlight>
                  <a:srgbClr val="FFFF00"/>
                </a:highlight>
              </a:rPr>
              <a:t>阶方阵，则</a:t>
            </a:r>
            <a:r>
              <a:rPr lang="en-US" altLang="zh-CN" sz="2100" dirty="0" err="1">
                <a:solidFill>
                  <a:srgbClr val="C00000"/>
                </a:solidFill>
                <a:highlight>
                  <a:srgbClr val="FFFF00"/>
                </a:highlight>
              </a:rPr>
              <a:t>det</a:t>
            </a:r>
            <a:r>
              <a:rPr lang="en-US" altLang="zh-CN" sz="2100" dirty="0">
                <a:solidFill>
                  <a:srgbClr val="C00000"/>
                </a:solidFill>
                <a:highlight>
                  <a:srgbClr val="FFFF00"/>
                </a:highlight>
              </a:rPr>
              <a:t>(B</a:t>
            </a:r>
            <a:r>
              <a:rPr lang="en-US" altLang="zh-CN" sz="2100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0</a:t>
            </a:r>
            <a:r>
              <a:rPr lang="en-US" altLang="zh-CN" sz="2100" dirty="0">
                <a:solidFill>
                  <a:srgbClr val="C00000"/>
                </a:solidFill>
                <a:highlight>
                  <a:srgbClr val="FFFF00"/>
                </a:highlight>
              </a:rPr>
              <a:t>)=</a:t>
            </a:r>
            <a:r>
              <a:rPr lang="zh-CN" altLang="en-US" sz="2100" dirty="0">
                <a:solidFill>
                  <a:srgbClr val="C00000"/>
                </a:solidFill>
                <a:highlight>
                  <a:srgbClr val="FFFF00"/>
                </a:highlight>
              </a:rPr>
              <a:t>0</a:t>
            </a:r>
            <a:r>
              <a:rPr lang="en-US" altLang="zh-CN" sz="2100" dirty="0">
                <a:solidFill>
                  <a:srgbClr val="C00000"/>
                </a:solidFill>
                <a:highlight>
                  <a:srgbClr val="FFFF00"/>
                </a:highlight>
              </a:rPr>
              <a:t>,</a:t>
            </a:r>
            <a:r>
              <a:rPr lang="zh-CN" altLang="en-US" sz="21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100" dirty="0">
                <a:solidFill>
                  <a:srgbClr val="C00000"/>
                </a:solidFill>
                <a:highlight>
                  <a:srgbClr val="FFFF00"/>
                </a:highlight>
              </a:rPr>
              <a:t>,-1</a:t>
            </a:r>
            <a:endParaRPr lang="zh-CN" altLang="en-US" sz="21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eaLnBrk="1" hangingPunct="1"/>
            <a:r>
              <a:rPr lang="zh-CN" altLang="en-US" sz="2100" dirty="0">
                <a:solidFill>
                  <a:srgbClr val="C00000"/>
                </a:solidFill>
              </a:rPr>
              <a:t>证明</a:t>
            </a:r>
            <a:r>
              <a:rPr lang="zh-CN" altLang="en-US" sz="2100" dirty="0"/>
              <a:t>：</a:t>
            </a:r>
            <a:endParaRPr lang="en-US" altLang="zh-CN" sz="2100" dirty="0"/>
          </a:p>
          <a:p>
            <a:pPr lvl="1" eaLnBrk="1" hangingPunct="1"/>
            <a:r>
              <a:rPr lang="zh-CN" altLang="en-US" sz="1800" dirty="0"/>
              <a:t>因为</a:t>
            </a:r>
            <a:r>
              <a:rPr lang="en-US" altLang="zh-CN" sz="1800" dirty="0"/>
              <a:t>B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是</a:t>
            </a:r>
            <a:r>
              <a:rPr lang="en-US" altLang="zh-CN" sz="1800" dirty="0"/>
              <a:t>B</a:t>
            </a:r>
            <a:r>
              <a:rPr lang="zh-CN" altLang="en-US" sz="1800" dirty="0"/>
              <a:t>的某一</a:t>
            </a:r>
            <a:r>
              <a:rPr lang="en-US" altLang="zh-CN" sz="1800" dirty="0"/>
              <a:t>k</a:t>
            </a:r>
            <a:r>
              <a:rPr lang="zh-CN" altLang="en-US" sz="1800" dirty="0"/>
              <a:t>阶子阵，</a:t>
            </a:r>
            <a:r>
              <a:rPr lang="en-US" altLang="zh-CN" sz="1800" dirty="0">
                <a:solidFill>
                  <a:srgbClr val="0026E6"/>
                </a:solidFill>
              </a:rPr>
              <a:t>B</a:t>
            </a:r>
            <a:r>
              <a:rPr lang="en-US" altLang="zh-CN" sz="1800" baseline="-25000" dirty="0">
                <a:solidFill>
                  <a:srgbClr val="0026E6"/>
                </a:solidFill>
              </a:rPr>
              <a:t>0</a:t>
            </a:r>
            <a:r>
              <a:rPr lang="zh-CN" altLang="en-US" sz="1800" dirty="0">
                <a:solidFill>
                  <a:srgbClr val="0026E6"/>
                </a:solidFill>
              </a:rPr>
              <a:t>每列最多只有</a:t>
            </a:r>
            <a:r>
              <a:rPr lang="en-US" altLang="zh-CN" sz="1800" dirty="0">
                <a:solidFill>
                  <a:srgbClr val="0026E6"/>
                </a:solidFill>
              </a:rPr>
              <a:t>2</a:t>
            </a:r>
            <a:r>
              <a:rPr lang="zh-CN" altLang="en-US" sz="1800" dirty="0">
                <a:solidFill>
                  <a:srgbClr val="0026E6"/>
                </a:solidFill>
              </a:rPr>
              <a:t>个非零元</a:t>
            </a:r>
          </a:p>
          <a:p>
            <a:pPr lvl="1" eaLnBrk="1" hangingPunct="1"/>
            <a:r>
              <a:rPr lang="zh-CN" altLang="en-US" sz="1800" dirty="0"/>
              <a:t>若其中</a:t>
            </a:r>
            <a:r>
              <a:rPr lang="zh-CN" altLang="en-US" sz="1800" dirty="0">
                <a:solidFill>
                  <a:srgbClr val="0026E6"/>
                </a:solidFill>
              </a:rPr>
              <a:t>某列全为零元</a:t>
            </a:r>
            <a:r>
              <a:rPr lang="zh-CN" altLang="en-US" sz="1800" dirty="0"/>
              <a:t>，则</a:t>
            </a:r>
            <a:r>
              <a:rPr lang="en-US" altLang="zh-CN" sz="1800" dirty="0" err="1"/>
              <a:t>det</a:t>
            </a:r>
            <a:r>
              <a:rPr lang="en-US" altLang="zh-CN" sz="1800" dirty="0"/>
              <a:t>(B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)=0</a:t>
            </a:r>
          </a:p>
          <a:p>
            <a:pPr lvl="1" eaLnBrk="1" hangingPunct="1"/>
            <a:r>
              <a:rPr lang="zh-CN" altLang="en-US" sz="1800" dirty="0"/>
              <a:t>若</a:t>
            </a:r>
            <a:r>
              <a:rPr lang="en-US" altLang="zh-CN" sz="1800" dirty="0"/>
              <a:t>B</a:t>
            </a:r>
            <a:r>
              <a:rPr lang="en-US" altLang="zh-CN" sz="1800" baseline="-25000" dirty="0"/>
              <a:t>0</a:t>
            </a:r>
            <a:r>
              <a:rPr lang="zh-CN" altLang="en-US" sz="1800" dirty="0">
                <a:solidFill>
                  <a:srgbClr val="0026E6"/>
                </a:solidFill>
              </a:rPr>
              <a:t>每列都有</a:t>
            </a:r>
            <a:r>
              <a:rPr lang="en-US" altLang="zh-CN" sz="1800" dirty="0">
                <a:solidFill>
                  <a:srgbClr val="0026E6"/>
                </a:solidFill>
              </a:rPr>
              <a:t>2</a:t>
            </a:r>
            <a:r>
              <a:rPr lang="zh-CN" altLang="en-US" sz="1800" dirty="0">
                <a:solidFill>
                  <a:srgbClr val="0026E6"/>
                </a:solidFill>
              </a:rPr>
              <a:t>个非零元</a:t>
            </a:r>
            <a:r>
              <a:rPr lang="zh-CN" altLang="en-US" sz="1800" dirty="0"/>
              <a:t>，则线性相关，有</a:t>
            </a:r>
            <a:r>
              <a:rPr lang="en-US" altLang="zh-CN" sz="1800" dirty="0" err="1"/>
              <a:t>det</a:t>
            </a:r>
            <a:r>
              <a:rPr lang="en-US" altLang="zh-CN" sz="1800" dirty="0"/>
              <a:t>(B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)=0</a:t>
            </a:r>
            <a:endParaRPr lang="zh-CN" altLang="en-US" sz="1800" dirty="0"/>
          </a:p>
          <a:p>
            <a:pPr lvl="1" eaLnBrk="1" hangingPunct="1"/>
            <a:r>
              <a:rPr lang="zh-CN" altLang="en-US" sz="1800" dirty="0">
                <a:solidFill>
                  <a:srgbClr val="0026E6"/>
                </a:solidFill>
              </a:rPr>
              <a:t>否则</a:t>
            </a:r>
            <a:r>
              <a:rPr lang="en-US" altLang="zh-CN" sz="1800" dirty="0"/>
              <a:t>B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中存在</a:t>
            </a:r>
            <a:r>
              <a:rPr lang="zh-CN" altLang="en-US" sz="1800" dirty="0">
                <a:solidFill>
                  <a:srgbClr val="0026E6"/>
                </a:solidFill>
              </a:rPr>
              <a:t>某列只有一个非零元</a:t>
            </a:r>
          </a:p>
          <a:p>
            <a:pPr lvl="2" eaLnBrk="1" hangingPunct="1"/>
            <a:r>
              <a:rPr lang="zh-CN" altLang="en-US" dirty="0"/>
              <a:t>按该列展开得到</a:t>
            </a:r>
            <a:r>
              <a:rPr lang="en-US" altLang="zh-CN" dirty="0" err="1"/>
              <a:t>det</a:t>
            </a:r>
            <a:r>
              <a:rPr lang="en-US" altLang="zh-CN" dirty="0"/>
              <a:t>(B</a:t>
            </a:r>
            <a:r>
              <a:rPr lang="en-US" altLang="zh-CN" baseline="-25000" dirty="0"/>
              <a:t>0</a:t>
            </a:r>
            <a:r>
              <a:rPr lang="en-US" altLang="zh-CN" dirty="0"/>
              <a:t>)={±</a:t>
            </a:r>
            <a:r>
              <a:rPr lang="en-US" altLang="zh-CN" dirty="0" err="1"/>
              <a:t>det</a:t>
            </a:r>
            <a:r>
              <a:rPr lang="en-US" altLang="zh-CN" dirty="0"/>
              <a:t>(B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但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的阶为</a:t>
            </a:r>
            <a:r>
              <a:rPr lang="en-US" altLang="zh-CN" dirty="0"/>
              <a:t>k-1</a:t>
            </a:r>
          </a:p>
          <a:p>
            <a:pPr lvl="2" eaLnBrk="1" hangingPunct="1"/>
            <a:r>
              <a:rPr lang="zh-CN" altLang="en-US" dirty="0">
                <a:solidFill>
                  <a:srgbClr val="0026E6"/>
                </a:solidFill>
              </a:rPr>
              <a:t>依次类推</a:t>
            </a:r>
            <a:r>
              <a:rPr lang="zh-CN" altLang="en-US" dirty="0"/>
              <a:t>，可知最终</a:t>
            </a:r>
            <a:r>
              <a:rPr lang="en-US" altLang="zh-CN" dirty="0" err="1"/>
              <a:t>det</a:t>
            </a:r>
            <a:r>
              <a:rPr lang="en-US" altLang="zh-CN" dirty="0"/>
              <a:t>(B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，或</a:t>
            </a:r>
            <a:r>
              <a:rPr lang="en-US" altLang="zh-CN" dirty="0"/>
              <a:t>-1</a:t>
            </a:r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32083"/>
              </p:ext>
            </p:extLst>
          </p:nvPr>
        </p:nvGraphicFramePr>
        <p:xfrm>
          <a:off x="6282929" y="3220639"/>
          <a:ext cx="2289572" cy="140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1397000" progId="Equation.DSMT4">
                  <p:embed/>
                </p:oleObj>
              </mc:Choice>
              <mc:Fallback>
                <p:oleObj name="Equation" r:id="rId3" imgW="2057400" imgH="1397000" progId="Equation.DSMT4">
                  <p:embed/>
                  <p:pic>
                    <p:nvPicPr>
                      <p:cNvPr id="0" name="图片 338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929" y="3220639"/>
                        <a:ext cx="2289572" cy="1408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629401" y="3620691"/>
            <a:ext cx="1200151" cy="894460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支撑树的计数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49" y="2573555"/>
            <a:ext cx="6343651" cy="205559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100" dirty="0"/>
              <a:t>定理</a:t>
            </a:r>
            <a:r>
              <a:rPr lang="en-US" altLang="zh-CN" sz="2100" dirty="0"/>
              <a:t>3.3.1 </a:t>
            </a:r>
            <a:r>
              <a:rPr lang="en-US" altLang="zh-CN" sz="2100" dirty="0">
                <a:sym typeface="Wingdings" panose="05000000000000000000" charset="0"/>
              </a:rPr>
              <a:t>(</a:t>
            </a:r>
            <a:r>
              <a:rPr lang="en-US" altLang="zh-CN" sz="2100" dirty="0" err="1">
                <a:sym typeface="Wingdings" panose="05000000000000000000" charset="0"/>
              </a:rPr>
              <a:t>Binet</a:t>
            </a:r>
            <a:r>
              <a:rPr lang="en-US" altLang="zh-CN" sz="2100" dirty="0">
                <a:sym typeface="Wingdings" panose="05000000000000000000" charset="0"/>
              </a:rPr>
              <a:t>-Cauchy</a:t>
            </a:r>
            <a:r>
              <a:rPr lang="zh-CN" altLang="en-US" sz="2100" dirty="0">
                <a:sym typeface="Wingdings" panose="05000000000000000000" charset="0"/>
              </a:rPr>
              <a:t>定理)</a:t>
            </a:r>
            <a:endParaRPr lang="en-US" altLang="zh-CN" sz="2100" dirty="0">
              <a:sym typeface="Wingdings" panose="05000000000000000000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/>
              <a:t>已知两个矩阵</a:t>
            </a:r>
            <a:r>
              <a:rPr lang="en-US" altLang="zh-CN" sz="1800" dirty="0"/>
              <a:t>A=(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ij</a:t>
            </a:r>
            <a:r>
              <a:rPr lang="en-US" altLang="zh-CN" sz="1800" dirty="0"/>
              <a:t>)</a:t>
            </a:r>
            <a:r>
              <a:rPr lang="en-US" altLang="zh-CN" sz="1800" baseline="-25000" dirty="0" err="1"/>
              <a:t>m×n</a:t>
            </a:r>
            <a:r>
              <a:rPr lang="zh-CN" altLang="en-US" sz="1800" dirty="0"/>
              <a:t>和</a:t>
            </a:r>
            <a:r>
              <a:rPr lang="en-US" altLang="zh-CN" sz="1800" dirty="0"/>
              <a:t>B=(</a:t>
            </a:r>
            <a:r>
              <a:rPr lang="en-US" altLang="zh-CN" sz="1800" dirty="0" err="1"/>
              <a:t>b</a:t>
            </a:r>
            <a:r>
              <a:rPr lang="en-US" altLang="zh-CN" sz="1800" baseline="-25000" dirty="0" err="1"/>
              <a:t>ij</a:t>
            </a:r>
            <a:r>
              <a:rPr lang="en-US" altLang="zh-CN" sz="1800" dirty="0"/>
              <a:t>)</a:t>
            </a:r>
            <a:r>
              <a:rPr lang="en-US" altLang="zh-CN" sz="1800" baseline="-25000" dirty="0" err="1"/>
              <a:t>n×m</a:t>
            </a:r>
            <a:r>
              <a:rPr lang="zh-CN" altLang="en-US" sz="1800" baseline="-25000" dirty="0"/>
              <a:t> </a:t>
            </a:r>
            <a:r>
              <a:rPr lang="zh-CN" altLang="en-US" sz="1800" dirty="0"/>
              <a:t>满足</a:t>
            </a:r>
            <a:r>
              <a:rPr lang="en-US" altLang="zh-CN" sz="1800" dirty="0"/>
              <a:t>m ≤ n，</a:t>
            </a:r>
            <a:br>
              <a:rPr lang="en-US" altLang="zh-CN" sz="1800" dirty="0"/>
            </a:br>
            <a:r>
              <a:rPr lang="zh-CN" altLang="en-US" sz="1800" dirty="0"/>
              <a:t>则</a:t>
            </a:r>
            <a:r>
              <a:rPr lang="en-US" altLang="zh-CN" sz="1800" dirty="0" err="1"/>
              <a:t>det</a:t>
            </a:r>
            <a:r>
              <a:rPr lang="en-US" altLang="zh-CN" sz="1800" dirty="0"/>
              <a:t>(AB)= ∑ </a:t>
            </a:r>
            <a:r>
              <a:rPr lang="en-US" altLang="zh-CN" sz="1800" dirty="0" err="1"/>
              <a:t>A</a:t>
            </a:r>
            <a:r>
              <a:rPr lang="en-US" altLang="zh-CN" sz="1800" baseline="-25000" dirty="0" err="1"/>
              <a:t>i</a:t>
            </a:r>
            <a:r>
              <a:rPr lang="en-US" altLang="zh-CN" sz="1800" dirty="0" err="1"/>
              <a:t>B</a:t>
            </a:r>
            <a:r>
              <a:rPr lang="en-US" altLang="zh-CN" sz="1800" baseline="-25000" dirty="0" err="1"/>
              <a:t>i</a:t>
            </a:r>
            <a:endParaRPr lang="en-US" altLang="zh-CN" sz="1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A</a:t>
            </a:r>
            <a:r>
              <a:rPr lang="en-US" altLang="zh-CN" sz="1800" baseline="-25000" dirty="0">
                <a:highlight>
                  <a:srgbClr val="FFFF00"/>
                </a:highlight>
              </a:rPr>
              <a:t>i</a:t>
            </a:r>
            <a:r>
              <a:rPr lang="en-US" altLang="zh-CN" sz="1800" dirty="0">
                <a:highlight>
                  <a:srgbClr val="FFFF00"/>
                </a:highlight>
              </a:rPr>
              <a:t>: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A</a:t>
            </a:r>
            <a:r>
              <a:rPr lang="zh-CN" altLang="en-US" sz="1800" dirty="0">
                <a:highlight>
                  <a:srgbClr val="FFFF00"/>
                </a:highlight>
              </a:rPr>
              <a:t>中不同的</a:t>
            </a:r>
            <a:r>
              <a:rPr lang="en-US" altLang="zh-CN" sz="1800" dirty="0">
                <a:highlight>
                  <a:srgbClr val="FFFF00"/>
                </a:highlight>
              </a:rPr>
              <a:t>m</a:t>
            </a:r>
            <a:r>
              <a:rPr lang="zh-CN" altLang="en-US" sz="1800" dirty="0">
                <a:highlight>
                  <a:srgbClr val="FFFF00"/>
                </a:highlight>
              </a:rPr>
              <a:t>列构成的行列式</a:t>
            </a:r>
            <a:endParaRPr lang="en-US" altLang="zh-CN" sz="1800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B</a:t>
            </a:r>
            <a:r>
              <a:rPr lang="en-US" altLang="zh-CN" sz="1800" baseline="-25000" dirty="0">
                <a:highlight>
                  <a:srgbClr val="FFFF00"/>
                </a:highlight>
              </a:rPr>
              <a:t>i</a:t>
            </a:r>
            <a:r>
              <a:rPr lang="en-US" altLang="zh-CN" sz="1800" dirty="0">
                <a:highlight>
                  <a:srgbClr val="FFFF00"/>
                </a:highlight>
              </a:rPr>
              <a:t>:</a:t>
            </a:r>
            <a:r>
              <a:rPr lang="zh-CN" altLang="en-US" sz="1800" dirty="0">
                <a:highlight>
                  <a:srgbClr val="FFFF00"/>
                </a:highlight>
              </a:rPr>
              <a:t> </a:t>
            </a:r>
            <a:r>
              <a:rPr lang="en-US" altLang="zh-CN" sz="1800" dirty="0">
                <a:highlight>
                  <a:srgbClr val="FFFF00"/>
                </a:highlight>
              </a:rPr>
              <a:t>B</a:t>
            </a:r>
            <a:r>
              <a:rPr lang="zh-CN" altLang="en-US" sz="1800" dirty="0">
                <a:highlight>
                  <a:srgbClr val="FFFF00"/>
                </a:highlight>
              </a:rPr>
              <a:t>中相应的</a:t>
            </a:r>
            <a:r>
              <a:rPr lang="en-US" altLang="zh-CN" sz="1800" dirty="0">
                <a:highlight>
                  <a:srgbClr val="FFFF00"/>
                </a:highlight>
              </a:rPr>
              <a:t>m</a:t>
            </a:r>
            <a:r>
              <a:rPr lang="zh-CN" altLang="en-US" sz="1800" dirty="0">
                <a:highlight>
                  <a:srgbClr val="FFFF00"/>
                </a:highlight>
              </a:rPr>
              <a:t>行构成的行列式</a:t>
            </a:r>
            <a:endParaRPr lang="zh-CN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00300" y="885827"/>
          <a:ext cx="2914651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44700" imgH="1143000" progId="Equation.3">
                  <p:embed/>
                </p:oleObj>
              </mc:Choice>
              <mc:Fallback>
                <p:oleObj name="公式" r:id="rId3" imgW="2044700" imgH="1143000" progId="Equation.3">
                  <p:embed/>
                  <p:pic>
                    <p:nvPicPr>
                      <p:cNvPr id="0" name="图片 165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885827"/>
                        <a:ext cx="2914651" cy="162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14500" y="1514477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ea typeface="华文细黑" charset="0"/>
              </a:rPr>
              <a:t>B</a:t>
            </a:r>
            <a:r>
              <a:rPr lang="en-US" altLang="zh-CN" baseline="-25000" dirty="0" err="1">
                <a:ea typeface="华文细黑" charset="0"/>
              </a:rPr>
              <a:t>k</a:t>
            </a:r>
            <a:r>
              <a:rPr lang="en-US" altLang="zh-CN" baseline="-25000" dirty="0">
                <a:ea typeface="华文细黑" charset="0"/>
              </a:rPr>
              <a:t> </a:t>
            </a:r>
            <a:r>
              <a:rPr lang="en-US" altLang="zh-CN" dirty="0">
                <a:ea typeface="华文细黑" charset="0"/>
              </a:rPr>
              <a:t>＝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62956" y="3619408"/>
            <a:ext cx="2031326" cy="64633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子阵行列式的乘积</a:t>
            </a:r>
          </a:p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再组合累加</a:t>
            </a:r>
            <a:endParaRPr lang="en-US" altLang="zh-CN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685800" y="-1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支撑树的计数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800101" y="800101"/>
            <a:ext cx="7886700" cy="3905249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已知矩阵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如下，求</a:t>
            </a:r>
            <a:r>
              <a:rPr lang="en-US" altLang="zh-CN" dirty="0"/>
              <a:t>det(AB)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sz="1800" dirty="0"/>
          </a:p>
          <a:p>
            <a:pPr lvl="1" eaLnBrk="1" hangingPunct="1"/>
            <a:r>
              <a:rPr lang="zh-CN" altLang="en-US" dirty="0"/>
              <a:t>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由矩阵乘法，</a:t>
            </a:r>
            <a:endParaRPr lang="en-US" altLang="zh-CN" dirty="0"/>
          </a:p>
          <a:p>
            <a:pPr lvl="1" eaLnBrk="1" hangingPunct="1"/>
            <a:endParaRPr lang="en-US" altLang="zh-CN" sz="1200" dirty="0"/>
          </a:p>
          <a:p>
            <a:pPr lvl="1" eaLnBrk="1" hangingPunct="1"/>
            <a:r>
              <a:rPr lang="zh-CN" altLang="en-US" dirty="0"/>
              <a:t>所以</a:t>
            </a:r>
            <a:r>
              <a:rPr lang="en-US" altLang="zh-CN" dirty="0"/>
              <a:t>det(AB)=414</a:t>
            </a:r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72187"/>
              </p:ext>
            </p:extLst>
          </p:nvPr>
        </p:nvGraphicFramePr>
        <p:xfrm>
          <a:off x="2362200" y="1727534"/>
          <a:ext cx="3314699" cy="1316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711200" progId="Equation.DSMT4">
                  <p:embed/>
                </p:oleObj>
              </mc:Choice>
              <mc:Fallback>
                <p:oleObj name="Equation" r:id="rId2" imgW="17907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27534"/>
                        <a:ext cx="3314699" cy="13164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22123"/>
              </p:ext>
            </p:extLst>
          </p:nvPr>
        </p:nvGraphicFramePr>
        <p:xfrm>
          <a:off x="3048000" y="3229476"/>
          <a:ext cx="1828800" cy="86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457200" progId="Equation.DSMT4">
                  <p:embed/>
                </p:oleObj>
              </mc:Choice>
              <mc:Fallback>
                <p:oleObj name="Equation" r:id="rId4" imgW="965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29476"/>
                        <a:ext cx="1828800" cy="8662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支撑树的计数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例（续）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sz="1600" dirty="0"/>
          </a:p>
          <a:p>
            <a:pPr lvl="1" eaLnBrk="1" hangingPunct="1"/>
            <a:r>
              <a:rPr lang="zh-CN" altLang="en-US" dirty="0"/>
              <a:t>由比内</a:t>
            </a:r>
            <a:r>
              <a:rPr lang="en-US" altLang="zh-CN" dirty="0"/>
              <a:t>-</a:t>
            </a:r>
            <a:r>
              <a:rPr lang="zh-CN" altLang="en-US" dirty="0"/>
              <a:t>柯西定理计算</a:t>
            </a:r>
          </a:p>
        </p:txBody>
      </p:sp>
      <p:graphicFrame>
        <p:nvGraphicFramePr>
          <p:cNvPr id="686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66845"/>
              </p:ext>
            </p:extLst>
          </p:nvPr>
        </p:nvGraphicFramePr>
        <p:xfrm>
          <a:off x="2171702" y="2952750"/>
          <a:ext cx="1907381" cy="57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9665" imgH="342900" progId="Equation.DSMT4">
                  <p:embed/>
                </p:oleObj>
              </mc:Choice>
              <mc:Fallback>
                <p:oleObj name="Equation" r:id="rId2" imgW="1129665" imgH="342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2" y="2952750"/>
                        <a:ext cx="1907381" cy="5786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041124"/>
              </p:ext>
            </p:extLst>
          </p:nvPr>
        </p:nvGraphicFramePr>
        <p:xfrm>
          <a:off x="3028951" y="3409949"/>
          <a:ext cx="45862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800" imgH="660400" progId="Equation.DSMT4">
                  <p:embed/>
                </p:oleObj>
              </mc:Choice>
              <mc:Fallback>
                <p:oleObj name="Equation" r:id="rId4" imgW="27178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1" y="3409949"/>
                        <a:ext cx="4586288" cy="1114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4"/>
          <p:cNvGraphicFramePr>
            <a:graphicFrameLocks noChangeAspect="1"/>
          </p:cNvGraphicFramePr>
          <p:nvPr/>
        </p:nvGraphicFramePr>
        <p:xfrm>
          <a:off x="2457451" y="1200151"/>
          <a:ext cx="3021807" cy="120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00" imgH="711200" progId="Equation.DSMT4">
                  <p:embed/>
                </p:oleObj>
              </mc:Choice>
              <mc:Fallback>
                <p:oleObj name="Equation" r:id="rId6" imgW="17907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1" y="1200151"/>
                        <a:ext cx="3021807" cy="12001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支撑树的计数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>
          <a:xfrm>
            <a:off x="762000" y="1352550"/>
            <a:ext cx="7086600" cy="339447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例（续）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显然可见，用比内－柯西定理计算乘积矩阵的</a:t>
            </a:r>
            <a:br>
              <a:rPr lang="en-US" altLang="zh-CN" dirty="0"/>
            </a:br>
            <a:r>
              <a:rPr lang="zh-CN" altLang="en-US" dirty="0"/>
              <a:t>行列式比通常方法复杂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但该定理</a:t>
            </a:r>
            <a:r>
              <a:rPr lang="zh-CN" altLang="en-US" dirty="0">
                <a:solidFill>
                  <a:srgbClr val="0026E6"/>
                </a:solidFill>
              </a:rPr>
              <a:t>揭示了乘积矩阵的行列式与各矩阵子行列式之间的关系</a:t>
            </a:r>
            <a:endParaRPr lang="en-US" altLang="zh-CN" dirty="0">
              <a:solidFill>
                <a:srgbClr val="0026E6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连通图Ｇ不同支撑树的计数，恰好利用了这种关系</a:t>
            </a:r>
            <a:endParaRPr lang="en-US" altLang="zh-CN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571751" y="860496"/>
            <a:ext cx="3200400" cy="5143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175" indent="-257175" algn="ctr">
              <a:spcBef>
                <a:spcPct val="20000"/>
              </a:spcBef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det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(AB)= ∑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A</a:t>
            </a:r>
            <a:r>
              <a:rPr lang="en-US" altLang="zh-CN" sz="2400" baseline="-25000" dirty="0" err="1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i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B</a:t>
            </a:r>
            <a:r>
              <a:rPr lang="en-US" altLang="zh-CN" sz="2400" baseline="-25000" dirty="0" err="1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i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华文细黑" charset="0"/>
            </a:endParaRPr>
          </a:p>
        </p:txBody>
      </p:sp>
      <p:pic>
        <p:nvPicPr>
          <p:cNvPr id="364548" name="Picture 4" descr="https://timgsa.baidu.com/timg?image&amp;quality=80&amp;size=b9999_10000&amp;sec=1584350717209&amp;di=21a653661366a9d13343b0310ac8a720&amp;imgtype=0&amp;src=http%3A%2F%2Fpic.51yuansu.com%2Fpic3%2Fcover%2F03%2F47%2F64%2F5bac198343031_61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72300" y="941223"/>
            <a:ext cx="1600200" cy="166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02867"/>
              </p:ext>
            </p:extLst>
          </p:nvPr>
        </p:nvGraphicFramePr>
        <p:xfrm>
          <a:off x="3581400" y="3373510"/>
          <a:ext cx="2571751" cy="58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355600" progId="Equation.DSMT4">
                  <p:embed/>
                </p:oleObj>
              </mc:Choice>
              <mc:Fallback>
                <p:oleObj name="Equation" r:id="rId2" imgW="1422400" imgH="355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73510"/>
                        <a:ext cx="2571751" cy="5893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685800" y="4806"/>
            <a:ext cx="36576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支撑树的计数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381000" y="742950"/>
            <a:ext cx="6343651" cy="3962400"/>
          </a:xfrm>
        </p:spPr>
        <p:txBody>
          <a:bodyPr/>
          <a:lstStyle/>
          <a:p>
            <a:pPr eaLnBrk="1" hangingPunct="1"/>
            <a:r>
              <a:rPr lang="zh-CN" altLang="en-US" sz="2100" dirty="0"/>
              <a:t>有向连通图的树计数</a:t>
            </a:r>
          </a:p>
          <a:p>
            <a:pPr eaLnBrk="1" hangingPunct="1"/>
            <a:r>
              <a:rPr lang="zh-CN" altLang="en-US" sz="2100" dirty="0"/>
              <a:t>定理3.</a:t>
            </a:r>
            <a:r>
              <a:rPr lang="en-US" altLang="zh-CN" sz="2100" dirty="0"/>
              <a:t>3</a:t>
            </a:r>
            <a:r>
              <a:rPr lang="zh-CN" altLang="en-US" sz="2100" dirty="0"/>
              <a:t>.2 </a:t>
            </a:r>
            <a:endParaRPr lang="en-US" altLang="zh-CN" sz="2100" dirty="0"/>
          </a:p>
          <a:p>
            <a:pPr lvl="1" eaLnBrk="1" hangingPunct="1"/>
            <a:r>
              <a:rPr lang="zh-CN" altLang="en-US" sz="1800" dirty="0"/>
              <a:t>设</a:t>
            </a:r>
            <a:r>
              <a:rPr lang="en-US" altLang="zh-CN" sz="1800" dirty="0" err="1"/>
              <a:t>B</a:t>
            </a:r>
            <a:r>
              <a:rPr lang="en-US" altLang="zh-CN" sz="1800" baseline="-25000" dirty="0" err="1"/>
              <a:t>k</a:t>
            </a:r>
            <a:r>
              <a:rPr lang="zh-CN" altLang="en-US" sz="1800" dirty="0"/>
              <a:t>是有向连通图</a:t>
            </a:r>
            <a:r>
              <a:rPr lang="en-US" altLang="zh-CN" sz="1800" dirty="0"/>
              <a:t>G=(V,E)</a:t>
            </a:r>
            <a:r>
              <a:rPr lang="zh-CN" altLang="en-US" sz="1800" dirty="0"/>
              <a:t>的某一基本关联矩阵，</a:t>
            </a:r>
            <a:br>
              <a:rPr lang="en-US" altLang="zh-CN" sz="1800" dirty="0"/>
            </a:br>
            <a:r>
              <a:rPr lang="zh-CN" altLang="en-US" sz="1800" dirty="0"/>
              <a:t>则</a:t>
            </a:r>
            <a:r>
              <a:rPr lang="en-US" altLang="zh-CN" sz="1800" dirty="0"/>
              <a:t>G</a:t>
            </a:r>
            <a:r>
              <a:rPr lang="zh-CN" altLang="en-US" sz="1800" dirty="0"/>
              <a:t>的不同树的树目是</a:t>
            </a:r>
            <a:r>
              <a:rPr lang="en-US" altLang="zh-CN" sz="1800" dirty="0" err="1"/>
              <a:t>det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B</a:t>
            </a:r>
            <a:r>
              <a:rPr lang="en-US" altLang="zh-CN" sz="1800" baseline="-25000" dirty="0" err="1"/>
              <a:t>k</a:t>
            </a:r>
            <a:r>
              <a:rPr lang="en-US" altLang="zh-CN" sz="1800" dirty="0" err="1"/>
              <a:t>B</a:t>
            </a:r>
            <a:r>
              <a:rPr lang="en-US" altLang="zh-CN" sz="1800" baseline="-25000" dirty="0" err="1"/>
              <a:t>k</a:t>
            </a:r>
            <a:r>
              <a:rPr lang="en-US" altLang="zh-CN" sz="1800" baseline="30000" dirty="0" err="1"/>
              <a:t>T</a:t>
            </a:r>
            <a:r>
              <a:rPr lang="en-US" altLang="zh-CN" sz="1800" dirty="0"/>
              <a:t>）</a:t>
            </a:r>
          </a:p>
          <a:p>
            <a:pPr lvl="1" eaLnBrk="1" hangingPunct="1"/>
            <a:r>
              <a:rPr lang="zh-CN" altLang="en-US" sz="1800" dirty="0">
                <a:solidFill>
                  <a:srgbClr val="C00000"/>
                </a:solidFill>
              </a:rPr>
              <a:t>证明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2" eaLnBrk="1" hangingPunct="1"/>
            <a:r>
              <a:rPr lang="zh-CN" altLang="en-US" dirty="0"/>
              <a:t>设</a:t>
            </a:r>
            <a:r>
              <a:rPr lang="en-US" altLang="zh-CN" dirty="0"/>
              <a:t>B</a:t>
            </a:r>
            <a:r>
              <a:rPr lang="en-US" altLang="zh-CN" baseline="-25000" dirty="0"/>
              <a:t>k</a:t>
            </a:r>
            <a:r>
              <a:rPr lang="en-US" altLang="zh-CN" dirty="0"/>
              <a:t>=(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ij</a:t>
            </a:r>
            <a:r>
              <a:rPr lang="en-US" altLang="zh-CN" dirty="0"/>
              <a:t>)</a:t>
            </a:r>
            <a:r>
              <a:rPr lang="en-US" altLang="zh-CN" baseline="-25000" dirty="0"/>
              <a:t>(n-1)</a:t>
            </a:r>
            <a:r>
              <a:rPr lang="en-US" altLang="zh-CN" baseline="-25000" dirty="0" err="1"/>
              <a:t>xm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由于</a:t>
            </a:r>
            <a:r>
              <a:rPr lang="en-US" altLang="zh-CN" dirty="0"/>
              <a:t>G</a:t>
            </a:r>
            <a:r>
              <a:rPr lang="zh-CN" altLang="en-US" dirty="0"/>
              <a:t>是连通图，故</a:t>
            </a:r>
            <a:r>
              <a:rPr lang="en-US" altLang="zh-CN" dirty="0"/>
              <a:t>n-1 ≤m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dirty="0"/>
              <a:t>由比内</a:t>
            </a:r>
            <a:r>
              <a:rPr lang="en-US" altLang="zh-CN" dirty="0"/>
              <a:t>-</a:t>
            </a:r>
            <a:r>
              <a:rPr lang="zh-CN" altLang="en-US" dirty="0"/>
              <a:t>柯西定理，得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其中</a:t>
            </a:r>
            <a:r>
              <a:rPr lang="en-US" altLang="zh-CN" dirty="0"/>
              <a:t>|B</a:t>
            </a:r>
            <a:r>
              <a:rPr lang="en-US" altLang="zh-CN" baseline="-25000" dirty="0"/>
              <a:t>i</a:t>
            </a:r>
            <a:r>
              <a:rPr lang="en-US" altLang="zh-CN" dirty="0"/>
              <a:t>|</a:t>
            </a:r>
            <a:r>
              <a:rPr lang="zh-CN" altLang="en-US" dirty="0"/>
              <a:t>是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k</a:t>
            </a:r>
            <a:r>
              <a:rPr lang="zh-CN" altLang="en-US" dirty="0"/>
              <a:t>的某个 </a:t>
            </a:r>
            <a:r>
              <a:rPr lang="en-US" altLang="zh-CN" dirty="0"/>
              <a:t>n-1</a:t>
            </a:r>
            <a:r>
              <a:rPr lang="zh-CN" altLang="en-US" dirty="0"/>
              <a:t>阶子阵的行列式</a:t>
            </a:r>
          </a:p>
          <a:p>
            <a:pPr lvl="2" eaLnBrk="1" hangingPunct="1"/>
            <a:r>
              <a:rPr lang="en-US" altLang="zh-CN" dirty="0"/>
              <a:t>|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</a:t>
            </a:r>
            <a:r>
              <a:rPr lang="en-US" altLang="zh-CN" baseline="30000" dirty="0" err="1"/>
              <a:t>T</a:t>
            </a:r>
            <a:r>
              <a:rPr lang="en-US" altLang="zh-CN" dirty="0"/>
              <a:t>|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en-US" dirty="0"/>
              <a:t>转置的行列式</a:t>
            </a:r>
            <a:endParaRPr lang="en-US" altLang="zh-CN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000752" y="1530731"/>
          <a:ext cx="2681021" cy="1498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44700" imgH="1143000" progId="Equation.3">
                  <p:embed/>
                </p:oleObj>
              </mc:Choice>
              <mc:Fallback>
                <p:oleObj name="公式" r:id="rId4" imgW="2044700" imgH="1143000" progId="Equation.3">
                  <p:embed/>
                  <p:pic>
                    <p:nvPicPr>
                      <p:cNvPr id="0" name="图片 71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2" y="1530731"/>
                        <a:ext cx="2681021" cy="14982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6400799" y="1873633"/>
            <a:ext cx="1485900" cy="1143000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633677" y="742950"/>
            <a:ext cx="7943851" cy="360045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100" dirty="0"/>
              <a:t>证（续）</a:t>
            </a:r>
            <a:endParaRPr lang="en-US" altLang="zh-CN" sz="2100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由于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i</a:t>
            </a:r>
            <a:r>
              <a:rPr lang="en-US" altLang="zh-CN" baseline="30000" dirty="0" err="1"/>
              <a:t>T</a:t>
            </a:r>
            <a:r>
              <a:rPr lang="zh-CN" altLang="en-US" dirty="0"/>
              <a:t>是</a:t>
            </a:r>
            <a:r>
              <a:rPr lang="en-US" altLang="zh-CN" dirty="0"/>
              <a:t>n-1</a:t>
            </a:r>
            <a:r>
              <a:rPr lang="zh-CN" altLang="en-US" dirty="0"/>
              <a:t>阶子阵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en-US" dirty="0"/>
              <a:t>的转置，因此</a:t>
            </a:r>
            <a:r>
              <a:rPr lang="en-US" altLang="zh-CN" dirty="0">
                <a:solidFill>
                  <a:srgbClr val="0026E6"/>
                </a:solidFill>
              </a:rPr>
              <a:t>|</a:t>
            </a:r>
            <a:r>
              <a:rPr lang="en-US" altLang="zh-CN" dirty="0" err="1">
                <a:solidFill>
                  <a:srgbClr val="0026E6"/>
                </a:solidFill>
              </a:rPr>
              <a:t>B</a:t>
            </a:r>
            <a:r>
              <a:rPr lang="en-US" altLang="zh-CN" baseline="-25000" dirty="0" err="1">
                <a:solidFill>
                  <a:srgbClr val="0026E6"/>
                </a:solidFill>
              </a:rPr>
              <a:t>i</a:t>
            </a:r>
            <a:r>
              <a:rPr lang="en-US" altLang="zh-CN" baseline="30000" dirty="0" err="1">
                <a:solidFill>
                  <a:srgbClr val="0026E6"/>
                </a:solidFill>
              </a:rPr>
              <a:t>T</a:t>
            </a:r>
            <a:r>
              <a:rPr lang="en-US" altLang="zh-CN" dirty="0">
                <a:solidFill>
                  <a:srgbClr val="0026E6"/>
                </a:solidFill>
              </a:rPr>
              <a:t>|=|B</a:t>
            </a:r>
            <a:r>
              <a:rPr lang="en-US" altLang="zh-CN" baseline="-25000" dirty="0">
                <a:solidFill>
                  <a:srgbClr val="0026E6"/>
                </a:solidFill>
              </a:rPr>
              <a:t>i</a:t>
            </a:r>
            <a:r>
              <a:rPr lang="en-US" altLang="zh-CN" dirty="0">
                <a:solidFill>
                  <a:srgbClr val="0026E6"/>
                </a:solidFill>
              </a:rPr>
              <a:t>|</a:t>
            </a:r>
          </a:p>
          <a:p>
            <a:pPr lvl="2">
              <a:lnSpc>
                <a:spcPct val="110000"/>
              </a:lnSpc>
            </a:pPr>
            <a:endParaRPr lang="en-US" altLang="zh-CN" sz="1000" dirty="0"/>
          </a:p>
          <a:p>
            <a:pPr lvl="2">
              <a:lnSpc>
                <a:spcPct val="110000"/>
              </a:lnSpc>
              <a:buFontTx/>
              <a:buNone/>
            </a:pPr>
            <a:r>
              <a:rPr lang="en-US" altLang="zh-CN" sz="1000" dirty="0"/>
              <a:t> 			</a:t>
            </a:r>
            <a:r>
              <a:rPr lang="en-US" altLang="zh-CN" dirty="0"/>
              <a:t>			</a:t>
            </a:r>
            <a:endParaRPr lang="en-US" altLang="zh-CN" dirty="0">
              <a:solidFill>
                <a:srgbClr val="7575D1"/>
              </a:solidFill>
            </a:endParaRPr>
          </a:p>
          <a:p>
            <a:pPr lvl="2">
              <a:lnSpc>
                <a:spcPct val="110000"/>
              </a:lnSpc>
            </a:pPr>
            <a:r>
              <a:rPr lang="zh-CN" altLang="en-US" dirty="0"/>
              <a:t>由定理</a:t>
            </a:r>
            <a:r>
              <a:rPr lang="en-US" altLang="zh-CN" dirty="0"/>
              <a:t>3.2.6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zh-CN" dirty="0">
                <a:solidFill>
                  <a:srgbClr val="C00000"/>
                </a:solidFill>
              </a:rPr>
              <a:t>|B</a:t>
            </a:r>
            <a:r>
              <a:rPr lang="en-US" altLang="zh-CN" baseline="-25000" dirty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|≠0</a:t>
            </a:r>
            <a:r>
              <a:rPr lang="zh-CN" altLang="en-US" dirty="0">
                <a:solidFill>
                  <a:srgbClr val="C00000"/>
                </a:solidFill>
              </a:rPr>
              <a:t>，则对应边构成</a:t>
            </a:r>
            <a:r>
              <a:rPr lang="en-US" altLang="zh-CN" dirty="0">
                <a:solidFill>
                  <a:srgbClr val="C00000"/>
                </a:solidFill>
              </a:rPr>
              <a:t>G</a:t>
            </a:r>
            <a:r>
              <a:rPr lang="zh-CN" altLang="en-US" dirty="0">
                <a:solidFill>
                  <a:srgbClr val="C00000"/>
                </a:solidFill>
              </a:rPr>
              <a:t>的一棵树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zh-CN" altLang="en-US" dirty="0"/>
              <a:t>由定理</a:t>
            </a:r>
            <a:r>
              <a:rPr lang="en-US" altLang="zh-CN" dirty="0"/>
              <a:t>3.2.2</a:t>
            </a:r>
            <a:r>
              <a:rPr lang="zh-CN" altLang="en-US" dirty="0"/>
              <a:t>，此时</a:t>
            </a:r>
            <a:r>
              <a:rPr lang="en-US" altLang="zh-CN" dirty="0"/>
              <a:t>|B</a:t>
            </a:r>
            <a:r>
              <a:rPr lang="en-US" altLang="zh-CN" baseline="-25000" dirty="0"/>
              <a:t>i</a:t>
            </a:r>
            <a:r>
              <a:rPr lang="en-US" altLang="zh-CN" dirty="0"/>
              <a:t>|=1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  <a:r>
              <a:rPr lang="zh-CN" altLang="en-US" dirty="0"/>
              <a:t>，即</a:t>
            </a:r>
            <a:r>
              <a:rPr lang="en-US" altLang="zh-CN" dirty="0"/>
              <a:t>|B</a:t>
            </a:r>
            <a:r>
              <a:rPr lang="en-US" altLang="zh-CN" baseline="-25000" dirty="0"/>
              <a:t>i</a:t>
            </a:r>
            <a:r>
              <a:rPr lang="en-US" altLang="zh-CN" dirty="0"/>
              <a:t>|</a:t>
            </a:r>
            <a:r>
              <a:rPr lang="en-US" altLang="zh-CN" baseline="30000" dirty="0"/>
              <a:t>2</a:t>
            </a:r>
            <a:r>
              <a:rPr lang="en-US" altLang="zh-CN" dirty="0"/>
              <a:t>=1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highlight>
                  <a:srgbClr val="FFFF00"/>
                </a:highlight>
              </a:rPr>
              <a:t>这说明若</a:t>
            </a:r>
            <a:r>
              <a:rPr lang="en-US" altLang="zh-CN" dirty="0">
                <a:highlight>
                  <a:srgbClr val="FFFF00"/>
                </a:highlight>
              </a:rPr>
              <a:t>B</a:t>
            </a:r>
            <a:r>
              <a:rPr lang="en-US" altLang="zh-CN" baseline="-25000" dirty="0">
                <a:highlight>
                  <a:srgbClr val="FFFF00"/>
                </a:highlight>
              </a:rPr>
              <a:t>i</a:t>
            </a:r>
            <a:r>
              <a:rPr lang="zh-CN" altLang="en-US" dirty="0">
                <a:highlight>
                  <a:srgbClr val="FFFF00"/>
                </a:highlight>
              </a:rPr>
              <a:t>的各列对应的边构成</a:t>
            </a:r>
            <a:r>
              <a:rPr lang="en-US" altLang="zh-CN" dirty="0">
                <a:highlight>
                  <a:srgbClr val="FFFF00"/>
                </a:highlight>
              </a:rPr>
              <a:t>G</a:t>
            </a:r>
            <a:r>
              <a:rPr lang="zh-CN" altLang="en-US" dirty="0">
                <a:highlight>
                  <a:srgbClr val="FFFF00"/>
                </a:highlight>
              </a:rPr>
              <a:t>的一棵树，</a:t>
            </a:r>
            <a:br>
              <a:rPr lang="en-US" altLang="zh-CN" dirty="0">
                <a:highlight>
                  <a:srgbClr val="FFFF00"/>
                </a:highlight>
              </a:rPr>
            </a:br>
            <a:r>
              <a:rPr lang="zh-CN" altLang="en-US" dirty="0">
                <a:highlight>
                  <a:srgbClr val="FFFF00"/>
                </a:highlight>
              </a:rPr>
              <a:t>则对</a:t>
            </a:r>
            <a:r>
              <a:rPr lang="en-US" altLang="zh-CN" dirty="0">
                <a:highlight>
                  <a:srgbClr val="FFFF00"/>
                </a:highlight>
              </a:rPr>
              <a:t>det(</a:t>
            </a:r>
            <a:r>
              <a:rPr lang="en-US" altLang="zh-CN" dirty="0" err="1">
                <a:highlight>
                  <a:srgbClr val="FFFF00"/>
                </a:highlight>
              </a:rPr>
              <a:t>B</a:t>
            </a:r>
            <a:r>
              <a:rPr lang="en-US" altLang="zh-CN" baseline="-25000" dirty="0" err="1">
                <a:highlight>
                  <a:srgbClr val="FFFF00"/>
                </a:highlight>
              </a:rPr>
              <a:t>k</a:t>
            </a:r>
            <a:r>
              <a:rPr lang="en-US" altLang="zh-CN" dirty="0" err="1">
                <a:highlight>
                  <a:srgbClr val="FFFF00"/>
                </a:highlight>
              </a:rPr>
              <a:t>B</a:t>
            </a:r>
            <a:r>
              <a:rPr lang="en-US" altLang="zh-CN" baseline="-25000" dirty="0" err="1">
                <a:highlight>
                  <a:srgbClr val="FFFF00"/>
                </a:highlight>
              </a:rPr>
              <a:t>k</a:t>
            </a:r>
            <a:r>
              <a:rPr lang="en-US" altLang="zh-CN" baseline="30000" dirty="0" err="1">
                <a:highlight>
                  <a:srgbClr val="FFFF00"/>
                </a:highlight>
              </a:rPr>
              <a:t>T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中的贡献为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rgbClr val="0026E6"/>
                </a:solidFill>
              </a:rPr>
              <a:t>上式是对</a:t>
            </a:r>
            <a:r>
              <a:rPr lang="en-US" altLang="zh-CN" dirty="0">
                <a:solidFill>
                  <a:srgbClr val="0026E6"/>
                </a:solidFill>
              </a:rPr>
              <a:t>|B</a:t>
            </a:r>
            <a:r>
              <a:rPr lang="en-US" altLang="zh-CN" baseline="-25000" dirty="0">
                <a:solidFill>
                  <a:srgbClr val="0026E6"/>
                </a:solidFill>
              </a:rPr>
              <a:t>i</a:t>
            </a:r>
            <a:r>
              <a:rPr lang="en-US" altLang="zh-CN" dirty="0">
                <a:solidFill>
                  <a:srgbClr val="0026E6"/>
                </a:solidFill>
              </a:rPr>
              <a:t>|</a:t>
            </a:r>
            <a:r>
              <a:rPr lang="en-US" altLang="zh-CN" baseline="30000" dirty="0">
                <a:solidFill>
                  <a:srgbClr val="0026E6"/>
                </a:solidFill>
              </a:rPr>
              <a:t>2</a:t>
            </a:r>
            <a:r>
              <a:rPr lang="zh-CN" altLang="en-US" dirty="0">
                <a:solidFill>
                  <a:srgbClr val="0026E6"/>
                </a:solidFill>
              </a:rPr>
              <a:t>的全部组合求和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因此</a:t>
            </a:r>
            <a:r>
              <a:rPr lang="en-US" altLang="zh-CN" dirty="0" err="1">
                <a:solidFill>
                  <a:srgbClr val="C00000"/>
                </a:solidFill>
                <a:highlight>
                  <a:srgbClr val="FFFF00"/>
                </a:highlight>
              </a:rPr>
              <a:t>det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highlight>
                  <a:srgbClr val="FFFF00"/>
                </a:highlight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highlight>
                  <a:srgbClr val="FFFF00"/>
                </a:highlight>
              </a:rPr>
              <a:t>k</a:t>
            </a:r>
            <a:r>
              <a:rPr lang="en-US" altLang="zh-CN" dirty="0" err="1">
                <a:solidFill>
                  <a:srgbClr val="C00000"/>
                </a:solidFill>
                <a:highlight>
                  <a:srgbClr val="FFFF00"/>
                </a:highlight>
              </a:rPr>
              <a:t>B</a:t>
            </a:r>
            <a:r>
              <a:rPr lang="en-US" altLang="zh-CN" baseline="-25000" dirty="0" err="1">
                <a:solidFill>
                  <a:srgbClr val="C00000"/>
                </a:solidFill>
                <a:highlight>
                  <a:srgbClr val="FFFF00"/>
                </a:highlight>
              </a:rPr>
              <a:t>k</a:t>
            </a:r>
            <a:r>
              <a:rPr lang="en-US" altLang="zh-CN" baseline="30000" dirty="0" err="1">
                <a:solidFill>
                  <a:srgbClr val="C00000"/>
                </a:solidFill>
                <a:highlight>
                  <a:srgbClr val="FFFF00"/>
                </a:highlight>
              </a:rPr>
              <a:t>T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)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是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G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中不同树的数目</a:t>
            </a:r>
            <a:endParaRPr lang="en-US" altLang="zh-CN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392590"/>
              </p:ext>
            </p:extLst>
          </p:nvPr>
        </p:nvGraphicFramePr>
        <p:xfrm>
          <a:off x="2293952" y="1597054"/>
          <a:ext cx="3305175" cy="606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6600" imgH="368300" progId="Equation.DSMT4">
                  <p:embed/>
                </p:oleObj>
              </mc:Choice>
              <mc:Fallback>
                <p:oleObj name="Equation" r:id="rId3" imgW="20066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52" y="1597054"/>
                        <a:ext cx="3305175" cy="6060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000752" y="3086101"/>
          <a:ext cx="2509571" cy="140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44700" imgH="1143000" progId="Equation.3">
                  <p:embed/>
                </p:oleObj>
              </mc:Choice>
              <mc:Fallback>
                <p:oleObj name="公式" r:id="rId5" imgW="2044700" imgH="1143000" progId="Equation.3">
                  <p:embed/>
                  <p:pic>
                    <p:nvPicPr>
                      <p:cNvPr id="0" name="图片 72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2" y="3086101"/>
                        <a:ext cx="2509571" cy="14024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6343650" y="3371850"/>
            <a:ext cx="1485900" cy="1143000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支撑树的计数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857251" y="742950"/>
            <a:ext cx="6172200" cy="914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例 </a:t>
            </a:r>
            <a:r>
              <a:rPr lang="en-US" altLang="zh-CN" dirty="0"/>
              <a:t>3.3.2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求下图中树的数目（不考虑边的方向）</a:t>
            </a:r>
          </a:p>
        </p:txBody>
      </p:sp>
      <p:grpSp>
        <p:nvGrpSpPr>
          <p:cNvPr id="73731" name="Group 24"/>
          <p:cNvGrpSpPr/>
          <p:nvPr/>
        </p:nvGrpSpPr>
        <p:grpSpPr bwMode="auto">
          <a:xfrm>
            <a:off x="1485901" y="2190749"/>
            <a:ext cx="2114551" cy="1716453"/>
            <a:chOff x="1152" y="2640"/>
            <a:chExt cx="1356" cy="1101"/>
          </a:xfrm>
        </p:grpSpPr>
        <p:sp>
          <p:nvSpPr>
            <p:cNvPr id="73736" name="Oval 7"/>
            <p:cNvSpPr>
              <a:spLocks noChangeArrowheads="1"/>
            </p:cNvSpPr>
            <p:nvPr/>
          </p:nvSpPr>
          <p:spPr bwMode="auto">
            <a:xfrm>
              <a:off x="1368" y="2812"/>
              <a:ext cx="172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73737" name="Oval 8"/>
            <p:cNvSpPr>
              <a:spLocks noChangeArrowheads="1"/>
            </p:cNvSpPr>
            <p:nvPr/>
          </p:nvSpPr>
          <p:spPr bwMode="auto">
            <a:xfrm>
              <a:off x="2077" y="2816"/>
              <a:ext cx="173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73738" name="Oval 9"/>
            <p:cNvSpPr>
              <a:spLocks noChangeArrowheads="1"/>
            </p:cNvSpPr>
            <p:nvPr/>
          </p:nvSpPr>
          <p:spPr bwMode="auto">
            <a:xfrm>
              <a:off x="1368" y="3416"/>
              <a:ext cx="172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73739" name="Oval 10"/>
            <p:cNvSpPr>
              <a:spLocks noChangeArrowheads="1"/>
            </p:cNvSpPr>
            <p:nvPr/>
          </p:nvSpPr>
          <p:spPr bwMode="auto">
            <a:xfrm>
              <a:off x="2077" y="3420"/>
              <a:ext cx="173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73740" name="Line 11"/>
            <p:cNvSpPr>
              <a:spLocks noChangeShapeType="1"/>
            </p:cNvSpPr>
            <p:nvPr/>
          </p:nvSpPr>
          <p:spPr bwMode="auto">
            <a:xfrm>
              <a:off x="1540" y="2898"/>
              <a:ext cx="53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Line 12"/>
            <p:cNvSpPr>
              <a:spLocks noChangeShapeType="1"/>
            </p:cNvSpPr>
            <p:nvPr/>
          </p:nvSpPr>
          <p:spPr bwMode="auto">
            <a:xfrm>
              <a:off x="1540" y="3502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3"/>
            <p:cNvSpPr>
              <a:spLocks noChangeShapeType="1"/>
            </p:cNvSpPr>
            <p:nvPr/>
          </p:nvSpPr>
          <p:spPr bwMode="auto">
            <a:xfrm>
              <a:off x="2164" y="29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1645" y="3504"/>
              <a:ext cx="302" cy="23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5</a:t>
              </a:r>
            </a:p>
          </p:txBody>
        </p:sp>
        <p:sp>
          <p:nvSpPr>
            <p:cNvPr id="73744" name="Text Box 15"/>
            <p:cNvSpPr txBox="1">
              <a:spLocks noChangeArrowheads="1"/>
            </p:cNvSpPr>
            <p:nvPr/>
          </p:nvSpPr>
          <p:spPr bwMode="auto">
            <a:xfrm>
              <a:off x="1645" y="2640"/>
              <a:ext cx="467" cy="23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73745" name="Text Box 16"/>
            <p:cNvSpPr txBox="1">
              <a:spLocks noChangeArrowheads="1"/>
            </p:cNvSpPr>
            <p:nvPr/>
          </p:nvSpPr>
          <p:spPr bwMode="auto">
            <a:xfrm>
              <a:off x="2207" y="3032"/>
              <a:ext cx="301" cy="23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 flipV="1">
              <a:off x="1527" y="2971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Text Box 18"/>
            <p:cNvSpPr txBox="1">
              <a:spLocks noChangeArrowheads="1"/>
            </p:cNvSpPr>
            <p:nvPr/>
          </p:nvSpPr>
          <p:spPr bwMode="auto">
            <a:xfrm>
              <a:off x="1699" y="2927"/>
              <a:ext cx="302" cy="23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3</a:t>
              </a:r>
            </a:p>
          </p:txBody>
        </p:sp>
        <p:sp>
          <p:nvSpPr>
            <p:cNvPr id="73748" name="Line 21"/>
            <p:cNvSpPr>
              <a:spLocks noChangeShapeType="1"/>
            </p:cNvSpPr>
            <p:nvPr/>
          </p:nvSpPr>
          <p:spPr bwMode="auto">
            <a:xfrm>
              <a:off x="1454" y="2980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Text Box 22"/>
            <p:cNvSpPr txBox="1">
              <a:spLocks noChangeArrowheads="1"/>
            </p:cNvSpPr>
            <p:nvPr/>
          </p:nvSpPr>
          <p:spPr bwMode="auto">
            <a:xfrm>
              <a:off x="1152" y="3024"/>
              <a:ext cx="302" cy="23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</p:grpSp>
      <p:sp>
        <p:nvSpPr>
          <p:cNvPr id="9223" name="内容占位符 2"/>
          <p:cNvSpPr txBox="1"/>
          <p:nvPr/>
        </p:nvSpPr>
        <p:spPr bwMode="auto">
          <a:xfrm>
            <a:off x="1200150" y="1692303"/>
            <a:ext cx="4629151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解：任取一个基本关联矩阵，如</a:t>
            </a:r>
            <a:r>
              <a:rPr lang="en-US" altLang="zh-CN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B</a:t>
            </a:r>
            <a:r>
              <a:rPr lang="en-US" altLang="zh-CN" sz="2100" baseline="-250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4</a:t>
            </a:r>
            <a:endParaRPr lang="zh-CN" altLang="en-US" sz="2100" baseline="-25000" dirty="0">
              <a:latin typeface="微软雅黑" panose="020B0503020204020204" charset="-122"/>
              <a:ea typeface="微软雅黑" panose="020B0503020204020204" charset="-122"/>
              <a:cs typeface="华文细黑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43494"/>
              </p:ext>
            </p:extLst>
          </p:nvPr>
        </p:nvGraphicFramePr>
        <p:xfrm>
          <a:off x="4400549" y="2193896"/>
          <a:ext cx="2914651" cy="120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7200" imgH="711200" progId="Equation.DSMT4">
                  <p:embed/>
                </p:oleObj>
              </mc:Choice>
              <mc:Fallback>
                <p:oleObj name="Equation" r:id="rId3" imgW="17272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49" y="2193896"/>
                        <a:ext cx="2914651" cy="12001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111020"/>
              </p:ext>
            </p:extLst>
          </p:nvPr>
        </p:nvGraphicFramePr>
        <p:xfrm>
          <a:off x="3943351" y="3413095"/>
          <a:ext cx="3771900" cy="120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35200" imgH="711200" progId="Equation.DSMT4">
                  <p:embed/>
                </p:oleObj>
              </mc:Choice>
              <mc:Fallback>
                <p:oleObj name="Equation" r:id="rId5" imgW="22352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1" y="3413095"/>
                        <a:ext cx="3771900" cy="12001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内容占位符 2"/>
          <p:cNvSpPr txBox="1"/>
          <p:nvPr/>
        </p:nvSpPr>
        <p:spPr bwMode="auto">
          <a:xfrm>
            <a:off x="691889" y="3843039"/>
            <a:ext cx="3714751" cy="7429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zh-CN" altLang="en-US" sz="180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数数看？</a:t>
            </a: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altLang="zh-CN" sz="180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5</a:t>
            </a:r>
            <a:r>
              <a:rPr lang="zh-CN" altLang="en-US" sz="180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边去</a:t>
            </a:r>
            <a:r>
              <a:rPr lang="en-US" altLang="zh-CN" sz="180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2</a:t>
            </a:r>
            <a:r>
              <a:rPr lang="zh-CN" altLang="en-US" sz="180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边：</a:t>
            </a:r>
            <a:r>
              <a:rPr lang="en-US" altLang="zh-CN" sz="1800" dirty="0">
                <a:solidFill>
                  <a:srgbClr val="0026E6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C(5,2)-2=5*4/2-2=8</a:t>
            </a:r>
            <a:endParaRPr lang="en-US" altLang="zh-CN" sz="1800" baseline="-25000" dirty="0">
              <a:solidFill>
                <a:srgbClr val="0026E6"/>
              </a:solidFill>
              <a:latin typeface="微软雅黑" panose="020B0503020204020204" charset="-122"/>
              <a:ea typeface="微软雅黑" panose="020B0503020204020204" charset="-122"/>
              <a:cs typeface="华文细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3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树的有关定义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571500" y="777478"/>
            <a:ext cx="8001000" cy="3394472"/>
          </a:xfrm>
        </p:spPr>
        <p:txBody>
          <a:bodyPr/>
          <a:lstStyle/>
          <a:p>
            <a:pPr eaLnBrk="1" hangingPunct="1"/>
            <a:r>
              <a:rPr lang="zh-CN" altLang="en-US" dirty="0"/>
              <a:t>定义</a:t>
            </a:r>
            <a:r>
              <a:rPr lang="en-US" altLang="zh-CN" dirty="0"/>
              <a:t>3.1.1   </a:t>
            </a:r>
            <a:r>
              <a:rPr lang="zh-CN" altLang="en-US" dirty="0"/>
              <a:t>树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一个不含任何回路的连通图称为</a:t>
            </a:r>
            <a:r>
              <a:rPr lang="zh-CN" altLang="en-US" dirty="0">
                <a:solidFill>
                  <a:srgbClr val="C00000"/>
                </a:solidFill>
              </a:rPr>
              <a:t>树</a:t>
            </a:r>
            <a:r>
              <a:rPr lang="zh-CN" altLang="en-US" dirty="0"/>
              <a:t>，用</a:t>
            </a:r>
            <a:r>
              <a:rPr lang="en-US" altLang="zh-CN" dirty="0"/>
              <a:t>T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</a:t>
            </a:r>
            <a:r>
              <a:rPr lang="zh-CN" altLang="en-US" dirty="0"/>
              <a:t>中的边称为</a:t>
            </a:r>
            <a:r>
              <a:rPr lang="zh-CN" altLang="en-US" dirty="0">
                <a:solidFill>
                  <a:srgbClr val="C00000"/>
                </a:solidFill>
              </a:rPr>
              <a:t>树枝</a:t>
            </a:r>
            <a:r>
              <a:rPr lang="zh-CN" altLang="en-US" dirty="0"/>
              <a:t>，度为</a:t>
            </a:r>
            <a:r>
              <a:rPr lang="en-US" altLang="zh-CN" dirty="0"/>
              <a:t>1</a:t>
            </a:r>
            <a:r>
              <a:rPr lang="zh-CN" altLang="en-US" dirty="0"/>
              <a:t>的结点称为</a:t>
            </a:r>
            <a:r>
              <a:rPr lang="zh-CN" altLang="en-US" dirty="0">
                <a:solidFill>
                  <a:srgbClr val="C00000"/>
                </a:solidFill>
              </a:rPr>
              <a:t>树叶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6627" name="Oval 38"/>
          <p:cNvSpPr>
            <a:spLocks noChangeArrowheads="1"/>
          </p:cNvSpPr>
          <p:nvPr/>
        </p:nvSpPr>
        <p:spPr bwMode="auto">
          <a:xfrm>
            <a:off x="6115050" y="21717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8" name="Line 50"/>
          <p:cNvSpPr>
            <a:spLocks noChangeShapeType="1"/>
          </p:cNvSpPr>
          <p:nvPr/>
        </p:nvSpPr>
        <p:spPr bwMode="auto">
          <a:xfrm flipV="1">
            <a:off x="5886450" y="2286001"/>
            <a:ext cx="285751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29" name="Oval 38"/>
          <p:cNvSpPr>
            <a:spLocks noChangeArrowheads="1"/>
          </p:cNvSpPr>
          <p:nvPr/>
        </p:nvSpPr>
        <p:spPr bwMode="auto">
          <a:xfrm>
            <a:off x="5829299" y="28575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0" name="Oval 38"/>
          <p:cNvSpPr>
            <a:spLocks noChangeArrowheads="1"/>
          </p:cNvSpPr>
          <p:nvPr/>
        </p:nvSpPr>
        <p:spPr bwMode="auto">
          <a:xfrm>
            <a:off x="6457950" y="28575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1" name="Line 50"/>
          <p:cNvSpPr>
            <a:spLocks noChangeShapeType="1"/>
          </p:cNvSpPr>
          <p:nvPr/>
        </p:nvSpPr>
        <p:spPr bwMode="auto">
          <a:xfrm flipH="1" flipV="1">
            <a:off x="6172199" y="2286001"/>
            <a:ext cx="3429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2" name="Line 50"/>
          <p:cNvSpPr>
            <a:spLocks noChangeShapeType="1"/>
          </p:cNvSpPr>
          <p:nvPr/>
        </p:nvSpPr>
        <p:spPr bwMode="auto">
          <a:xfrm flipV="1">
            <a:off x="5600699" y="2971801"/>
            <a:ext cx="285751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3" name="Oval 38"/>
          <p:cNvSpPr>
            <a:spLocks noChangeArrowheads="1"/>
          </p:cNvSpPr>
          <p:nvPr/>
        </p:nvSpPr>
        <p:spPr bwMode="auto">
          <a:xfrm>
            <a:off x="5543550" y="35433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4" name="Oval 38"/>
          <p:cNvSpPr>
            <a:spLocks noChangeArrowheads="1"/>
          </p:cNvSpPr>
          <p:nvPr/>
        </p:nvSpPr>
        <p:spPr bwMode="auto">
          <a:xfrm>
            <a:off x="6172199" y="35433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5" name="Line 50"/>
          <p:cNvSpPr>
            <a:spLocks noChangeShapeType="1"/>
          </p:cNvSpPr>
          <p:nvPr/>
        </p:nvSpPr>
        <p:spPr bwMode="auto">
          <a:xfrm flipH="1" flipV="1">
            <a:off x="5886450" y="2971801"/>
            <a:ext cx="3429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6" name="Oval 38"/>
          <p:cNvSpPr>
            <a:spLocks noChangeArrowheads="1"/>
          </p:cNvSpPr>
          <p:nvPr/>
        </p:nvSpPr>
        <p:spPr bwMode="auto">
          <a:xfrm>
            <a:off x="6841331" y="3532585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7" name="Line 50"/>
          <p:cNvSpPr>
            <a:spLocks noChangeShapeType="1"/>
          </p:cNvSpPr>
          <p:nvPr/>
        </p:nvSpPr>
        <p:spPr bwMode="auto">
          <a:xfrm flipH="1" flipV="1">
            <a:off x="6555582" y="2961085"/>
            <a:ext cx="3429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8" name="Line 50"/>
          <p:cNvSpPr>
            <a:spLocks noChangeShapeType="1"/>
          </p:cNvSpPr>
          <p:nvPr/>
        </p:nvSpPr>
        <p:spPr bwMode="auto">
          <a:xfrm flipV="1">
            <a:off x="5953125" y="3657601"/>
            <a:ext cx="285751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39" name="Oval 38"/>
          <p:cNvSpPr>
            <a:spLocks noChangeArrowheads="1"/>
          </p:cNvSpPr>
          <p:nvPr/>
        </p:nvSpPr>
        <p:spPr bwMode="auto">
          <a:xfrm>
            <a:off x="5897166" y="4229101"/>
            <a:ext cx="113109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0" name="Oval 38"/>
          <p:cNvSpPr>
            <a:spLocks noChangeArrowheads="1"/>
          </p:cNvSpPr>
          <p:nvPr/>
        </p:nvSpPr>
        <p:spPr bwMode="auto">
          <a:xfrm>
            <a:off x="6524625" y="42291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1" name="Line 50"/>
          <p:cNvSpPr>
            <a:spLocks noChangeShapeType="1"/>
          </p:cNvSpPr>
          <p:nvPr/>
        </p:nvSpPr>
        <p:spPr bwMode="auto">
          <a:xfrm flipH="1" flipV="1">
            <a:off x="6238875" y="3657601"/>
            <a:ext cx="3429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2" name="Oval 38"/>
          <p:cNvSpPr>
            <a:spLocks noChangeArrowheads="1"/>
          </p:cNvSpPr>
          <p:nvPr/>
        </p:nvSpPr>
        <p:spPr bwMode="auto">
          <a:xfrm>
            <a:off x="6181725" y="42291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3" name="Line 50"/>
          <p:cNvSpPr>
            <a:spLocks noChangeShapeType="1"/>
          </p:cNvSpPr>
          <p:nvPr/>
        </p:nvSpPr>
        <p:spPr bwMode="auto">
          <a:xfrm flipV="1">
            <a:off x="6238875" y="3668317"/>
            <a:ext cx="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4" name="Line 50"/>
          <p:cNvSpPr>
            <a:spLocks noChangeShapeType="1"/>
          </p:cNvSpPr>
          <p:nvPr/>
        </p:nvSpPr>
        <p:spPr bwMode="auto">
          <a:xfrm flipV="1">
            <a:off x="5314950" y="3657601"/>
            <a:ext cx="285751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5" name="Oval 38"/>
          <p:cNvSpPr>
            <a:spLocks noChangeArrowheads="1"/>
          </p:cNvSpPr>
          <p:nvPr/>
        </p:nvSpPr>
        <p:spPr bwMode="auto">
          <a:xfrm>
            <a:off x="5257799" y="42291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6" name="Oval 38"/>
          <p:cNvSpPr>
            <a:spLocks noChangeArrowheads="1"/>
          </p:cNvSpPr>
          <p:nvPr/>
        </p:nvSpPr>
        <p:spPr bwMode="auto">
          <a:xfrm>
            <a:off x="5543550" y="4229101"/>
            <a:ext cx="114300" cy="1143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lang="en-US" baseline="-25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647" name="Line 50"/>
          <p:cNvSpPr>
            <a:spLocks noChangeShapeType="1"/>
          </p:cNvSpPr>
          <p:nvPr/>
        </p:nvSpPr>
        <p:spPr bwMode="auto">
          <a:xfrm flipV="1">
            <a:off x="5600699" y="3668317"/>
            <a:ext cx="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" name="组合 43"/>
          <p:cNvGrpSpPr/>
          <p:nvPr/>
        </p:nvGrpSpPr>
        <p:grpSpPr bwMode="auto">
          <a:xfrm>
            <a:off x="1371602" y="2171701"/>
            <a:ext cx="1412081" cy="2171700"/>
            <a:chOff x="1905000" y="2590800"/>
            <a:chExt cx="1883392" cy="2895600"/>
          </a:xfrm>
        </p:grpSpPr>
        <p:sp>
          <p:nvSpPr>
            <p:cNvPr id="27" name="Oval 38"/>
            <p:cNvSpPr>
              <a:spLocks noChangeArrowheads="1"/>
            </p:cNvSpPr>
            <p:nvPr/>
          </p:nvSpPr>
          <p:spPr bwMode="auto">
            <a:xfrm>
              <a:off x="2667000" y="25908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Line 50"/>
            <p:cNvSpPr>
              <a:spLocks noChangeShapeType="1"/>
            </p:cNvSpPr>
            <p:nvPr/>
          </p:nvSpPr>
          <p:spPr bwMode="auto">
            <a:xfrm flipV="1">
              <a:off x="2362200" y="27432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2286000" y="3505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3124200" y="3505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 flipH="1" flipV="1">
              <a:off x="2743200" y="27432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 flipV="1">
              <a:off x="1981200" y="36576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905000" y="4419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Oval 38"/>
            <p:cNvSpPr>
              <a:spLocks noChangeArrowheads="1"/>
            </p:cNvSpPr>
            <p:nvPr/>
          </p:nvSpPr>
          <p:spPr bwMode="auto">
            <a:xfrm>
              <a:off x="2743200" y="4419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 flipH="1" flipV="1">
              <a:off x="2362200" y="36576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3635992" y="4405952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 flipH="1" flipV="1">
              <a:off x="3254992" y="3643952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Line 50"/>
            <p:cNvSpPr>
              <a:spLocks noChangeShapeType="1"/>
            </p:cNvSpPr>
            <p:nvPr/>
          </p:nvSpPr>
          <p:spPr bwMode="auto">
            <a:xfrm flipV="1">
              <a:off x="2452048" y="45720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375848" y="5334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3214048" y="5334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 flipH="1" flipV="1">
              <a:off x="2833048" y="4572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2756848" y="5334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 flipV="1">
              <a:off x="2833048" y="4585648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H="1" flipV="1">
              <a:off x="2072660" y="4509446"/>
              <a:ext cx="6607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 bwMode="auto">
          <a:xfrm>
            <a:off x="3543301" y="2171702"/>
            <a:ext cx="1435895" cy="2150269"/>
            <a:chOff x="3330" y="1650"/>
            <a:chExt cx="1206" cy="1806"/>
          </a:xfrm>
        </p:grpSpPr>
        <p:sp>
          <p:nvSpPr>
            <p:cNvPr id="46" name="Oval 38"/>
            <p:cNvSpPr>
              <a:spLocks noChangeArrowheads="1"/>
            </p:cNvSpPr>
            <p:nvPr/>
          </p:nvSpPr>
          <p:spPr bwMode="auto">
            <a:xfrm>
              <a:off x="3930" y="165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 flipV="1">
              <a:off x="3714" y="1728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Oval 38"/>
            <p:cNvSpPr>
              <a:spLocks noChangeArrowheads="1"/>
            </p:cNvSpPr>
            <p:nvPr/>
          </p:nvSpPr>
          <p:spPr bwMode="auto">
            <a:xfrm>
              <a:off x="3648" y="220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4176" y="220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 flipV="1">
              <a:off x="3456" y="2304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Oval 38"/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Oval 38"/>
            <p:cNvSpPr>
              <a:spLocks noChangeArrowheads="1"/>
            </p:cNvSpPr>
            <p:nvPr/>
          </p:nvSpPr>
          <p:spPr bwMode="auto">
            <a:xfrm>
              <a:off x="3936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 flipH="1" flipV="1">
              <a:off x="3696" y="2304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Oval 38"/>
            <p:cNvSpPr>
              <a:spLocks noChangeArrowheads="1"/>
            </p:cNvSpPr>
            <p:nvPr/>
          </p:nvSpPr>
          <p:spPr bwMode="auto">
            <a:xfrm>
              <a:off x="4440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 flipV="1">
              <a:off x="3752" y="2880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Oval 38"/>
            <p:cNvSpPr>
              <a:spLocks noChangeArrowheads="1"/>
            </p:cNvSpPr>
            <p:nvPr/>
          </p:nvSpPr>
          <p:spPr bwMode="auto">
            <a:xfrm>
              <a:off x="3705" y="3360"/>
              <a:ext cx="95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Oval 38"/>
            <p:cNvSpPr>
              <a:spLocks noChangeArrowheads="1"/>
            </p:cNvSpPr>
            <p:nvPr/>
          </p:nvSpPr>
          <p:spPr bwMode="auto">
            <a:xfrm>
              <a:off x="4232" y="336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Line 50"/>
            <p:cNvSpPr>
              <a:spLocks noChangeShapeType="1"/>
            </p:cNvSpPr>
            <p:nvPr/>
          </p:nvSpPr>
          <p:spPr bwMode="auto">
            <a:xfrm flipH="1" flipV="1">
              <a:off x="3992" y="2880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Oval 38"/>
            <p:cNvSpPr>
              <a:spLocks noChangeArrowheads="1"/>
            </p:cNvSpPr>
            <p:nvPr/>
          </p:nvSpPr>
          <p:spPr bwMode="auto">
            <a:xfrm>
              <a:off x="3944" y="336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flipV="1">
              <a:off x="3992" y="2889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 flipH="1" flipV="1">
              <a:off x="3744" y="2256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 flipH="1" flipV="1">
              <a:off x="4032" y="2832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 flipH="1" flipV="1">
              <a:off x="3378" y="1782"/>
              <a:ext cx="28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Oval 38"/>
            <p:cNvSpPr>
              <a:spLocks noChangeArrowheads="1"/>
            </p:cNvSpPr>
            <p:nvPr/>
          </p:nvSpPr>
          <p:spPr bwMode="auto">
            <a:xfrm>
              <a:off x="3330" y="168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4"/>
          <p:cNvSpPr>
            <a:spLocks noGrp="1"/>
          </p:cNvSpPr>
          <p:nvPr>
            <p:ph type="title"/>
          </p:nvPr>
        </p:nvSpPr>
        <p:spPr>
          <a:xfrm>
            <a:off x="685800" y="7951"/>
            <a:ext cx="7448551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支撑树的计数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54878"/>
            <a:ext cx="7620000" cy="37719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/>
              <a:t>不含或必含特定边的树计数</a:t>
            </a:r>
            <a:endParaRPr lang="en-US" altLang="zh-CN" sz="26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有向连通图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26E6"/>
                </a:solidFill>
              </a:rPr>
              <a:t>若不含特定边</a:t>
            </a:r>
            <a:r>
              <a:rPr lang="en-US" altLang="zh-CN" sz="2400" dirty="0">
                <a:solidFill>
                  <a:srgbClr val="0026E6"/>
                </a:solidFill>
              </a:rPr>
              <a:t>e</a:t>
            </a:r>
            <a:endParaRPr lang="zh-CN" altLang="en-US" sz="2400" dirty="0">
              <a:solidFill>
                <a:srgbClr val="0026E6"/>
              </a:solidFill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>
                <a:highlight>
                  <a:srgbClr val="FFFF00"/>
                </a:highlight>
              </a:rPr>
              <a:t>则</a:t>
            </a:r>
            <a:r>
              <a:rPr lang="en-US" altLang="zh-CN" sz="2100" dirty="0">
                <a:highlight>
                  <a:srgbClr val="FFFF00"/>
                </a:highlight>
              </a:rPr>
              <a:t>G'=G-e</a:t>
            </a:r>
            <a:r>
              <a:rPr lang="zh-CN" altLang="en-US" sz="2100" dirty="0">
                <a:highlight>
                  <a:srgbClr val="FFFF00"/>
                </a:highlight>
              </a:rPr>
              <a:t>的树就与之一一对应</a:t>
            </a:r>
            <a:endParaRPr lang="en-US" altLang="zh-CN" sz="2100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26E6"/>
                </a:solidFill>
              </a:rPr>
              <a:t>若必含特定边</a:t>
            </a:r>
            <a:r>
              <a:rPr lang="en-US" altLang="zh-CN" sz="2400" dirty="0">
                <a:solidFill>
                  <a:srgbClr val="0026E6"/>
                </a:solidFill>
              </a:rPr>
              <a:t>e</a:t>
            </a:r>
            <a:endParaRPr lang="zh-CN" altLang="en-US" sz="2400" dirty="0">
              <a:solidFill>
                <a:srgbClr val="0026E6"/>
              </a:solidFill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>
                <a:solidFill>
                  <a:srgbClr val="C00000"/>
                </a:solidFill>
                <a:highlight>
                  <a:srgbClr val="FFFF00"/>
                </a:highlight>
              </a:rPr>
              <a:t>计算</a:t>
            </a:r>
            <a:r>
              <a:rPr lang="en-US" altLang="zh-CN" sz="2100" dirty="0">
                <a:highlight>
                  <a:srgbClr val="FFFF00"/>
                </a:highlight>
              </a:rPr>
              <a:t>G</a:t>
            </a:r>
            <a:r>
              <a:rPr lang="zh-CN" altLang="en-US" sz="2100" dirty="0">
                <a:highlight>
                  <a:srgbClr val="FFFF00"/>
                </a:highlight>
              </a:rPr>
              <a:t>的树的数目，</a:t>
            </a:r>
            <a:r>
              <a:rPr lang="zh-CN" altLang="en-US" sz="2100" dirty="0">
                <a:solidFill>
                  <a:srgbClr val="C00000"/>
                </a:solidFill>
                <a:highlight>
                  <a:srgbClr val="FFFF00"/>
                </a:highlight>
              </a:rPr>
              <a:t>减去</a:t>
            </a:r>
            <a:r>
              <a:rPr lang="en-US" altLang="zh-CN" sz="2100" dirty="0">
                <a:highlight>
                  <a:srgbClr val="FFFF00"/>
                </a:highlight>
              </a:rPr>
              <a:t>G'=G-e</a:t>
            </a:r>
            <a:r>
              <a:rPr lang="zh-CN" altLang="en-US" sz="2100" dirty="0">
                <a:highlight>
                  <a:srgbClr val="FFFF00"/>
                </a:highlight>
              </a:rPr>
              <a:t>的树的数目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100" dirty="0">
                <a:highlight>
                  <a:srgbClr val="FFFF00"/>
                </a:highlight>
              </a:rPr>
              <a:t>可将</a:t>
            </a:r>
            <a:r>
              <a:rPr lang="en-US" altLang="zh-CN" sz="2100" dirty="0">
                <a:highlight>
                  <a:srgbClr val="FFFF00"/>
                </a:highlight>
              </a:rPr>
              <a:t>e</a:t>
            </a:r>
            <a:r>
              <a:rPr lang="zh-CN" altLang="en-US" sz="2100" dirty="0">
                <a:highlight>
                  <a:srgbClr val="FFFF00"/>
                </a:highlight>
              </a:rPr>
              <a:t>的两个端点</a:t>
            </a:r>
            <a:r>
              <a:rPr lang="zh-CN" altLang="en-US" sz="2100" dirty="0">
                <a:solidFill>
                  <a:srgbClr val="C00000"/>
                </a:solidFill>
                <a:highlight>
                  <a:srgbClr val="FFFF00"/>
                </a:highlight>
              </a:rPr>
              <a:t>收缩</a:t>
            </a:r>
            <a:r>
              <a:rPr lang="zh-CN" altLang="en-US" sz="2100" dirty="0">
                <a:highlight>
                  <a:srgbClr val="FFFF00"/>
                </a:highlight>
              </a:rPr>
              <a:t>成一个点，则得到</a:t>
            </a:r>
            <a:r>
              <a:rPr lang="en-US" altLang="zh-CN" sz="2100" dirty="0">
                <a:highlight>
                  <a:srgbClr val="FFFF00"/>
                </a:highlight>
              </a:rPr>
              <a:t>n-1</a:t>
            </a:r>
            <a:r>
              <a:rPr lang="zh-CN" altLang="en-US" sz="2100" dirty="0">
                <a:highlight>
                  <a:srgbClr val="FFFF00"/>
                </a:highlight>
              </a:rPr>
              <a:t>个结点的新图</a:t>
            </a:r>
            <a:r>
              <a:rPr lang="en-US" altLang="zh-CN" sz="2100" dirty="0">
                <a:highlight>
                  <a:srgbClr val="FFFF00"/>
                </a:highlight>
              </a:rPr>
              <a:t>G'</a:t>
            </a:r>
            <a:r>
              <a:rPr lang="zh-CN" altLang="en-US" sz="2100" dirty="0">
                <a:highlight>
                  <a:srgbClr val="FFFF00"/>
                </a:highlight>
              </a:rPr>
              <a:t>，</a:t>
            </a:r>
            <a:r>
              <a:rPr lang="en-US" altLang="zh-CN" sz="2100" dirty="0">
                <a:highlight>
                  <a:srgbClr val="FFFF00"/>
                </a:highlight>
              </a:rPr>
              <a:t>G'</a:t>
            </a:r>
            <a:r>
              <a:rPr lang="zh-CN" altLang="en-US" sz="2100" dirty="0">
                <a:highlight>
                  <a:srgbClr val="FFFF00"/>
                </a:highlight>
              </a:rPr>
              <a:t>的树与</a:t>
            </a:r>
            <a:r>
              <a:rPr lang="en-US" altLang="zh-CN" sz="2100" dirty="0">
                <a:highlight>
                  <a:srgbClr val="FFFF00"/>
                </a:highlight>
              </a:rPr>
              <a:t>G</a:t>
            </a:r>
            <a:r>
              <a:rPr lang="zh-CN" altLang="en-US" sz="2100" dirty="0">
                <a:highlight>
                  <a:srgbClr val="FFFF00"/>
                </a:highlight>
              </a:rPr>
              <a:t>的必含</a:t>
            </a:r>
            <a:r>
              <a:rPr lang="en-US" altLang="zh-CN" sz="2100" dirty="0">
                <a:highlight>
                  <a:srgbClr val="FFFF00"/>
                </a:highlight>
              </a:rPr>
              <a:t>e</a:t>
            </a:r>
            <a:r>
              <a:rPr lang="zh-CN" altLang="en-US" sz="2100" dirty="0">
                <a:highlight>
                  <a:srgbClr val="FFFF00"/>
                </a:highlight>
              </a:rPr>
              <a:t>的树一一对应</a:t>
            </a:r>
          </a:p>
        </p:txBody>
      </p:sp>
      <p:grpSp>
        <p:nvGrpSpPr>
          <p:cNvPr id="2" name="组合 24">
            <a:extLst>
              <a:ext uri="{FF2B5EF4-FFF2-40B4-BE49-F238E27FC236}">
                <a16:creationId xmlns:a16="http://schemas.microsoft.com/office/drawing/2014/main" id="{C10949B2-9562-6200-E18F-96F8C4552D0C}"/>
              </a:ext>
            </a:extLst>
          </p:cNvPr>
          <p:cNvGrpSpPr/>
          <p:nvPr/>
        </p:nvGrpSpPr>
        <p:grpSpPr bwMode="auto">
          <a:xfrm>
            <a:off x="6629400" y="1200150"/>
            <a:ext cx="1096567" cy="1485900"/>
            <a:chOff x="1219200" y="3886200"/>
            <a:chExt cx="1461448" cy="1981200"/>
          </a:xfrm>
        </p:grpSpPr>
        <p:sp>
          <p:nvSpPr>
            <p:cNvPr id="3" name="Oval 38">
              <a:extLst>
                <a:ext uri="{FF2B5EF4-FFF2-40B4-BE49-F238E27FC236}">
                  <a16:creationId xmlns:a16="http://schemas.microsoft.com/office/drawing/2014/main" id="{3C5CCA53-D7CC-F1CB-F20B-6B67AEC74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8862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Line 50">
              <a:extLst>
                <a:ext uri="{FF2B5EF4-FFF2-40B4-BE49-F238E27FC236}">
                  <a16:creationId xmlns:a16="http://schemas.microsoft.com/office/drawing/2014/main" id="{8CE325BD-FFE4-68D4-2649-9E683B9FE4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5400" y="40386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val 38">
              <a:extLst>
                <a:ext uri="{FF2B5EF4-FFF2-40B4-BE49-F238E27FC236}">
                  <a16:creationId xmlns:a16="http://schemas.microsoft.com/office/drawing/2014/main" id="{339E7711-FB8B-8C59-6A48-AB3713910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FC0C6192-FD8F-2865-891B-A34C8C7C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8006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Line 50">
              <a:extLst>
                <a:ext uri="{FF2B5EF4-FFF2-40B4-BE49-F238E27FC236}">
                  <a16:creationId xmlns:a16="http://schemas.microsoft.com/office/drawing/2014/main" id="{C07CA8D5-9177-2EBF-A3B3-892FA12A5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6400" y="40386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Line 50">
              <a:extLst>
                <a:ext uri="{FF2B5EF4-FFF2-40B4-BE49-F238E27FC236}">
                  <a16:creationId xmlns:a16="http://schemas.microsoft.com/office/drawing/2014/main" id="{4B0E5A54-E1A2-0EC8-8B25-61867C46C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248" y="4953000"/>
              <a:ext cx="3810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Oval 38">
              <a:extLst>
                <a:ext uri="{FF2B5EF4-FFF2-40B4-BE49-F238E27FC236}">
                  <a16:creationId xmlns:a16="http://schemas.microsoft.com/office/drawing/2014/main" id="{451FEDFA-8CF0-136E-757E-A86DB1B7C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0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Oval 38">
              <a:extLst>
                <a:ext uri="{FF2B5EF4-FFF2-40B4-BE49-F238E27FC236}">
                  <a16:creationId xmlns:a16="http://schemas.microsoft.com/office/drawing/2014/main" id="{6C9829C4-2F31-7C23-3920-56C0D4452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2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Line 50">
              <a:extLst>
                <a:ext uri="{FF2B5EF4-FFF2-40B4-BE49-F238E27FC236}">
                  <a16:creationId xmlns:a16="http://schemas.microsoft.com/office/drawing/2014/main" id="{35266B79-7297-AE4D-2A54-C9609D343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7248" y="4953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C1937DFA-A49D-3BD2-04AD-57DE0458A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048" y="5715000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Line 50">
              <a:extLst>
                <a:ext uri="{FF2B5EF4-FFF2-40B4-BE49-F238E27FC236}">
                  <a16:creationId xmlns:a16="http://schemas.microsoft.com/office/drawing/2014/main" id="{3471841D-C242-2B83-F103-E39B39887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7248" y="4966648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Line 50">
              <a:extLst>
                <a:ext uri="{FF2B5EF4-FFF2-40B4-BE49-F238E27FC236}">
                  <a16:creationId xmlns:a16="http://schemas.microsoft.com/office/drawing/2014/main" id="{6523877A-B0CF-A751-DE59-228737C12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98896" y="4890446"/>
              <a:ext cx="6607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Line 50">
              <a:extLst>
                <a:ext uri="{FF2B5EF4-FFF2-40B4-BE49-F238E27FC236}">
                  <a16:creationId xmlns:a16="http://schemas.microsoft.com/office/drawing/2014/main" id="{69FCD682-2E40-2035-FD44-487B7914A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5400" y="4953000"/>
              <a:ext cx="45720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r>
              <a:rPr lang="en-US" altLang="zh-CN" dirty="0"/>
              <a:t>(9)</a:t>
            </a:r>
            <a:endParaRPr lang="zh-CN" altLang="en-US" dirty="0"/>
          </a:p>
        </p:txBody>
      </p:sp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683035" y="721607"/>
            <a:ext cx="6172200" cy="800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3.3.3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求图</a:t>
            </a:r>
            <a:r>
              <a:rPr lang="en-US" altLang="zh-CN" dirty="0"/>
              <a:t>(1)</a:t>
            </a:r>
            <a:r>
              <a:rPr lang="zh-CN" altLang="en-US" dirty="0"/>
              <a:t>中不含</a:t>
            </a:r>
            <a:r>
              <a:rPr lang="en-US" altLang="zh-CN" dirty="0"/>
              <a:t>e</a:t>
            </a:r>
            <a:r>
              <a:rPr lang="en-US" altLang="zh-CN" baseline="-25000" dirty="0"/>
              <a:t>4</a:t>
            </a:r>
            <a:r>
              <a:rPr lang="zh-CN" altLang="en-US" dirty="0"/>
              <a:t>的树数目</a:t>
            </a:r>
          </a:p>
        </p:txBody>
      </p:sp>
      <p:grpSp>
        <p:nvGrpSpPr>
          <p:cNvPr id="77827" name="Group 24"/>
          <p:cNvGrpSpPr/>
          <p:nvPr/>
        </p:nvGrpSpPr>
        <p:grpSpPr bwMode="auto">
          <a:xfrm>
            <a:off x="5600701" y="895350"/>
            <a:ext cx="1885951" cy="1598777"/>
            <a:chOff x="1152" y="2640"/>
            <a:chExt cx="1356" cy="1124"/>
          </a:xfrm>
        </p:grpSpPr>
        <p:sp>
          <p:nvSpPr>
            <p:cNvPr id="77844" name="Oval 7"/>
            <p:cNvSpPr>
              <a:spLocks noChangeArrowheads="1"/>
            </p:cNvSpPr>
            <p:nvPr/>
          </p:nvSpPr>
          <p:spPr bwMode="auto">
            <a:xfrm>
              <a:off x="1368" y="2812"/>
              <a:ext cx="172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77845" name="Oval 8"/>
            <p:cNvSpPr>
              <a:spLocks noChangeArrowheads="1"/>
            </p:cNvSpPr>
            <p:nvPr/>
          </p:nvSpPr>
          <p:spPr bwMode="auto">
            <a:xfrm>
              <a:off x="2077" y="2816"/>
              <a:ext cx="173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77846" name="Oval 9"/>
            <p:cNvSpPr>
              <a:spLocks noChangeArrowheads="1"/>
            </p:cNvSpPr>
            <p:nvPr/>
          </p:nvSpPr>
          <p:spPr bwMode="auto">
            <a:xfrm>
              <a:off x="1368" y="3416"/>
              <a:ext cx="172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77847" name="Oval 10"/>
            <p:cNvSpPr>
              <a:spLocks noChangeArrowheads="1"/>
            </p:cNvSpPr>
            <p:nvPr/>
          </p:nvSpPr>
          <p:spPr bwMode="auto">
            <a:xfrm>
              <a:off x="2077" y="3420"/>
              <a:ext cx="173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77848" name="Line 11"/>
            <p:cNvSpPr>
              <a:spLocks noChangeShapeType="1"/>
            </p:cNvSpPr>
            <p:nvPr/>
          </p:nvSpPr>
          <p:spPr bwMode="auto">
            <a:xfrm>
              <a:off x="1540" y="2898"/>
              <a:ext cx="53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12"/>
            <p:cNvSpPr>
              <a:spLocks noChangeShapeType="1"/>
            </p:cNvSpPr>
            <p:nvPr/>
          </p:nvSpPr>
          <p:spPr bwMode="auto">
            <a:xfrm>
              <a:off x="1540" y="3502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13"/>
            <p:cNvSpPr>
              <a:spLocks noChangeShapeType="1"/>
            </p:cNvSpPr>
            <p:nvPr/>
          </p:nvSpPr>
          <p:spPr bwMode="auto">
            <a:xfrm>
              <a:off x="2164" y="29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Text Box 14"/>
            <p:cNvSpPr txBox="1">
              <a:spLocks noChangeArrowheads="1"/>
            </p:cNvSpPr>
            <p:nvPr/>
          </p:nvSpPr>
          <p:spPr bwMode="auto">
            <a:xfrm>
              <a:off x="1645" y="3504"/>
              <a:ext cx="302" cy="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5</a:t>
              </a:r>
            </a:p>
          </p:txBody>
        </p:sp>
        <p:sp>
          <p:nvSpPr>
            <p:cNvPr id="77852" name="Text Box 15"/>
            <p:cNvSpPr txBox="1">
              <a:spLocks noChangeArrowheads="1"/>
            </p:cNvSpPr>
            <p:nvPr/>
          </p:nvSpPr>
          <p:spPr bwMode="auto">
            <a:xfrm>
              <a:off x="1645" y="2640"/>
              <a:ext cx="467" cy="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77853" name="Text Box 16"/>
            <p:cNvSpPr txBox="1">
              <a:spLocks noChangeArrowheads="1"/>
            </p:cNvSpPr>
            <p:nvPr/>
          </p:nvSpPr>
          <p:spPr bwMode="auto">
            <a:xfrm>
              <a:off x="2207" y="3032"/>
              <a:ext cx="301" cy="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77854" name="Line 17"/>
            <p:cNvSpPr>
              <a:spLocks noChangeShapeType="1"/>
            </p:cNvSpPr>
            <p:nvPr/>
          </p:nvSpPr>
          <p:spPr bwMode="auto">
            <a:xfrm flipV="1">
              <a:off x="1527" y="2971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Text Box 18"/>
            <p:cNvSpPr txBox="1">
              <a:spLocks noChangeArrowheads="1"/>
            </p:cNvSpPr>
            <p:nvPr/>
          </p:nvSpPr>
          <p:spPr bwMode="auto">
            <a:xfrm>
              <a:off x="1699" y="2927"/>
              <a:ext cx="302" cy="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3</a:t>
              </a:r>
            </a:p>
          </p:txBody>
        </p:sp>
        <p:sp>
          <p:nvSpPr>
            <p:cNvPr id="77856" name="Line 21"/>
            <p:cNvSpPr>
              <a:spLocks noChangeShapeType="1"/>
            </p:cNvSpPr>
            <p:nvPr/>
          </p:nvSpPr>
          <p:spPr bwMode="auto">
            <a:xfrm>
              <a:off x="1454" y="2980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7" name="Text Box 22"/>
            <p:cNvSpPr txBox="1">
              <a:spLocks noChangeArrowheads="1"/>
            </p:cNvSpPr>
            <p:nvPr/>
          </p:nvSpPr>
          <p:spPr bwMode="auto">
            <a:xfrm>
              <a:off x="1152" y="3024"/>
              <a:ext cx="302" cy="2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</p:grpSp>
      <p:sp>
        <p:nvSpPr>
          <p:cNvPr id="20" name="内容占位符 2"/>
          <p:cNvSpPr txBox="1"/>
          <p:nvPr/>
        </p:nvSpPr>
        <p:spPr bwMode="auto">
          <a:xfrm>
            <a:off x="1028700" y="177165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解：作</a:t>
            </a:r>
            <a:r>
              <a:rPr lang="en-US" altLang="zh-CN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G-e</a:t>
            </a:r>
            <a:r>
              <a:rPr lang="en-US" altLang="zh-CN" sz="2100" baseline="-250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4</a:t>
            </a:r>
            <a:endParaRPr lang="zh-CN" altLang="en-US" sz="2100" dirty="0">
              <a:latin typeface="微软雅黑" panose="020B0503020204020204" charset="-122"/>
              <a:ea typeface="微软雅黑" panose="020B0503020204020204" charset="-122"/>
              <a:cs typeface="华文细黑" charset="0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2559474" y="2199639"/>
          <a:ext cx="2343151" cy="116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711200" progId="Equation.DSMT4">
                  <p:embed/>
                </p:oleObj>
              </mc:Choice>
              <mc:Fallback>
                <p:oleObj name="Equation" r:id="rId2" imgW="14351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474" y="2199639"/>
                        <a:ext cx="2343151" cy="11612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691826"/>
              </p:ext>
            </p:extLst>
          </p:nvPr>
        </p:nvGraphicFramePr>
        <p:xfrm>
          <a:off x="1436704" y="3421878"/>
          <a:ext cx="3643313" cy="120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9000" imgH="711200" progId="Equation.DSMT4">
                  <p:embed/>
                </p:oleObj>
              </mc:Choice>
              <mc:Fallback>
                <p:oleObj name="Equation" r:id="rId4" imgW="21590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704" y="3421878"/>
                        <a:ext cx="3643313" cy="12001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/>
          <p:nvPr/>
        </p:nvGrpSpPr>
        <p:grpSpPr bwMode="auto">
          <a:xfrm>
            <a:off x="5543551" y="2724156"/>
            <a:ext cx="1714500" cy="1730706"/>
            <a:chOff x="1152" y="2640"/>
            <a:chExt cx="1098" cy="1099"/>
          </a:xfrm>
        </p:grpSpPr>
        <p:sp>
          <p:nvSpPr>
            <p:cNvPr id="77832" name="Oval 7"/>
            <p:cNvSpPr>
              <a:spLocks noChangeArrowheads="1"/>
            </p:cNvSpPr>
            <p:nvPr/>
          </p:nvSpPr>
          <p:spPr bwMode="auto">
            <a:xfrm>
              <a:off x="1368" y="2812"/>
              <a:ext cx="172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77833" name="Oval 8"/>
            <p:cNvSpPr>
              <a:spLocks noChangeArrowheads="1"/>
            </p:cNvSpPr>
            <p:nvPr/>
          </p:nvSpPr>
          <p:spPr bwMode="auto">
            <a:xfrm>
              <a:off x="2077" y="2816"/>
              <a:ext cx="173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77834" name="Oval 9"/>
            <p:cNvSpPr>
              <a:spLocks noChangeArrowheads="1"/>
            </p:cNvSpPr>
            <p:nvPr/>
          </p:nvSpPr>
          <p:spPr bwMode="auto">
            <a:xfrm>
              <a:off x="1368" y="3416"/>
              <a:ext cx="172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77835" name="Oval 10"/>
            <p:cNvSpPr>
              <a:spLocks noChangeArrowheads="1"/>
            </p:cNvSpPr>
            <p:nvPr/>
          </p:nvSpPr>
          <p:spPr bwMode="auto">
            <a:xfrm>
              <a:off x="2077" y="3420"/>
              <a:ext cx="173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77836" name="Line 11"/>
            <p:cNvSpPr>
              <a:spLocks noChangeShapeType="1"/>
            </p:cNvSpPr>
            <p:nvPr/>
          </p:nvSpPr>
          <p:spPr bwMode="auto">
            <a:xfrm>
              <a:off x="1540" y="2898"/>
              <a:ext cx="53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7" name="Line 12"/>
            <p:cNvSpPr>
              <a:spLocks noChangeShapeType="1"/>
            </p:cNvSpPr>
            <p:nvPr/>
          </p:nvSpPr>
          <p:spPr bwMode="auto">
            <a:xfrm>
              <a:off x="1540" y="3502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1645" y="3504"/>
              <a:ext cx="302" cy="2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5</a:t>
              </a:r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1645" y="2640"/>
              <a:ext cx="467" cy="2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77840" name="Line 17"/>
            <p:cNvSpPr>
              <a:spLocks noChangeShapeType="1"/>
            </p:cNvSpPr>
            <p:nvPr/>
          </p:nvSpPr>
          <p:spPr bwMode="auto">
            <a:xfrm flipV="1">
              <a:off x="1527" y="2971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1" name="Text Box 18"/>
            <p:cNvSpPr txBox="1">
              <a:spLocks noChangeArrowheads="1"/>
            </p:cNvSpPr>
            <p:nvPr/>
          </p:nvSpPr>
          <p:spPr bwMode="auto">
            <a:xfrm>
              <a:off x="1699" y="2927"/>
              <a:ext cx="302" cy="2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3</a:t>
              </a:r>
            </a:p>
          </p:txBody>
        </p:sp>
        <p:sp>
          <p:nvSpPr>
            <p:cNvPr id="77842" name="Line 21"/>
            <p:cNvSpPr>
              <a:spLocks noChangeShapeType="1"/>
            </p:cNvSpPr>
            <p:nvPr/>
          </p:nvSpPr>
          <p:spPr bwMode="auto">
            <a:xfrm>
              <a:off x="1454" y="2980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Text Box 22"/>
            <p:cNvSpPr txBox="1">
              <a:spLocks noChangeArrowheads="1"/>
            </p:cNvSpPr>
            <p:nvPr/>
          </p:nvSpPr>
          <p:spPr bwMode="auto">
            <a:xfrm>
              <a:off x="1152" y="3024"/>
              <a:ext cx="302" cy="2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r>
              <a:rPr lang="en-US" altLang="zh-CN" dirty="0"/>
              <a:t>(10)</a:t>
            </a:r>
            <a:endParaRPr lang="zh-CN" altLang="en-US" dirty="0"/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705234" y="680814"/>
            <a:ext cx="6172200" cy="8001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3.3.4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求图中必含</a:t>
            </a:r>
            <a:r>
              <a:rPr lang="en-US" altLang="zh-CN" dirty="0"/>
              <a:t>e</a:t>
            </a:r>
            <a:r>
              <a:rPr lang="en-US" altLang="zh-CN" baseline="-25000" dirty="0"/>
              <a:t>3</a:t>
            </a:r>
            <a:r>
              <a:rPr lang="zh-CN" altLang="en-US" dirty="0"/>
              <a:t>的树数目</a:t>
            </a:r>
          </a:p>
        </p:txBody>
      </p:sp>
      <p:grpSp>
        <p:nvGrpSpPr>
          <p:cNvPr id="78851" name="Group 24"/>
          <p:cNvGrpSpPr/>
          <p:nvPr/>
        </p:nvGrpSpPr>
        <p:grpSpPr bwMode="auto">
          <a:xfrm>
            <a:off x="5600701" y="971551"/>
            <a:ext cx="1784747" cy="1506258"/>
            <a:chOff x="1152" y="2640"/>
            <a:chExt cx="1356" cy="1145"/>
          </a:xfrm>
        </p:grpSpPr>
        <p:sp>
          <p:nvSpPr>
            <p:cNvPr id="78867" name="Oval 7"/>
            <p:cNvSpPr>
              <a:spLocks noChangeArrowheads="1"/>
            </p:cNvSpPr>
            <p:nvPr/>
          </p:nvSpPr>
          <p:spPr bwMode="auto">
            <a:xfrm>
              <a:off x="1368" y="2812"/>
              <a:ext cx="172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78868" name="Oval 8"/>
            <p:cNvSpPr>
              <a:spLocks noChangeArrowheads="1"/>
            </p:cNvSpPr>
            <p:nvPr/>
          </p:nvSpPr>
          <p:spPr bwMode="auto">
            <a:xfrm>
              <a:off x="2077" y="2816"/>
              <a:ext cx="173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78869" name="Oval 9"/>
            <p:cNvSpPr>
              <a:spLocks noChangeArrowheads="1"/>
            </p:cNvSpPr>
            <p:nvPr/>
          </p:nvSpPr>
          <p:spPr bwMode="auto">
            <a:xfrm>
              <a:off x="1368" y="3416"/>
              <a:ext cx="172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78870" name="Oval 10"/>
            <p:cNvSpPr>
              <a:spLocks noChangeArrowheads="1"/>
            </p:cNvSpPr>
            <p:nvPr/>
          </p:nvSpPr>
          <p:spPr bwMode="auto">
            <a:xfrm>
              <a:off x="2077" y="3420"/>
              <a:ext cx="173" cy="1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78871" name="Line 11"/>
            <p:cNvSpPr>
              <a:spLocks noChangeShapeType="1"/>
            </p:cNvSpPr>
            <p:nvPr/>
          </p:nvSpPr>
          <p:spPr bwMode="auto">
            <a:xfrm>
              <a:off x="1540" y="2898"/>
              <a:ext cx="53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2" name="Line 12"/>
            <p:cNvSpPr>
              <a:spLocks noChangeShapeType="1"/>
            </p:cNvSpPr>
            <p:nvPr/>
          </p:nvSpPr>
          <p:spPr bwMode="auto">
            <a:xfrm>
              <a:off x="1540" y="3502"/>
              <a:ext cx="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3" name="Line 13"/>
            <p:cNvSpPr>
              <a:spLocks noChangeShapeType="1"/>
            </p:cNvSpPr>
            <p:nvPr/>
          </p:nvSpPr>
          <p:spPr bwMode="auto">
            <a:xfrm>
              <a:off x="2164" y="2988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Text Box 14"/>
            <p:cNvSpPr txBox="1">
              <a:spLocks noChangeArrowheads="1"/>
            </p:cNvSpPr>
            <p:nvPr/>
          </p:nvSpPr>
          <p:spPr bwMode="auto">
            <a:xfrm>
              <a:off x="1645" y="3504"/>
              <a:ext cx="302" cy="2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5</a:t>
              </a:r>
            </a:p>
          </p:txBody>
        </p:sp>
        <p:sp>
          <p:nvSpPr>
            <p:cNvPr id="78875" name="Text Box 15"/>
            <p:cNvSpPr txBox="1">
              <a:spLocks noChangeArrowheads="1"/>
            </p:cNvSpPr>
            <p:nvPr/>
          </p:nvSpPr>
          <p:spPr bwMode="auto">
            <a:xfrm>
              <a:off x="1645" y="2640"/>
              <a:ext cx="467" cy="2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78876" name="Text Box 16"/>
            <p:cNvSpPr txBox="1">
              <a:spLocks noChangeArrowheads="1"/>
            </p:cNvSpPr>
            <p:nvPr/>
          </p:nvSpPr>
          <p:spPr bwMode="auto">
            <a:xfrm>
              <a:off x="2207" y="3032"/>
              <a:ext cx="301" cy="2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78877" name="Line 17"/>
            <p:cNvSpPr>
              <a:spLocks noChangeShapeType="1"/>
            </p:cNvSpPr>
            <p:nvPr/>
          </p:nvSpPr>
          <p:spPr bwMode="auto">
            <a:xfrm flipV="1">
              <a:off x="1527" y="2971"/>
              <a:ext cx="576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78" name="Text Box 18"/>
            <p:cNvSpPr txBox="1">
              <a:spLocks noChangeArrowheads="1"/>
            </p:cNvSpPr>
            <p:nvPr/>
          </p:nvSpPr>
          <p:spPr bwMode="auto">
            <a:xfrm>
              <a:off x="1747" y="3103"/>
              <a:ext cx="302" cy="2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3</a:t>
              </a:r>
            </a:p>
          </p:txBody>
        </p:sp>
        <p:sp>
          <p:nvSpPr>
            <p:cNvPr id="78879" name="Line 21"/>
            <p:cNvSpPr>
              <a:spLocks noChangeShapeType="1"/>
            </p:cNvSpPr>
            <p:nvPr/>
          </p:nvSpPr>
          <p:spPr bwMode="auto">
            <a:xfrm>
              <a:off x="1454" y="2980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Text Box 22"/>
            <p:cNvSpPr txBox="1">
              <a:spLocks noChangeArrowheads="1"/>
            </p:cNvSpPr>
            <p:nvPr/>
          </p:nvSpPr>
          <p:spPr bwMode="auto">
            <a:xfrm>
              <a:off x="1152" y="3024"/>
              <a:ext cx="302" cy="2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</p:grpSp>
      <p:sp>
        <p:nvSpPr>
          <p:cNvPr id="20" name="内容占位符 2"/>
          <p:cNvSpPr txBox="1"/>
          <p:nvPr/>
        </p:nvSpPr>
        <p:spPr bwMode="auto">
          <a:xfrm>
            <a:off x="1016750" y="1713498"/>
            <a:ext cx="4514851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解：将图中</a:t>
            </a:r>
            <a:r>
              <a:rPr lang="en-US" altLang="zh-CN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v</a:t>
            </a:r>
            <a:r>
              <a:rPr lang="en-US" altLang="zh-CN" sz="2100" baseline="-250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2</a:t>
            </a:r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和</a:t>
            </a:r>
            <a:r>
              <a:rPr lang="en-US" altLang="zh-CN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v</a:t>
            </a:r>
            <a:r>
              <a:rPr lang="en-US" altLang="zh-CN" sz="2100" baseline="-250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4</a:t>
            </a:r>
            <a:r>
              <a:rPr lang="zh-CN" altLang="en-US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收缩为</a:t>
            </a:r>
            <a:r>
              <a:rPr lang="en-US" altLang="zh-CN" sz="21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v</a:t>
            </a:r>
            <a:r>
              <a:rPr lang="en-US" altLang="zh-CN" sz="2100" baseline="-25000" dirty="0">
                <a:latin typeface="微软雅黑" panose="020B0503020204020204" charset="-122"/>
                <a:ea typeface="微软雅黑" panose="020B0503020204020204" charset="-122"/>
                <a:cs typeface="华文细黑" charset="0"/>
              </a:rPr>
              <a:t>2,4</a:t>
            </a:r>
            <a:endParaRPr lang="zh-CN" altLang="en-US" sz="2100" dirty="0">
              <a:latin typeface="微软雅黑" panose="020B0503020204020204" charset="-122"/>
              <a:ea typeface="微软雅黑" panose="020B0503020204020204" charset="-122"/>
              <a:cs typeface="华文细黑" charset="0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84117"/>
              </p:ext>
            </p:extLst>
          </p:nvPr>
        </p:nvGraphicFramePr>
        <p:xfrm>
          <a:off x="1730973" y="2213496"/>
          <a:ext cx="2421731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457200" progId="Equation.DSMT4">
                  <p:embed/>
                </p:oleObj>
              </mc:Choice>
              <mc:Fallback>
                <p:oleObj name="Equation" r:id="rId2" imgW="14351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973" y="2213496"/>
                        <a:ext cx="2421731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2363"/>
              </p:ext>
            </p:extLst>
          </p:nvPr>
        </p:nvGraphicFramePr>
        <p:xfrm>
          <a:off x="1513164" y="3045822"/>
          <a:ext cx="3321844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500" imgH="457200" progId="Equation.DSMT4">
                  <p:embed/>
                </p:oleObj>
              </mc:Choice>
              <mc:Fallback>
                <p:oleObj name="Equation" r:id="rId4" imgW="1968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164" y="3045822"/>
                        <a:ext cx="3321844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68"/>
          <p:cNvGrpSpPr/>
          <p:nvPr/>
        </p:nvGrpSpPr>
        <p:grpSpPr bwMode="auto">
          <a:xfrm>
            <a:off x="5715001" y="2800355"/>
            <a:ext cx="1753700" cy="1510954"/>
            <a:chOff x="457199" y="4419600"/>
            <a:chExt cx="2433639" cy="2006533"/>
          </a:xfrm>
        </p:grpSpPr>
        <p:sp>
          <p:nvSpPr>
            <p:cNvPr id="78856" name="Oval 7"/>
            <p:cNvSpPr>
              <a:spLocks noChangeArrowheads="1"/>
            </p:cNvSpPr>
            <p:nvPr/>
          </p:nvSpPr>
          <p:spPr bwMode="auto">
            <a:xfrm>
              <a:off x="685800" y="4572000"/>
              <a:ext cx="301792" cy="30171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78857" name="Oval 8"/>
            <p:cNvSpPr>
              <a:spLocks noChangeArrowheads="1"/>
            </p:cNvSpPr>
            <p:nvPr/>
          </p:nvSpPr>
          <p:spPr bwMode="auto">
            <a:xfrm>
              <a:off x="1447800" y="5257800"/>
              <a:ext cx="303546" cy="30171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900"/>
                <a:t>2,4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2209800" y="5943600"/>
              <a:ext cx="303546" cy="30171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78859" name="Text Box 14"/>
            <p:cNvSpPr txBox="1">
              <a:spLocks noChangeArrowheads="1"/>
            </p:cNvSpPr>
            <p:nvPr/>
          </p:nvSpPr>
          <p:spPr bwMode="auto">
            <a:xfrm>
              <a:off x="1322232" y="5935663"/>
              <a:ext cx="584691" cy="4904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5</a:t>
              </a:r>
            </a:p>
          </p:txBody>
        </p:sp>
        <p:sp>
          <p:nvSpPr>
            <p:cNvPr id="78860" name="Text Box 15"/>
            <p:cNvSpPr txBox="1">
              <a:spLocks noChangeArrowheads="1"/>
            </p:cNvSpPr>
            <p:nvPr/>
          </p:nvSpPr>
          <p:spPr bwMode="auto">
            <a:xfrm>
              <a:off x="1322233" y="4419600"/>
              <a:ext cx="903298" cy="490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78861" name="Text Box 16"/>
            <p:cNvSpPr txBox="1">
              <a:spLocks noChangeArrowheads="1"/>
            </p:cNvSpPr>
            <p:nvPr/>
          </p:nvSpPr>
          <p:spPr bwMode="auto">
            <a:xfrm>
              <a:off x="2307897" y="5106988"/>
              <a:ext cx="582941" cy="490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78862" name="Text Box 22"/>
            <p:cNvSpPr txBox="1">
              <a:spLocks noChangeArrowheads="1"/>
            </p:cNvSpPr>
            <p:nvPr/>
          </p:nvSpPr>
          <p:spPr bwMode="auto">
            <a:xfrm>
              <a:off x="457199" y="5092700"/>
              <a:ext cx="584691" cy="4904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2</a:t>
              </a: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996854" y="4714875"/>
              <a:ext cx="571399" cy="546100"/>
            </a:xfrm>
            <a:custGeom>
              <a:avLst/>
              <a:gdLst>
                <a:gd name="connsiteX0" fmla="*/ 0 w 570016"/>
                <a:gd name="connsiteY0" fmla="*/ 0 h 546265"/>
                <a:gd name="connsiteX1" fmla="*/ 415637 w 570016"/>
                <a:gd name="connsiteY1" fmla="*/ 154379 h 546265"/>
                <a:gd name="connsiteX2" fmla="*/ 570016 w 570016"/>
                <a:gd name="connsiteY2" fmla="*/ 546265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0016" h="546265">
                  <a:moveTo>
                    <a:pt x="0" y="0"/>
                  </a:moveTo>
                  <a:cubicBezTo>
                    <a:pt x="160317" y="31667"/>
                    <a:pt x="320634" y="63335"/>
                    <a:pt x="415637" y="154379"/>
                  </a:cubicBezTo>
                  <a:cubicBezTo>
                    <a:pt x="510640" y="245423"/>
                    <a:pt x="540328" y="395844"/>
                    <a:pt x="570016" y="546265"/>
                  </a:cubicBezTo>
                </a:path>
              </a:pathLst>
            </a:cu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6" name="任意多边形 65"/>
            <p:cNvSpPr/>
            <p:nvPr/>
          </p:nvSpPr>
          <p:spPr>
            <a:xfrm rot="21143426" flipH="1" flipV="1">
              <a:off x="876226" y="4833938"/>
              <a:ext cx="533305" cy="609600"/>
            </a:xfrm>
            <a:custGeom>
              <a:avLst/>
              <a:gdLst>
                <a:gd name="connsiteX0" fmla="*/ 0 w 570016"/>
                <a:gd name="connsiteY0" fmla="*/ 0 h 546265"/>
                <a:gd name="connsiteX1" fmla="*/ 415637 w 570016"/>
                <a:gd name="connsiteY1" fmla="*/ 154379 h 546265"/>
                <a:gd name="connsiteX2" fmla="*/ 570016 w 570016"/>
                <a:gd name="connsiteY2" fmla="*/ 546265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0016" h="546265">
                  <a:moveTo>
                    <a:pt x="0" y="0"/>
                  </a:moveTo>
                  <a:cubicBezTo>
                    <a:pt x="160317" y="31667"/>
                    <a:pt x="320634" y="63335"/>
                    <a:pt x="415637" y="154379"/>
                  </a:cubicBezTo>
                  <a:cubicBezTo>
                    <a:pt x="510640" y="245423"/>
                    <a:pt x="540328" y="395844"/>
                    <a:pt x="570016" y="546265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1758719" y="5400675"/>
              <a:ext cx="571399" cy="546100"/>
            </a:xfrm>
            <a:custGeom>
              <a:avLst/>
              <a:gdLst>
                <a:gd name="connsiteX0" fmla="*/ 0 w 570016"/>
                <a:gd name="connsiteY0" fmla="*/ 0 h 546265"/>
                <a:gd name="connsiteX1" fmla="*/ 415637 w 570016"/>
                <a:gd name="connsiteY1" fmla="*/ 154379 h 546265"/>
                <a:gd name="connsiteX2" fmla="*/ 570016 w 570016"/>
                <a:gd name="connsiteY2" fmla="*/ 546265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0016" h="546265">
                  <a:moveTo>
                    <a:pt x="0" y="0"/>
                  </a:moveTo>
                  <a:cubicBezTo>
                    <a:pt x="160317" y="31667"/>
                    <a:pt x="320634" y="63335"/>
                    <a:pt x="415637" y="154379"/>
                  </a:cubicBezTo>
                  <a:cubicBezTo>
                    <a:pt x="510640" y="245423"/>
                    <a:pt x="540328" y="395844"/>
                    <a:pt x="570016" y="546265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 rot="21143426" flipH="1" flipV="1">
              <a:off x="1638091" y="5519738"/>
              <a:ext cx="533305" cy="609600"/>
            </a:xfrm>
            <a:custGeom>
              <a:avLst/>
              <a:gdLst>
                <a:gd name="connsiteX0" fmla="*/ 0 w 570016"/>
                <a:gd name="connsiteY0" fmla="*/ 0 h 546265"/>
                <a:gd name="connsiteX1" fmla="*/ 415637 w 570016"/>
                <a:gd name="connsiteY1" fmla="*/ 154379 h 546265"/>
                <a:gd name="connsiteX2" fmla="*/ 570016 w 570016"/>
                <a:gd name="connsiteY2" fmla="*/ 546265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0016" h="546265">
                  <a:moveTo>
                    <a:pt x="0" y="0"/>
                  </a:moveTo>
                  <a:cubicBezTo>
                    <a:pt x="160317" y="31667"/>
                    <a:pt x="320634" y="63335"/>
                    <a:pt x="415637" y="154379"/>
                  </a:cubicBezTo>
                  <a:cubicBezTo>
                    <a:pt x="510640" y="245423"/>
                    <a:pt x="540328" y="395844"/>
                    <a:pt x="570016" y="546265"/>
                  </a:cubicBezTo>
                </a:path>
              </a:pathLst>
            </a:cu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AC4284B-DDAB-F20E-42CC-E1BAF042873C}"/>
              </a:ext>
            </a:extLst>
          </p:cNvPr>
          <p:cNvSpPr txBox="1"/>
          <p:nvPr/>
        </p:nvSpPr>
        <p:spPr>
          <a:xfrm>
            <a:off x="685800" y="3850363"/>
            <a:ext cx="8305799" cy="861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marR="0" lvl="0" indent="-25717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无向连通图的树计数</a:t>
            </a:r>
          </a:p>
          <a:p>
            <a:pPr marL="556895" marR="0" lvl="1" indent="-21399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ts val="45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将无向图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各边加一方向，得有向图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G’，G'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的树与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的树一一对应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方正姚体" charset="0"/>
              </a:rPr>
              <a:t>支撑树的计数</a:t>
            </a:r>
            <a:r>
              <a:rPr lang="en-US" altLang="zh-CN">
                <a:latin typeface="Arial" panose="020B0604020202020204" pitchFamily="34" charset="0"/>
                <a:ea typeface="方正姚体" charset="0"/>
              </a:rPr>
              <a:t>(12)</a:t>
            </a:r>
            <a:endParaRPr lang="zh-CN" altLang="en-US">
              <a:latin typeface="Arial" panose="020B0604020202020204" pitchFamily="34" charset="0"/>
              <a:ea typeface="方正姚体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50902"/>
            <a:ext cx="6172200" cy="3714751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无向连通图的树计数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将无向图</a:t>
            </a:r>
            <a:r>
              <a:rPr lang="en-US" altLang="zh-CN" dirty="0"/>
              <a:t>G</a:t>
            </a:r>
            <a:r>
              <a:rPr lang="zh-CN" altLang="en-US" dirty="0"/>
              <a:t>的各边加一方向，得有向图</a:t>
            </a:r>
            <a:r>
              <a:rPr lang="en-US" altLang="zh-CN" dirty="0"/>
              <a:t>G'，</a:t>
            </a:r>
            <a:br>
              <a:rPr lang="en-US" altLang="zh-CN" dirty="0"/>
            </a:br>
            <a:r>
              <a:rPr lang="en-US" altLang="zh-CN" dirty="0"/>
              <a:t>G'</a:t>
            </a:r>
            <a:r>
              <a:rPr lang="zh-CN" altLang="en-US" dirty="0"/>
              <a:t>的树与</a:t>
            </a:r>
            <a:r>
              <a:rPr lang="en-US" altLang="zh-CN" dirty="0"/>
              <a:t>G</a:t>
            </a:r>
            <a:r>
              <a:rPr lang="zh-CN" altLang="en-US" dirty="0"/>
              <a:t>的树一一对应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定义：根树</a:t>
            </a:r>
            <a:r>
              <a:rPr lang="en-US" altLang="zh-CN" dirty="0"/>
              <a:t>/</a:t>
            </a:r>
            <a:r>
              <a:rPr lang="zh-CN" altLang="en-US" dirty="0"/>
              <a:t>有向树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highlight>
                  <a:srgbClr val="FFFF00"/>
                </a:highlight>
              </a:rPr>
              <a:t>存在某结点</a:t>
            </a:r>
            <a:r>
              <a:rPr lang="en-US" altLang="zh-CN" dirty="0">
                <a:highlight>
                  <a:srgbClr val="FFFF00"/>
                </a:highlight>
              </a:rPr>
              <a:t>v</a:t>
            </a:r>
            <a:r>
              <a:rPr lang="en-US" altLang="zh-CN" baseline="-25000" dirty="0">
                <a:highlight>
                  <a:srgbClr val="FFFF00"/>
                </a:highlight>
              </a:rPr>
              <a:t>0</a:t>
            </a:r>
            <a:r>
              <a:rPr lang="zh-CN" altLang="en-US" dirty="0">
                <a:highlight>
                  <a:srgbClr val="FFFF00"/>
                </a:highlight>
              </a:rPr>
              <a:t>的负度为0，其余结点负度为1，则称</a:t>
            </a:r>
            <a:r>
              <a:rPr lang="en-US" altLang="zh-CN" dirty="0">
                <a:highlight>
                  <a:srgbClr val="FFFF00"/>
                </a:highlight>
              </a:rPr>
              <a:t>T</a:t>
            </a:r>
            <a:r>
              <a:rPr lang="zh-CN" altLang="en-US" dirty="0">
                <a:highlight>
                  <a:srgbClr val="FFFF00"/>
                </a:highlight>
              </a:rPr>
              <a:t>是以</a:t>
            </a:r>
            <a:r>
              <a:rPr lang="en-US" altLang="zh-CN" dirty="0">
                <a:highlight>
                  <a:srgbClr val="FFFF00"/>
                </a:highlight>
              </a:rPr>
              <a:t>v</a:t>
            </a:r>
            <a:r>
              <a:rPr lang="en-US" altLang="zh-CN" baseline="-25000" dirty="0">
                <a:highlight>
                  <a:srgbClr val="FFFF00"/>
                </a:highlight>
              </a:rPr>
              <a:t>0</a:t>
            </a:r>
            <a:r>
              <a:rPr lang="zh-CN" altLang="en-US" dirty="0">
                <a:highlight>
                  <a:srgbClr val="FFFF00"/>
                </a:highlight>
              </a:rPr>
              <a:t>为根的</a:t>
            </a:r>
            <a:r>
              <a:rPr lang="zh-CN" altLang="en-US" dirty="0">
                <a:solidFill>
                  <a:srgbClr val="0026E6"/>
                </a:solidFill>
                <a:highlight>
                  <a:srgbClr val="FFFF00"/>
                </a:highlight>
              </a:rPr>
              <a:t>外向树</a:t>
            </a:r>
            <a:r>
              <a:rPr lang="zh-CN" altLang="en-US" dirty="0">
                <a:highlight>
                  <a:srgbClr val="FFFF00"/>
                </a:highlight>
              </a:rPr>
              <a:t>，或称</a:t>
            </a:r>
            <a:r>
              <a:rPr lang="zh-CN" altLang="en-US" dirty="0">
                <a:solidFill>
                  <a:srgbClr val="0026E6"/>
                </a:solidFill>
                <a:highlight>
                  <a:srgbClr val="FFFF00"/>
                </a:highlight>
              </a:rPr>
              <a:t>根树 </a:t>
            </a:r>
            <a:r>
              <a:rPr lang="en-US" altLang="zh-CN" dirty="0">
                <a:solidFill>
                  <a:srgbClr val="0026E6"/>
                </a:solidFill>
                <a:highlight>
                  <a:srgbClr val="FFFF00"/>
                </a:highlight>
              </a:rPr>
              <a:t>T</a:t>
            </a:r>
            <a:endParaRPr lang="zh-CN" altLang="en-US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根树能否从树根沿</a:t>
            </a:r>
            <a:r>
              <a:rPr lang="zh-CN" altLang="en-US" dirty="0">
                <a:solidFill>
                  <a:srgbClr val="C00000"/>
                </a:solidFill>
              </a:rPr>
              <a:t>正向边</a:t>
            </a:r>
            <a:r>
              <a:rPr lang="zh-CN" altLang="en-US" dirty="0"/>
              <a:t>走到任意叶子？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dirty="0"/>
              <a:t>考虑关键路径，不断去掉负度为0的点</a:t>
            </a:r>
          </a:p>
        </p:txBody>
      </p:sp>
      <p:grpSp>
        <p:nvGrpSpPr>
          <p:cNvPr id="81924" name="组合 4"/>
          <p:cNvGrpSpPr/>
          <p:nvPr/>
        </p:nvGrpSpPr>
        <p:grpSpPr bwMode="auto">
          <a:xfrm>
            <a:off x="5604036" y="1170198"/>
            <a:ext cx="1676400" cy="1361123"/>
            <a:chOff x="5403879" y="3571556"/>
            <a:chExt cx="2234440" cy="1815174"/>
          </a:xfrm>
        </p:grpSpPr>
        <p:sp>
          <p:nvSpPr>
            <p:cNvPr id="81925" name="Oval 7"/>
            <p:cNvSpPr>
              <a:spLocks noChangeArrowheads="1"/>
            </p:cNvSpPr>
            <p:nvPr/>
          </p:nvSpPr>
          <p:spPr bwMode="auto">
            <a:xfrm>
              <a:off x="6553200" y="35814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81926" name="Oval 8"/>
            <p:cNvSpPr>
              <a:spLocks noChangeArrowheads="1"/>
            </p:cNvSpPr>
            <p:nvPr/>
          </p:nvSpPr>
          <p:spPr bwMode="auto">
            <a:xfrm>
              <a:off x="59436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81927" name="Oval 9"/>
            <p:cNvSpPr>
              <a:spLocks noChangeArrowheads="1"/>
            </p:cNvSpPr>
            <p:nvPr/>
          </p:nvSpPr>
          <p:spPr bwMode="auto">
            <a:xfrm>
              <a:off x="54864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81928" name="Oval 10"/>
            <p:cNvSpPr>
              <a:spLocks noChangeArrowheads="1"/>
            </p:cNvSpPr>
            <p:nvPr/>
          </p:nvSpPr>
          <p:spPr bwMode="auto">
            <a:xfrm>
              <a:off x="71628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81929" name="Line 11"/>
            <p:cNvSpPr>
              <a:spLocks noChangeShapeType="1"/>
            </p:cNvSpPr>
            <p:nvPr/>
          </p:nvSpPr>
          <p:spPr bwMode="auto">
            <a:xfrm flipH="1">
              <a:off x="6223000" y="3911601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0" name="Text Box 15"/>
            <p:cNvSpPr txBox="1">
              <a:spLocks noChangeArrowheads="1"/>
            </p:cNvSpPr>
            <p:nvPr/>
          </p:nvSpPr>
          <p:spPr bwMode="auto">
            <a:xfrm>
              <a:off x="5994227" y="3571556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1</a:t>
              </a:r>
            </a:p>
          </p:txBody>
        </p:sp>
        <p:sp>
          <p:nvSpPr>
            <p:cNvPr id="81931" name="Text Box 16"/>
            <p:cNvSpPr txBox="1">
              <a:spLocks noChangeArrowheads="1"/>
            </p:cNvSpPr>
            <p:nvPr/>
          </p:nvSpPr>
          <p:spPr bwMode="auto">
            <a:xfrm>
              <a:off x="6324314" y="4419760"/>
              <a:ext cx="626850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81932" name="Text Box 18"/>
            <p:cNvSpPr txBox="1">
              <a:spLocks noChangeArrowheads="1"/>
            </p:cNvSpPr>
            <p:nvPr/>
          </p:nvSpPr>
          <p:spPr bwMode="auto">
            <a:xfrm>
              <a:off x="5403879" y="4419760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3</a:t>
              </a:r>
            </a:p>
          </p:txBody>
        </p:sp>
        <p:sp>
          <p:nvSpPr>
            <p:cNvPr id="81933" name="Text Box 22"/>
            <p:cNvSpPr txBox="1">
              <a:spLocks noChangeArrowheads="1"/>
            </p:cNvSpPr>
            <p:nvPr/>
          </p:nvSpPr>
          <p:spPr bwMode="auto">
            <a:xfrm>
              <a:off x="7009882" y="3657614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81934" name="Oval 9"/>
            <p:cNvSpPr>
              <a:spLocks noChangeArrowheads="1"/>
            </p:cNvSpPr>
            <p:nvPr/>
          </p:nvSpPr>
          <p:spPr bwMode="auto">
            <a:xfrm>
              <a:off x="64770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81935" name="Line 11"/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048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Line 11"/>
            <p:cNvSpPr>
              <a:spLocks noChangeShapeType="1"/>
            </p:cNvSpPr>
            <p:nvPr/>
          </p:nvSpPr>
          <p:spPr bwMode="auto">
            <a:xfrm>
              <a:off x="6248400" y="45720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11"/>
            <p:cNvSpPr>
              <a:spLocks noChangeShapeType="1"/>
            </p:cNvSpPr>
            <p:nvPr/>
          </p:nvSpPr>
          <p:spPr bwMode="auto">
            <a:xfrm>
              <a:off x="6858000" y="3886200"/>
              <a:ext cx="381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5429249" y="3105150"/>
            <a:ext cx="285751" cy="0"/>
          </a:xfrm>
          <a:prstGeom prst="line">
            <a:avLst/>
          </a:prstGeom>
          <a:noFill/>
          <a:ln w="12700" cap="sq">
            <a:solidFill>
              <a:srgbClr val="0026E6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241378"/>
              </p:ext>
            </p:extLst>
          </p:nvPr>
        </p:nvGraphicFramePr>
        <p:xfrm>
          <a:off x="5715000" y="4089452"/>
          <a:ext cx="2921733" cy="53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06600" imgH="368300" progId="Equation.DSMT4">
                  <p:embed/>
                </p:oleObj>
              </mc:Choice>
              <mc:Fallback>
                <p:oleObj name="Equation" r:id="rId3" imgW="2006600" imgH="36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89452"/>
                        <a:ext cx="2921733" cy="53572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">
            <a:extLst>
              <a:ext uri="{FF2B5EF4-FFF2-40B4-BE49-F238E27FC236}">
                <a16:creationId xmlns:a16="http://schemas.microsoft.com/office/drawing/2014/main" id="{3A152CB2-CAA1-F99F-45F3-289A64EEEC39}"/>
              </a:ext>
            </a:extLst>
          </p:cNvPr>
          <p:cNvGrpSpPr/>
          <p:nvPr/>
        </p:nvGrpSpPr>
        <p:grpSpPr bwMode="auto">
          <a:xfrm>
            <a:off x="7271384" y="1195836"/>
            <a:ext cx="1688894" cy="1353741"/>
            <a:chOff x="5387225" y="3581400"/>
            <a:chExt cx="2251094" cy="1805330"/>
          </a:xfrm>
        </p:grpSpPr>
        <p:sp>
          <p:nvSpPr>
            <p:cNvPr id="3" name="Oval 7">
              <a:extLst>
                <a:ext uri="{FF2B5EF4-FFF2-40B4-BE49-F238E27FC236}">
                  <a16:creationId xmlns:a16="http://schemas.microsoft.com/office/drawing/2014/main" id="{696975E1-6600-0600-3C4B-CC4E6457C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814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4" name="Oval 8">
              <a:extLst>
                <a:ext uri="{FF2B5EF4-FFF2-40B4-BE49-F238E27FC236}">
                  <a16:creationId xmlns:a16="http://schemas.microsoft.com/office/drawing/2014/main" id="{643DB256-91FD-BE72-C81B-6452B9C7C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13121834-5352-C6D8-AC1F-31D9AF0C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AD28DC67-AF6B-229B-D67E-2F3E9C3F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F3F70512-0C87-6315-77A2-F68EA323C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000" y="3911601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1FA2C45-4DCD-DBCB-8E88-F6EEC0621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721" y="3657614"/>
              <a:ext cx="566963" cy="492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1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9118071E-935E-6346-50E8-C59AD280C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314" y="4419760"/>
              <a:ext cx="626850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4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D1D0A114-E9EC-834D-AEF8-EB8B4F639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225" y="4419760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3</a:t>
              </a:r>
            </a:p>
          </p:txBody>
        </p:sp>
        <p:sp>
          <p:nvSpPr>
            <p:cNvPr id="11" name="Text Box 22">
              <a:extLst>
                <a:ext uri="{FF2B5EF4-FFF2-40B4-BE49-F238E27FC236}">
                  <a16:creationId xmlns:a16="http://schemas.microsoft.com/office/drawing/2014/main" id="{EB4DDAA3-1D0D-98C9-070A-F20034E55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82" y="3657614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E442A284-0894-CF7F-4BDE-131D91E64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06FBAE6-98E4-BDA9-E219-57D6525D0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04800" cy="457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890B2B4A-840B-467C-18DC-42152947A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5720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A058B137-81E9-CC4B-7EFA-11F117AF0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3886200"/>
              <a:ext cx="381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支撑树的计数</a:t>
            </a:r>
            <a:r>
              <a:rPr lang="en-US" altLang="zh-CN" dirty="0"/>
              <a:t>(13)</a:t>
            </a:r>
            <a:endParaRPr lang="zh-CN" altLang="en-US" dirty="0"/>
          </a:p>
        </p:txBody>
      </p:sp>
      <p:sp>
        <p:nvSpPr>
          <p:cNvPr id="12293" name="内容占位符 2"/>
          <p:cNvSpPr>
            <a:spLocks noGrp="1"/>
          </p:cNvSpPr>
          <p:nvPr>
            <p:ph idx="1"/>
          </p:nvPr>
        </p:nvSpPr>
        <p:spPr>
          <a:xfrm>
            <a:off x="762000" y="734998"/>
            <a:ext cx="7162800" cy="3810000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如下子图构成一棵根树，求</a:t>
            </a:r>
            <a:r>
              <a:rPr lang="zh-CN" altLang="en-US" dirty="0">
                <a:solidFill>
                  <a:srgbClr val="C00000"/>
                </a:solidFill>
              </a:rPr>
              <a:t>根结点</a:t>
            </a:r>
            <a:r>
              <a:rPr lang="zh-CN" altLang="en-US" dirty="0"/>
              <a:t>基本关联矩阵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</a:p>
          <a:p>
            <a:pPr lvl="1" eaLnBrk="1" hangingPunct="1"/>
            <a:endParaRPr lang="en-US" altLang="zh-CN" baseline="-25000" dirty="0"/>
          </a:p>
          <a:p>
            <a:pPr lvl="1" eaLnBrk="1" hangingPunct="1"/>
            <a:endParaRPr lang="en-US" altLang="zh-CN" baseline="-25000" dirty="0"/>
          </a:p>
          <a:p>
            <a:pPr lvl="1" eaLnBrk="1" hangingPunct="1"/>
            <a:endParaRPr lang="en-US" altLang="zh-CN" baseline="-25000" dirty="0"/>
          </a:p>
          <a:p>
            <a:pPr lvl="1" eaLnBrk="1" hangingPunct="1"/>
            <a:endParaRPr lang="en-US" altLang="zh-CN" baseline="-25000" dirty="0"/>
          </a:p>
          <a:p>
            <a:pPr lvl="1" eaLnBrk="1" hangingPunct="1"/>
            <a:endParaRPr lang="en-US" altLang="zh-CN" baseline="-25000" dirty="0"/>
          </a:p>
          <a:p>
            <a:pPr lvl="1" eaLnBrk="1" hangingPunct="1">
              <a:buFontTx/>
              <a:buNone/>
            </a:pPr>
            <a:endParaRPr lang="en-US" altLang="zh-CN" sz="1600" baseline="-25000" dirty="0"/>
          </a:p>
          <a:p>
            <a:pPr lvl="1" eaLnBrk="1" hangingPunct="1"/>
            <a:r>
              <a:rPr lang="zh-CN" altLang="en-US" dirty="0"/>
              <a:t>根结点基本关联矩阵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的特点</a:t>
            </a:r>
          </a:p>
          <a:p>
            <a:pPr lvl="2" eaLnBrk="1" hangingPunct="1"/>
            <a:r>
              <a:rPr lang="zh-CN" altLang="en-US" dirty="0"/>
              <a:t>由于</a:t>
            </a:r>
            <a:r>
              <a:rPr lang="en-US" altLang="zh-CN" dirty="0"/>
              <a:t>v</a:t>
            </a:r>
            <a:r>
              <a:rPr lang="en-US" altLang="zh-CN" sz="1500" baseline="-25000" dirty="0"/>
              <a:t>1</a:t>
            </a:r>
            <a:r>
              <a:rPr lang="zh-CN" altLang="en-US" dirty="0"/>
              <a:t>的负度为</a:t>
            </a:r>
            <a:r>
              <a:rPr lang="en-US" altLang="zh-CN" dirty="0"/>
              <a:t>0</a:t>
            </a:r>
            <a:r>
              <a:rPr lang="zh-CN" altLang="en-US" dirty="0"/>
              <a:t>，其余结点负度均为</a:t>
            </a:r>
            <a:r>
              <a:rPr lang="en-US" altLang="zh-CN" dirty="0"/>
              <a:t>1</a:t>
            </a:r>
          </a:p>
          <a:p>
            <a:pPr lvl="2" eaLnBrk="1" hangingPunct="1"/>
            <a:r>
              <a:rPr lang="zh-CN" altLang="en-US" dirty="0"/>
              <a:t>因此</a:t>
            </a:r>
            <a:r>
              <a:rPr lang="zh-CN" altLang="en-US" dirty="0">
                <a:highlight>
                  <a:srgbClr val="FFFF00"/>
                </a:highlight>
              </a:rPr>
              <a:t>根结点的基本关联矩阵一定是：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每行每列只有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个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-1</a:t>
            </a: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元素</a:t>
            </a:r>
          </a:p>
        </p:txBody>
      </p:sp>
      <p:grpSp>
        <p:nvGrpSpPr>
          <p:cNvPr id="83971" name="组合 4"/>
          <p:cNvGrpSpPr/>
          <p:nvPr/>
        </p:nvGrpSpPr>
        <p:grpSpPr bwMode="auto">
          <a:xfrm>
            <a:off x="2362201" y="1714501"/>
            <a:ext cx="1671639" cy="1353742"/>
            <a:chOff x="5410225" y="3581400"/>
            <a:chExt cx="2228094" cy="1805330"/>
          </a:xfrm>
        </p:grpSpPr>
        <p:sp>
          <p:nvSpPr>
            <p:cNvPr id="83973" name="Oval 7"/>
            <p:cNvSpPr>
              <a:spLocks noChangeArrowheads="1"/>
            </p:cNvSpPr>
            <p:nvPr/>
          </p:nvSpPr>
          <p:spPr bwMode="auto">
            <a:xfrm>
              <a:off x="6553200" y="35814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83974" name="Oval 8"/>
            <p:cNvSpPr>
              <a:spLocks noChangeArrowheads="1"/>
            </p:cNvSpPr>
            <p:nvPr/>
          </p:nvSpPr>
          <p:spPr bwMode="auto">
            <a:xfrm>
              <a:off x="59436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83975" name="Oval 9"/>
            <p:cNvSpPr>
              <a:spLocks noChangeArrowheads="1"/>
            </p:cNvSpPr>
            <p:nvPr/>
          </p:nvSpPr>
          <p:spPr bwMode="auto">
            <a:xfrm>
              <a:off x="54864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  <p:sp>
          <p:nvSpPr>
            <p:cNvPr id="83976" name="Oval 10"/>
            <p:cNvSpPr>
              <a:spLocks noChangeArrowheads="1"/>
            </p:cNvSpPr>
            <p:nvPr/>
          </p:nvSpPr>
          <p:spPr bwMode="auto">
            <a:xfrm>
              <a:off x="71628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  <p:sp>
          <p:nvSpPr>
            <p:cNvPr id="83977" name="Line 11"/>
            <p:cNvSpPr>
              <a:spLocks noChangeShapeType="1"/>
            </p:cNvSpPr>
            <p:nvPr/>
          </p:nvSpPr>
          <p:spPr bwMode="auto">
            <a:xfrm flipH="1">
              <a:off x="6223000" y="3911601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978" name="Text Box 15"/>
            <p:cNvSpPr txBox="1">
              <a:spLocks noChangeArrowheads="1"/>
            </p:cNvSpPr>
            <p:nvPr/>
          </p:nvSpPr>
          <p:spPr bwMode="auto">
            <a:xfrm>
              <a:off x="6019801" y="3606803"/>
              <a:ext cx="575151" cy="492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83979" name="Text Box 16"/>
            <p:cNvSpPr txBox="1">
              <a:spLocks noChangeArrowheads="1"/>
            </p:cNvSpPr>
            <p:nvPr/>
          </p:nvSpPr>
          <p:spPr bwMode="auto">
            <a:xfrm>
              <a:off x="6324600" y="4419600"/>
              <a:ext cx="625841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 dirty="0"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  <p:sp>
          <p:nvSpPr>
            <p:cNvPr id="83980" name="Text Box 18"/>
            <p:cNvSpPr txBox="1">
              <a:spLocks noChangeArrowheads="1"/>
            </p:cNvSpPr>
            <p:nvPr/>
          </p:nvSpPr>
          <p:spPr bwMode="auto">
            <a:xfrm>
              <a:off x="5410225" y="4419600"/>
              <a:ext cx="627920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  <p:sp>
          <p:nvSpPr>
            <p:cNvPr id="83981" name="Text Box 22"/>
            <p:cNvSpPr txBox="1">
              <a:spLocks noChangeArrowheads="1"/>
            </p:cNvSpPr>
            <p:nvPr/>
          </p:nvSpPr>
          <p:spPr bwMode="auto">
            <a:xfrm>
              <a:off x="7010399" y="3657598"/>
              <a:ext cx="627920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83982" name="Oval 9"/>
            <p:cNvSpPr>
              <a:spLocks noChangeArrowheads="1"/>
            </p:cNvSpPr>
            <p:nvPr/>
          </p:nvSpPr>
          <p:spPr bwMode="auto">
            <a:xfrm>
              <a:off x="64770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</a:p>
          </p:txBody>
        </p:sp>
        <p:sp>
          <p:nvSpPr>
            <p:cNvPr id="83983" name="Line 11"/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048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984" name="Line 11"/>
            <p:cNvSpPr>
              <a:spLocks noChangeShapeType="1"/>
            </p:cNvSpPr>
            <p:nvPr/>
          </p:nvSpPr>
          <p:spPr bwMode="auto">
            <a:xfrm>
              <a:off x="6248400" y="45720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985" name="Line 11"/>
            <p:cNvSpPr>
              <a:spLocks noChangeShapeType="1"/>
            </p:cNvSpPr>
            <p:nvPr/>
          </p:nvSpPr>
          <p:spPr bwMode="auto">
            <a:xfrm>
              <a:off x="6858000" y="3886200"/>
              <a:ext cx="381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839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150328"/>
              </p:ext>
            </p:extLst>
          </p:nvPr>
        </p:nvGraphicFramePr>
        <p:xfrm>
          <a:off x="4279755" y="1599584"/>
          <a:ext cx="2286000" cy="181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68400" progId="Equation.DSMT4">
                  <p:embed/>
                </p:oleObj>
              </mc:Choice>
              <mc:Fallback>
                <p:oleObj name="Equation" r:id="rId2" imgW="1473200" imgH="116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755" y="1599584"/>
                        <a:ext cx="2286000" cy="18121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">
            <a:extLst>
              <a:ext uri="{FF2B5EF4-FFF2-40B4-BE49-F238E27FC236}">
                <a16:creationId xmlns:a16="http://schemas.microsoft.com/office/drawing/2014/main" id="{A91FFA1F-1D41-3799-BA6E-8380B33676CB}"/>
              </a:ext>
            </a:extLst>
          </p:cNvPr>
          <p:cNvGrpSpPr/>
          <p:nvPr/>
        </p:nvGrpSpPr>
        <p:grpSpPr bwMode="auto">
          <a:xfrm>
            <a:off x="7004879" y="1780440"/>
            <a:ext cx="1688894" cy="1353741"/>
            <a:chOff x="5387225" y="3581400"/>
            <a:chExt cx="2251094" cy="1805330"/>
          </a:xfrm>
        </p:grpSpPr>
        <p:sp>
          <p:nvSpPr>
            <p:cNvPr id="3" name="Oval 7">
              <a:extLst>
                <a:ext uri="{FF2B5EF4-FFF2-40B4-BE49-F238E27FC236}">
                  <a16:creationId xmlns:a16="http://schemas.microsoft.com/office/drawing/2014/main" id="{53586BFD-AFA9-4254-EC74-7DD1F630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814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4" name="Oval 8">
              <a:extLst>
                <a:ext uri="{FF2B5EF4-FFF2-40B4-BE49-F238E27FC236}">
                  <a16:creationId xmlns:a16="http://schemas.microsoft.com/office/drawing/2014/main" id="{76F59D54-FE40-96FA-DA94-1971C6FB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C08B8E60-1060-1302-0C4E-1F28C9C52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852A284F-7B12-07DE-9112-17B100393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F2EA5671-5535-CC06-AEFE-030F02FDB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3000" y="3911601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99552373-50AE-A70A-738E-8F5FE75C7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721" y="3657614"/>
              <a:ext cx="566963" cy="492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1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CD5053E8-DD3E-2A8E-A2D9-882D685E7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314" y="4419760"/>
              <a:ext cx="626850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4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1E3CC230-EE0E-F0B0-1679-58177B035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225" y="4419760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3</a:t>
              </a:r>
            </a:p>
          </p:txBody>
        </p:sp>
        <p:sp>
          <p:nvSpPr>
            <p:cNvPr id="11" name="Text Box 22">
              <a:extLst>
                <a:ext uri="{FF2B5EF4-FFF2-40B4-BE49-F238E27FC236}">
                  <a16:creationId xmlns:a16="http://schemas.microsoft.com/office/drawing/2014/main" id="{CD19890C-BA80-FADC-5EC3-9A3B3F7FD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82" y="3657614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5538BDAF-BD3B-F235-3D28-42571D123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1F8A5D88-D3E8-F77A-94FC-2DE7602AA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04800" cy="457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01A4F9EC-54C4-B435-17F3-8F12A9834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8400" y="45720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F0208A57-ADA5-A4D4-49C8-4FD9138B2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3886200"/>
              <a:ext cx="381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20E37D0-EDAA-9B52-FB76-F54C1C1A85BA}"/>
              </a:ext>
            </a:extLst>
          </p:cNvPr>
          <p:cNvSpPr txBox="1"/>
          <p:nvPr/>
        </p:nvSpPr>
        <p:spPr>
          <a:xfrm>
            <a:off x="7004879" y="3219538"/>
            <a:ext cx="1832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非根树呢？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>
          <a:xfrm>
            <a:off x="685800" y="9525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支撑树的计数</a:t>
            </a:r>
            <a:r>
              <a:rPr lang="en-US" altLang="zh-CN" dirty="0"/>
              <a:t>(14)</a:t>
            </a:r>
            <a:endParaRPr lang="zh-CN" altLang="en-US" dirty="0"/>
          </a:p>
        </p:txBody>
      </p:sp>
      <p:sp>
        <p:nvSpPr>
          <p:cNvPr id="13317" name="内容占位符 2"/>
          <p:cNvSpPr>
            <a:spLocks noGrp="1"/>
          </p:cNvSpPr>
          <p:nvPr>
            <p:ph idx="1"/>
          </p:nvPr>
        </p:nvSpPr>
        <p:spPr>
          <a:xfrm>
            <a:off x="533400" y="731022"/>
            <a:ext cx="6858000" cy="3657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zh-CN" altLang="en-US" sz="2100" dirty="0"/>
              <a:t>根树基本关联矩阵的特征</a:t>
            </a:r>
            <a:endParaRPr lang="en-US" altLang="zh-CN" sz="21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zh-CN" altLang="en-US" sz="1800" dirty="0"/>
              <a:t>若对根树的结点和边序号重新编号</a:t>
            </a:r>
            <a:endParaRPr lang="en-US" altLang="zh-CN" sz="18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zh-CN" altLang="en-US" sz="1800" dirty="0"/>
              <a:t>使得每条边</a:t>
            </a:r>
            <a:r>
              <a:rPr lang="en-US" altLang="zh-CN" sz="1800" dirty="0" err="1">
                <a:solidFill>
                  <a:srgbClr val="C00000"/>
                </a:solidFill>
              </a:rPr>
              <a:t>e</a:t>
            </a:r>
            <a:r>
              <a:rPr lang="en-US" altLang="zh-CN" sz="1800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1800" dirty="0"/>
              <a:t>=(v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C00000"/>
                </a:solidFill>
              </a:rPr>
              <a:t>v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j+1</a:t>
            </a:r>
            <a:r>
              <a:rPr lang="en-US" altLang="zh-CN" sz="1800" dirty="0"/>
              <a:t>)</a:t>
            </a:r>
            <a:r>
              <a:rPr lang="zh-CN" altLang="en-US" sz="1800" dirty="0"/>
              <a:t>，且满足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&lt;j+1</a:t>
            </a:r>
            <a:endParaRPr lang="en-US" altLang="zh-CN" sz="1800" baseline="-250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zh-CN" altLang="en-US" sz="1800" dirty="0">
                <a:highlight>
                  <a:srgbClr val="FFFF00"/>
                </a:highlight>
              </a:rPr>
              <a:t>则得到根结点基本关联矩阵</a:t>
            </a:r>
            <a:r>
              <a:rPr lang="en-US" altLang="zh-CN" sz="1800" dirty="0">
                <a:solidFill>
                  <a:srgbClr val="0026E6"/>
                </a:solidFill>
                <a:highlight>
                  <a:srgbClr val="FFFF00"/>
                </a:highlight>
              </a:rPr>
              <a:t>B</a:t>
            </a:r>
            <a:r>
              <a:rPr lang="en-US" altLang="zh-CN" sz="1800" baseline="-25000" dirty="0">
                <a:solidFill>
                  <a:srgbClr val="0026E6"/>
                </a:solidFill>
                <a:highlight>
                  <a:srgbClr val="FFFF00"/>
                </a:highlight>
              </a:rPr>
              <a:t>0</a:t>
            </a:r>
            <a:r>
              <a:rPr lang="en-US" altLang="zh-CN" sz="1800" dirty="0">
                <a:solidFill>
                  <a:srgbClr val="0026E6"/>
                </a:solidFill>
                <a:highlight>
                  <a:srgbClr val="FFFF00"/>
                </a:highlight>
              </a:rPr>
              <a:t>'</a:t>
            </a:r>
            <a:r>
              <a:rPr lang="zh-CN" altLang="en-US" sz="1800" dirty="0">
                <a:solidFill>
                  <a:srgbClr val="0026E6"/>
                </a:solidFill>
                <a:highlight>
                  <a:srgbClr val="FFFF00"/>
                </a:highlight>
              </a:rPr>
              <a:t>为上三</a:t>
            </a:r>
            <a:br>
              <a:rPr lang="en-US" altLang="zh-CN" sz="1800" dirty="0">
                <a:solidFill>
                  <a:srgbClr val="0026E6"/>
                </a:solidFill>
                <a:highlight>
                  <a:srgbClr val="FFFF00"/>
                </a:highlight>
              </a:rPr>
            </a:br>
            <a:r>
              <a:rPr lang="zh-CN" altLang="en-US" sz="1800" dirty="0">
                <a:solidFill>
                  <a:srgbClr val="0026E6"/>
                </a:solidFill>
                <a:highlight>
                  <a:srgbClr val="FFFF00"/>
                </a:highlight>
              </a:rPr>
              <a:t>角矩阵，对角元均为</a:t>
            </a:r>
            <a:r>
              <a:rPr lang="en-US" altLang="zh-CN" sz="1800" dirty="0">
                <a:solidFill>
                  <a:srgbClr val="0026E6"/>
                </a:solidFill>
                <a:highlight>
                  <a:srgbClr val="FFFF00"/>
                </a:highlight>
              </a:rPr>
              <a:t>-1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zh-CN" altLang="en-US" sz="1800" dirty="0">
                <a:highlight>
                  <a:srgbClr val="FFFF00"/>
                </a:highlight>
              </a:rPr>
              <a:t>若把根树基本关联矩阵的</a:t>
            </a:r>
            <a:r>
              <a:rPr lang="zh-CN" altLang="en-US" sz="1800" dirty="0">
                <a:solidFill>
                  <a:srgbClr val="0026E6"/>
                </a:solidFill>
                <a:highlight>
                  <a:srgbClr val="FFFF00"/>
                </a:highlight>
              </a:rPr>
              <a:t>所有</a:t>
            </a:r>
            <a:r>
              <a:rPr lang="en-US" altLang="zh-CN" sz="1800" dirty="0">
                <a:solidFill>
                  <a:srgbClr val="0026E6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1800" dirty="0">
                <a:solidFill>
                  <a:srgbClr val="0026E6"/>
                </a:solidFill>
                <a:highlight>
                  <a:srgbClr val="FFFF00"/>
                </a:highlight>
              </a:rPr>
              <a:t>均变为零，</a:t>
            </a:r>
            <a:br>
              <a:rPr lang="en-US" altLang="zh-CN" sz="1800" dirty="0">
                <a:solidFill>
                  <a:srgbClr val="0026E6"/>
                </a:solidFill>
                <a:highlight>
                  <a:srgbClr val="FFFF00"/>
                </a:highlight>
              </a:rPr>
            </a:br>
            <a:r>
              <a:rPr lang="zh-CN" altLang="en-US" sz="1800" dirty="0">
                <a:solidFill>
                  <a:srgbClr val="0026E6"/>
                </a:solidFill>
                <a:highlight>
                  <a:srgbClr val="FFFF00"/>
                </a:highlight>
              </a:rPr>
              <a:t>行列式值不变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zh-CN" altLang="en-US" dirty="0">
                <a:solidFill>
                  <a:srgbClr val="C00000"/>
                </a:solidFill>
              </a:rPr>
              <a:t>其他的树呢？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zh-CN" altLang="en-US" dirty="0"/>
              <a:t>有：</a:t>
            </a:r>
            <a:r>
              <a:rPr lang="en-US" altLang="zh-CN" dirty="0"/>
              <a:t>n-1</a:t>
            </a:r>
            <a:r>
              <a:rPr lang="zh-CN" altLang="en-US" dirty="0"/>
              <a:t>个结点，</a:t>
            </a:r>
            <a:r>
              <a:rPr lang="en-US" altLang="zh-CN" dirty="0"/>
              <a:t>n-1</a:t>
            </a:r>
            <a:r>
              <a:rPr lang="zh-CN" altLang="en-US" dirty="0"/>
              <a:t>条边，</a:t>
            </a:r>
            <a:r>
              <a:rPr lang="en-US" altLang="zh-CN" dirty="0"/>
              <a:t>n-1</a:t>
            </a:r>
            <a:r>
              <a:rPr lang="zh-CN" altLang="en-US" dirty="0"/>
              <a:t>个负度</a:t>
            </a:r>
            <a:endParaRPr lang="en-US" altLang="zh-CN" dirty="0"/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zh-CN" altLang="en-US" dirty="0"/>
              <a:t>非根树一定存在负度为</a:t>
            </a:r>
            <a:r>
              <a:rPr lang="en-US" altLang="zh-CN" dirty="0"/>
              <a:t>0</a:t>
            </a:r>
            <a:r>
              <a:rPr lang="zh-CN" altLang="en-US" dirty="0"/>
              <a:t>的点，修改后</a:t>
            </a:r>
            <a:br>
              <a:rPr lang="en-US" altLang="zh-CN" dirty="0"/>
            </a:br>
            <a:r>
              <a:rPr lang="zh-CN" altLang="en-US" dirty="0"/>
              <a:t>出现全</a:t>
            </a:r>
            <a:r>
              <a:rPr lang="en-US" altLang="zh-CN" dirty="0"/>
              <a:t>0</a:t>
            </a:r>
            <a:r>
              <a:rPr lang="zh-CN" altLang="en-US" dirty="0"/>
              <a:t>行，即</a:t>
            </a:r>
            <a:r>
              <a:rPr lang="zh-CN" altLang="en-US" dirty="0">
                <a:solidFill>
                  <a:srgbClr val="0026E6"/>
                </a:solidFill>
              </a:rPr>
              <a:t>行列式值变为</a:t>
            </a:r>
            <a:r>
              <a:rPr lang="en-US" altLang="zh-CN" dirty="0">
                <a:solidFill>
                  <a:srgbClr val="0026E6"/>
                </a:solidFill>
              </a:rPr>
              <a:t>0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5886451" y="2497933"/>
          <a:ext cx="2400300" cy="190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68400" progId="Equation.DSMT4">
                  <p:embed/>
                </p:oleObj>
              </mc:Choice>
              <mc:Fallback>
                <p:oleObj name="Equation" r:id="rId2" imgW="1473200" imgH="116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1" y="2497933"/>
                        <a:ext cx="2400300" cy="19026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6" name="组合 4"/>
          <p:cNvGrpSpPr/>
          <p:nvPr/>
        </p:nvGrpSpPr>
        <p:grpSpPr bwMode="auto">
          <a:xfrm>
            <a:off x="5181600" y="891184"/>
            <a:ext cx="1638300" cy="1353741"/>
            <a:chOff x="5454661" y="3581400"/>
            <a:chExt cx="2183658" cy="1805330"/>
          </a:xfrm>
        </p:grpSpPr>
        <p:sp>
          <p:nvSpPr>
            <p:cNvPr id="84997" name="Oval 7"/>
            <p:cNvSpPr>
              <a:spLocks noChangeArrowheads="1"/>
            </p:cNvSpPr>
            <p:nvPr/>
          </p:nvSpPr>
          <p:spPr bwMode="auto">
            <a:xfrm>
              <a:off x="6553200" y="35814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84998" name="Oval 8"/>
            <p:cNvSpPr>
              <a:spLocks noChangeArrowheads="1"/>
            </p:cNvSpPr>
            <p:nvPr/>
          </p:nvSpPr>
          <p:spPr bwMode="auto">
            <a:xfrm>
              <a:off x="59436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84999" name="Oval 9"/>
            <p:cNvSpPr>
              <a:spLocks noChangeArrowheads="1"/>
            </p:cNvSpPr>
            <p:nvPr/>
          </p:nvSpPr>
          <p:spPr bwMode="auto">
            <a:xfrm>
              <a:off x="54864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85000" name="Oval 10"/>
            <p:cNvSpPr>
              <a:spLocks noChangeArrowheads="1"/>
            </p:cNvSpPr>
            <p:nvPr/>
          </p:nvSpPr>
          <p:spPr bwMode="auto">
            <a:xfrm>
              <a:off x="71628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85001" name="Line 11"/>
            <p:cNvSpPr>
              <a:spLocks noChangeShapeType="1"/>
            </p:cNvSpPr>
            <p:nvPr/>
          </p:nvSpPr>
          <p:spPr bwMode="auto">
            <a:xfrm flipH="1">
              <a:off x="6223000" y="3911601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2" name="Text Box 15"/>
            <p:cNvSpPr txBox="1">
              <a:spLocks noChangeArrowheads="1"/>
            </p:cNvSpPr>
            <p:nvPr/>
          </p:nvSpPr>
          <p:spPr bwMode="auto">
            <a:xfrm>
              <a:off x="6028721" y="3657614"/>
              <a:ext cx="566963" cy="492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1</a:t>
              </a:r>
            </a:p>
          </p:txBody>
        </p:sp>
        <p:sp>
          <p:nvSpPr>
            <p:cNvPr id="85003" name="Text Box 16"/>
            <p:cNvSpPr txBox="1">
              <a:spLocks noChangeArrowheads="1"/>
            </p:cNvSpPr>
            <p:nvPr/>
          </p:nvSpPr>
          <p:spPr bwMode="auto">
            <a:xfrm>
              <a:off x="6324314" y="4419760"/>
              <a:ext cx="626850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4</a:t>
              </a:r>
            </a:p>
          </p:txBody>
        </p:sp>
        <p:sp>
          <p:nvSpPr>
            <p:cNvPr id="85004" name="Text Box 18"/>
            <p:cNvSpPr txBox="1">
              <a:spLocks noChangeArrowheads="1"/>
            </p:cNvSpPr>
            <p:nvPr/>
          </p:nvSpPr>
          <p:spPr bwMode="auto">
            <a:xfrm>
              <a:off x="5454661" y="4419760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3</a:t>
              </a:r>
            </a:p>
          </p:txBody>
        </p:sp>
        <p:sp>
          <p:nvSpPr>
            <p:cNvPr id="85005" name="Text Box 22"/>
            <p:cNvSpPr txBox="1">
              <a:spLocks noChangeArrowheads="1"/>
            </p:cNvSpPr>
            <p:nvPr/>
          </p:nvSpPr>
          <p:spPr bwMode="auto">
            <a:xfrm>
              <a:off x="7009882" y="3657614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85006" name="Oval 9"/>
            <p:cNvSpPr>
              <a:spLocks noChangeArrowheads="1"/>
            </p:cNvSpPr>
            <p:nvPr/>
          </p:nvSpPr>
          <p:spPr bwMode="auto">
            <a:xfrm>
              <a:off x="64770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85007" name="Line 11"/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048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11"/>
            <p:cNvSpPr>
              <a:spLocks noChangeShapeType="1"/>
            </p:cNvSpPr>
            <p:nvPr/>
          </p:nvSpPr>
          <p:spPr bwMode="auto">
            <a:xfrm>
              <a:off x="6248400" y="45720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11"/>
            <p:cNvSpPr>
              <a:spLocks noChangeShapeType="1"/>
            </p:cNvSpPr>
            <p:nvPr/>
          </p:nvSpPr>
          <p:spPr bwMode="auto">
            <a:xfrm>
              <a:off x="6858000" y="3886200"/>
              <a:ext cx="381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组合 4"/>
          <p:cNvGrpSpPr/>
          <p:nvPr/>
        </p:nvGrpSpPr>
        <p:grpSpPr bwMode="auto">
          <a:xfrm>
            <a:off x="7010399" y="889749"/>
            <a:ext cx="1688894" cy="1353741"/>
            <a:chOff x="5387225" y="3581400"/>
            <a:chExt cx="2251094" cy="1805330"/>
          </a:xfrm>
        </p:grpSpPr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6553200" y="35814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59436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54864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7162800" y="4191000"/>
              <a:ext cx="359702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6223000" y="3911601"/>
              <a:ext cx="381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6028721" y="3657614"/>
              <a:ext cx="566963" cy="492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1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6324314" y="4419760"/>
              <a:ext cx="626850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4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5387225" y="4419760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e</a:t>
              </a:r>
              <a:r>
                <a:rPr lang="en-US" altLang="zh-CN" sz="1800" baseline="-25000" dirty="0"/>
                <a:t>3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7009882" y="3657614"/>
              <a:ext cx="628437" cy="49253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e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6477000" y="5029200"/>
              <a:ext cx="357623" cy="35753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04800" cy="4572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6248400" y="4572000"/>
              <a:ext cx="30480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6858000" y="3886200"/>
              <a:ext cx="381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支撑树的计数</a:t>
            </a:r>
            <a:r>
              <a:rPr lang="en-US" altLang="zh-CN" dirty="0"/>
              <a:t>(15)</a:t>
            </a:r>
            <a:endParaRPr lang="zh-CN" altLang="en-US" dirty="0"/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18438"/>
            <a:ext cx="7943851" cy="3771900"/>
          </a:xfrm>
          <a:ln>
            <a:noFill/>
          </a:ln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100" dirty="0"/>
              <a:t>定理3.3.3</a:t>
            </a:r>
            <a:endParaRPr lang="en-US" altLang="zh-CN" sz="2100" dirty="0"/>
          </a:p>
          <a:p>
            <a:pPr lvl="1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highlight>
                  <a:srgbClr val="FFFF00"/>
                </a:highlight>
              </a:rPr>
              <a:t>设     表示有向连通图</a:t>
            </a:r>
            <a:r>
              <a:rPr lang="en-US" altLang="zh-CN" sz="1800" dirty="0">
                <a:highlight>
                  <a:srgbClr val="FFFF00"/>
                </a:highlight>
              </a:rPr>
              <a:t>G</a:t>
            </a:r>
            <a:r>
              <a:rPr lang="zh-CN" altLang="en-US" sz="1800" dirty="0">
                <a:highlight>
                  <a:srgbClr val="FFFF00"/>
                </a:highlight>
              </a:rPr>
              <a:t>的基本关联矩阵</a:t>
            </a:r>
            <a:r>
              <a:rPr lang="en-US" altLang="zh-CN" sz="1800" dirty="0">
                <a:highlight>
                  <a:srgbClr val="FFFF00"/>
                </a:highlight>
              </a:rPr>
              <a:t>B</a:t>
            </a:r>
            <a:r>
              <a:rPr lang="en-US" altLang="zh-CN" sz="1800" baseline="-25000" dirty="0">
                <a:highlight>
                  <a:srgbClr val="FFFF00"/>
                </a:highlight>
              </a:rPr>
              <a:t>k</a:t>
            </a:r>
            <a:r>
              <a:rPr lang="zh-CN" altLang="en-US" sz="1800" dirty="0">
                <a:highlight>
                  <a:srgbClr val="FFFF00"/>
                </a:highlight>
              </a:rPr>
              <a:t>中将全部1改为0之后的矩阵，则</a:t>
            </a:r>
            <a:r>
              <a:rPr lang="en-US" altLang="zh-CN" sz="1800" dirty="0">
                <a:solidFill>
                  <a:srgbClr val="C00000"/>
                </a:solidFill>
                <a:highlight>
                  <a:srgbClr val="FFFF00"/>
                </a:highlight>
              </a:rPr>
              <a:t>G</a:t>
            </a:r>
            <a:r>
              <a:rPr lang="zh-CN" alt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中以</a:t>
            </a:r>
            <a:r>
              <a:rPr lang="en-US" altLang="zh-CN" sz="1800" dirty="0" err="1">
                <a:solidFill>
                  <a:srgbClr val="C0000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1800" baseline="-25000" dirty="0" err="1">
                <a:solidFill>
                  <a:srgbClr val="C00000"/>
                </a:solidFill>
                <a:highlight>
                  <a:srgbClr val="FFFF00"/>
                </a:highlight>
              </a:rPr>
              <a:t>k</a:t>
            </a:r>
            <a:r>
              <a:rPr lang="zh-CN" alt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为根的根树数目是</a:t>
            </a:r>
            <a:endParaRPr lang="en-US" altLang="zh-CN" sz="18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eaLnBrk="1" hangingPunct="1"/>
            <a:r>
              <a:rPr lang="zh-CN" altLang="en-US" sz="2100" dirty="0"/>
              <a:t>证明</a:t>
            </a:r>
            <a:endParaRPr lang="en-US" altLang="zh-CN" sz="2100" dirty="0"/>
          </a:p>
          <a:p>
            <a:pPr lvl="1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由比内</a:t>
            </a:r>
            <a:r>
              <a:rPr lang="en-US" altLang="zh-CN" sz="1800" dirty="0"/>
              <a:t>-</a:t>
            </a:r>
            <a:r>
              <a:rPr lang="zh-CN" altLang="en-US" sz="1800" dirty="0"/>
              <a:t>柯西定理</a:t>
            </a:r>
            <a:endParaRPr lang="en-US" altLang="zh-CN" sz="1800" dirty="0"/>
          </a:p>
          <a:p>
            <a:pPr lvl="1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26E6"/>
                </a:solidFill>
              </a:rPr>
              <a:t>若</a:t>
            </a:r>
            <a:r>
              <a:rPr lang="en-US" altLang="zh-CN" sz="1800" dirty="0">
                <a:solidFill>
                  <a:srgbClr val="0026E6"/>
                </a:solidFill>
              </a:rPr>
              <a:t>|B</a:t>
            </a:r>
            <a:r>
              <a:rPr lang="en-US" altLang="zh-CN" sz="1800" baseline="-25000" dirty="0">
                <a:solidFill>
                  <a:srgbClr val="0026E6"/>
                </a:solidFill>
              </a:rPr>
              <a:t>i</a:t>
            </a:r>
            <a:r>
              <a:rPr lang="en-US" altLang="zh-CN" sz="1800" dirty="0">
                <a:solidFill>
                  <a:srgbClr val="0026E6"/>
                </a:solidFill>
              </a:rPr>
              <a:t>|</a:t>
            </a:r>
            <a:r>
              <a:rPr lang="en-US" altLang="zh-CN" sz="1800" baseline="30000" dirty="0">
                <a:solidFill>
                  <a:srgbClr val="0026E6"/>
                </a:solidFill>
              </a:rPr>
              <a:t> </a:t>
            </a:r>
            <a:r>
              <a:rPr lang="en-US" altLang="zh-CN" sz="1800" dirty="0">
                <a:solidFill>
                  <a:srgbClr val="0026E6"/>
                </a:solidFill>
              </a:rPr>
              <a:t>≠0</a:t>
            </a:r>
            <a:r>
              <a:rPr lang="zh-CN" altLang="en-US" sz="1800" dirty="0">
                <a:solidFill>
                  <a:srgbClr val="0026E6"/>
                </a:solidFill>
              </a:rPr>
              <a:t>，说明这</a:t>
            </a:r>
            <a:r>
              <a:rPr lang="en-US" altLang="zh-CN" sz="1800" dirty="0">
                <a:solidFill>
                  <a:srgbClr val="0026E6"/>
                </a:solidFill>
              </a:rPr>
              <a:t>n-1</a:t>
            </a:r>
            <a:r>
              <a:rPr lang="zh-CN" altLang="en-US" sz="1800" dirty="0">
                <a:solidFill>
                  <a:srgbClr val="0026E6"/>
                </a:solidFill>
              </a:rPr>
              <a:t>条边构成一棵树</a:t>
            </a:r>
            <a:endParaRPr lang="en-US" altLang="zh-CN" sz="1800" dirty="0">
              <a:solidFill>
                <a:srgbClr val="0026E6"/>
              </a:solidFill>
            </a:endParaRPr>
          </a:p>
          <a:p>
            <a:pPr lvl="1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此时如果            ，说明此树是</a:t>
            </a:r>
            <a:r>
              <a:rPr lang="zh-CN" altLang="en-US" sz="1800" dirty="0">
                <a:solidFill>
                  <a:srgbClr val="C00000"/>
                </a:solidFill>
              </a:rPr>
              <a:t>以</a:t>
            </a:r>
            <a:r>
              <a:rPr lang="en-US" altLang="zh-CN" sz="1800" dirty="0" err="1">
                <a:solidFill>
                  <a:srgbClr val="C00000"/>
                </a:solidFill>
              </a:rPr>
              <a:t>v</a:t>
            </a:r>
            <a:r>
              <a:rPr lang="en-US" altLang="zh-CN" sz="1800" baseline="-25000" dirty="0" err="1">
                <a:solidFill>
                  <a:srgbClr val="C00000"/>
                </a:solidFill>
              </a:rPr>
              <a:t>k</a:t>
            </a:r>
            <a:r>
              <a:rPr lang="zh-CN" altLang="en-US" sz="1800" dirty="0">
                <a:solidFill>
                  <a:srgbClr val="C00000"/>
                </a:solidFill>
              </a:rPr>
              <a:t>为根的根树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此时                ，因此它们在                中的</a:t>
            </a:r>
            <a:r>
              <a:rPr lang="zh-CN" altLang="en-US" sz="1800" dirty="0">
                <a:solidFill>
                  <a:srgbClr val="C00000"/>
                </a:solidFill>
              </a:rPr>
              <a:t>贡献为</a:t>
            </a:r>
            <a:r>
              <a:rPr lang="en-US" altLang="zh-CN" sz="1800" dirty="0">
                <a:solidFill>
                  <a:srgbClr val="C00000"/>
                </a:solidFill>
              </a:rPr>
              <a:t>1</a:t>
            </a:r>
          </a:p>
          <a:p>
            <a:pPr lvl="1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由于遍历了所有 </a:t>
            </a:r>
            <a:r>
              <a:rPr lang="en-US" altLang="zh-CN" sz="1800" dirty="0"/>
              <a:t>n-1 </a:t>
            </a:r>
            <a:r>
              <a:rPr lang="zh-CN" altLang="en-US" sz="1800" dirty="0"/>
              <a:t>条边的组合，所以</a:t>
            </a:r>
            <a:r>
              <a:rPr lang="en-US" altLang="zh-CN" sz="1800" dirty="0" err="1"/>
              <a:t>v</a:t>
            </a:r>
            <a:r>
              <a:rPr lang="en-US" altLang="zh-CN" sz="1800" baseline="-25000" dirty="0" err="1"/>
              <a:t>k</a:t>
            </a:r>
            <a:r>
              <a:rPr lang="zh-CN" altLang="en-US" sz="1800" dirty="0"/>
              <a:t>为根的根树数目是</a:t>
            </a:r>
            <a:endParaRPr lang="en-US" altLang="zh-CN" sz="1800" dirty="0"/>
          </a:p>
        </p:txBody>
      </p:sp>
      <p:graphicFrame>
        <p:nvGraphicFramePr>
          <p:cNvPr id="860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737038"/>
              </p:ext>
            </p:extLst>
          </p:nvPr>
        </p:nvGraphicFramePr>
        <p:xfrm>
          <a:off x="1447800" y="1200252"/>
          <a:ext cx="323850" cy="34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" imgH="215900" progId="Equation.DSMT4">
                  <p:embed/>
                </p:oleObj>
              </mc:Choice>
              <mc:Fallback>
                <p:oleObj name="Equation" r:id="rId3" imgW="2032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00252"/>
                        <a:ext cx="323850" cy="344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6020" name="Object 16"/>
              <p:cNvSpPr txBox="1"/>
              <p:nvPr/>
            </p:nvSpPr>
            <p:spPr bwMode="auto">
              <a:xfrm>
                <a:off x="4062456" y="1508924"/>
                <a:ext cx="1200151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100" i="1">
                              <a:solidFill>
                                <a:srgbClr val="C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100">
                              <a:solidFill>
                                <a:srgbClr val="C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zh-CN" altLang="en-US" sz="2100" i="1">
                              <a:solidFill>
                                <a:srgbClr val="C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en-US" sz="2100" i="1">
                              <a:solidFill>
                                <a:srgbClr val="C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100" i="1">
                                  <a:solidFill>
                                    <a:srgbClr val="C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100">
                                  <a:solidFill>
                                    <a:srgbClr val="C0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100">
                              <a:solidFill>
                                <a:srgbClr val="C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100" i="1">
                              <a:solidFill>
                                <a:srgbClr val="C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sz="2100">
                              <a:solidFill>
                                <a:srgbClr val="C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100">
                              <a:solidFill>
                                <a:srgbClr val="C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zh-CN" altLang="en-US" sz="2100">
                              <a:solidFill>
                                <a:srgbClr val="C0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zh-CN" altLang="en-US" sz="2100" i="1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86020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2456" y="1508924"/>
                <a:ext cx="1200151" cy="457200"/>
              </a:xfrm>
              <a:prstGeom prst="rect">
                <a:avLst/>
              </a:prstGeom>
              <a:blipFill>
                <a:blip r:embed="rId5"/>
                <a:stretch>
                  <a:fillRect r="-10660" b="-5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02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765195"/>
              </p:ext>
            </p:extLst>
          </p:nvPr>
        </p:nvGraphicFramePr>
        <p:xfrm>
          <a:off x="2155517" y="3275943"/>
          <a:ext cx="791767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900" imgH="304800" progId="Equation.DSMT4">
                  <p:embed/>
                </p:oleObj>
              </mc:Choice>
              <mc:Fallback>
                <p:oleObj name="Equation" r:id="rId6" imgW="469900" imgH="304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517" y="3275943"/>
                        <a:ext cx="791767" cy="514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642266"/>
              </p:ext>
            </p:extLst>
          </p:nvPr>
        </p:nvGraphicFramePr>
        <p:xfrm>
          <a:off x="1684352" y="3737775"/>
          <a:ext cx="1047751" cy="51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300" imgH="304800" progId="Equation.DSMT4">
                  <p:embed/>
                </p:oleObj>
              </mc:Choice>
              <mc:Fallback>
                <p:oleObj name="Equation" r:id="rId8" imgW="622300" imgH="304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52" y="3737775"/>
                        <a:ext cx="1047751" cy="514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267083"/>
              </p:ext>
            </p:extLst>
          </p:nvPr>
        </p:nvGraphicFramePr>
        <p:xfrm>
          <a:off x="4148181" y="3737775"/>
          <a:ext cx="1028700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3100" imgH="254000" progId="Equation.DSMT4">
                  <p:embed/>
                </p:oleObj>
              </mc:Choice>
              <mc:Fallback>
                <p:oleObj name="Equation" r:id="rId10" imgW="673100" imgH="2540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81" y="3737775"/>
                        <a:ext cx="1028700" cy="388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522519"/>
              </p:ext>
            </p:extLst>
          </p:nvPr>
        </p:nvGraphicFramePr>
        <p:xfrm>
          <a:off x="7200900" y="4230990"/>
          <a:ext cx="1028700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3100" imgH="254000" progId="Equation.DSMT4">
                  <p:embed/>
                </p:oleObj>
              </mc:Choice>
              <mc:Fallback>
                <p:oleObj name="Equation" r:id="rId12" imgW="673100" imgH="254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230990"/>
                        <a:ext cx="1028700" cy="388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47508"/>
              </p:ext>
            </p:extLst>
          </p:nvPr>
        </p:nvGraphicFramePr>
        <p:xfrm>
          <a:off x="2944417" y="2383480"/>
          <a:ext cx="2212181" cy="56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47800" imgH="368300" progId="Equation.DSMT4">
                  <p:embed/>
                </p:oleObj>
              </mc:Choice>
              <mc:Fallback>
                <p:oleObj name="Equation" r:id="rId13" imgW="1447800" imgH="3683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417" y="2383480"/>
                        <a:ext cx="2212181" cy="563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19697"/>
              </p:ext>
            </p:extLst>
          </p:nvPr>
        </p:nvGraphicFramePr>
        <p:xfrm>
          <a:off x="6172200" y="1809750"/>
          <a:ext cx="2037103" cy="161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73200" imgH="1168400" progId="Equation.DSMT4">
                  <p:embed/>
                </p:oleObj>
              </mc:Choice>
              <mc:Fallback>
                <p:oleObj name="Equation" r:id="rId15" imgW="1473200" imgH="1168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809750"/>
                        <a:ext cx="2037103" cy="16147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F7ABB792-53AD-AE49-0AAB-B7C375901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75"/>
            <a:ext cx="7448551" cy="628651"/>
          </a:xfrm>
        </p:spPr>
        <p:txBody>
          <a:bodyPr/>
          <a:lstStyle/>
          <a:p>
            <a:r>
              <a:rPr lang="zh-CN" altLang="en-US" dirty="0"/>
              <a:t>支撑树的计数</a:t>
            </a:r>
            <a:r>
              <a:rPr lang="en-US" altLang="zh-CN" dirty="0"/>
              <a:t>(16)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D90552-6874-0DCE-41AD-ED0C784C9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42" y="742950"/>
            <a:ext cx="6343651" cy="365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1pPr>
            <a:lvl2pPr marL="556895" indent="-213995" algn="l" rtl="0" eaLnBrk="0" fontAlgn="base" hangingPunct="0">
              <a:spcBef>
                <a:spcPct val="20000"/>
              </a:spcBef>
              <a:spcAft>
                <a:spcPts val="450"/>
              </a:spcAft>
              <a:buChar char="–"/>
              <a:defRPr sz="21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ts val="450"/>
              </a:spcAft>
              <a:buChar char="•"/>
              <a:defRPr sz="1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ts val="450"/>
              </a:spcAft>
              <a:buChar char="–"/>
              <a:defRPr sz="15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ts val="450"/>
              </a:spcAft>
              <a:buChar char="»"/>
              <a:defRPr sz="15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100" kern="0" dirty="0"/>
              <a:t>例3.3.6 计算下图中以</a:t>
            </a:r>
            <a:r>
              <a:rPr lang="en-US" altLang="zh-CN" sz="2100" kern="0" dirty="0"/>
              <a:t>v</a:t>
            </a:r>
            <a:r>
              <a:rPr lang="en-US" altLang="zh-CN" sz="2100" kern="0" baseline="-25000" dirty="0"/>
              <a:t>1</a:t>
            </a:r>
            <a:r>
              <a:rPr lang="zh-CN" altLang="en-US" sz="2100" kern="0" dirty="0"/>
              <a:t>为根的根树数目</a:t>
            </a:r>
            <a:endParaRPr lang="en-US" altLang="zh-CN" sz="1500" kern="0" dirty="0"/>
          </a:p>
          <a:p>
            <a:pPr lvl="1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kern="0" dirty="0"/>
              <a:t>解：</a:t>
            </a:r>
            <a:r>
              <a:rPr lang="en-US" altLang="zh-CN" kern="0" dirty="0"/>
              <a:t>v</a:t>
            </a:r>
            <a:r>
              <a:rPr lang="en-US" altLang="zh-CN" kern="0" baseline="-25000" dirty="0"/>
              <a:t>1</a:t>
            </a:r>
            <a:r>
              <a:rPr lang="zh-CN" altLang="en-US" kern="0" dirty="0"/>
              <a:t>所对应的基本关联矩阵是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zh-CN" altLang="en-US" kern="0" dirty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zh-CN" altLang="en-US" sz="1800" kern="0" dirty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zh-CN" altLang="en-US" sz="1800" kern="0" dirty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zh-CN" altLang="en-US" sz="1800" kern="0" dirty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zh-CN" altLang="en-US" sz="1800" kern="0" dirty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zh-CN" altLang="en-US" sz="1800" kern="0" dirty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zh-CN" altLang="en-US" sz="1800" kern="0" dirty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zh-CN" altLang="en-US" sz="1200" kern="0" dirty="0"/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zh-CN" altLang="en-US" sz="1400" kern="0" dirty="0"/>
          </a:p>
          <a:p>
            <a:pPr marL="0" indent="0" eaLnBrk="1" hangingPunct="1">
              <a:lnSpc>
                <a:spcPct val="85000"/>
              </a:lnSpc>
              <a:buFontTx/>
              <a:buNone/>
            </a:pPr>
            <a:r>
              <a:rPr lang="zh-CN" altLang="en-US" sz="2100" kern="0" dirty="0"/>
              <a:t>      ∴</a:t>
            </a:r>
            <a:r>
              <a:rPr lang="en-US" altLang="zh-CN" sz="2100" kern="0" dirty="0"/>
              <a:t>det(         )=6</a:t>
            </a:r>
            <a:endParaRPr lang="zh-CN" altLang="en-US" sz="2100" kern="0" dirty="0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8239BBFC-CA57-9B09-BCA8-CF279C7AE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92670"/>
              </p:ext>
            </p:extLst>
          </p:nvPr>
        </p:nvGraphicFramePr>
        <p:xfrm>
          <a:off x="1885950" y="1638004"/>
          <a:ext cx="2114551" cy="1116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711200" progId="Equation.DSMT4">
                  <p:embed/>
                </p:oleObj>
              </mc:Choice>
              <mc:Fallback>
                <p:oleObj name="Equation" r:id="rId2" imgW="1346200" imgH="711200" progId="Equation.DSMT4">
                  <p:embed/>
                  <p:pic>
                    <p:nvPicPr>
                      <p:cNvPr id="880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638004"/>
                        <a:ext cx="2114551" cy="1116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28B6385D-CCA8-2450-5D10-35266E073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642962"/>
              </p:ext>
            </p:extLst>
          </p:nvPr>
        </p:nvGraphicFramePr>
        <p:xfrm>
          <a:off x="1485901" y="2838152"/>
          <a:ext cx="1858567" cy="1200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8865" imgH="711200" progId="Equation.DSMT4">
                  <p:embed/>
                </p:oleObj>
              </mc:Choice>
              <mc:Fallback>
                <p:oleObj name="Equation" r:id="rId4" imgW="1078865" imgH="711200" progId="Equation.DSMT4">
                  <p:embed/>
                  <p:pic>
                    <p:nvPicPr>
                      <p:cNvPr id="8806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1" y="2838152"/>
                        <a:ext cx="1858567" cy="1200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26">
            <a:extLst>
              <a:ext uri="{FF2B5EF4-FFF2-40B4-BE49-F238E27FC236}">
                <a16:creationId xmlns:a16="http://schemas.microsoft.com/office/drawing/2014/main" id="{226779A0-78DA-0216-7276-BD36DA464991}"/>
              </a:ext>
            </a:extLst>
          </p:cNvPr>
          <p:cNvGrpSpPr/>
          <p:nvPr/>
        </p:nvGrpSpPr>
        <p:grpSpPr bwMode="auto">
          <a:xfrm>
            <a:off x="4743450" y="1759446"/>
            <a:ext cx="1885951" cy="1758883"/>
            <a:chOff x="3048000" y="3962400"/>
            <a:chExt cx="1905000" cy="1908713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817BBE2D-4C8A-54ED-A91C-8D70F4794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962400"/>
              <a:ext cx="358775" cy="3571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sz="2100" baseline="-250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847F2DD-083C-E2E2-4252-8D1536F89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334000"/>
              <a:ext cx="360363" cy="3571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sz="2100" baseline="-250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B38F354-CDF6-1271-9D1D-E26F23CDB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357188" cy="3571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sz="2100" baseline="-25000"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DE728F0-B743-55EC-4FD2-99862DF74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2578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sz="2100" baseline="-2500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291922E4-A44C-7C52-646A-30C055BC9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2400" y="4334510"/>
              <a:ext cx="9236" cy="4660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1B4BFC96-3197-88A1-56B4-5BE9A87AD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909" y="4458547"/>
              <a:ext cx="500303" cy="3840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7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700" baseline="-250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F59A11BE-A383-9BA9-143B-4796B1447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596" y="4315332"/>
              <a:ext cx="457199" cy="3840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7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700" baseline="-250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C743A717-349F-A3E3-8681-19A0F59FF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909" y="4272492"/>
              <a:ext cx="609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34F6FC42-FCD3-4296-CD16-F4C945854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5105400"/>
              <a:ext cx="5334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FBF679EC-EF93-122A-C72F-91525F6F4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267200"/>
              <a:ext cx="5334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B710D08B-1462-63AB-2897-6B9D2A893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000" y="5562600"/>
              <a:ext cx="1219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32552B29-0F48-BAD0-5322-5A8887E57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105400"/>
              <a:ext cx="4572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DDF509F9-C755-9BE8-EC84-BD5F28557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256" y="4572246"/>
              <a:ext cx="500303" cy="3840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7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700" baseline="-250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6C88CF57-A92D-2F7E-ECC7-DB55D7BBA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332" y="4888359"/>
              <a:ext cx="500303" cy="3840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7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700" baseline="-25000" dirty="0"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E92C4A80-C26D-D089-448A-3049D27CD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4818" y="4892674"/>
              <a:ext cx="576070" cy="3840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7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700" baseline="-25000" dirty="0"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FF8B4546-FD68-07D7-D315-AD55AAFD0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481" y="5487019"/>
              <a:ext cx="499100" cy="3840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7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700" baseline="-25000" dirty="0">
                  <a:latin typeface="微软雅黑" panose="020B0503020204020204" charset="-122"/>
                  <a:ea typeface="微软雅黑" panose="020B0503020204020204" charset="-122"/>
                </a:rPr>
                <a:t>6</a:t>
              </a:r>
            </a:p>
          </p:txBody>
        </p:sp>
      </p:grpSp>
      <p:graphicFrame>
        <p:nvGraphicFramePr>
          <p:cNvPr id="25" name="Object 28">
            <a:extLst>
              <a:ext uri="{FF2B5EF4-FFF2-40B4-BE49-F238E27FC236}">
                <a16:creationId xmlns:a16="http://schemas.microsoft.com/office/drawing/2014/main" id="{CAE7A2F7-D768-9C57-8A8E-D3A0CA049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868134"/>
              </p:ext>
            </p:extLst>
          </p:nvPr>
        </p:nvGraphicFramePr>
        <p:xfrm>
          <a:off x="2080236" y="4073587"/>
          <a:ext cx="685800" cy="50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" imgH="254000" progId="Equation.DSMT4">
                  <p:embed/>
                </p:oleObj>
              </mc:Choice>
              <mc:Fallback>
                <p:oleObj name="Equation" r:id="rId6" imgW="342900" imgH="254000" progId="Equation.DSMT4">
                  <p:embed/>
                  <p:pic>
                    <p:nvPicPr>
                      <p:cNvPr id="8807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236" y="4073587"/>
                        <a:ext cx="685800" cy="50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5A71B6B0-D43F-CB66-A749-C32B64518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3646357"/>
            <a:ext cx="2971800" cy="39658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考虑是否要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baseline="-25000" dirty="0"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，结果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3*2=6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64BB7A6-15D3-6DFF-DD53-80FB1D19E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75"/>
            <a:ext cx="7505700" cy="628651"/>
          </a:xfrm>
        </p:spPr>
        <p:txBody>
          <a:bodyPr/>
          <a:lstStyle/>
          <a:p>
            <a:r>
              <a:rPr lang="zh-CN" altLang="en-US" dirty="0"/>
              <a:t>支撑树的计数</a:t>
            </a:r>
            <a:r>
              <a:rPr lang="en-US" altLang="zh-CN" dirty="0"/>
              <a:t>(17)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74CAAC-A1A1-CE76-7E99-29E5A8FB4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1" y="756358"/>
            <a:ext cx="7200900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1pPr>
            <a:lvl2pPr marL="556895" indent="-213995" algn="l" rtl="0" eaLnBrk="0" fontAlgn="base" hangingPunct="0">
              <a:spcBef>
                <a:spcPct val="20000"/>
              </a:spcBef>
              <a:spcAft>
                <a:spcPts val="450"/>
              </a:spcAft>
              <a:buChar char="–"/>
              <a:defRPr sz="21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ts val="450"/>
              </a:spcAft>
              <a:buChar char="•"/>
              <a:defRPr sz="1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ts val="450"/>
              </a:spcAft>
              <a:buChar char="–"/>
              <a:defRPr sz="15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ts val="450"/>
              </a:spcAft>
              <a:buChar char="»"/>
              <a:defRPr sz="15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华文细黑" charset="0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100" kern="0" dirty="0"/>
              <a:t>例</a:t>
            </a:r>
            <a:r>
              <a:rPr lang="en-US" altLang="zh-CN" sz="2100" kern="0" dirty="0"/>
              <a:t>3.3.7 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kern="0" dirty="0"/>
              <a:t>求图中以</a:t>
            </a:r>
            <a:r>
              <a:rPr lang="en-US" altLang="zh-CN" kern="0" dirty="0"/>
              <a:t>v</a:t>
            </a:r>
            <a:r>
              <a:rPr lang="en-US" altLang="zh-CN" kern="0" baseline="-25000" dirty="0"/>
              <a:t>1</a:t>
            </a:r>
            <a:r>
              <a:rPr lang="zh-CN" altLang="en-US" kern="0" dirty="0"/>
              <a:t>为根不含</a:t>
            </a:r>
            <a:r>
              <a:rPr lang="en-US" altLang="zh-CN" kern="0" dirty="0"/>
              <a:t>e</a:t>
            </a:r>
            <a:r>
              <a:rPr lang="en-US" altLang="zh-CN" kern="0" baseline="-25000" dirty="0"/>
              <a:t>5</a:t>
            </a:r>
            <a:r>
              <a:rPr lang="zh-CN" altLang="en-US" kern="0" dirty="0"/>
              <a:t>的根树数目 </a:t>
            </a:r>
            <a:endParaRPr lang="en-US" altLang="zh-CN" kern="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kern="0" dirty="0"/>
              <a:t>解：作</a:t>
            </a:r>
            <a:r>
              <a:rPr lang="en-US" altLang="zh-CN" kern="0" dirty="0"/>
              <a:t>G'=G-e</a:t>
            </a:r>
            <a:r>
              <a:rPr lang="en-US" altLang="zh-CN" kern="0" baseline="-25000" dirty="0"/>
              <a:t>5</a:t>
            </a:r>
            <a:r>
              <a:rPr lang="zh-CN" altLang="en-US" kern="0" dirty="0"/>
              <a:t>，则</a:t>
            </a:r>
            <a:r>
              <a:rPr lang="en-US" altLang="zh-CN" kern="0" dirty="0"/>
              <a:t>G'</a:t>
            </a:r>
            <a:r>
              <a:rPr lang="zh-CN" altLang="en-US" kern="0" dirty="0"/>
              <a:t>的以</a:t>
            </a:r>
            <a:r>
              <a:rPr lang="en-US" altLang="zh-CN" kern="0" dirty="0"/>
              <a:t>v</a:t>
            </a:r>
            <a:r>
              <a:rPr lang="en-US" altLang="zh-CN" kern="0" baseline="-25000" dirty="0"/>
              <a:t>1</a:t>
            </a:r>
            <a:r>
              <a:rPr lang="zh-CN" altLang="en-US" kern="0" dirty="0"/>
              <a:t>为根的根树数目正是所求</a:t>
            </a:r>
            <a:endParaRPr lang="zh-CN" altLang="en-US" sz="1800" kern="0" dirty="0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9C232CD9-BA93-896A-BA00-EFE2B5CB8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30086"/>
              </p:ext>
            </p:extLst>
          </p:nvPr>
        </p:nvGraphicFramePr>
        <p:xfrm>
          <a:off x="3529253" y="2033227"/>
          <a:ext cx="217408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711200" progId="Equation.DSMT4">
                  <p:embed/>
                </p:oleObj>
              </mc:Choice>
              <mc:Fallback>
                <p:oleObj name="Equation" r:id="rId2" imgW="1193800" imgH="711200" progId="Equation.DSMT4">
                  <p:embed/>
                  <p:pic>
                    <p:nvPicPr>
                      <p:cNvPr id="163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253" y="2033227"/>
                        <a:ext cx="2174081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2D531426-BC2F-C995-A8D7-D9E800C47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4275" y="3227787"/>
          <a:ext cx="3371851" cy="127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711200" progId="Equation.DSMT4">
                  <p:embed/>
                </p:oleObj>
              </mc:Choice>
              <mc:Fallback>
                <p:oleObj name="Equation" r:id="rId4" imgW="1803400" imgH="711200" progId="Equation.DSMT4">
                  <p:embed/>
                  <p:pic>
                    <p:nvPicPr>
                      <p:cNvPr id="163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275" y="3227787"/>
                        <a:ext cx="3371851" cy="1273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7">
            <a:extLst>
              <a:ext uri="{FF2B5EF4-FFF2-40B4-BE49-F238E27FC236}">
                <a16:creationId xmlns:a16="http://schemas.microsoft.com/office/drawing/2014/main" id="{ED6613CD-7272-CEBC-37CD-723A28DD3FD0}"/>
              </a:ext>
            </a:extLst>
          </p:cNvPr>
          <p:cNvGrpSpPr/>
          <p:nvPr/>
        </p:nvGrpSpPr>
        <p:grpSpPr bwMode="auto">
          <a:xfrm>
            <a:off x="1314450" y="2286001"/>
            <a:ext cx="1885951" cy="1798081"/>
            <a:chOff x="3048000" y="3962400"/>
            <a:chExt cx="1905000" cy="1829298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D4E0619C-1DC2-5F73-B524-A48FD831A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962400"/>
              <a:ext cx="358775" cy="3571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100"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sz="2100" baseline="-250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567E29CA-D2FD-C706-2847-4F41EED8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5334000"/>
              <a:ext cx="360363" cy="3571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100"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sz="2100" baseline="-250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B04031F-46CD-DB76-0355-E91111347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00600"/>
              <a:ext cx="357188" cy="35718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100"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sz="2100" baseline="-25000"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25DF4EE-1DE8-B203-D54D-F4A3A550C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52578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lang="en-US" altLang="zh-CN" sz="2100" baseline="-25000">
                  <a:latin typeface="微软雅黑" panose="020B0503020204020204" charset="-122"/>
                  <a:ea typeface="微软雅黑" panose="020B0503020204020204" charset="-122"/>
                </a:rPr>
                <a:t>v3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3661AC8-8608-39A9-086E-2869B633B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2400" y="4311253"/>
              <a:ext cx="9236" cy="489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3A08FE21-7F5B-8B9C-EA5C-75929E32C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737" y="4647993"/>
              <a:ext cx="500303" cy="3757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8CD0DBAF-F928-A7A3-3A1A-4E565A8DB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744" y="4330633"/>
              <a:ext cx="457008" cy="3757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4ED85281-AC3E-5079-2EDF-E04E13344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6600" y="4267200"/>
              <a:ext cx="609600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F23E310F-1DAE-8EA0-59B6-6BF00ED4FB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364" y="5105399"/>
              <a:ext cx="491836" cy="3105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A8A70C04-AA3F-8245-5C0D-6ACED8CA1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267200"/>
              <a:ext cx="549564" cy="1032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360C7E48-7848-19DD-9314-822F1C42E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364" y="5532239"/>
              <a:ext cx="12122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E221A37C-82A2-AAE4-88EC-6390143E2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105400"/>
              <a:ext cx="4572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62591D8E-EEAF-485F-1BFE-E77D5410A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256" y="4571681"/>
              <a:ext cx="500303" cy="3757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 dirty="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71FFDEE0-A19A-782A-8931-D5DE8A70F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271" y="4953239"/>
              <a:ext cx="500303" cy="3757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 dirty="0"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C54D83AB-4124-ED57-FDCB-4D9EBF2C6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752" y="4892675"/>
              <a:ext cx="576070" cy="3757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 dirty="0"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</a:p>
          </p:txBody>
        </p:sp>
        <p:sp>
          <p:nvSpPr>
            <p:cNvPr id="24" name="Text Box 15">
              <a:extLst>
                <a:ext uri="{FF2B5EF4-FFF2-40B4-BE49-F238E27FC236}">
                  <a16:creationId xmlns:a16="http://schemas.microsoft.com/office/drawing/2014/main" id="{4EE7B3E2-BB12-ADDB-8EDA-4CA0153A3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727" y="5415954"/>
              <a:ext cx="499100" cy="3757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</a:rPr>
                <a:t>e</a:t>
              </a:r>
              <a:r>
                <a:rPr lang="en-US" altLang="zh-CN" sz="1800" baseline="-25000" dirty="0">
                  <a:latin typeface="微软雅黑" panose="020B0503020204020204" charset="-122"/>
                  <a:ea typeface="微软雅黑" panose="020B0503020204020204" charset="-122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3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"/>
            <a:ext cx="7475839" cy="628651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6729" y="723899"/>
            <a:ext cx="7690541" cy="382905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100" dirty="0"/>
              <a:t>树的概念及基本性质，支撑树存在唯一性？数数看？</a:t>
            </a:r>
            <a:endParaRPr lang="en-US" altLang="zh-CN" sz="21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100" dirty="0"/>
              <a:t>关联矩阵行向量</a:t>
            </a:r>
            <a:endParaRPr lang="en-US" altLang="zh-CN" sz="21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1800" dirty="0">
                <a:highlight>
                  <a:srgbClr val="FFFF00"/>
                </a:highlight>
              </a:rPr>
              <a:t>关联矩阵</a:t>
            </a:r>
            <a:r>
              <a:rPr lang="en-US" altLang="zh-CN" sz="1800" dirty="0">
                <a:solidFill>
                  <a:srgbClr val="C00000"/>
                </a:solidFill>
                <a:highlight>
                  <a:srgbClr val="FFFF00"/>
                </a:highlight>
              </a:rPr>
              <a:t>B</a:t>
            </a:r>
            <a:r>
              <a:rPr lang="zh-CN" altLang="en-US" sz="1800" dirty="0">
                <a:highlight>
                  <a:srgbClr val="FFFF00"/>
                </a:highlight>
              </a:rPr>
              <a:t>为</a:t>
            </a:r>
            <a:r>
              <a:rPr lang="en-US" altLang="zh-CN" sz="1800" dirty="0">
                <a:highlight>
                  <a:srgbClr val="FFFF00"/>
                </a:highlight>
              </a:rPr>
              <a:t>(n*m)</a:t>
            </a:r>
            <a:r>
              <a:rPr lang="zh-CN" altLang="en-US" sz="1800" dirty="0">
                <a:highlight>
                  <a:srgbClr val="FFFF00"/>
                </a:highlight>
              </a:rPr>
              <a:t>，</a:t>
            </a:r>
            <a:r>
              <a:rPr lang="zh-CN" alt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行向量相关</a:t>
            </a:r>
            <a:r>
              <a:rPr lang="zh-CN" altLang="en-US" sz="1800" dirty="0">
                <a:highlight>
                  <a:srgbClr val="FFFF00"/>
                </a:highlight>
              </a:rPr>
              <a:t>，</a:t>
            </a:r>
            <a:r>
              <a:rPr lang="en-US" altLang="zh-CN" sz="1800" dirty="0">
                <a:highlight>
                  <a:srgbClr val="FFFF00"/>
                </a:highlight>
              </a:rPr>
              <a:t>ran(B)=n-1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1800" dirty="0">
                <a:highlight>
                  <a:srgbClr val="FFFF00"/>
                </a:highlight>
              </a:rPr>
              <a:t>基本关联矩阵</a:t>
            </a:r>
            <a:r>
              <a:rPr lang="en-US" altLang="zh-CN" sz="1800" dirty="0" err="1">
                <a:highlight>
                  <a:srgbClr val="FFFF00"/>
                </a:highlight>
              </a:rPr>
              <a:t>B</a:t>
            </a:r>
            <a:r>
              <a:rPr lang="en-US" altLang="zh-CN" baseline="-25000" dirty="0" err="1">
                <a:highlight>
                  <a:srgbClr val="FFFF00"/>
                </a:highlight>
              </a:rPr>
              <a:t>k</a:t>
            </a:r>
            <a:r>
              <a:rPr lang="zh-CN" altLang="en-US" sz="1800" dirty="0">
                <a:highlight>
                  <a:srgbClr val="FFFF00"/>
                </a:highlight>
              </a:rPr>
              <a:t>为</a:t>
            </a:r>
            <a:r>
              <a:rPr lang="en-US" altLang="zh-CN" sz="1800" dirty="0">
                <a:highlight>
                  <a:srgbClr val="FFFF00"/>
                </a:highlight>
              </a:rPr>
              <a:t>(n-1)*m</a:t>
            </a:r>
            <a:r>
              <a:rPr lang="zh-CN" altLang="en-US" sz="1800" dirty="0">
                <a:highlight>
                  <a:srgbClr val="FFFF00"/>
                </a:highlight>
              </a:rPr>
              <a:t>， </a:t>
            </a:r>
            <a:r>
              <a:rPr lang="en-US" altLang="zh-CN" sz="1800" dirty="0">
                <a:highlight>
                  <a:srgbClr val="FFFF00"/>
                </a:highlight>
              </a:rPr>
              <a:t>ran(</a:t>
            </a:r>
            <a:r>
              <a:rPr lang="en-US" altLang="zh-CN" sz="1800" dirty="0" err="1">
                <a:highlight>
                  <a:srgbClr val="FFFF00"/>
                </a:highlight>
              </a:rPr>
              <a:t>B</a:t>
            </a:r>
            <a:r>
              <a:rPr lang="en-US" altLang="zh-CN" baseline="-25000" dirty="0" err="1">
                <a:highlight>
                  <a:srgbClr val="FFFF00"/>
                </a:highlight>
              </a:rPr>
              <a:t>k</a:t>
            </a:r>
            <a:r>
              <a:rPr lang="en-US" altLang="zh-CN" sz="1800" dirty="0">
                <a:highlight>
                  <a:srgbClr val="FFFF00"/>
                </a:highlight>
              </a:rPr>
              <a:t>)=n-1</a:t>
            </a:r>
            <a:endParaRPr lang="zh-CN" altLang="en-US" sz="1800" dirty="0"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26E6"/>
                </a:solidFill>
                <a:highlight>
                  <a:srgbClr val="FFFF00"/>
                </a:highlight>
              </a:rPr>
              <a:t>B</a:t>
            </a:r>
            <a:r>
              <a:rPr lang="zh-CN" altLang="en-US" sz="1800" dirty="0">
                <a:solidFill>
                  <a:srgbClr val="0026E6"/>
                </a:solidFill>
                <a:highlight>
                  <a:srgbClr val="FFFF00"/>
                </a:highlight>
              </a:rPr>
              <a:t>和</a:t>
            </a:r>
            <a:r>
              <a:rPr lang="en-US" altLang="zh-CN" sz="1800" dirty="0" err="1">
                <a:solidFill>
                  <a:srgbClr val="0026E6"/>
                </a:solidFill>
                <a:highlight>
                  <a:srgbClr val="FFFF00"/>
                </a:highlight>
              </a:rPr>
              <a:t>B</a:t>
            </a:r>
            <a:r>
              <a:rPr lang="en-US" altLang="zh-CN" baseline="-25000" dirty="0" err="1">
                <a:solidFill>
                  <a:srgbClr val="0026E6"/>
                </a:solidFill>
                <a:highlight>
                  <a:srgbClr val="FFFF00"/>
                </a:highlight>
              </a:rPr>
              <a:t>k</a:t>
            </a:r>
            <a:r>
              <a:rPr lang="zh-CN" altLang="en-US" sz="1800" dirty="0">
                <a:solidFill>
                  <a:srgbClr val="0026E6"/>
                </a:solidFill>
                <a:highlight>
                  <a:srgbClr val="FFFF00"/>
                </a:highlight>
              </a:rPr>
              <a:t>中</a:t>
            </a:r>
            <a:r>
              <a:rPr lang="en-US" altLang="zh-CN" sz="1800" dirty="0">
                <a:solidFill>
                  <a:srgbClr val="0026E6"/>
                </a:solidFill>
                <a:highlight>
                  <a:srgbClr val="FFFF00"/>
                </a:highlight>
              </a:rPr>
              <a:t>(n-1)</a:t>
            </a:r>
            <a:r>
              <a:rPr lang="zh-CN" altLang="en-US" sz="1800" dirty="0">
                <a:solidFill>
                  <a:srgbClr val="0026E6"/>
                </a:solidFill>
                <a:highlight>
                  <a:srgbClr val="FFFF00"/>
                </a:highlight>
              </a:rPr>
              <a:t>行向量线性无关</a:t>
            </a:r>
            <a:endParaRPr lang="en-US" altLang="zh-CN" sz="1800" dirty="0">
              <a:solidFill>
                <a:srgbClr val="0026E6"/>
              </a:solidFill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100" dirty="0"/>
              <a:t>列向量</a:t>
            </a:r>
            <a:endParaRPr lang="en-US" altLang="zh-CN" sz="21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1800" dirty="0"/>
              <a:t>满秩：连通图</a:t>
            </a:r>
            <a:r>
              <a:rPr lang="en-US" altLang="zh-CN" sz="1800" dirty="0"/>
              <a:t>G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C00000"/>
                </a:solidFill>
              </a:rPr>
              <a:t>支撑树</a:t>
            </a:r>
            <a:r>
              <a:rPr lang="zh-CN" altLang="en-US" sz="1800" dirty="0"/>
              <a:t>的基本关联矩阵</a:t>
            </a:r>
            <a:r>
              <a:rPr lang="en-US" altLang="zh-CN" sz="1800" dirty="0"/>
              <a:t>B</a:t>
            </a:r>
            <a:r>
              <a:rPr lang="en-US" altLang="zh-CN" sz="1800" baseline="-25000" dirty="0"/>
              <a:t>k</a:t>
            </a:r>
            <a:r>
              <a:rPr lang="zh-CN" altLang="en-US" sz="1800" dirty="0"/>
              <a:t>满秩</a:t>
            </a:r>
            <a:endParaRPr lang="en-US" altLang="zh-CN" sz="18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1800" dirty="0"/>
              <a:t>列相关：若子图</a:t>
            </a:r>
            <a:r>
              <a:rPr lang="en-US" altLang="zh-CN" sz="1800" dirty="0"/>
              <a:t>H</a:t>
            </a:r>
            <a:r>
              <a:rPr lang="zh-CN" altLang="en-US" sz="1800" dirty="0"/>
              <a:t>含有</a:t>
            </a:r>
            <a:r>
              <a:rPr lang="zh-CN" altLang="en-US" sz="1800" dirty="0">
                <a:solidFill>
                  <a:srgbClr val="C00000"/>
                </a:solidFill>
              </a:rPr>
              <a:t>回路</a:t>
            </a:r>
            <a:r>
              <a:rPr lang="zh-CN" altLang="en-US" sz="1800" dirty="0"/>
              <a:t>，则</a:t>
            </a:r>
            <a:r>
              <a:rPr lang="en-US" altLang="zh-CN" sz="1800" dirty="0"/>
              <a:t>H</a:t>
            </a:r>
            <a:r>
              <a:rPr lang="zh-CN" altLang="en-US" sz="1800" dirty="0"/>
              <a:t>诸边对应的</a:t>
            </a:r>
            <a:r>
              <a:rPr lang="en-US" altLang="zh-CN" sz="1800" dirty="0"/>
              <a:t>B</a:t>
            </a:r>
            <a:r>
              <a:rPr lang="en-US" altLang="zh-CN" sz="1800" baseline="-25000" dirty="0"/>
              <a:t>k</a:t>
            </a:r>
            <a:r>
              <a:rPr lang="zh-CN" altLang="en-US" sz="1800" dirty="0"/>
              <a:t>矩阵各列线性相关</a:t>
            </a:r>
            <a:endParaRPr lang="en-US" altLang="zh-CN" sz="18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0026E6"/>
                </a:solidFill>
              </a:rPr>
              <a:t>B</a:t>
            </a:r>
            <a:r>
              <a:rPr lang="en-US" altLang="zh-CN" baseline="-25000" dirty="0">
                <a:solidFill>
                  <a:srgbClr val="0026E6"/>
                </a:solidFill>
              </a:rPr>
              <a:t>k</a:t>
            </a:r>
            <a:r>
              <a:rPr lang="zh-CN" altLang="en-US" sz="1800" dirty="0">
                <a:solidFill>
                  <a:srgbClr val="0026E6"/>
                </a:solidFill>
              </a:rPr>
              <a:t>任意</a:t>
            </a:r>
            <a:r>
              <a:rPr lang="en-US" altLang="zh-CN" sz="1800" dirty="0">
                <a:solidFill>
                  <a:srgbClr val="C00000"/>
                </a:solidFill>
              </a:rPr>
              <a:t>n-1</a:t>
            </a:r>
            <a:r>
              <a:rPr lang="zh-CN" altLang="en-US" sz="1800" dirty="0">
                <a:solidFill>
                  <a:srgbClr val="C00000"/>
                </a:solidFill>
              </a:rPr>
              <a:t>阶</a:t>
            </a:r>
            <a:r>
              <a:rPr lang="zh-CN" altLang="en-US" sz="1800" dirty="0">
                <a:solidFill>
                  <a:srgbClr val="0026E6"/>
                </a:solidFill>
              </a:rPr>
              <a:t>子阵行列式非零⇔各列对应的边构成</a:t>
            </a:r>
            <a:r>
              <a:rPr lang="en-US" altLang="zh-CN" sz="1800" dirty="0">
                <a:solidFill>
                  <a:srgbClr val="0026E6"/>
                </a:solidFill>
              </a:rPr>
              <a:t>G</a:t>
            </a:r>
            <a:r>
              <a:rPr lang="zh-CN" altLang="en-US" sz="1800" dirty="0">
                <a:solidFill>
                  <a:srgbClr val="0026E6"/>
                </a:solidFill>
              </a:rPr>
              <a:t>的支撑树</a:t>
            </a:r>
            <a:endParaRPr lang="en-US" altLang="zh-CN" sz="1800" dirty="0">
              <a:solidFill>
                <a:srgbClr val="0026E6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sz="1800" dirty="0"/>
              <a:t>B</a:t>
            </a:r>
            <a:r>
              <a:rPr lang="en-US" altLang="zh-CN" baseline="-25000" dirty="0"/>
              <a:t>k</a:t>
            </a:r>
            <a:r>
              <a:rPr lang="zh-CN" altLang="en-US" sz="1800" dirty="0"/>
              <a:t>中行列式非零的</a:t>
            </a:r>
            <a:r>
              <a:rPr lang="en-US" altLang="zh-CN" sz="1800" dirty="0">
                <a:solidFill>
                  <a:srgbClr val="C00000"/>
                </a:solidFill>
              </a:rPr>
              <a:t>n-1</a:t>
            </a:r>
            <a:r>
              <a:rPr lang="zh-CN" altLang="en-US" sz="1800" dirty="0">
                <a:solidFill>
                  <a:srgbClr val="C00000"/>
                </a:solidFill>
              </a:rPr>
              <a:t>阶子阵的数目 </a:t>
            </a:r>
            <a:r>
              <a:rPr lang="en-US" altLang="zh-CN" sz="1800" dirty="0">
                <a:solidFill>
                  <a:srgbClr val="C00000"/>
                </a:solidFill>
              </a:rPr>
              <a:t>=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/>
              <a:t>G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C00000"/>
                </a:solidFill>
              </a:rPr>
              <a:t>不同支撑树数目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100" dirty="0"/>
              <a:t>基于比内柯西定理，实现支撑树的计数</a:t>
            </a:r>
            <a:r>
              <a:rPr lang="zh-CN" altLang="en-US" sz="2000" dirty="0"/>
              <a:t>（</a:t>
            </a:r>
            <a:r>
              <a:rPr lang="en-US" altLang="zh-CN" sz="2000" dirty="0"/>
              <a:t>det(B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)</a:t>
            </a:r>
            <a:r>
              <a:rPr lang="zh-CN" altLang="en-US" sz="2000" dirty="0"/>
              <a:t>=0/1</a:t>
            </a:r>
            <a:r>
              <a:rPr lang="en-US" altLang="zh-CN" sz="2000" dirty="0"/>
              <a:t>/-1</a:t>
            </a:r>
            <a:r>
              <a:rPr lang="zh-CN" altLang="en-US" sz="2000" dirty="0"/>
              <a:t>）</a:t>
            </a:r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685800" y="8782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树的有关定义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759621" y="1710215"/>
            <a:ext cx="5960266" cy="244137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定义</a:t>
            </a:r>
            <a:r>
              <a:rPr lang="en-US" altLang="zh-CN" dirty="0"/>
              <a:t>3.1.2   </a:t>
            </a:r>
            <a:r>
              <a:rPr lang="zh-CN" altLang="en-US" dirty="0"/>
              <a:t>割边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设</a:t>
            </a:r>
            <a:r>
              <a:rPr lang="en-US" altLang="zh-CN" dirty="0"/>
              <a:t>e</a:t>
            </a:r>
            <a:r>
              <a:rPr lang="zh-CN" altLang="en-US" dirty="0"/>
              <a:t>是图</a:t>
            </a:r>
            <a:r>
              <a:rPr lang="en-US" altLang="zh-CN" dirty="0"/>
              <a:t>G</a:t>
            </a:r>
            <a:r>
              <a:rPr lang="zh-CN" altLang="en-US" dirty="0"/>
              <a:t>的一条边，若</a:t>
            </a:r>
            <a:r>
              <a:rPr lang="en-US" altLang="zh-CN" dirty="0"/>
              <a:t>G'=G-e</a:t>
            </a:r>
            <a:r>
              <a:rPr lang="zh-CN" altLang="en-US" dirty="0"/>
              <a:t>比</a:t>
            </a:r>
            <a:r>
              <a:rPr lang="en-US" altLang="zh-CN" dirty="0"/>
              <a:t>G</a:t>
            </a:r>
            <a:r>
              <a:rPr lang="zh-CN" altLang="en-US" dirty="0"/>
              <a:t>的连通支数目增加，称</a:t>
            </a:r>
            <a:r>
              <a:rPr lang="en-US" altLang="zh-CN" dirty="0"/>
              <a:t>e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的一条</a:t>
            </a:r>
            <a:r>
              <a:rPr lang="zh-CN" altLang="en-US" dirty="0">
                <a:solidFill>
                  <a:srgbClr val="C00000"/>
                </a:solidFill>
              </a:rPr>
              <a:t>割边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树枝都是割边么？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思考：什么样的边是割边呢？</a:t>
            </a:r>
          </a:p>
        </p:txBody>
      </p:sp>
      <p:grpSp>
        <p:nvGrpSpPr>
          <p:cNvPr id="3" name="Group 44">
            <a:extLst>
              <a:ext uri="{FF2B5EF4-FFF2-40B4-BE49-F238E27FC236}">
                <a16:creationId xmlns:a16="http://schemas.microsoft.com/office/drawing/2014/main" id="{1EBE36D5-BB68-F0F6-813F-D4F2C6461883}"/>
              </a:ext>
            </a:extLst>
          </p:cNvPr>
          <p:cNvGrpSpPr/>
          <p:nvPr/>
        </p:nvGrpSpPr>
        <p:grpSpPr bwMode="auto">
          <a:xfrm>
            <a:off x="7086600" y="2148788"/>
            <a:ext cx="1435895" cy="2150269"/>
            <a:chOff x="3330" y="1650"/>
            <a:chExt cx="1206" cy="1806"/>
          </a:xfrm>
        </p:grpSpPr>
        <p:sp>
          <p:nvSpPr>
            <p:cNvPr id="4" name="Oval 38">
              <a:extLst>
                <a:ext uri="{FF2B5EF4-FFF2-40B4-BE49-F238E27FC236}">
                  <a16:creationId xmlns:a16="http://schemas.microsoft.com/office/drawing/2014/main" id="{5DD16089-CB87-8A37-28D2-C5A12D0E0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65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Line 50">
              <a:extLst>
                <a:ext uri="{FF2B5EF4-FFF2-40B4-BE49-F238E27FC236}">
                  <a16:creationId xmlns:a16="http://schemas.microsoft.com/office/drawing/2014/main" id="{1A7250BE-86BC-56FA-B5D9-7B16AFF69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4" y="1728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75FA90F2-730B-9962-6C07-2BE6DC336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20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Oval 38">
              <a:extLst>
                <a:ext uri="{FF2B5EF4-FFF2-40B4-BE49-F238E27FC236}">
                  <a16:creationId xmlns:a16="http://schemas.microsoft.com/office/drawing/2014/main" id="{3B69CD62-E1D0-EBAF-1F51-538D5B2E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08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Line 50">
              <a:extLst>
                <a:ext uri="{FF2B5EF4-FFF2-40B4-BE49-F238E27FC236}">
                  <a16:creationId xmlns:a16="http://schemas.microsoft.com/office/drawing/2014/main" id="{CDB51FFF-B24D-74C8-F298-19FE4065E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304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Oval 38">
              <a:extLst>
                <a:ext uri="{FF2B5EF4-FFF2-40B4-BE49-F238E27FC236}">
                  <a16:creationId xmlns:a16="http://schemas.microsoft.com/office/drawing/2014/main" id="{5CE62EA0-A65A-1BF7-07C5-CB8B27C92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Oval 38">
              <a:extLst>
                <a:ext uri="{FF2B5EF4-FFF2-40B4-BE49-F238E27FC236}">
                  <a16:creationId xmlns:a16="http://schemas.microsoft.com/office/drawing/2014/main" id="{E7B24085-8E01-8215-7784-A82A2A3A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Line 50">
              <a:extLst>
                <a:ext uri="{FF2B5EF4-FFF2-40B4-BE49-F238E27FC236}">
                  <a16:creationId xmlns:a16="http://schemas.microsoft.com/office/drawing/2014/main" id="{BAC67A62-E4E5-DDF1-A830-06D9F8E4C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2304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D1E978F7-0B12-61C9-0A69-C84FF2E5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784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Line 50">
              <a:extLst>
                <a:ext uri="{FF2B5EF4-FFF2-40B4-BE49-F238E27FC236}">
                  <a16:creationId xmlns:a16="http://schemas.microsoft.com/office/drawing/2014/main" id="{321C7F2E-B050-B540-D50A-392C0E743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2" y="2880"/>
              <a:ext cx="2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Oval 38">
              <a:extLst>
                <a:ext uri="{FF2B5EF4-FFF2-40B4-BE49-F238E27FC236}">
                  <a16:creationId xmlns:a16="http://schemas.microsoft.com/office/drawing/2014/main" id="{5EC98C1F-DC6A-51D6-23E9-AAEA01BF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3360"/>
              <a:ext cx="95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Oval 38">
              <a:extLst>
                <a:ext uri="{FF2B5EF4-FFF2-40B4-BE49-F238E27FC236}">
                  <a16:creationId xmlns:a16="http://schemas.microsoft.com/office/drawing/2014/main" id="{EAEC632B-8E60-A304-D07C-B514B387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6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Line 50">
              <a:extLst>
                <a:ext uri="{FF2B5EF4-FFF2-40B4-BE49-F238E27FC236}">
                  <a16:creationId xmlns:a16="http://schemas.microsoft.com/office/drawing/2014/main" id="{1FD24B78-E727-C214-1980-F8A36B33F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92" y="2880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Oval 38">
              <a:extLst>
                <a:ext uri="{FF2B5EF4-FFF2-40B4-BE49-F238E27FC236}">
                  <a16:creationId xmlns:a16="http://schemas.microsoft.com/office/drawing/2014/main" id="{85D6E4D0-AB96-BCB2-9187-68145D73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3360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Line 50">
              <a:extLst>
                <a:ext uri="{FF2B5EF4-FFF2-40B4-BE49-F238E27FC236}">
                  <a16:creationId xmlns:a16="http://schemas.microsoft.com/office/drawing/2014/main" id="{832CACEA-3887-067A-317B-0A55DDF69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889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Line 50">
              <a:extLst>
                <a:ext uri="{FF2B5EF4-FFF2-40B4-BE49-F238E27FC236}">
                  <a16:creationId xmlns:a16="http://schemas.microsoft.com/office/drawing/2014/main" id="{B16506D6-AFBB-5418-91C9-40F5F7310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2256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91EA88B4-6429-DE1C-E82F-967573392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832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5529CA7B-980A-D2F7-88C6-2086F14BC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78" y="1782"/>
              <a:ext cx="28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Oval 38">
              <a:extLst>
                <a:ext uri="{FF2B5EF4-FFF2-40B4-BE49-F238E27FC236}">
                  <a16:creationId xmlns:a16="http://schemas.microsoft.com/office/drawing/2014/main" id="{D48D5257-36E1-2211-9688-23A26F57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686"/>
              <a:ext cx="96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en-US" baseline="-25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"/>
            <a:ext cx="7391400" cy="628651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42950"/>
            <a:ext cx="8229600" cy="3714749"/>
          </a:xfrm>
        </p:spPr>
        <p:txBody>
          <a:bodyPr/>
          <a:lstStyle/>
          <a:p>
            <a:r>
              <a:rPr lang="zh-CN" altLang="en-US" dirty="0"/>
              <a:t>树</a:t>
            </a:r>
          </a:p>
          <a:p>
            <a:pPr lvl="1">
              <a:spcAft>
                <a:spcPct val="0"/>
              </a:spcAft>
            </a:pPr>
            <a:r>
              <a:rPr lang="zh-CN" altLang="en-US" sz="2000" dirty="0"/>
              <a:t>复习教材的对应内容</a:t>
            </a:r>
            <a:endParaRPr lang="en-US" altLang="zh-CN" sz="2000" dirty="0"/>
          </a:p>
          <a:p>
            <a:pPr lvl="1">
              <a:spcAft>
                <a:spcPct val="0"/>
              </a:spcAft>
            </a:pPr>
            <a:r>
              <a:rPr lang="en-US" altLang="zh-CN" sz="2000" dirty="0"/>
              <a:t>P82 </a:t>
            </a:r>
            <a:r>
              <a:rPr lang="zh-CN" altLang="en-US" sz="2000" dirty="0"/>
              <a:t>习题三：</a:t>
            </a:r>
            <a:r>
              <a:rPr lang="en-US" altLang="zh-CN" sz="2000" dirty="0"/>
              <a:t>1, 2, 16(1)(</a:t>
            </a:r>
            <a:r>
              <a:rPr lang="en-US" altLang="en-US" sz="2000" dirty="0"/>
              <a:t>树</a:t>
            </a:r>
            <a:r>
              <a:rPr lang="zh-CN" altLang="en-US" sz="2000" dirty="0"/>
              <a:t>的数目</a:t>
            </a:r>
            <a:r>
              <a:rPr lang="en-US" altLang="zh-CN" sz="2000" dirty="0"/>
              <a:t>), 17(1/3)(</a:t>
            </a:r>
            <a:r>
              <a:rPr lang="zh-CN" altLang="en-US" sz="2000" dirty="0"/>
              <a:t>根树</a:t>
            </a:r>
            <a:r>
              <a:rPr lang="en-US" altLang="zh-CN" sz="2000" dirty="0"/>
              <a:t>)</a:t>
            </a:r>
          </a:p>
          <a:p>
            <a:r>
              <a:rPr lang="zh-CN" altLang="en-US" dirty="0"/>
              <a:t>假如我是欧拉</a:t>
            </a:r>
            <a:endParaRPr lang="en-US" altLang="zh-CN" dirty="0"/>
          </a:p>
          <a:p>
            <a:pPr lvl="1"/>
            <a:r>
              <a:rPr lang="zh-CN" altLang="en-US" sz="2000" dirty="0"/>
              <a:t>以第二章道路与回路为例，总结写书和创新的方法论，给出第二章主要内容的思维导图。</a:t>
            </a:r>
            <a:endParaRPr lang="en-US" altLang="zh-CN" sz="2000" dirty="0"/>
          </a:p>
          <a:p>
            <a:pPr lvl="1"/>
            <a:r>
              <a:rPr lang="zh-CN" altLang="en-US" sz="2000" dirty="0"/>
              <a:t>可参考以下思路：</a:t>
            </a:r>
            <a:endParaRPr lang="en-US" altLang="zh-CN" sz="2000" dirty="0"/>
          </a:p>
          <a:p>
            <a:pPr lvl="2"/>
            <a:r>
              <a:rPr lang="zh-CN" altLang="en-US" sz="1700" dirty="0"/>
              <a:t>问题提出：一般</a:t>
            </a:r>
            <a:r>
              <a:rPr lang="en-US" altLang="zh-CN" sz="1700" dirty="0" err="1"/>
              <a:t>v.s</a:t>
            </a:r>
            <a:r>
              <a:rPr lang="en-US" altLang="zh-CN" sz="1700" dirty="0"/>
              <a:t>.</a:t>
            </a:r>
            <a:r>
              <a:rPr lang="zh-CN" altLang="en-US" sz="1700" dirty="0"/>
              <a:t>特殊，存在性，唯一性，最优</a:t>
            </a:r>
            <a:endParaRPr lang="en-US" altLang="zh-CN" sz="1700" dirty="0"/>
          </a:p>
          <a:p>
            <a:pPr lvl="2"/>
            <a:r>
              <a:rPr lang="zh-CN" altLang="en-US" sz="1700" dirty="0"/>
              <a:t>问题提出</a:t>
            </a:r>
            <a:r>
              <a:rPr lang="en-US" altLang="zh-CN" sz="1700" dirty="0"/>
              <a:t>-</a:t>
            </a:r>
            <a:r>
              <a:rPr lang="zh-CN" altLang="en-US" sz="1700" dirty="0"/>
              <a:t>定义</a:t>
            </a:r>
            <a:r>
              <a:rPr lang="en-US" altLang="zh-CN" sz="1700" dirty="0"/>
              <a:t>-</a:t>
            </a:r>
            <a:r>
              <a:rPr lang="zh-CN" altLang="en-US" sz="1700" dirty="0"/>
              <a:t>定理</a:t>
            </a:r>
            <a:r>
              <a:rPr lang="en-US" altLang="zh-CN" sz="1700" dirty="0"/>
              <a:t>-</a:t>
            </a:r>
            <a:r>
              <a:rPr lang="zh-CN" altLang="en-US" sz="1700" dirty="0"/>
              <a:t>求解算法</a:t>
            </a:r>
            <a:r>
              <a:rPr lang="en-US" altLang="zh-CN" sz="1700" dirty="0"/>
              <a:t>-</a:t>
            </a:r>
            <a:r>
              <a:rPr lang="zh-CN" altLang="en-US" sz="1700" dirty="0"/>
              <a:t>算法分析</a:t>
            </a:r>
            <a:endParaRPr lang="en-US" altLang="zh-CN" sz="1700" dirty="0"/>
          </a:p>
          <a:p>
            <a:endParaRPr lang="en-US" altLang="zh-CN" dirty="0"/>
          </a:p>
          <a:p>
            <a:pPr lvl="1">
              <a:lnSpc>
                <a:spcPct val="150000"/>
              </a:lnSpc>
              <a:spcAft>
                <a:spcPct val="0"/>
              </a:spcAft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树的有关定义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85800" y="742950"/>
            <a:ext cx="7772400" cy="382905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定理 </a:t>
            </a:r>
            <a:r>
              <a:rPr lang="en-US" altLang="zh-CN" dirty="0"/>
              <a:t>3.1.1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e=(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是割边，</a:t>
            </a:r>
            <a:r>
              <a:rPr lang="zh-CN" altLang="en-US" dirty="0">
                <a:solidFill>
                  <a:srgbClr val="C00000"/>
                </a:solidFill>
              </a:rPr>
              <a:t>当且仅当</a:t>
            </a:r>
            <a:r>
              <a:rPr lang="en-US" altLang="zh-CN" dirty="0"/>
              <a:t>e</a:t>
            </a:r>
            <a:r>
              <a:rPr lang="zh-CN" altLang="en-US" dirty="0"/>
              <a:t>不属于</a:t>
            </a:r>
            <a:r>
              <a:rPr lang="en-US" altLang="zh-CN" dirty="0"/>
              <a:t>G</a:t>
            </a:r>
            <a:r>
              <a:rPr lang="zh-CN" altLang="en-US" dirty="0"/>
              <a:t>的任何回路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证明</a:t>
            </a:r>
            <a:r>
              <a:rPr lang="en-US" altLang="zh-CN" dirty="0"/>
              <a:t>(</a:t>
            </a:r>
            <a:r>
              <a:rPr lang="zh-CN" altLang="en-US" dirty="0"/>
              <a:t>反证法</a:t>
            </a:r>
            <a:r>
              <a:rPr lang="en-US" altLang="zh-CN" dirty="0"/>
              <a:t>/</a:t>
            </a:r>
            <a:r>
              <a:rPr lang="zh-CN" altLang="en-US" dirty="0"/>
              <a:t>证明逆否命题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/>
              <a:t>若</a:t>
            </a:r>
            <a:r>
              <a:rPr lang="en-US" altLang="zh-CN" sz="1900" dirty="0">
                <a:solidFill>
                  <a:srgbClr val="C00000"/>
                </a:solidFill>
              </a:rPr>
              <a:t>e=(</a:t>
            </a:r>
            <a:r>
              <a:rPr lang="en-US" altLang="zh-CN" sz="1900" dirty="0" err="1">
                <a:solidFill>
                  <a:srgbClr val="C00000"/>
                </a:solidFill>
              </a:rPr>
              <a:t>u,v</a:t>
            </a:r>
            <a:r>
              <a:rPr lang="en-US" altLang="zh-CN" sz="1900" dirty="0">
                <a:solidFill>
                  <a:srgbClr val="C00000"/>
                </a:solidFill>
              </a:rPr>
              <a:t>)</a:t>
            </a:r>
            <a:r>
              <a:rPr lang="zh-CN" altLang="en-US" sz="1900" dirty="0"/>
              <a:t>属于</a:t>
            </a:r>
            <a:r>
              <a:rPr lang="en-US" altLang="zh-CN" sz="1900" dirty="0"/>
              <a:t>G</a:t>
            </a:r>
            <a:r>
              <a:rPr lang="zh-CN" altLang="en-US" sz="1900" dirty="0"/>
              <a:t>的某个回路，则</a:t>
            </a:r>
            <a:r>
              <a:rPr lang="en-US" altLang="zh-CN" sz="1900" dirty="0">
                <a:solidFill>
                  <a:srgbClr val="C00000"/>
                </a:solidFill>
              </a:rPr>
              <a:t>G'=G-e</a:t>
            </a:r>
            <a:r>
              <a:rPr lang="zh-CN" altLang="en-US" sz="1900" dirty="0"/>
              <a:t>中仍存在</a:t>
            </a:r>
            <a:r>
              <a:rPr lang="en-US" altLang="zh-CN" sz="1900" dirty="0"/>
              <a:t>u</a:t>
            </a:r>
            <a:r>
              <a:rPr lang="zh-CN" altLang="en-US" sz="1900" dirty="0"/>
              <a:t>到</a:t>
            </a:r>
            <a:r>
              <a:rPr lang="en-US" altLang="zh-CN" sz="1900" dirty="0"/>
              <a:t>v</a:t>
            </a:r>
            <a:r>
              <a:rPr lang="zh-CN" altLang="en-US" sz="1900" dirty="0"/>
              <a:t>的道路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/>
              <a:t>故结点</a:t>
            </a:r>
            <a:r>
              <a:rPr lang="en-US" altLang="zh-CN" sz="1900" dirty="0"/>
              <a:t>u</a:t>
            </a:r>
            <a:r>
              <a:rPr lang="zh-CN" altLang="en-US" sz="1900" dirty="0"/>
              <a:t>和</a:t>
            </a:r>
            <a:r>
              <a:rPr lang="en-US" altLang="zh-CN" sz="1900" dirty="0"/>
              <a:t>v</a:t>
            </a:r>
            <a:r>
              <a:rPr lang="zh-CN" altLang="en-US" sz="1900" dirty="0"/>
              <a:t>属于</a:t>
            </a:r>
            <a:r>
              <a:rPr lang="en-US" altLang="zh-CN" sz="1900" dirty="0"/>
              <a:t>G'</a:t>
            </a:r>
            <a:r>
              <a:rPr lang="zh-CN" altLang="en-US" sz="1900" dirty="0"/>
              <a:t>中的同一连通支，即连通支数目没有增加，根据割边定义可知</a:t>
            </a:r>
            <a:r>
              <a:rPr lang="en-US" altLang="zh-CN" sz="1900" dirty="0"/>
              <a:t>e</a:t>
            </a:r>
            <a:r>
              <a:rPr lang="zh-CN" altLang="en-US" sz="1900" dirty="0"/>
              <a:t>不是割边，与已知矛盾</a:t>
            </a:r>
            <a:endParaRPr lang="en-US" altLang="zh-CN" sz="1900" dirty="0"/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/>
              <a:t>反之，若</a:t>
            </a:r>
            <a:r>
              <a:rPr lang="en-US" altLang="zh-CN" sz="1900" dirty="0"/>
              <a:t>e</a:t>
            </a:r>
            <a:r>
              <a:rPr lang="zh-CN" altLang="en-US" sz="1900" dirty="0"/>
              <a:t>不是割边， 则</a:t>
            </a:r>
            <a:r>
              <a:rPr lang="en-US" altLang="zh-CN" sz="1900" dirty="0"/>
              <a:t>G'</a:t>
            </a:r>
            <a:r>
              <a:rPr lang="zh-CN" altLang="en-US" sz="1900" dirty="0"/>
              <a:t>与</a:t>
            </a:r>
            <a:r>
              <a:rPr lang="en-US" altLang="zh-CN" sz="1900" dirty="0"/>
              <a:t>G</a:t>
            </a:r>
            <a:r>
              <a:rPr lang="zh-CN" altLang="en-US" sz="1900" dirty="0"/>
              <a:t>的连通支数一样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1900" dirty="0"/>
              <a:t>于是</a:t>
            </a:r>
            <a:r>
              <a:rPr lang="en-US" altLang="zh-CN" sz="1900" dirty="0"/>
              <a:t>G'</a:t>
            </a:r>
            <a:r>
              <a:rPr lang="zh-CN" altLang="en-US" sz="1900" dirty="0"/>
              <a:t>中</a:t>
            </a:r>
            <a:r>
              <a:rPr lang="en-US" altLang="zh-CN" sz="1900" dirty="0"/>
              <a:t>u</a:t>
            </a:r>
            <a:r>
              <a:rPr lang="zh-CN" altLang="en-US" sz="1900" dirty="0"/>
              <a:t>和</a:t>
            </a:r>
            <a:r>
              <a:rPr lang="en-US" altLang="zh-CN" sz="1900" dirty="0"/>
              <a:t>v</a:t>
            </a:r>
            <a:r>
              <a:rPr lang="zh-CN" altLang="en-US" sz="1900" dirty="0"/>
              <a:t>仍属同一连通支，即</a:t>
            </a:r>
            <a:r>
              <a:rPr lang="en-US" altLang="zh-CN" sz="1900" dirty="0"/>
              <a:t>G'</a:t>
            </a:r>
            <a:r>
              <a:rPr lang="zh-CN" altLang="en-US" sz="1900" dirty="0"/>
              <a:t>中存在道路</a:t>
            </a:r>
            <a:r>
              <a:rPr lang="en-US" altLang="zh-CN" sz="1900" dirty="0"/>
              <a:t>p(</a:t>
            </a:r>
            <a:r>
              <a:rPr lang="en-US" altLang="zh-CN" sz="1900" dirty="0" err="1"/>
              <a:t>u,v</a:t>
            </a:r>
            <a:r>
              <a:rPr lang="en-US" altLang="zh-CN" sz="1900" dirty="0"/>
              <a:t>)</a:t>
            </a:r>
            <a:endParaRPr lang="zh-CN" altLang="en-US" sz="1900" dirty="0"/>
          </a:p>
          <a:p>
            <a:pPr lvl="2" eaLnBrk="1" hangingPunct="1">
              <a:lnSpc>
                <a:spcPct val="110000"/>
              </a:lnSpc>
            </a:pPr>
            <a:r>
              <a:rPr lang="en-US" altLang="zh-CN" sz="1900" dirty="0"/>
              <a:t>p(</a:t>
            </a:r>
            <a:r>
              <a:rPr lang="en-US" altLang="zh-CN" sz="1900" dirty="0" err="1"/>
              <a:t>u,v</a:t>
            </a:r>
            <a:r>
              <a:rPr lang="en-US" altLang="zh-CN" sz="1900" dirty="0"/>
              <a:t>)+e</a:t>
            </a:r>
            <a:r>
              <a:rPr lang="zh-CN" altLang="en-US" sz="1900" dirty="0"/>
              <a:t>就是</a:t>
            </a:r>
            <a:r>
              <a:rPr lang="en-US" altLang="zh-CN" sz="1900" dirty="0"/>
              <a:t>G</a:t>
            </a:r>
            <a:r>
              <a:rPr lang="zh-CN" altLang="en-US" sz="1900" dirty="0"/>
              <a:t>的一个回路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71552" y="2318316"/>
            <a:ext cx="417989" cy="92333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必要性</a:t>
            </a:r>
            <a:endParaRPr 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971552" y="3553420"/>
            <a:ext cx="417989" cy="92333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充分性</a:t>
            </a:r>
            <a:endParaRPr 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"/>
          <p:cNvSpPr>
            <a:spLocks noGrp="1"/>
          </p:cNvSpPr>
          <p:nvPr>
            <p:ph type="title"/>
          </p:nvPr>
        </p:nvSpPr>
        <p:spPr>
          <a:xfrm>
            <a:off x="685800" y="-1"/>
            <a:ext cx="7543800" cy="628651"/>
          </a:xfrm>
        </p:spPr>
        <p:txBody>
          <a:bodyPr/>
          <a:lstStyle/>
          <a:p>
            <a:pPr eaLnBrk="1" hangingPunct="1"/>
            <a:r>
              <a:rPr lang="zh-CN" altLang="en-US" dirty="0"/>
              <a:t>树的有关定义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48" y="795378"/>
            <a:ext cx="7543800" cy="383377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zh-CN" altLang="en-US" dirty="0"/>
              <a:t>定理3.1.2 （树的等价定义）</a:t>
            </a:r>
            <a:endParaRPr lang="en-US" altLang="zh-CN" dirty="0"/>
          </a:p>
          <a:p>
            <a:pPr lvl="1" eaLnBrk="1" hangingPunct="1">
              <a:lnSpc>
                <a:spcPct val="114000"/>
              </a:lnSpc>
            </a:pPr>
            <a:r>
              <a:rPr lang="zh-CN" altLang="en-US" sz="2200" dirty="0"/>
              <a:t>对于</a:t>
            </a:r>
            <a:r>
              <a:rPr lang="en-US" altLang="zh-CN" sz="2200" dirty="0"/>
              <a:t>n≥2</a:t>
            </a:r>
            <a:r>
              <a:rPr lang="zh-CN" altLang="en-US" sz="2200" dirty="0"/>
              <a:t>的图</a:t>
            </a:r>
            <a:r>
              <a:rPr lang="en-US" altLang="zh-CN" sz="2200" dirty="0"/>
              <a:t>T(</a:t>
            </a:r>
            <a:r>
              <a:rPr lang="zh-CN" altLang="en-US" sz="2200" dirty="0"/>
              <a:t>树</a:t>
            </a:r>
            <a:r>
              <a:rPr lang="en-US" altLang="zh-CN" sz="2200" dirty="0"/>
              <a:t>)，</a:t>
            </a:r>
            <a:r>
              <a:rPr lang="zh-CN" altLang="en-US" sz="2200" dirty="0"/>
              <a:t>下列性质等价：</a:t>
            </a:r>
          </a:p>
          <a:p>
            <a:pPr lvl="1" eaLnBrk="1" hangingPunct="1">
              <a:lnSpc>
                <a:spcPct val="114000"/>
              </a:lnSpc>
              <a:buFontTx/>
              <a:buAutoNum type="arabicPeriod"/>
            </a:pPr>
            <a:r>
              <a:rPr lang="en-US" altLang="zh-CN" sz="2000" dirty="0"/>
              <a:t>T</a:t>
            </a:r>
            <a:r>
              <a:rPr lang="zh-CN" altLang="en-US" sz="2000" dirty="0"/>
              <a:t>连通无回路</a:t>
            </a:r>
          </a:p>
          <a:p>
            <a:pPr lvl="1" eaLnBrk="1" hangingPunct="1">
              <a:lnSpc>
                <a:spcPct val="114000"/>
              </a:lnSpc>
              <a:buFontTx/>
              <a:buAutoNum type="arabicPeriod"/>
            </a:pPr>
            <a:r>
              <a:rPr lang="en-US" altLang="zh-CN" sz="2000" dirty="0"/>
              <a:t>T</a:t>
            </a:r>
            <a:r>
              <a:rPr lang="zh-CN" altLang="en-US" sz="2000" dirty="0"/>
              <a:t>连通且每条边都是割边</a:t>
            </a:r>
          </a:p>
          <a:p>
            <a:pPr lvl="1" eaLnBrk="1" hangingPunct="1">
              <a:lnSpc>
                <a:spcPct val="114000"/>
              </a:lnSpc>
              <a:buFontTx/>
              <a:buAutoNum type="arabicPeriod"/>
            </a:pPr>
            <a:r>
              <a:rPr lang="en-US" altLang="zh-CN" sz="2000" dirty="0"/>
              <a:t>T</a:t>
            </a:r>
            <a:r>
              <a:rPr lang="zh-CN" altLang="en-US" sz="2000" dirty="0"/>
              <a:t>连通且有</a:t>
            </a:r>
            <a:r>
              <a:rPr lang="en-US" altLang="zh-CN" sz="2000" dirty="0"/>
              <a:t>n-1</a:t>
            </a:r>
            <a:r>
              <a:rPr lang="zh-CN" altLang="en-US" sz="2000" dirty="0"/>
              <a:t>条边</a:t>
            </a:r>
          </a:p>
          <a:p>
            <a:pPr lvl="1" eaLnBrk="1" hangingPunct="1">
              <a:lnSpc>
                <a:spcPct val="114000"/>
              </a:lnSpc>
              <a:buFontTx/>
              <a:buAutoNum type="arabicPeriod"/>
            </a:pPr>
            <a:r>
              <a:rPr lang="en-US" altLang="zh-CN" sz="2000" dirty="0"/>
              <a:t>T</a:t>
            </a:r>
            <a:r>
              <a:rPr lang="zh-CN" altLang="en-US" sz="2000" dirty="0"/>
              <a:t>有</a:t>
            </a:r>
            <a:r>
              <a:rPr lang="en-US" altLang="zh-CN" sz="2000" dirty="0"/>
              <a:t>n-1</a:t>
            </a:r>
            <a:r>
              <a:rPr lang="zh-CN" altLang="en-US" sz="2000" dirty="0"/>
              <a:t>条边且无回路</a:t>
            </a:r>
          </a:p>
          <a:p>
            <a:pPr lvl="1" eaLnBrk="1" hangingPunct="1">
              <a:lnSpc>
                <a:spcPct val="114000"/>
              </a:lnSpc>
              <a:buFontTx/>
              <a:buAutoNum type="arabicPeriod"/>
            </a:pPr>
            <a:r>
              <a:rPr lang="en-US" altLang="zh-CN" sz="2000" dirty="0"/>
              <a:t>T</a:t>
            </a:r>
            <a:r>
              <a:rPr lang="zh-CN" altLang="en-US" sz="2000" dirty="0"/>
              <a:t>的任意两结点间有唯一道路</a:t>
            </a:r>
          </a:p>
          <a:p>
            <a:pPr lvl="1" eaLnBrk="1" hangingPunct="1">
              <a:lnSpc>
                <a:spcPct val="114000"/>
              </a:lnSpc>
              <a:buFontTx/>
              <a:buAutoNum type="arabicPeriod"/>
            </a:pPr>
            <a:r>
              <a:rPr lang="en-US" altLang="zh-CN" sz="2000" dirty="0"/>
              <a:t>T</a:t>
            </a:r>
            <a:r>
              <a:rPr lang="zh-CN" altLang="en-US" sz="2000" dirty="0"/>
              <a:t>无回路，但在任两结点间加上一条边后恰有一个回路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树的有关定义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685800" y="874514"/>
            <a:ext cx="7543800" cy="339447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dirty="0"/>
              <a:t>证明</a:t>
            </a:r>
            <a:endParaRPr lang="en-US" altLang="zh-CN" sz="26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只需要证明</a:t>
            </a:r>
            <a:endParaRPr lang="en-US" altLang="zh-CN" sz="2400" dirty="0"/>
          </a:p>
          <a:p>
            <a:pPr lvl="2" eaLnBrk="1" hangingPunct="1">
              <a:lnSpc>
                <a:spcPct val="120000"/>
              </a:lnSpc>
            </a:pPr>
            <a:r>
              <a:rPr lang="en-US" altLang="zh-CN" sz="2100" dirty="0"/>
              <a:t>1 →2, 2 →3, 3 →4, 4 →5, 5 →6, 6 →1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100" dirty="0">
                <a:solidFill>
                  <a:srgbClr val="0026E6"/>
                </a:solidFill>
              </a:rPr>
              <a:t>1 →2 (T</a:t>
            </a:r>
            <a:r>
              <a:rPr lang="zh-CN" altLang="en-US" sz="2100" dirty="0">
                <a:solidFill>
                  <a:srgbClr val="0026E6"/>
                </a:solidFill>
              </a:rPr>
              <a:t>连通无回路</a:t>
            </a:r>
            <a:r>
              <a:rPr lang="en-US" altLang="zh-CN" sz="2100" dirty="0">
                <a:solidFill>
                  <a:srgbClr val="0026E6"/>
                </a:solidFill>
              </a:rPr>
              <a:t>→T</a:t>
            </a:r>
            <a:r>
              <a:rPr lang="zh-CN" altLang="en-US" sz="2100" dirty="0">
                <a:solidFill>
                  <a:srgbClr val="0026E6"/>
                </a:solidFill>
              </a:rPr>
              <a:t>连通且每条边都是割边</a:t>
            </a:r>
            <a:r>
              <a:rPr lang="en-US" altLang="zh-CN" sz="2100" dirty="0">
                <a:solidFill>
                  <a:srgbClr val="0026E6"/>
                </a:solidFill>
              </a:rPr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 sz="2100" dirty="0"/>
              <a:t>T</a:t>
            </a:r>
            <a:r>
              <a:rPr lang="zh-CN" altLang="en-US" sz="2100" dirty="0"/>
              <a:t>无回路，即</a:t>
            </a:r>
            <a:r>
              <a:rPr lang="en-US" altLang="zh-CN" sz="2100" dirty="0"/>
              <a:t>T</a:t>
            </a:r>
            <a:r>
              <a:rPr lang="zh-CN" altLang="en-US" sz="2100" dirty="0"/>
              <a:t>的任意边</a:t>
            </a:r>
            <a:r>
              <a:rPr lang="en-US" altLang="zh-CN" sz="2100" dirty="0"/>
              <a:t>e</a:t>
            </a:r>
            <a:r>
              <a:rPr lang="zh-CN" altLang="en-US" sz="2100" dirty="0"/>
              <a:t>都不属于回路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100" dirty="0"/>
              <a:t>由定理</a:t>
            </a:r>
            <a:r>
              <a:rPr lang="en-US" altLang="zh-CN" sz="2100" dirty="0"/>
              <a:t>3.1.1(e=(</a:t>
            </a:r>
            <a:r>
              <a:rPr lang="en-US" altLang="zh-CN" sz="2100" dirty="0" err="1"/>
              <a:t>u,v</a:t>
            </a:r>
            <a:r>
              <a:rPr lang="en-US" altLang="zh-CN" sz="2100" dirty="0"/>
              <a:t>)</a:t>
            </a:r>
            <a:r>
              <a:rPr lang="zh-CN" altLang="en-US" sz="2100" dirty="0"/>
              <a:t>是割边，当且仅当</a:t>
            </a:r>
            <a:r>
              <a:rPr lang="en-US" altLang="zh-CN" sz="2100" dirty="0"/>
              <a:t>e</a:t>
            </a:r>
            <a:r>
              <a:rPr lang="zh-CN" altLang="en-US" sz="2100" dirty="0"/>
              <a:t>不属于</a:t>
            </a:r>
            <a:r>
              <a:rPr lang="en-US" altLang="zh-CN" sz="2100" dirty="0"/>
              <a:t>G</a:t>
            </a:r>
            <a:r>
              <a:rPr lang="zh-CN" altLang="en-US" sz="2100" dirty="0"/>
              <a:t>的任何回路</a:t>
            </a:r>
            <a:r>
              <a:rPr lang="en-US" altLang="zh-CN" sz="2100" dirty="0"/>
              <a:t>)</a:t>
            </a:r>
            <a:r>
              <a:rPr lang="zh-CN" altLang="en-US" sz="2100" dirty="0"/>
              <a:t>，</a:t>
            </a:r>
            <a:r>
              <a:rPr lang="en-US" altLang="zh-CN" sz="2100" dirty="0"/>
              <a:t>e</a:t>
            </a:r>
            <a:r>
              <a:rPr lang="zh-CN" altLang="en-US" sz="2100" dirty="0"/>
              <a:t>是割边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树的有关定义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440636" y="730366"/>
            <a:ext cx="8458200" cy="39624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zh-CN" altLang="en-US" sz="2200" dirty="0"/>
              <a:t>证明（续）</a:t>
            </a:r>
            <a:endParaRPr lang="en-US" altLang="zh-CN" sz="2200" dirty="0"/>
          </a:p>
          <a:p>
            <a:pPr lvl="2" eaLnBrk="1" hangingPunct="1">
              <a:lnSpc>
                <a:spcPct val="95000"/>
              </a:lnSpc>
            </a:pPr>
            <a:r>
              <a:rPr lang="en-US" altLang="zh-CN" sz="1900" dirty="0">
                <a:solidFill>
                  <a:srgbClr val="0026E6"/>
                </a:solidFill>
              </a:rPr>
              <a:t>2 →3 (T</a:t>
            </a:r>
            <a:r>
              <a:rPr lang="zh-CN" altLang="en-US" sz="1900" dirty="0">
                <a:solidFill>
                  <a:srgbClr val="0026E6"/>
                </a:solidFill>
              </a:rPr>
              <a:t>连通且每条边都是割边</a:t>
            </a:r>
            <a:r>
              <a:rPr lang="en-US" altLang="zh-CN" sz="1900" dirty="0">
                <a:solidFill>
                  <a:srgbClr val="0026E6"/>
                </a:solidFill>
              </a:rPr>
              <a:t>→T</a:t>
            </a:r>
            <a:r>
              <a:rPr lang="zh-CN" altLang="en-US" sz="1900" dirty="0">
                <a:solidFill>
                  <a:srgbClr val="0026E6"/>
                </a:solidFill>
              </a:rPr>
              <a:t>连通且有</a:t>
            </a:r>
            <a:r>
              <a:rPr lang="en-US" altLang="zh-CN" sz="1900" dirty="0">
                <a:solidFill>
                  <a:srgbClr val="0026E6"/>
                </a:solidFill>
              </a:rPr>
              <a:t>n-1</a:t>
            </a:r>
            <a:r>
              <a:rPr lang="zh-CN" altLang="en-US" sz="1900" dirty="0">
                <a:solidFill>
                  <a:srgbClr val="0026E6"/>
                </a:solidFill>
              </a:rPr>
              <a:t>条边</a:t>
            </a:r>
            <a:r>
              <a:rPr lang="en-US" altLang="zh-CN" sz="1900" dirty="0">
                <a:solidFill>
                  <a:srgbClr val="0026E6"/>
                </a:solidFill>
              </a:rPr>
              <a:t>)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sz="1900" dirty="0"/>
              <a:t>对结点数</a:t>
            </a:r>
            <a:r>
              <a:rPr lang="en-US" altLang="zh-CN" sz="1900" dirty="0"/>
              <a:t>n</a:t>
            </a:r>
            <a:r>
              <a:rPr lang="zh-CN" altLang="en-US" sz="1900" dirty="0"/>
              <a:t>进行</a:t>
            </a:r>
            <a:r>
              <a:rPr lang="zh-CN" altLang="en-US" sz="1900" dirty="0">
                <a:solidFill>
                  <a:srgbClr val="C00000"/>
                </a:solidFill>
              </a:rPr>
              <a:t>归纳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sz="1900" dirty="0"/>
              <a:t>令</a:t>
            </a:r>
            <a:r>
              <a:rPr lang="en-US" altLang="zh-CN" sz="1900" dirty="0"/>
              <a:t>n(T)</a:t>
            </a:r>
            <a:r>
              <a:rPr lang="zh-CN" altLang="en-US" sz="1900" dirty="0"/>
              <a:t>，</a:t>
            </a:r>
            <a:r>
              <a:rPr lang="en-US" altLang="zh-CN" sz="1900" dirty="0"/>
              <a:t>m(T)</a:t>
            </a:r>
            <a:r>
              <a:rPr lang="zh-CN" altLang="en-US" sz="1900" dirty="0"/>
              <a:t>分别表示树</a:t>
            </a:r>
            <a:r>
              <a:rPr lang="en-US" altLang="zh-CN" sz="1900" dirty="0"/>
              <a:t>T</a:t>
            </a:r>
            <a:r>
              <a:rPr lang="zh-CN" altLang="en-US" sz="1900" dirty="0"/>
              <a:t>的结点数与边数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sz="1900" dirty="0"/>
              <a:t>当</a:t>
            </a:r>
            <a:r>
              <a:rPr lang="en-US" altLang="zh-CN" sz="1900" dirty="0">
                <a:solidFill>
                  <a:srgbClr val="C00000"/>
                </a:solidFill>
              </a:rPr>
              <a:t>n=2</a:t>
            </a:r>
            <a:r>
              <a:rPr lang="zh-CN" altLang="en-US" sz="1900" dirty="0"/>
              <a:t>时命题成立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sz="1900" dirty="0"/>
              <a:t>设</a:t>
            </a:r>
            <a:r>
              <a:rPr lang="en-US" altLang="zh-CN" sz="1900" dirty="0" err="1">
                <a:solidFill>
                  <a:srgbClr val="C00000"/>
                </a:solidFill>
              </a:rPr>
              <a:t>n≤k</a:t>
            </a:r>
            <a:r>
              <a:rPr lang="zh-CN" altLang="en-US" sz="1900" dirty="0"/>
              <a:t>时</a:t>
            </a:r>
            <a:r>
              <a:rPr lang="en-US" altLang="zh-CN" sz="1900" dirty="0"/>
              <a:t>m(T)= n(T)-1</a:t>
            </a:r>
            <a:r>
              <a:rPr lang="zh-CN" altLang="en-US" sz="1900" dirty="0"/>
              <a:t>成立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sz="1900" dirty="0"/>
              <a:t>则</a:t>
            </a:r>
            <a:r>
              <a:rPr lang="en-US" altLang="zh-CN" sz="1900" dirty="0">
                <a:solidFill>
                  <a:srgbClr val="C00000"/>
                </a:solidFill>
              </a:rPr>
              <a:t>n=k+1</a:t>
            </a:r>
            <a:r>
              <a:rPr lang="zh-CN" altLang="en-US" sz="1900" dirty="0">
                <a:solidFill>
                  <a:srgbClr val="C00000"/>
                </a:solidFill>
              </a:rPr>
              <a:t>时</a:t>
            </a:r>
            <a:r>
              <a:rPr lang="zh-CN" altLang="en-US" sz="1900" dirty="0"/>
              <a:t>，由于任一边</a:t>
            </a:r>
            <a:r>
              <a:rPr lang="en-US" altLang="zh-CN" sz="1900" dirty="0"/>
              <a:t>e</a:t>
            </a:r>
            <a:r>
              <a:rPr lang="zh-CN" altLang="en-US" sz="1900" dirty="0"/>
              <a:t>都是割边</a:t>
            </a:r>
          </a:p>
          <a:p>
            <a:pPr lvl="2" eaLnBrk="1" hangingPunct="1">
              <a:lnSpc>
                <a:spcPct val="95000"/>
              </a:lnSpc>
            </a:pPr>
            <a:r>
              <a:rPr lang="zh-CN" altLang="en-US" sz="1900" dirty="0"/>
              <a:t>故</a:t>
            </a:r>
            <a:r>
              <a:rPr lang="en-US" altLang="zh-CN" sz="1900" dirty="0"/>
              <a:t>G'=G-e</a:t>
            </a:r>
            <a:r>
              <a:rPr lang="zh-CN" altLang="en-US" sz="1900" dirty="0"/>
              <a:t>有两个连通支</a:t>
            </a:r>
            <a:r>
              <a:rPr lang="en-US" altLang="zh-CN" sz="1900" dirty="0"/>
              <a:t>T</a:t>
            </a:r>
            <a:r>
              <a:rPr lang="en-US" altLang="zh-CN" sz="1900" baseline="-25000" dirty="0"/>
              <a:t>1</a:t>
            </a:r>
            <a:r>
              <a:rPr lang="zh-CN" altLang="en-US" sz="1900" dirty="0"/>
              <a:t>和</a:t>
            </a:r>
            <a:r>
              <a:rPr lang="en-US" altLang="zh-CN" sz="1900" dirty="0"/>
              <a:t>T</a:t>
            </a:r>
            <a:r>
              <a:rPr lang="en-US" altLang="zh-CN" sz="1900" baseline="-25000" dirty="0"/>
              <a:t>2</a:t>
            </a:r>
            <a:r>
              <a:rPr lang="zh-CN" altLang="en-US" sz="1900" dirty="0"/>
              <a:t>，即</a:t>
            </a:r>
            <a:r>
              <a:rPr lang="en-US" altLang="zh-CN" sz="1900" dirty="0"/>
              <a:t>n(T)=n(T</a:t>
            </a:r>
            <a:r>
              <a:rPr lang="en-US" altLang="zh-CN" sz="1900" baseline="-25000" dirty="0"/>
              <a:t>1</a:t>
            </a:r>
            <a:r>
              <a:rPr lang="en-US" altLang="zh-CN" sz="1900" dirty="0"/>
              <a:t>)+n(T</a:t>
            </a:r>
            <a:r>
              <a:rPr lang="en-US" altLang="zh-CN" sz="1900" baseline="-25000" dirty="0"/>
              <a:t>2</a:t>
            </a:r>
            <a:r>
              <a:rPr lang="en-US" altLang="zh-CN" sz="1900" dirty="0"/>
              <a:t>) </a:t>
            </a:r>
            <a:endParaRPr lang="zh-CN" altLang="en-US" sz="1900" dirty="0"/>
          </a:p>
          <a:p>
            <a:pPr lvl="2" eaLnBrk="1" hangingPunct="1">
              <a:lnSpc>
                <a:spcPct val="95000"/>
              </a:lnSpc>
            </a:pPr>
            <a:r>
              <a:rPr lang="zh-CN" altLang="en-US" sz="1900" dirty="0"/>
              <a:t>由于</a:t>
            </a:r>
            <a:r>
              <a:rPr lang="en-US" altLang="zh-CN" sz="1900" dirty="0"/>
              <a:t>n(</a:t>
            </a:r>
            <a:r>
              <a:rPr lang="en-US" altLang="zh-CN" sz="1900" dirty="0" err="1"/>
              <a:t>T</a:t>
            </a:r>
            <a:r>
              <a:rPr lang="en-US" altLang="zh-CN" sz="1900" baseline="-25000" dirty="0" err="1"/>
              <a:t>i</a:t>
            </a:r>
            <a:r>
              <a:rPr lang="en-US" altLang="zh-CN" sz="1900" dirty="0"/>
              <a:t>) ≤k, </a:t>
            </a:r>
            <a:r>
              <a:rPr lang="en-US" altLang="zh-CN" sz="1900" dirty="0" err="1"/>
              <a:t>i</a:t>
            </a:r>
            <a:r>
              <a:rPr lang="en-US" altLang="zh-CN" sz="1900" dirty="0"/>
              <a:t>=1,2</a:t>
            </a:r>
            <a:r>
              <a:rPr lang="zh-CN" altLang="en-US" sz="1900" dirty="0"/>
              <a:t>，故</a:t>
            </a:r>
            <a:r>
              <a:rPr lang="en-US" altLang="zh-CN" sz="1900" dirty="0"/>
              <a:t>m(</a:t>
            </a:r>
            <a:r>
              <a:rPr lang="en-US" altLang="zh-CN" sz="1900" dirty="0" err="1"/>
              <a:t>T</a:t>
            </a:r>
            <a:r>
              <a:rPr lang="en-US" altLang="zh-CN" sz="1900" baseline="-25000" dirty="0" err="1"/>
              <a:t>i</a:t>
            </a:r>
            <a:r>
              <a:rPr lang="en-US" altLang="zh-CN" sz="1900" dirty="0"/>
              <a:t>)= n(</a:t>
            </a:r>
            <a:r>
              <a:rPr lang="en-US" altLang="zh-CN" sz="1900" dirty="0" err="1"/>
              <a:t>T</a:t>
            </a:r>
            <a:r>
              <a:rPr lang="en-US" altLang="zh-CN" sz="1900" baseline="-25000" dirty="0" err="1"/>
              <a:t>i</a:t>
            </a:r>
            <a:r>
              <a:rPr lang="en-US" altLang="zh-CN" sz="1900" dirty="0"/>
              <a:t>)-1</a:t>
            </a:r>
            <a:endParaRPr lang="zh-CN" altLang="en-US" sz="1900" dirty="0"/>
          </a:p>
          <a:p>
            <a:pPr lvl="2" eaLnBrk="1" hangingPunct="1">
              <a:lnSpc>
                <a:spcPct val="95000"/>
              </a:lnSpc>
            </a:pPr>
            <a:r>
              <a:rPr lang="zh-CN" altLang="en-US" sz="1900" dirty="0"/>
              <a:t>所以</a:t>
            </a:r>
            <a:r>
              <a:rPr lang="en-US" altLang="zh-CN" sz="1900" dirty="0"/>
              <a:t>m(T)= m(T</a:t>
            </a:r>
            <a:r>
              <a:rPr lang="en-US" altLang="zh-CN" sz="1900" baseline="-25000" dirty="0"/>
              <a:t>1</a:t>
            </a:r>
            <a:r>
              <a:rPr lang="en-US" altLang="zh-CN" sz="1900" dirty="0"/>
              <a:t>)+m(T</a:t>
            </a:r>
            <a:r>
              <a:rPr lang="en-US" altLang="zh-CN" sz="1900" baseline="-25000" dirty="0"/>
              <a:t>2</a:t>
            </a:r>
            <a:r>
              <a:rPr lang="en-US" altLang="zh-CN" sz="1900" dirty="0"/>
              <a:t>)+1= n(T</a:t>
            </a:r>
            <a:r>
              <a:rPr lang="en-US" altLang="zh-CN" sz="1900" baseline="-25000" dirty="0"/>
              <a:t>1</a:t>
            </a:r>
            <a:r>
              <a:rPr lang="en-US" altLang="zh-CN" sz="1900" dirty="0"/>
              <a:t>)-1 + n(T</a:t>
            </a:r>
            <a:r>
              <a:rPr lang="en-US" altLang="zh-CN" sz="1900" baseline="-25000" dirty="0"/>
              <a:t>2</a:t>
            </a:r>
            <a:r>
              <a:rPr lang="en-US" altLang="zh-CN" sz="1900" dirty="0"/>
              <a:t>)-1 + 1 =n(T)-1</a:t>
            </a:r>
            <a:r>
              <a:rPr lang="zh-CN" altLang="en-US" sz="1900" dirty="0"/>
              <a:t>也成立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方正姚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4832</Words>
  <Application>Microsoft Office PowerPoint</Application>
  <PresentationFormat>全屏显示(16:9)</PresentationFormat>
  <Paragraphs>592</Paragraphs>
  <Slides>50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黑体</vt:lpstr>
      <vt:lpstr>华文细黑</vt:lpstr>
      <vt:lpstr>宋体</vt:lpstr>
      <vt:lpstr>微软雅黑</vt:lpstr>
      <vt:lpstr>Arial</vt:lpstr>
      <vt:lpstr>Cambria Math</vt:lpstr>
      <vt:lpstr>Wingdings</vt:lpstr>
      <vt:lpstr>默认设计模板</vt:lpstr>
      <vt:lpstr>Equation</vt:lpstr>
      <vt:lpstr>公式</vt:lpstr>
      <vt:lpstr>图论与代数结构  支撑树与计数</vt:lpstr>
      <vt:lpstr>本节课目标</vt:lpstr>
      <vt:lpstr>树的有关定义</vt:lpstr>
      <vt:lpstr>树的有关定义(2)</vt:lpstr>
      <vt:lpstr>树的有关定义(3)</vt:lpstr>
      <vt:lpstr>树的有关定义(4)</vt:lpstr>
      <vt:lpstr>树的有关定义(5)</vt:lpstr>
      <vt:lpstr>树的有关定义(6)</vt:lpstr>
      <vt:lpstr>树的有关定义(7)</vt:lpstr>
      <vt:lpstr>树的有关定义(8)</vt:lpstr>
      <vt:lpstr>树的有关定义(9)</vt:lpstr>
      <vt:lpstr>树的有关定义(10)</vt:lpstr>
      <vt:lpstr>PowerPoint 演示文稿</vt:lpstr>
      <vt:lpstr>树的有关定义(12)</vt:lpstr>
      <vt:lpstr>树的有关定义(13)</vt:lpstr>
      <vt:lpstr>第三章 树</vt:lpstr>
      <vt:lpstr>行列式</vt:lpstr>
      <vt:lpstr>基本关联矩阵及其性质(1)</vt:lpstr>
      <vt:lpstr>PowerPoint 演示文稿</vt:lpstr>
      <vt:lpstr>基本关联矩阵及其性质(3)</vt:lpstr>
      <vt:lpstr>基本关联矩阵及其性质(4)</vt:lpstr>
      <vt:lpstr>基本关联矩阵及其性质(5)</vt:lpstr>
      <vt:lpstr>基本关联矩阵及其性质(6)</vt:lpstr>
      <vt:lpstr>基本关联矩阵及其性质(7)</vt:lpstr>
      <vt:lpstr>基本关联矩阵及其性质(8)</vt:lpstr>
      <vt:lpstr>基本关联矩阵及其性质(9)</vt:lpstr>
      <vt:lpstr>基本关联矩阵及其性质(10)</vt:lpstr>
      <vt:lpstr>基本关联矩阵及其性质(11)</vt:lpstr>
      <vt:lpstr>基本关联矩阵及其性质(12)</vt:lpstr>
      <vt:lpstr>基本关联矩阵及其性质(13)</vt:lpstr>
      <vt:lpstr>第三章 树</vt:lpstr>
      <vt:lpstr>基本关联矩阵及其性质(13)</vt:lpstr>
      <vt:lpstr>支撑树的计数</vt:lpstr>
      <vt:lpstr>支撑树的计数(2)</vt:lpstr>
      <vt:lpstr>支撑树的计数(3)</vt:lpstr>
      <vt:lpstr>支撑树的计数(4)</vt:lpstr>
      <vt:lpstr>支撑树的计数(5)</vt:lpstr>
      <vt:lpstr>支撑树的计数(6)</vt:lpstr>
      <vt:lpstr>支撑树的计数(7)</vt:lpstr>
      <vt:lpstr>支撑树的计数(8)</vt:lpstr>
      <vt:lpstr>支撑树的计数(9)</vt:lpstr>
      <vt:lpstr>支撑树的计数(10)</vt:lpstr>
      <vt:lpstr>支撑树的计数(12)</vt:lpstr>
      <vt:lpstr>支撑树的计数(13)</vt:lpstr>
      <vt:lpstr>支撑树的计数(14)</vt:lpstr>
      <vt:lpstr>支撑树的计数(15)</vt:lpstr>
      <vt:lpstr>支撑树的计数(16)</vt:lpstr>
      <vt:lpstr>支撑树的计数(17)</vt:lpstr>
      <vt:lpstr>小结</vt:lpstr>
      <vt:lpstr>作业</vt:lpstr>
    </vt:vector>
  </TitlesOfParts>
  <Company>清华大学计算机系网络所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图论与代数结构</dc:title>
  <dc:subject>树</dc:subject>
  <dc:creator>崔勇，周云涛，汤秀辉</dc:creator>
  <cp:lastModifiedBy>武韬 刘</cp:lastModifiedBy>
  <cp:revision>1695</cp:revision>
  <cp:lastPrinted>2113-01-01T00:00:00Z</cp:lastPrinted>
  <dcterms:created xsi:type="dcterms:W3CDTF">2113-01-01T00:00:00Z</dcterms:created>
  <dcterms:modified xsi:type="dcterms:W3CDTF">2025-03-17T07:59:51Z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11CECEC7A462407AA420B3EE6C75D417</vt:lpwstr>
  </property>
  <property fmtid="{D5CDD505-2E9C-101B-9397-08002B2CF9AE}" pid="4" name="KSOProductBuildVer">
    <vt:lpwstr>2052-11.1.0.11365</vt:lpwstr>
  </property>
</Properties>
</file>