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0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magin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magin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Inserisci qui una citazion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23" name="Giovanni Mela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24" name="Testo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33" name="Immagin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ovanni Mela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a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3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magin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 alternati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92" name="Immagin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olo Test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4" name="Corpo livello uno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gram socket"/>
          <p:cNvSpPr txBox="1"/>
          <p:nvPr>
            <p:ph type="ctrTitle"/>
          </p:nvPr>
        </p:nvSpPr>
        <p:spPr>
          <a:xfrm>
            <a:off x="406400" y="2127250"/>
            <a:ext cx="12192000" cy="2705100"/>
          </a:xfrm>
          <a:prstGeom prst="rect">
            <a:avLst/>
          </a:prstGeom>
        </p:spPr>
        <p:txBody>
          <a:bodyPr/>
          <a:lstStyle>
            <a:lvl1pPr defTabSz="560831">
              <a:defRPr sz="16320"/>
            </a:lvl1pPr>
          </a:lstStyle>
          <a:p>
            <a:pPr/>
            <a:r>
              <a:t>Datagram socket</a:t>
            </a:r>
          </a:p>
        </p:txBody>
      </p:sp>
      <p:sp>
        <p:nvSpPr>
          <p:cNvPr id="167" name="Esercitazione 1"/>
          <p:cNvSpPr txBox="1"/>
          <p:nvPr>
            <p:ph type="subTitle" sz="quarter" idx="1"/>
          </p:nvPr>
        </p:nvSpPr>
        <p:spPr>
          <a:xfrm>
            <a:off x="406400" y="254000"/>
            <a:ext cx="12192000" cy="1803400"/>
          </a:xfrm>
          <a:prstGeom prst="rect">
            <a:avLst/>
          </a:prstGeom>
        </p:spPr>
        <p:txBody>
          <a:bodyPr/>
          <a:lstStyle/>
          <a:p>
            <a:pPr/>
            <a:r>
              <a:t>Esercitazione 1</a:t>
            </a:r>
          </a:p>
        </p:txBody>
      </p:sp>
      <p:sp>
        <p:nvSpPr>
          <p:cNvPr id="168" name="Luca Bartolomei - 0000825005…"/>
          <p:cNvSpPr txBox="1"/>
          <p:nvPr/>
        </p:nvSpPr>
        <p:spPr>
          <a:xfrm>
            <a:off x="7470267" y="6967100"/>
            <a:ext cx="550227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Luca Bartolomei - 0000825005</a:t>
            </a:r>
          </a:p>
          <a:p>
            <a:pPr>
              <a:defRPr sz="2500"/>
            </a:pPr>
            <a:r>
              <a:t>Mattia Innocenti - 0000825046</a:t>
            </a:r>
          </a:p>
          <a:p>
            <a:pPr>
              <a:defRPr sz="2500"/>
            </a:pPr>
            <a:r>
              <a:t>Federico Macchiavelli - 0000825621</a:t>
            </a:r>
          </a:p>
          <a:p>
            <a:pPr>
              <a:defRPr sz="2500"/>
            </a:pPr>
            <a:r>
              <a:t>Andrea Proia - 0000825784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sercitazione 1 - datagram sock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Esercitazione 1 - datagram socket</a:t>
            </a:r>
          </a:p>
        </p:txBody>
      </p:sp>
      <p:sp>
        <p:nvSpPr>
          <p:cNvPr id="171" name="Specifiche serviz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Specifiche servizio</a:t>
            </a:r>
          </a:p>
        </p:txBody>
      </p:sp>
      <p:sp>
        <p:nvSpPr>
          <p:cNvPr id="172" name="L’applicazione gestisce l’interazione C/S fornendo un servizio di scambio righe nel file richiesto.…"/>
          <p:cNvSpPr txBox="1"/>
          <p:nvPr>
            <p:ph type="body" idx="1"/>
          </p:nvPr>
        </p:nvSpPr>
        <p:spPr>
          <a:xfrm>
            <a:off x="406400" y="3551386"/>
            <a:ext cx="12192000" cy="5300514"/>
          </a:xfrm>
          <a:prstGeom prst="rect">
            <a:avLst/>
          </a:prstGeom>
        </p:spPr>
        <p:txBody>
          <a:bodyPr/>
          <a:lstStyle/>
          <a:p>
            <a:pPr/>
            <a:r>
              <a:t>L’applicazione gestisce l’interazione C/S fornendo un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servizio di scambio righe</a:t>
            </a:r>
            <a:r>
              <a:t> nel file richiesto.</a:t>
            </a:r>
          </a:p>
          <a:p>
            <a:pPr/>
            <a:r>
              <a:t>Le richieste vengono gestite ciclicamente da un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server dedicato</a:t>
            </a:r>
            <a:r>
              <a:t>, che </a:t>
            </a:r>
            <a:r>
              <a:rPr u="sng"/>
              <a:t>filtra</a:t>
            </a:r>
            <a:r>
              <a:t> quelle valide e fornisce al Client la </a:t>
            </a:r>
            <a:r>
              <a:rPr u="sng"/>
              <a:t>porta</a:t>
            </a:r>
            <a:r>
              <a:t> su cui risiede il Server che esegue le modifiche sul file interessato.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sercitazione 1 - datagram sock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Esercitazione 1 - datagram socket</a:t>
            </a:r>
          </a:p>
        </p:txBody>
      </p:sp>
      <p:sp>
        <p:nvSpPr>
          <p:cNvPr id="175" name="Architettura solu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Architettura soluzione</a:t>
            </a:r>
          </a:p>
        </p:txBody>
      </p:sp>
      <p:pic>
        <p:nvPicPr>
          <p:cNvPr id="176" name="Schermata 2019-10-16 alle 18.56.32.png" descr="Schermata 2019-10-16 alle 18.5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440" y="2244771"/>
            <a:ext cx="7361560" cy="438462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La comunicazione tra clienti e servitori è implementata tramite socket datagram."/>
          <p:cNvSpPr txBox="1"/>
          <p:nvPr/>
        </p:nvSpPr>
        <p:spPr>
          <a:xfrm>
            <a:off x="183933" y="7868049"/>
            <a:ext cx="1263693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La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comunicazione</a:t>
            </a:r>
            <a:r>
              <a:t> tra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clienti</a:t>
            </a:r>
            <a:r>
              <a:t> e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servitori</a:t>
            </a:r>
            <a:r>
              <a:t> è implementata tramite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socket datagram</a:t>
            </a:r>
            <a:r>
              <a:t>.</a:t>
            </a:r>
          </a:p>
        </p:txBody>
      </p:sp>
      <p:sp>
        <p:nvSpPr>
          <p:cNvPr id="178" name="Richiesta porta al DiscoveryServer…"/>
          <p:cNvSpPr txBox="1"/>
          <p:nvPr/>
        </p:nvSpPr>
        <p:spPr>
          <a:xfrm>
            <a:off x="185697" y="4703785"/>
            <a:ext cx="9923989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Richiesta porta al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DiscoveryServer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Richiesta di scambio righe al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RowSwapServer</a:t>
            </a:r>
            <a:r>
              <a:t> gestore del file specifico</a:t>
            </a:r>
          </a:p>
        </p:txBody>
      </p:sp>
      <p:sp>
        <p:nvSpPr>
          <p:cNvPr id="179" name="Il servizio si basa su 2 richieste distinte:"/>
          <p:cNvSpPr txBox="1"/>
          <p:nvPr/>
        </p:nvSpPr>
        <p:spPr>
          <a:xfrm>
            <a:off x="459866" y="3240892"/>
            <a:ext cx="41878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Il servizio si basa su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2 richieste</a:t>
            </a:r>
            <a:r>
              <a:t> distinte: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ercitazione 1 - datagram sock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Esercitazione 1 - datagram socket</a:t>
            </a:r>
          </a:p>
        </p:txBody>
      </p:sp>
      <p:sp>
        <p:nvSpPr>
          <p:cNvPr id="182" name="Schema soluzione: 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Schema soluzione: client</a:t>
            </a:r>
          </a:p>
        </p:txBody>
      </p:sp>
      <p:sp>
        <p:nvSpPr>
          <p:cNvPr id="183" name="Controllo argoment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900"/>
            </a:pPr>
            <a:r>
              <a:t>Controllo argomenti</a:t>
            </a:r>
          </a:p>
          <a:p>
            <a:pPr marL="444500" indent="-444500">
              <a:defRPr sz="2900"/>
            </a:pPr>
            <a:r>
              <a:t>Creazione Client (</a:t>
            </a:r>
            <a:r>
              <a:rPr>
                <a:solidFill>
                  <a:schemeClr val="accent1"/>
                </a:solidFill>
              </a:rPr>
              <a:t>RSClient(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InetAddress</a:t>
            </a:r>
            <a:r>
              <a:t> </a:t>
            </a:r>
            <a:r>
              <a:rPr i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serverAddress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int</a:t>
            </a:r>
            <a:r>
              <a:rPr>
                <a:solidFill>
                  <a:srgbClr val="CC7831"/>
                </a:solidFill>
              </a:rPr>
              <a:t> </a:t>
            </a:r>
            <a:r>
              <a:rPr i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serverPort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, di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default</a:t>
            </a:r>
            <a:r>
              <a:t> viene invocato con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IP</a:t>
            </a:r>
            <a:r>
              <a:t> 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porta</a:t>
            </a:r>
            <a:r>
              <a:t> </a:t>
            </a:r>
            <a:r>
              <a:rPr u="sng"/>
              <a:t>noti</a:t>
            </a:r>
            <a:r>
              <a:t> del DiscoveryServer)</a:t>
            </a:r>
          </a:p>
          <a:p>
            <a:pPr marL="444500" indent="-444500">
              <a:defRPr sz="2900"/>
            </a:pPr>
            <a:r>
              <a:t>Inizializzazione Rete (</a:t>
            </a:r>
            <a:r>
              <a:rPr>
                <a:solidFill>
                  <a:schemeClr val="accent1"/>
                </a:solidFill>
              </a:rPr>
              <a:t>initNetwork()</a:t>
            </a:r>
            <a:r>
              <a:t>)</a:t>
            </a:r>
          </a:p>
          <a:p>
            <a:pPr marL="444500" indent="-444500">
              <a:defRPr sz="2900"/>
            </a:pPr>
            <a:r>
              <a:t>Richiesta porta corrispondente al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DiscoveryServer</a:t>
            </a:r>
            <a:r>
              <a:t> (</a:t>
            </a:r>
            <a:r>
              <a:rPr>
                <a:solidFill>
                  <a:schemeClr val="accent1"/>
                </a:solidFill>
              </a:rPr>
              <a:t>requestService(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String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i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filename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)</a:t>
            </a:r>
          </a:p>
          <a:p>
            <a:pPr marL="444500" indent="-444500">
              <a:defRPr sz="2900"/>
            </a:pPr>
            <a:r>
              <a:t>Gestione input utente</a:t>
            </a:r>
          </a:p>
          <a:p>
            <a:pPr marL="444500" indent="-444500">
              <a:defRPr sz="2900"/>
            </a:pPr>
            <a:r>
              <a:t>Richiesta servizio di scambio (</a:t>
            </a:r>
            <a:r>
              <a:rPr>
                <a:solidFill>
                  <a:schemeClr val="accent1"/>
                </a:solidFill>
              </a:rPr>
              <a:t>swapLines(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int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i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line1</a:t>
            </a:r>
            <a:r>
              <a:rPr>
                <a:solidFill>
                  <a:schemeClr val="accent1"/>
                </a:solidFill>
              </a:rPr>
              <a:t>, 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int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i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line2</a:t>
            </a:r>
            <a:r>
              <a:rPr>
                <a:solidFill>
                  <a:schemeClr val="accent1"/>
                </a:solidFill>
              </a:rPr>
              <a:t>)</a:t>
            </a:r>
            <a:r>
              <a:rPr>
                <a:solidFill>
                  <a:srgbClr val="A9B7C6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sercitazione 1 - datagram sock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Esercitazione 1 - datagram socket</a:t>
            </a:r>
          </a:p>
        </p:txBody>
      </p:sp>
      <p:sp>
        <p:nvSpPr>
          <p:cNvPr id="186" name="Schema soluzione: discovery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Schema soluzione: discovery server</a:t>
            </a:r>
          </a:p>
        </p:txBody>
      </p:sp>
      <p:sp>
        <p:nvSpPr>
          <p:cNvPr id="187" name="Controllo argoment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Controllo argomenti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Avvio thread figli (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RowSwapServer</a:t>
            </a:r>
            <a:r>
              <a:t>)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Avvio gestione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ciclica</a:t>
            </a:r>
            <a:r>
              <a:t> (</a:t>
            </a:r>
            <a:r>
              <a:rPr u="sng"/>
              <a:t>demon</a:t>
            </a:r>
            <a:r>
              <a:t>):</a:t>
            </a:r>
          </a:p>
          <a:p>
            <a:pPr lvl="1" marL="1307591" indent="-653795" defTabSz="578358">
              <a:spcBef>
                <a:spcPts val="2700"/>
              </a:spcBef>
              <a:buClrTx/>
              <a:buSzPct val="100000"/>
              <a:buFontTx/>
              <a:buAutoNum type="arabicPeriod" startAt="1"/>
              <a:defRPr sz="3366"/>
            </a:pPr>
            <a:r>
              <a:rPr u="sng"/>
              <a:t>Attesa</a:t>
            </a:r>
            <a:r>
              <a:t> richiesta clienti (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fileName</a:t>
            </a:r>
            <a:r>
              <a:t>)</a:t>
            </a:r>
          </a:p>
          <a:p>
            <a:pPr lvl="1" marL="1307591" indent="-653795" defTabSz="578358">
              <a:spcBef>
                <a:spcPts val="2700"/>
              </a:spcBef>
              <a:buClrTx/>
              <a:buSzPct val="100000"/>
              <a:buFontTx/>
              <a:buAutoNum type="arabicPeriod" startAt="1"/>
              <a:defRPr sz="3366"/>
            </a:pPr>
            <a:r>
              <a:rPr u="sng"/>
              <a:t>Gestione</a:t>
            </a:r>
            <a:r>
              <a:t> richiesta (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ricerca porta RSS</a:t>
            </a:r>
            <a:r>
              <a:t> corrispondente ed eventuale comunicazione di errore)</a:t>
            </a:r>
          </a:p>
          <a:p>
            <a:pPr lvl="1" marL="1307591" indent="-653795" defTabSz="578358">
              <a:spcBef>
                <a:spcPts val="2700"/>
              </a:spcBef>
              <a:buClrTx/>
              <a:buSzPct val="100000"/>
              <a:buFontTx/>
              <a:buAutoNum type="arabicPeriod" startAt="1"/>
              <a:defRPr sz="3366"/>
            </a:pPr>
            <a:r>
              <a:rPr u="sng"/>
              <a:t>Risposta</a:t>
            </a:r>
            <a:r>
              <a:t> al cliente (comunicazione porta </a:t>
            </a:r>
            <a:r>
              <a:rPr u="sng"/>
              <a:t>relativa al file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ercitazione 1 - datagram sock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Esercitazione 1 - datagram socket</a:t>
            </a:r>
          </a:p>
        </p:txBody>
      </p:sp>
      <p:sp>
        <p:nvSpPr>
          <p:cNvPr id="190" name="Schema soluzione: row swap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Schema soluzione: row swap server</a:t>
            </a:r>
          </a:p>
        </p:txBody>
      </p:sp>
      <p:sp>
        <p:nvSpPr>
          <p:cNvPr id="191" name="Avvio gestione ciclica (demon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2400"/>
              </a:spcBef>
              <a:defRPr sz="2924"/>
            </a:pPr>
            <a:r>
              <a:t>Avvio gestione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ciclica </a:t>
            </a:r>
            <a:r>
              <a:t>(</a:t>
            </a:r>
            <a:r>
              <a:rPr u="sng"/>
              <a:t>demon</a:t>
            </a:r>
            <a:r>
              <a:t>):</a:t>
            </a:r>
          </a:p>
          <a:p>
            <a:pPr lvl="1" marL="1135888" indent="-567944" defTabSz="502412">
              <a:spcBef>
                <a:spcPts val="2400"/>
              </a:spcBef>
              <a:buClrTx/>
              <a:buSzPct val="100000"/>
              <a:buFontTx/>
              <a:buAutoNum type="arabicPeriod" startAt="1"/>
              <a:defRPr sz="2924"/>
            </a:pPr>
            <a:r>
              <a:rPr u="sng"/>
              <a:t>Attesa</a:t>
            </a:r>
            <a:r>
              <a:t> richiesta cliente (righe da scambiare)</a:t>
            </a:r>
          </a:p>
          <a:p>
            <a:pPr lvl="1" marL="1135888" indent="-567944" defTabSz="502412">
              <a:spcBef>
                <a:spcPts val="2400"/>
              </a:spcBef>
              <a:buClrTx/>
              <a:buSzPct val="100000"/>
              <a:buFontTx/>
              <a:buAutoNum type="arabicPeriod" startAt="1"/>
              <a:defRPr sz="2924"/>
            </a:pPr>
            <a:r>
              <a:rPr u="sng"/>
              <a:t>Gestione</a:t>
            </a:r>
            <a:r>
              <a:t> richiesta: </a:t>
            </a:r>
          </a:p>
          <a:p>
            <a:pPr lvl="3" marL="1529080" indent="-382270" defTabSz="502412">
              <a:spcBef>
                <a:spcPts val="2400"/>
              </a:spcBef>
              <a:buChar char="‣"/>
              <a:defRPr sz="2924"/>
            </a:pPr>
            <a:r>
              <a:t>Salvataggio righe richieste</a:t>
            </a:r>
          </a:p>
          <a:p>
            <a:pPr lvl="3" marL="1529080" indent="-382270" defTabSz="502412">
              <a:spcBef>
                <a:spcPts val="2400"/>
              </a:spcBef>
              <a:buChar char="‣"/>
              <a:defRPr sz="2924"/>
            </a:pPr>
            <a:r>
              <a:t>Scrittura di un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file di appoggio temporaneo</a:t>
            </a:r>
            <a:r>
              <a:t> identico all’originale ma con righe interessate invertite</a:t>
            </a:r>
          </a:p>
          <a:p>
            <a:pPr lvl="3" marL="1529080" indent="-382270" defTabSz="502412">
              <a:spcBef>
                <a:spcPts val="2400"/>
              </a:spcBef>
              <a:buChar char="‣"/>
              <a:defRPr sz="2924"/>
            </a:pPr>
            <a:r>
              <a:rPr u="sng"/>
              <a:t>Sovrascrittura</a:t>
            </a:r>
            <a:r>
              <a:t> del file originale</a:t>
            </a:r>
          </a:p>
          <a:p>
            <a:pPr lvl="1" marL="1135888" indent="-567944" defTabSz="502412">
              <a:spcBef>
                <a:spcPts val="2400"/>
              </a:spcBef>
              <a:buClrTx/>
              <a:buSzPct val="100000"/>
              <a:buFontTx/>
              <a:buAutoNum type="arabicPeriod" startAt="1"/>
              <a:defRPr sz="2924"/>
            </a:pPr>
            <a:r>
              <a:rPr u="sng"/>
              <a:t>Comunicazione esito</a:t>
            </a:r>
            <a:r>
              <a:t> al cliente (anche in caso di esito negativo).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sercitazione 1 - datagram sock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Esercitazione 1 - datagram socket</a:t>
            </a:r>
          </a:p>
        </p:txBody>
      </p:sp>
      <p:sp>
        <p:nvSpPr>
          <p:cNvPr id="194" name="conclusioni: Perché dovrei scegliere questa soluzion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conclusioni: </a:t>
            </a:r>
            <a:r>
              <a:rPr sz="4000"/>
              <a:t>Perché dovrei scegliere questa soluzione?</a:t>
            </a:r>
          </a:p>
        </p:txBody>
      </p:sp>
      <p:sp>
        <p:nvSpPr>
          <p:cNvPr id="195" name="Si evitano inutili strutture dati mediante l’utilizzo delle risorse già disponibili (String args[]) per non appesantire il carico di lavoro (guadagno in performance e ridotto utilizzo di memoria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Si evitano inutili strutture dati mediante l’utilizzo delle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risorse già disponibili</a:t>
            </a:r>
            <a:r>
              <a:t> (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String</a:t>
            </a:r>
            <a:r>
              <a:t> </a:t>
            </a:r>
            <a:r>
              <a:rPr i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args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[]</a:t>
            </a:r>
            <a:r>
              <a:t>) per non appesantire il carico di lavoro (guadagno in </a:t>
            </a:r>
            <a:r>
              <a:rPr u="sng"/>
              <a:t>performance</a:t>
            </a:r>
            <a:r>
              <a:t> e ridotto utilizzo di </a:t>
            </a:r>
            <a:r>
              <a:rPr u="sng"/>
              <a:t>memoria</a:t>
            </a:r>
            <a:r>
              <a:t>).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Il programma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gestisce</a:t>
            </a:r>
            <a:r>
              <a:t> ogni tipo di </a:t>
            </a:r>
            <a:r>
              <a:rPr u="sng"/>
              <a:t>problematica</a:t>
            </a:r>
            <a:r>
              <a:t> possibile notificando l’errore al cliente </a:t>
            </a:r>
            <a:r>
              <a:rPr u="sng"/>
              <a:t>senza interrompere l’esecuzione.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Massima riduzione dell’overhead</a:t>
            </a:r>
            <a:r>
              <a:t> grazie ad un efficace sistema di </a:t>
            </a:r>
            <a:r>
              <a:rPr u="sng"/>
              <a:t>controllo dei dati</a:t>
            </a:r>
            <a:r>
              <a:t> immessi dall’utente (sia a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livello Server</a:t>
            </a:r>
            <a:r>
              <a:t> che a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livello Client</a:t>
            </a:r>
            <a:r>
              <a:t> durante l’invocazione)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