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2144511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2144511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cc3e493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cc3e493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cc3e493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cc3e493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cc3e493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cc3e49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cc3e493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cc3e493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5a1a13c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5a1a13c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b5a1a13c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b5a1a13c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adcd355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adcd355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Proposta soluzione esercitazione 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439950" y="3745825"/>
            <a:ext cx="4704000" cy="13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 Mattia Innocenti - 825046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Federico Macchiavelli - 825621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Andrea Proia - 825784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Luca Bartolomei - 825005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8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Specifiche servizio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0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/>
              <a:t>L’applicativo ha come obiettivo un’applicazione C/S che consenta di effettuare alcune </a:t>
            </a:r>
            <a:r>
              <a:rPr lang="it" sz="2200" u="sng"/>
              <a:t>2 operazioni remote</a:t>
            </a:r>
            <a:r>
              <a:rPr lang="it" sz="2200"/>
              <a:t> su file testo:</a:t>
            </a:r>
            <a:endParaRPr sz="2200"/>
          </a:p>
          <a:p>
            <a:pPr indent="-368300" lvl="0" marL="914400" rtl="0" algn="l">
              <a:spcBef>
                <a:spcPts val="1600"/>
              </a:spcBef>
              <a:spcAft>
                <a:spcPts val="0"/>
              </a:spcAft>
              <a:buSzPts val="2200"/>
              <a:buAutoNum type="arabicPeriod"/>
            </a:pPr>
            <a:r>
              <a:rPr lang="it" sz="2200"/>
              <a:t>un servizio per </a:t>
            </a:r>
            <a:r>
              <a:rPr b="1" lang="it" sz="2200"/>
              <a:t>contare le righe</a:t>
            </a:r>
            <a:r>
              <a:rPr lang="it" sz="2200"/>
              <a:t> che contengono un numero di parole superiore ad un intero espresso dal cliente</a:t>
            </a:r>
            <a:endParaRPr sz="2200"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it" sz="2200"/>
              <a:t>un servizio per </a:t>
            </a:r>
            <a:r>
              <a:rPr b="1" lang="it" sz="2200"/>
              <a:t>eliminare una riga</a:t>
            </a:r>
            <a:r>
              <a:rPr lang="it" sz="2200"/>
              <a:t> da un file remoto passando il nome del file e il numero di riga da rimuovere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1676003" y="528045"/>
            <a:ext cx="2123100" cy="1519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996938" y="699225"/>
            <a:ext cx="14151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CLASSE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ServerImpl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/>
              <a:t>Implementa i 2 metodi</a:t>
            </a:r>
            <a:r>
              <a:rPr b="1" lang="it"/>
              <a:t>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239087" y="1639025"/>
            <a:ext cx="7197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69" name="Google Shape;69;p15"/>
          <p:cNvSpPr/>
          <p:nvPr/>
        </p:nvSpPr>
        <p:spPr>
          <a:xfrm>
            <a:off x="6446250" y="2687974"/>
            <a:ext cx="2053500" cy="1388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6125981" y="2736914"/>
            <a:ext cx="635700" cy="533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765450" y="2859564"/>
            <a:ext cx="14151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CLASSE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Client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Filtro che distingue e invia richieste</a:t>
            </a:r>
            <a:endParaRPr sz="1000"/>
          </a:p>
        </p:txBody>
      </p:sp>
      <p:sp>
        <p:nvSpPr>
          <p:cNvPr id="72" name="Google Shape;72;p15"/>
          <p:cNvSpPr txBox="1"/>
          <p:nvPr/>
        </p:nvSpPr>
        <p:spPr>
          <a:xfrm>
            <a:off x="6111125" y="2804863"/>
            <a:ext cx="665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STUB</a:t>
            </a:r>
            <a:endParaRPr/>
          </a:p>
        </p:txBody>
      </p:sp>
      <p:cxnSp>
        <p:nvCxnSpPr>
          <p:cNvPr id="73" name="Google Shape;73;p15"/>
          <p:cNvCxnSpPr>
            <a:stCxn id="66" idx="2"/>
            <a:endCxn id="74" idx="1"/>
          </p:cNvCxnSpPr>
          <p:nvPr/>
        </p:nvCxnSpPr>
        <p:spPr>
          <a:xfrm flipH="1">
            <a:off x="671303" y="1287795"/>
            <a:ext cx="1004700" cy="1985100"/>
          </a:xfrm>
          <a:prstGeom prst="curved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/>
          <p:nvPr/>
        </p:nvSpPr>
        <p:spPr>
          <a:xfrm>
            <a:off x="5815503" y="299275"/>
            <a:ext cx="2334600" cy="1455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011850" y="411800"/>
            <a:ext cx="19419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INTERFACCIA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RemOp</a:t>
            </a:r>
            <a:endParaRPr b="1"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/>
              <a:t>conta_righe()</a:t>
            </a:r>
            <a:endParaRPr b="1"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/>
              <a:t>elimina_riga()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77" name="Google Shape;77;p15"/>
          <p:cNvCxnSpPr/>
          <p:nvPr/>
        </p:nvCxnSpPr>
        <p:spPr>
          <a:xfrm flipH="1">
            <a:off x="3732975" y="897850"/>
            <a:ext cx="2078700" cy="154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4" name="Google Shape;74;p15"/>
          <p:cNvSpPr/>
          <p:nvPr/>
        </p:nvSpPr>
        <p:spPr>
          <a:xfrm>
            <a:off x="479597" y="3126529"/>
            <a:ext cx="1309200" cy="999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26642" y="3406115"/>
            <a:ext cx="14151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RMIregistry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954675" y="1642100"/>
            <a:ext cx="915000" cy="6771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92026" y="2149375"/>
            <a:ext cx="1080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si registra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631066" y="855500"/>
            <a:ext cx="1549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3333875" y="2227225"/>
            <a:ext cx="2874600" cy="7377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5"/>
          <p:cNvSpPr txBox="1"/>
          <p:nvPr/>
        </p:nvSpPr>
        <p:spPr>
          <a:xfrm>
            <a:off x="4069988" y="632700"/>
            <a:ext cx="1120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implementa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889600" y="1787200"/>
            <a:ext cx="121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SKELETON</a:t>
            </a:r>
            <a:endParaRPr sz="1300"/>
          </a:p>
        </p:txBody>
      </p:sp>
      <p:cxnSp>
        <p:nvCxnSpPr>
          <p:cNvPr id="85" name="Google Shape;85;p15"/>
          <p:cNvCxnSpPr/>
          <p:nvPr/>
        </p:nvCxnSpPr>
        <p:spPr>
          <a:xfrm flipH="1">
            <a:off x="1567575" y="3208600"/>
            <a:ext cx="4626900" cy="792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6" name="Google Shape;86;p15"/>
          <p:cNvSpPr txBox="1"/>
          <p:nvPr/>
        </p:nvSpPr>
        <p:spPr>
          <a:xfrm>
            <a:off x="2753400" y="3804475"/>
            <a:ext cx="25473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ottiene un riferimento remoto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369950" y="2394225"/>
            <a:ext cx="2278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comunicazione     TCP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27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Client - struttura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970850"/>
            <a:ext cx="85206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Operazioni preliminari: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Controllo argomenti invocazione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Invocazione metodo </a:t>
            </a:r>
            <a:r>
              <a:rPr b="1" i="1" lang="it" sz="1500"/>
              <a:t>lookup </a:t>
            </a:r>
            <a:r>
              <a:rPr lang="it" sz="1500"/>
              <a:t>per recuperare riferimento remoto memorizzandolo in una variabile di tipo interfaccia (RemOp)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500"/>
              <a:t>Struttura ciclica (filtro):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it" sz="1500"/>
              <a:t>Richiedo tipologia servizio (C/E)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t" sz="1500"/>
              <a:t>Richiedo il nome del file sul quale invocare il servizio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t" sz="1500"/>
              <a:t>Distinguo richiesta: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it" sz="1500"/>
              <a:t>conta_righe(): richiedo soglia parole per considerare la riga come valida nel conteggio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it" sz="1500"/>
              <a:t>elimina_riga(): richiedo il numero della linea da eliminare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t" sz="1500"/>
              <a:t>Attendo esito e stampo a video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7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Server - architettura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480825" y="1035275"/>
            <a:ext cx="3298500" cy="3182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741075" y="1872275"/>
            <a:ext cx="2778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Processo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/>
              <a:t>SERVER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/>
              <a:t>(Main)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6764075" y="609713"/>
            <a:ext cx="1412700" cy="1186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949775" y="693723"/>
            <a:ext cx="10413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1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Crea istanza di ServImpl</a:t>
            </a:r>
            <a:endParaRPr i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7"/>
          <p:cNvCxnSpPr>
            <a:endCxn id="99" idx="7"/>
          </p:cNvCxnSpPr>
          <p:nvPr/>
        </p:nvCxnSpPr>
        <p:spPr>
          <a:xfrm flipH="1">
            <a:off x="3296271" y="964327"/>
            <a:ext cx="3510600" cy="537000"/>
          </a:xfrm>
          <a:prstGeom prst="curvedConnector2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104" name="Google Shape;104;p17"/>
          <p:cNvCxnSpPr>
            <a:stCxn id="105" idx="0"/>
            <a:endCxn id="101" idx="4"/>
          </p:cNvCxnSpPr>
          <p:nvPr/>
        </p:nvCxnSpPr>
        <p:spPr>
          <a:xfrm rot="-5400000">
            <a:off x="6300300" y="1019113"/>
            <a:ext cx="392700" cy="1947600"/>
          </a:xfrm>
          <a:prstGeom prst="curvedConnector3">
            <a:avLst>
              <a:gd fmla="val 50006" name="adj1"/>
            </a:avLst>
          </a:prstGeom>
          <a:noFill/>
          <a:ln cap="flat" cmpd="sng" w="28575">
            <a:solidFill>
              <a:srgbClr val="FFFFFF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05" name="Google Shape;105;p17"/>
          <p:cNvSpPr/>
          <p:nvPr/>
        </p:nvSpPr>
        <p:spPr>
          <a:xfrm>
            <a:off x="4816500" y="2189263"/>
            <a:ext cx="1412700" cy="1186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816500" y="2307413"/>
            <a:ext cx="14127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Rebind sull’RMIregistry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6639325" y="3671038"/>
            <a:ext cx="1412700" cy="1186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8" name="Google Shape;108;p17"/>
          <p:cNvCxnSpPr>
            <a:endCxn id="105" idx="3"/>
          </p:cNvCxnSpPr>
          <p:nvPr/>
        </p:nvCxnSpPr>
        <p:spPr>
          <a:xfrm rot="10800000">
            <a:off x="5023385" y="3202260"/>
            <a:ext cx="1665300" cy="1311900"/>
          </a:xfrm>
          <a:prstGeom prst="curvedConnector2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09" name="Google Shape;109;p17"/>
          <p:cNvSpPr txBox="1"/>
          <p:nvPr/>
        </p:nvSpPr>
        <p:spPr>
          <a:xfrm>
            <a:off x="6639325" y="3556350"/>
            <a:ext cx="14127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3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Pronto a eseguire i metodi invocati in remoto dal client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27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Server - struttura conta_righe()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360625"/>
            <a:ext cx="8520600" cy="29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" sz="2400"/>
              <a:t>public </a:t>
            </a:r>
            <a:r>
              <a:rPr b="1" lang="it" sz="2400"/>
              <a:t>int conta_righe(String fileName, int soglia)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it" sz="2400"/>
              <a:t>Controllo esistenza e leggibilità file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it" sz="2400"/>
              <a:t>Ciclo di lettura A CARATTERE mediante </a:t>
            </a:r>
            <a:r>
              <a:rPr i="1" lang="it" sz="2400"/>
              <a:t>FileReader</a:t>
            </a:r>
            <a:r>
              <a:rPr lang="it" sz="2400"/>
              <a:t> fino a fine file ed eventuale incremento contatore ogni lettura di ‘\n’ se la linea possiede più di “soglia” parole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it" sz="2400"/>
              <a:t>Chiusura strutture e return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27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Server - struttura elimina_riga()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360625"/>
            <a:ext cx="8520600" cy="3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it" sz="2000"/>
              <a:t>int elimina_riga(String fileName, int nRiga)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it" sz="2000"/>
              <a:t>Controllo esistenza e leggibilità file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it" sz="2000"/>
              <a:t>Ciclo di lettura per controllare che: nRiga &lt;= numero linee file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it" sz="2000"/>
              <a:t>Creazione file temporaneo fileTmp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it" sz="2000"/>
              <a:t>Ciclo di lettura A BUFFER mediante </a:t>
            </a:r>
            <a:r>
              <a:rPr i="1" lang="it" sz="2000"/>
              <a:t>BufferedReader</a:t>
            </a:r>
            <a:r>
              <a:rPr lang="it" sz="2000"/>
              <a:t> fino a fine file per scrivere tutte le linee su fileTmp (tranne quella da eliminare ovviamente)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it" sz="2000"/>
              <a:t>Sovrascrittura file originale con fileTmp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it" sz="2000"/>
              <a:t>Chiusura strutture e return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 CONTROLLARE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Test?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Problemi di concorrenza?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Esiste un metodo migliore per eliminare una linea in un testo? Sbaglio o ci aveva già spiegato un metodo migliore?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Oltre ad un breve riassunto del concetto alla base dell’esercitazione, cosa si può aggiungere nelle conclusioni?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Il nostro codice ha dei punti di forza che dobbiamo mettere in luce come ci dice di fare tutte le volte?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27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Conclusioni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302675"/>
            <a:ext cx="8520600" cy="3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Le entità in gioco sono necessariamente 3: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Il </a:t>
            </a:r>
            <a:r>
              <a:rPr b="1" lang="it" sz="1400"/>
              <a:t>Registry</a:t>
            </a:r>
            <a:r>
              <a:rPr lang="it" sz="1400"/>
              <a:t> che deve essere sempre in esecuzione (dopo la compilazione dell’interfaccia e del server);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Il </a:t>
            </a:r>
            <a:r>
              <a:rPr b="1" lang="it" sz="1400"/>
              <a:t>Server</a:t>
            </a:r>
            <a:r>
              <a:rPr lang="it" sz="1400"/>
              <a:t> che si deve registrare sul Registry per poter essere “cercato” alla locazione corretta;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Il </a:t>
            </a:r>
            <a:r>
              <a:rPr b="1" lang="it" sz="1400"/>
              <a:t>Client</a:t>
            </a:r>
            <a:r>
              <a:rPr lang="it" sz="1400"/>
              <a:t> che dopo aver recuperato dal registry il riferimento all’oggetto remoto, può invocare in remoto i metodi definiti sul Server;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Tramite l’implementazione dell’interfaccia remotizzabile </a:t>
            </a:r>
            <a:r>
              <a:rPr b="1" lang="it" sz="1400"/>
              <a:t>RemOp </a:t>
            </a:r>
            <a:r>
              <a:rPr lang="it" sz="1400"/>
              <a:t>(condivisa da entrambe le entità C/S) è stato quindi possibile definire sul server i metodi invocabili in remoto dal client, e la comunicazione è stata resa possibile dai 2 proxy Stub (Client) e Skeleton (Server) che hanno reso possibile le invocazione remota e la gestione delle chiamate sul Server.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