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5.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notesSlides/notesSlide7.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83" r:id="rId2"/>
    <p:sldId id="381" r:id="rId3"/>
    <p:sldId id="464" r:id="rId4"/>
    <p:sldId id="466" r:id="rId5"/>
    <p:sldId id="367" r:id="rId6"/>
    <p:sldId id="475" r:id="rId7"/>
    <p:sldId id="487" r:id="rId8"/>
    <p:sldId id="468" r:id="rId9"/>
    <p:sldId id="486" r:id="rId10"/>
    <p:sldId id="370" r:id="rId11"/>
    <p:sldId id="476" r:id="rId12"/>
    <p:sldId id="483" r:id="rId13"/>
    <p:sldId id="484" r:id="rId14"/>
    <p:sldId id="485" r:id="rId15"/>
    <p:sldId id="469" r:id="rId16"/>
    <p:sldId id="481" r:id="rId17"/>
    <p:sldId id="480" r:id="rId18"/>
    <p:sldId id="385" r:id="rId19"/>
    <p:sldId id="349" r:id="rId20"/>
    <p:sldId id="471" r:id="rId21"/>
    <p:sldId id="477" r:id="rId22"/>
    <p:sldId id="478" r:id="rId23"/>
    <p:sldId id="479" r:id="rId24"/>
    <p:sldId id="373" r:id="rId25"/>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175C8"/>
    <a:srgbClr val="4F81BD"/>
    <a:srgbClr val="F8FFFD"/>
    <a:srgbClr val="5650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6" autoAdjust="0"/>
    <p:restoredTop sz="90573" autoAdjust="0"/>
  </p:normalViewPr>
  <p:slideViewPr>
    <p:cSldViewPr showGuides="1">
      <p:cViewPr varScale="1">
        <p:scale>
          <a:sx n="83" d="100"/>
          <a:sy n="83" d="100"/>
        </p:scale>
        <p:origin x="642" y="72"/>
      </p:cViewPr>
      <p:guideLst>
        <p:guide orient="horz" pos="2160"/>
        <p:guide pos="3841"/>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88307D-C004-49D7-A7A8-488D5AC6BCC0}" type="datetimeFigureOut">
              <a:rPr lang="zh-CN" altLang="en-US" smtClean="0"/>
              <a:pPr/>
              <a:t>2022/6/23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CB287B-7148-4D76-9C35-148CF1E1BB5F}" type="slidenum">
              <a:rPr lang="zh-CN" altLang="en-US" smtClean="0"/>
              <a:pPr/>
              <a:t>‹#›</a:t>
            </a:fld>
            <a:endParaRPr lang="zh-CN" altLang="en-US"/>
          </a:p>
        </p:txBody>
      </p:sp>
    </p:spTree>
    <p:extLst>
      <p:ext uri="{BB962C8B-B14F-4D97-AF65-F5344CB8AC3E}">
        <p14:creationId xmlns:p14="http://schemas.microsoft.com/office/powerpoint/2010/main" val="137837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CB287B-7148-4D76-9C35-148CF1E1BB5F}" type="slidenum">
              <a:rPr lang="zh-CN" altLang="en-US" smtClean="0"/>
              <a:pPr/>
              <a:t>1</a:t>
            </a:fld>
            <a:endParaRPr lang="zh-CN" altLang="en-US"/>
          </a:p>
        </p:txBody>
      </p:sp>
    </p:spTree>
    <p:extLst>
      <p:ext uri="{BB962C8B-B14F-4D97-AF65-F5344CB8AC3E}">
        <p14:creationId xmlns:p14="http://schemas.microsoft.com/office/powerpoint/2010/main" val="636081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CB287B-7148-4D76-9C35-148CF1E1BB5F}" type="slidenum">
              <a:rPr lang="zh-CN" altLang="en-US" smtClean="0"/>
              <a:pPr/>
              <a:t>24</a:t>
            </a:fld>
            <a:endParaRPr lang="zh-CN" altLang="en-US"/>
          </a:p>
        </p:txBody>
      </p:sp>
    </p:spTree>
    <p:extLst>
      <p:ext uri="{BB962C8B-B14F-4D97-AF65-F5344CB8AC3E}">
        <p14:creationId xmlns:p14="http://schemas.microsoft.com/office/powerpoint/2010/main" val="3321883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CB287B-7148-4D76-9C35-148CF1E1BB5F}" type="slidenum">
              <a:rPr lang="zh-CN" altLang="en-US" smtClean="0"/>
              <a:pPr/>
              <a:t>2</a:t>
            </a:fld>
            <a:endParaRPr lang="zh-CN" altLang="en-US"/>
          </a:p>
        </p:txBody>
      </p:sp>
    </p:spTree>
    <p:extLst>
      <p:ext uri="{BB962C8B-B14F-4D97-AF65-F5344CB8AC3E}">
        <p14:creationId xmlns:p14="http://schemas.microsoft.com/office/powerpoint/2010/main" val="576087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CB287B-7148-4D76-9C35-148CF1E1BB5F}" type="slidenum">
              <a:rPr lang="zh-CN" altLang="en-US" smtClean="0"/>
              <a:pPr/>
              <a:t>3</a:t>
            </a:fld>
            <a:endParaRPr lang="zh-CN" altLang="en-US"/>
          </a:p>
        </p:txBody>
      </p:sp>
    </p:spTree>
    <p:extLst>
      <p:ext uri="{BB962C8B-B14F-4D97-AF65-F5344CB8AC3E}">
        <p14:creationId xmlns:p14="http://schemas.microsoft.com/office/powerpoint/2010/main" val="749893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CB287B-7148-4D76-9C35-148CF1E1BB5F}" type="slidenum">
              <a:rPr lang="zh-CN" altLang="en-US" smtClean="0"/>
              <a:pPr/>
              <a:t>4</a:t>
            </a:fld>
            <a:endParaRPr lang="zh-CN" altLang="en-US"/>
          </a:p>
        </p:txBody>
      </p:sp>
    </p:spTree>
    <p:extLst>
      <p:ext uri="{BB962C8B-B14F-4D97-AF65-F5344CB8AC3E}">
        <p14:creationId xmlns:p14="http://schemas.microsoft.com/office/powerpoint/2010/main" val="2657741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CB287B-7148-4D76-9C35-148CF1E1BB5F}" type="slidenum">
              <a:rPr lang="zh-CN" altLang="en-US" smtClean="0"/>
              <a:pPr/>
              <a:t>9</a:t>
            </a:fld>
            <a:endParaRPr lang="zh-CN" altLang="en-US"/>
          </a:p>
        </p:txBody>
      </p:sp>
    </p:spTree>
    <p:extLst>
      <p:ext uri="{BB962C8B-B14F-4D97-AF65-F5344CB8AC3E}">
        <p14:creationId xmlns:p14="http://schemas.microsoft.com/office/powerpoint/2010/main" val="494961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CB287B-7148-4D76-9C35-148CF1E1BB5F}" type="slidenum">
              <a:rPr lang="zh-CN" altLang="en-US" smtClean="0"/>
              <a:pPr/>
              <a:t>15</a:t>
            </a:fld>
            <a:endParaRPr lang="zh-CN" altLang="en-US"/>
          </a:p>
        </p:txBody>
      </p:sp>
    </p:spTree>
    <p:extLst>
      <p:ext uri="{BB962C8B-B14F-4D97-AF65-F5344CB8AC3E}">
        <p14:creationId xmlns:p14="http://schemas.microsoft.com/office/powerpoint/2010/main" val="3558356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CB287B-7148-4D76-9C35-148CF1E1BB5F}" type="slidenum">
              <a:rPr lang="zh-CN" altLang="en-US" smtClean="0"/>
              <a:pPr/>
              <a:t>17</a:t>
            </a:fld>
            <a:endParaRPr lang="zh-CN" altLang="en-US"/>
          </a:p>
        </p:txBody>
      </p:sp>
    </p:spTree>
    <p:extLst>
      <p:ext uri="{BB962C8B-B14F-4D97-AF65-F5344CB8AC3E}">
        <p14:creationId xmlns:p14="http://schemas.microsoft.com/office/powerpoint/2010/main" val="749893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CB287B-7148-4D76-9C35-148CF1E1BB5F}" type="slidenum">
              <a:rPr lang="zh-CN" altLang="en-US" smtClean="0"/>
              <a:pPr/>
              <a:t>20</a:t>
            </a:fld>
            <a:endParaRPr lang="zh-CN" altLang="en-US"/>
          </a:p>
        </p:txBody>
      </p:sp>
    </p:spTree>
    <p:extLst>
      <p:ext uri="{BB962C8B-B14F-4D97-AF65-F5344CB8AC3E}">
        <p14:creationId xmlns:p14="http://schemas.microsoft.com/office/powerpoint/2010/main" val="2383566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290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2902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2AEF2BE-D20F-4272-B282-426547396810}" type="slidenum">
              <a:rPr lang="en-US" altLang="zh-CN" smtClean="0">
                <a:latin typeface="Arial" pitchFamily="34" charset="0"/>
                <a:ea typeface="宋体" pitchFamily="2" charset="-122"/>
              </a:rPr>
              <a:pPr/>
              <a:t>23</a:t>
            </a:fld>
            <a:endParaRPr lang="en-US" altLang="zh-CN">
              <a:latin typeface="Arial" pitchFamily="34" charset="0"/>
              <a:ea typeface="宋体" pitchFamily="2" charset="-122"/>
            </a:endParaRPr>
          </a:p>
        </p:txBody>
      </p:sp>
    </p:spTree>
    <p:extLst>
      <p:ext uri="{BB962C8B-B14F-4D97-AF65-F5344CB8AC3E}">
        <p14:creationId xmlns:p14="http://schemas.microsoft.com/office/powerpoint/2010/main" val="4093179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a:t>单击此处编辑母版标题样式</a:t>
            </a:r>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2783952-BB44-4068-B06C-627533034631}" type="datetimeFigureOut">
              <a:rPr lang="zh-CN" altLang="en-US" smtClean="0"/>
              <a:pPr/>
              <a:t>2022/6/23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A2F1B9-D298-464A-9AAD-E7F269347961}" type="slidenum">
              <a:rPr lang="zh-CN" altLang="en-US" smtClean="0"/>
              <a:pPr/>
              <a:t>‹#›</a:t>
            </a:fld>
            <a:endParaRPr lang="zh-CN" altLang="en-US"/>
          </a:p>
        </p:txBody>
      </p:sp>
    </p:spTree>
    <p:extLst>
      <p:ext uri="{BB962C8B-B14F-4D97-AF65-F5344CB8AC3E}">
        <p14:creationId xmlns:p14="http://schemas.microsoft.com/office/powerpoint/2010/main" val="2551450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2783952-BB44-4068-B06C-627533034631}" type="datetimeFigureOut">
              <a:rPr lang="zh-CN" altLang="en-US" smtClean="0"/>
              <a:pPr/>
              <a:t>2022/6/23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A2F1B9-D298-464A-9AAD-E7F269347961}" type="slidenum">
              <a:rPr lang="zh-CN" altLang="en-US" smtClean="0"/>
              <a:pPr/>
              <a:t>‹#›</a:t>
            </a:fld>
            <a:endParaRPr lang="zh-CN" altLang="en-US"/>
          </a:p>
        </p:txBody>
      </p:sp>
      <p:pic>
        <p:nvPicPr>
          <p:cNvPr id="37890" name="Picture 2" descr="https://www.oldboyedu.com/Public/Uploads/weblogo/1499239092.png"/>
          <p:cNvPicPr>
            <a:picLocks noChangeAspect="1" noChangeArrowheads="1"/>
          </p:cNvPicPr>
          <p:nvPr userDrawn="1"/>
        </p:nvPicPr>
        <p:blipFill>
          <a:blip r:embed="rId2"/>
          <a:srcRect/>
          <a:stretch>
            <a:fillRect/>
          </a:stretch>
        </p:blipFill>
        <p:spPr bwMode="auto">
          <a:xfrm>
            <a:off x="0" y="0"/>
            <a:ext cx="1971675" cy="523875"/>
          </a:xfrm>
          <a:prstGeom prst="rect">
            <a:avLst/>
          </a:prstGeom>
          <a:noFill/>
        </p:spPr>
      </p:pic>
    </p:spTree>
    <p:extLst>
      <p:ext uri="{BB962C8B-B14F-4D97-AF65-F5344CB8AC3E}">
        <p14:creationId xmlns:p14="http://schemas.microsoft.com/office/powerpoint/2010/main" val="1534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2783952-BB44-4068-B06C-627533034631}" type="datetimeFigureOut">
              <a:rPr lang="zh-CN" altLang="en-US" smtClean="0"/>
              <a:pPr/>
              <a:t>2022/6/23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A2F1B9-D298-464A-9AAD-E7F269347961}" type="slidenum">
              <a:rPr lang="zh-CN" altLang="en-US" smtClean="0"/>
              <a:pPr/>
              <a:t>‹#›</a:t>
            </a:fld>
            <a:endParaRPr lang="zh-CN" altLang="en-US"/>
          </a:p>
        </p:txBody>
      </p:sp>
      <p:pic>
        <p:nvPicPr>
          <p:cNvPr id="36866" name="Picture 2" descr="https://www.oldboyedu.com/Public/Uploads/weblogo/1499239092.png"/>
          <p:cNvPicPr>
            <a:picLocks noChangeAspect="1" noChangeArrowheads="1"/>
          </p:cNvPicPr>
          <p:nvPr userDrawn="1"/>
        </p:nvPicPr>
        <p:blipFill>
          <a:blip r:embed="rId2"/>
          <a:srcRect/>
          <a:stretch>
            <a:fillRect/>
          </a:stretch>
        </p:blipFill>
        <p:spPr bwMode="auto">
          <a:xfrm>
            <a:off x="0" y="0"/>
            <a:ext cx="1971675" cy="523875"/>
          </a:xfrm>
          <a:prstGeom prst="rect">
            <a:avLst/>
          </a:prstGeom>
          <a:noFill/>
        </p:spPr>
      </p:pic>
    </p:spTree>
    <p:extLst>
      <p:ext uri="{BB962C8B-B14F-4D97-AF65-F5344CB8AC3E}">
        <p14:creationId xmlns:p14="http://schemas.microsoft.com/office/powerpoint/2010/main" val="402015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2783952-BB44-4068-B06C-627533034631}" type="datetimeFigureOut">
              <a:rPr lang="zh-CN" altLang="en-US" smtClean="0"/>
              <a:pPr/>
              <a:t>2022/6/23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A2F1B9-D298-464A-9AAD-E7F269347961}" type="slidenum">
              <a:rPr lang="zh-CN" altLang="en-US" smtClean="0"/>
              <a:pPr/>
              <a:t>‹#›</a:t>
            </a:fld>
            <a:endParaRPr lang="zh-CN" altLang="en-US"/>
          </a:p>
        </p:txBody>
      </p:sp>
    </p:spTree>
    <p:extLst>
      <p:ext uri="{BB962C8B-B14F-4D97-AF65-F5344CB8AC3E}">
        <p14:creationId xmlns:p14="http://schemas.microsoft.com/office/powerpoint/2010/main" val="2091092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2783952-BB44-4068-B06C-627533034631}" type="datetimeFigureOut">
              <a:rPr lang="zh-CN" altLang="en-US" smtClean="0"/>
              <a:pPr/>
              <a:t>2022/6/23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A2F1B9-D298-464A-9AAD-E7F269347961}" type="slidenum">
              <a:rPr lang="zh-CN" altLang="en-US" smtClean="0"/>
              <a:pPr/>
              <a:t>‹#›</a:t>
            </a:fld>
            <a:endParaRPr lang="zh-CN" altLang="en-US"/>
          </a:p>
        </p:txBody>
      </p:sp>
    </p:spTree>
    <p:extLst>
      <p:ext uri="{BB962C8B-B14F-4D97-AF65-F5344CB8AC3E}">
        <p14:creationId xmlns:p14="http://schemas.microsoft.com/office/powerpoint/2010/main" val="2263816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2783952-BB44-4068-B06C-627533034631}" type="datetimeFigureOut">
              <a:rPr lang="zh-CN" altLang="en-US" smtClean="0"/>
              <a:pPr/>
              <a:t>2022/6/23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A2F1B9-D298-464A-9AAD-E7F269347961}" type="slidenum">
              <a:rPr lang="zh-CN" altLang="en-US" smtClean="0"/>
              <a:pPr/>
              <a:t>‹#›</a:t>
            </a:fld>
            <a:endParaRPr lang="zh-CN" altLang="en-US"/>
          </a:p>
        </p:txBody>
      </p:sp>
    </p:spTree>
    <p:extLst>
      <p:ext uri="{BB962C8B-B14F-4D97-AF65-F5344CB8AC3E}">
        <p14:creationId xmlns:p14="http://schemas.microsoft.com/office/powerpoint/2010/main" val="45860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2783952-BB44-4068-B06C-627533034631}" type="datetimeFigureOut">
              <a:rPr lang="zh-CN" altLang="en-US" smtClean="0"/>
              <a:pPr/>
              <a:t>2022/6/23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A2F1B9-D298-464A-9AAD-E7F269347961}" type="slidenum">
              <a:rPr lang="zh-CN" altLang="en-US" smtClean="0"/>
              <a:pPr/>
              <a:t>‹#›</a:t>
            </a:fld>
            <a:endParaRPr lang="zh-CN" altLang="en-US"/>
          </a:p>
        </p:txBody>
      </p:sp>
    </p:spTree>
    <p:extLst>
      <p:ext uri="{BB962C8B-B14F-4D97-AF65-F5344CB8AC3E}">
        <p14:creationId xmlns:p14="http://schemas.microsoft.com/office/powerpoint/2010/main" val="3707653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2783952-BB44-4068-B06C-627533034631}" type="datetimeFigureOut">
              <a:rPr lang="zh-CN" altLang="en-US" smtClean="0"/>
              <a:pPr/>
              <a:t>2022/6/23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A2F1B9-D298-464A-9AAD-E7F269347961}" type="slidenum">
              <a:rPr lang="zh-CN" altLang="en-US" smtClean="0"/>
              <a:pPr/>
              <a:t>‹#›</a:t>
            </a:fld>
            <a:endParaRPr lang="zh-CN" altLang="en-US"/>
          </a:p>
        </p:txBody>
      </p:sp>
      <p:pic>
        <p:nvPicPr>
          <p:cNvPr id="41986" name="Picture 2" descr="https://www.oldboyedu.com/Public/Uploads/weblogo/1499239092.png"/>
          <p:cNvPicPr>
            <a:picLocks noChangeAspect="1" noChangeArrowheads="1"/>
          </p:cNvPicPr>
          <p:nvPr userDrawn="1"/>
        </p:nvPicPr>
        <p:blipFill>
          <a:blip r:embed="rId2"/>
          <a:srcRect/>
          <a:stretch>
            <a:fillRect/>
          </a:stretch>
        </p:blipFill>
        <p:spPr bwMode="auto">
          <a:xfrm>
            <a:off x="0" y="0"/>
            <a:ext cx="1971675" cy="523875"/>
          </a:xfrm>
          <a:prstGeom prst="rect">
            <a:avLst/>
          </a:prstGeom>
          <a:noFill/>
        </p:spPr>
      </p:pic>
    </p:spTree>
    <p:extLst>
      <p:ext uri="{BB962C8B-B14F-4D97-AF65-F5344CB8AC3E}">
        <p14:creationId xmlns:p14="http://schemas.microsoft.com/office/powerpoint/2010/main" val="190730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2783952-BB44-4068-B06C-627533034631}" type="datetimeFigureOut">
              <a:rPr lang="zh-CN" altLang="en-US" smtClean="0"/>
              <a:pPr/>
              <a:t>2022/6/23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A2F1B9-D298-464A-9AAD-E7F269347961}" type="slidenum">
              <a:rPr lang="zh-CN" altLang="en-US" smtClean="0"/>
              <a:pPr/>
              <a:t>‹#›</a:t>
            </a:fld>
            <a:endParaRPr lang="zh-CN" altLang="en-US"/>
          </a:p>
        </p:txBody>
      </p:sp>
      <p:pic>
        <p:nvPicPr>
          <p:cNvPr id="40962" name="Picture 2" descr="https://www.oldboyedu.com/Public/Uploads/weblogo/1499239092.png"/>
          <p:cNvPicPr>
            <a:picLocks noChangeAspect="1" noChangeArrowheads="1"/>
          </p:cNvPicPr>
          <p:nvPr userDrawn="1"/>
        </p:nvPicPr>
        <p:blipFill>
          <a:blip r:embed="rId2"/>
          <a:srcRect/>
          <a:stretch>
            <a:fillRect/>
          </a:stretch>
        </p:blipFill>
        <p:spPr bwMode="auto">
          <a:xfrm>
            <a:off x="0" y="0"/>
            <a:ext cx="1971675" cy="523875"/>
          </a:xfrm>
          <a:prstGeom prst="rect">
            <a:avLst/>
          </a:prstGeom>
          <a:noFill/>
        </p:spPr>
      </p:pic>
    </p:spTree>
    <p:extLst>
      <p:ext uri="{BB962C8B-B14F-4D97-AF65-F5344CB8AC3E}">
        <p14:creationId xmlns:p14="http://schemas.microsoft.com/office/powerpoint/2010/main" val="2813480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2783952-BB44-4068-B06C-627533034631}" type="datetimeFigureOut">
              <a:rPr lang="zh-CN" altLang="en-US" smtClean="0"/>
              <a:pPr/>
              <a:t>2022/6/23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A2F1B9-D298-464A-9AAD-E7F269347961}" type="slidenum">
              <a:rPr lang="zh-CN" altLang="en-US" smtClean="0"/>
              <a:pPr/>
              <a:t>‹#›</a:t>
            </a:fld>
            <a:endParaRPr lang="zh-CN" altLang="en-US"/>
          </a:p>
        </p:txBody>
      </p:sp>
      <p:pic>
        <p:nvPicPr>
          <p:cNvPr id="39938" name="Picture 2" descr="https://www.oldboyedu.com/Public/Uploads/weblogo/1499239092.png"/>
          <p:cNvPicPr>
            <a:picLocks noChangeAspect="1" noChangeArrowheads="1"/>
          </p:cNvPicPr>
          <p:nvPr userDrawn="1"/>
        </p:nvPicPr>
        <p:blipFill>
          <a:blip r:embed="rId2"/>
          <a:srcRect/>
          <a:stretch>
            <a:fillRect/>
          </a:stretch>
        </p:blipFill>
        <p:spPr bwMode="auto">
          <a:xfrm>
            <a:off x="0" y="0"/>
            <a:ext cx="1971675" cy="523875"/>
          </a:xfrm>
          <a:prstGeom prst="rect">
            <a:avLst/>
          </a:prstGeom>
          <a:noFill/>
        </p:spPr>
      </p:pic>
    </p:spTree>
    <p:extLst>
      <p:ext uri="{BB962C8B-B14F-4D97-AF65-F5344CB8AC3E}">
        <p14:creationId xmlns:p14="http://schemas.microsoft.com/office/powerpoint/2010/main" val="259929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2783952-BB44-4068-B06C-627533034631}" type="datetimeFigureOut">
              <a:rPr lang="zh-CN" altLang="en-US" smtClean="0"/>
              <a:pPr/>
              <a:t>2022/6/23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A2F1B9-D298-464A-9AAD-E7F269347961}" type="slidenum">
              <a:rPr lang="zh-CN" altLang="en-US" smtClean="0"/>
              <a:pPr/>
              <a:t>‹#›</a:t>
            </a:fld>
            <a:endParaRPr lang="zh-CN" altLang="en-US"/>
          </a:p>
        </p:txBody>
      </p:sp>
      <p:pic>
        <p:nvPicPr>
          <p:cNvPr id="38914" name="Picture 2" descr="https://www.oldboyedu.com/Public/Uploads/weblogo/1499239092.png"/>
          <p:cNvPicPr>
            <a:picLocks noChangeAspect="1" noChangeArrowheads="1"/>
          </p:cNvPicPr>
          <p:nvPr userDrawn="1"/>
        </p:nvPicPr>
        <p:blipFill>
          <a:blip r:embed="rId2"/>
          <a:srcRect/>
          <a:stretch>
            <a:fillRect/>
          </a:stretch>
        </p:blipFill>
        <p:spPr bwMode="auto">
          <a:xfrm>
            <a:off x="0" y="0"/>
            <a:ext cx="1971675" cy="523875"/>
          </a:xfrm>
          <a:prstGeom prst="rect">
            <a:avLst/>
          </a:prstGeom>
          <a:noFill/>
        </p:spPr>
      </p:pic>
    </p:spTree>
    <p:extLst>
      <p:ext uri="{BB962C8B-B14F-4D97-AF65-F5344CB8AC3E}">
        <p14:creationId xmlns:p14="http://schemas.microsoft.com/office/powerpoint/2010/main" val="1236473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783952-BB44-4068-B06C-627533034631}" type="datetimeFigureOut">
              <a:rPr lang="zh-CN" altLang="en-US" smtClean="0"/>
              <a:pPr/>
              <a:t>2022/6/23</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A2F1B9-D298-464A-9AAD-E7F269347961}" type="slidenum">
              <a:rPr lang="zh-CN" altLang="en-US" smtClean="0"/>
              <a:pPr/>
              <a:t>‹#›</a:t>
            </a:fld>
            <a:endParaRPr lang="zh-CN" altLang="en-US"/>
          </a:p>
        </p:txBody>
      </p:sp>
    </p:spTree>
    <p:extLst>
      <p:ext uri="{BB962C8B-B14F-4D97-AF65-F5344CB8AC3E}">
        <p14:creationId xmlns:p14="http://schemas.microsoft.com/office/powerpoint/2010/main" val="3804889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image" Target="../media/image2.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notesSlide" Target="../notesSlides/notesSlide1.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26.xml"/><Relationship Id="rId5" Type="http://schemas.openxmlformats.org/officeDocument/2006/relationships/image" Target="../media/image24.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4.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28.xml"/><Relationship Id="rId5" Type="http://schemas.openxmlformats.org/officeDocument/2006/relationships/image" Target="../media/image5.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image" Target="../media/image30.png"/><Relationship Id="rId5" Type="http://schemas.openxmlformats.org/officeDocument/2006/relationships/image" Target="../media/image14.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3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A_椭圆 13"/>
          <p:cNvSpPr/>
          <p:nvPr>
            <p:custDataLst>
              <p:tags r:id="rId1"/>
            </p:custDataLst>
          </p:nvPr>
        </p:nvSpPr>
        <p:spPr>
          <a:xfrm>
            <a:off x="4006974" y="908720"/>
            <a:ext cx="2664296" cy="2664296"/>
          </a:xfrm>
          <a:prstGeom prst="ellipse">
            <a:avLst/>
          </a:prstGeom>
          <a:noFill/>
          <a:ln w="19050">
            <a:solidFill>
              <a:schemeClr val="bg1">
                <a:lumMod val="85000"/>
              </a:schemeClr>
            </a:solidFill>
            <a:prstDash val="sysDash"/>
          </a:ln>
          <a:effectLst>
            <a:outerShdw blurRad="3556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椭圆 14"/>
          <p:cNvSpPr/>
          <p:nvPr>
            <p:custDataLst>
              <p:tags r:id="rId2"/>
            </p:custDataLst>
          </p:nvPr>
        </p:nvSpPr>
        <p:spPr>
          <a:xfrm>
            <a:off x="6383238" y="1268760"/>
            <a:ext cx="2232248" cy="2232248"/>
          </a:xfrm>
          <a:prstGeom prst="ellipse">
            <a:avLst/>
          </a:prstGeom>
          <a:noFill/>
          <a:ln w="19050">
            <a:solidFill>
              <a:schemeClr val="bg1">
                <a:lumMod val="85000"/>
              </a:schemeClr>
            </a:solidFill>
            <a:prstDash val="sysDash"/>
          </a:ln>
          <a:effectLst>
            <a:outerShdw blurRad="3556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PA_组合 17"/>
          <p:cNvGrpSpPr/>
          <p:nvPr>
            <p:custDataLst>
              <p:tags r:id="rId3"/>
            </p:custDataLst>
          </p:nvPr>
        </p:nvGrpSpPr>
        <p:grpSpPr>
          <a:xfrm>
            <a:off x="3617652" y="1668058"/>
            <a:ext cx="794749" cy="794749"/>
            <a:chOff x="6097588" y="1828640"/>
            <a:chExt cx="576064" cy="576064"/>
          </a:xfrm>
          <a:effectLst>
            <a:outerShdw blurRad="355600" dist="101600" dir="2700000" algn="tl" rotWithShape="0">
              <a:prstClr val="black">
                <a:alpha val="40000"/>
              </a:prstClr>
            </a:outerShdw>
          </a:effectLst>
        </p:grpSpPr>
        <p:sp>
          <p:nvSpPr>
            <p:cNvPr id="19" name="椭圆 18"/>
            <p:cNvSpPr/>
            <p:nvPr/>
          </p:nvSpPr>
          <p:spPr>
            <a:xfrm>
              <a:off x="6097588" y="1828640"/>
              <a:ext cx="576064" cy="5760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KSO_Shape"/>
            <p:cNvSpPr>
              <a:spLocks/>
            </p:cNvSpPr>
            <p:nvPr/>
          </p:nvSpPr>
          <p:spPr bwMode="auto">
            <a:xfrm>
              <a:off x="6225456" y="1995215"/>
              <a:ext cx="320327" cy="242914"/>
            </a:xfrm>
            <a:custGeom>
              <a:avLst/>
              <a:gdLst>
                <a:gd name="T0" fmla="*/ 104753 w 3040062"/>
                <a:gd name="T1" fmla="*/ 1241540 h 2303463"/>
                <a:gd name="T2" fmla="*/ 251725 w 3040062"/>
                <a:gd name="T3" fmla="*/ 1260899 h 2303463"/>
                <a:gd name="T4" fmla="*/ 265692 w 3040062"/>
                <a:gd name="T5" fmla="*/ 1110467 h 2303463"/>
                <a:gd name="T6" fmla="*/ 844867 w 3040062"/>
                <a:gd name="T7" fmla="*/ 970596 h 2303463"/>
                <a:gd name="T8" fmla="*/ 870584 w 3040062"/>
                <a:gd name="T9" fmla="*/ 987377 h 2303463"/>
                <a:gd name="T10" fmla="*/ 872172 w 3040062"/>
                <a:gd name="T11" fmla="*/ 1402771 h 2303463"/>
                <a:gd name="T12" fmla="*/ 848359 w 3040062"/>
                <a:gd name="T13" fmla="*/ 1421768 h 2303463"/>
                <a:gd name="T14" fmla="*/ 615315 w 3040062"/>
                <a:gd name="T15" fmla="*/ 1415119 h 2303463"/>
                <a:gd name="T16" fmla="*/ 603250 w 3040062"/>
                <a:gd name="T17" fmla="*/ 1002891 h 2303463"/>
                <a:gd name="T18" fmla="*/ 617855 w 3040062"/>
                <a:gd name="T19" fmla="*/ 975662 h 2303463"/>
                <a:gd name="T20" fmla="*/ 1240437 w 3040062"/>
                <a:gd name="T21" fmla="*/ 749300 h 2303463"/>
                <a:gd name="T22" fmla="*/ 1265867 w 3040062"/>
                <a:gd name="T23" fmla="*/ 766421 h 2303463"/>
                <a:gd name="T24" fmla="*/ 1267138 w 3040062"/>
                <a:gd name="T25" fmla="*/ 1402743 h 2303463"/>
                <a:gd name="T26" fmla="*/ 1243616 w 3040062"/>
                <a:gd name="T27" fmla="*/ 1421766 h 2303463"/>
                <a:gd name="T28" fmla="*/ 1010298 w 3040062"/>
                <a:gd name="T29" fmla="*/ 1415108 h 2303463"/>
                <a:gd name="T30" fmla="*/ 998537 w 3040062"/>
                <a:gd name="T31" fmla="*/ 782273 h 2303463"/>
                <a:gd name="T32" fmla="*/ 1012841 w 3040062"/>
                <a:gd name="T33" fmla="*/ 755007 h 2303463"/>
                <a:gd name="T34" fmla="*/ 2175011 w 3040062"/>
                <a:gd name="T35" fmla="*/ 666432 h 2303463"/>
                <a:gd name="T36" fmla="*/ 2235666 w 3040062"/>
                <a:gd name="T37" fmla="*/ 692135 h 2303463"/>
                <a:gd name="T38" fmla="*/ 2277268 w 3040062"/>
                <a:gd name="T39" fmla="*/ 742271 h 2303463"/>
                <a:gd name="T40" fmla="*/ 2290605 w 3040062"/>
                <a:gd name="T41" fmla="*/ 1286150 h 2303463"/>
                <a:gd name="T42" fmla="*/ 2948603 w 3040062"/>
                <a:gd name="T43" fmla="*/ 1365796 h 2303463"/>
                <a:gd name="T44" fmla="*/ 3005765 w 3040062"/>
                <a:gd name="T45" fmla="*/ 1408316 h 2303463"/>
                <a:gd name="T46" fmla="*/ 3036887 w 3040062"/>
                <a:gd name="T47" fmla="*/ 1473366 h 2303463"/>
                <a:gd name="T48" fmla="*/ 3035616 w 3040062"/>
                <a:gd name="T49" fmla="*/ 2191451 h 2303463"/>
                <a:gd name="T50" fmla="*/ 3001319 w 3040062"/>
                <a:gd name="T51" fmla="*/ 2254597 h 2303463"/>
                <a:gd name="T52" fmla="*/ 2941934 w 3040062"/>
                <a:gd name="T53" fmla="*/ 2294578 h 2303463"/>
                <a:gd name="T54" fmla="*/ 2171200 w 3040062"/>
                <a:gd name="T55" fmla="*/ 2303146 h 2303463"/>
                <a:gd name="T56" fmla="*/ 2113403 w 3040062"/>
                <a:gd name="T57" fmla="*/ 2292040 h 2303463"/>
                <a:gd name="T58" fmla="*/ 1552263 w 3040062"/>
                <a:gd name="T59" fmla="*/ 1741815 h 2303463"/>
                <a:gd name="T60" fmla="*/ 1526223 w 3040062"/>
                <a:gd name="T61" fmla="*/ 1686919 h 2303463"/>
                <a:gd name="T62" fmla="*/ 1529081 w 3040062"/>
                <a:gd name="T63" fmla="*/ 1626946 h 2303463"/>
                <a:gd name="T64" fmla="*/ 1560520 w 3040062"/>
                <a:gd name="T65" fmla="*/ 1574272 h 2303463"/>
                <a:gd name="T66" fmla="*/ 1612919 w 3040062"/>
                <a:gd name="T67" fmla="*/ 1542858 h 2303463"/>
                <a:gd name="T68" fmla="*/ 1673891 w 3040062"/>
                <a:gd name="T69" fmla="*/ 1539685 h 2303463"/>
                <a:gd name="T70" fmla="*/ 1728513 w 3040062"/>
                <a:gd name="T71" fmla="*/ 1565705 h 2303463"/>
                <a:gd name="T72" fmla="*/ 2024167 w 3040062"/>
                <a:gd name="T73" fmla="*/ 760992 h 2303463"/>
                <a:gd name="T74" fmla="*/ 2057829 w 3040062"/>
                <a:gd name="T75" fmla="*/ 704828 h 2303463"/>
                <a:gd name="T76" fmla="*/ 2113721 w 3040062"/>
                <a:gd name="T77" fmla="*/ 670875 h 2303463"/>
                <a:gd name="T78" fmla="*/ 1640947 w 3040062"/>
                <a:gd name="T79" fmla="*/ 485773 h 2303463"/>
                <a:gd name="T80" fmla="*/ 1662436 w 3040062"/>
                <a:gd name="T81" fmla="*/ 507334 h 2303463"/>
                <a:gd name="T82" fmla="*/ 1658328 w 3040062"/>
                <a:gd name="T83" fmla="*/ 1408133 h 2303463"/>
                <a:gd name="T84" fmla="*/ 1631151 w 3040062"/>
                <a:gd name="T85" fmla="*/ 1422401 h 2303463"/>
                <a:gd name="T86" fmla="*/ 1401409 w 3040062"/>
                <a:gd name="T87" fmla="*/ 1410669 h 2303463"/>
                <a:gd name="T88" fmla="*/ 1394457 w 3040062"/>
                <a:gd name="T89" fmla="*/ 510505 h 2303463"/>
                <a:gd name="T90" fmla="*/ 1413734 w 3040062"/>
                <a:gd name="T91" fmla="*/ 486725 h 2303463"/>
                <a:gd name="T92" fmla="*/ 2856582 w 3040062"/>
                <a:gd name="T93" fmla="*/ 2539 h 2303463"/>
                <a:gd name="T94" fmla="*/ 2942924 w 3040062"/>
                <a:gd name="T95" fmla="*/ 45384 h 2303463"/>
                <a:gd name="T96" fmla="*/ 3001649 w 3040062"/>
                <a:gd name="T97" fmla="*/ 130121 h 2303463"/>
                <a:gd name="T98" fmla="*/ 3021012 w 3040062"/>
                <a:gd name="T99" fmla="*/ 1276768 h 2303463"/>
                <a:gd name="T100" fmla="*/ 2944193 w 3040062"/>
                <a:gd name="T101" fmla="*/ 1247252 h 2303463"/>
                <a:gd name="T102" fmla="*/ 374889 w 3040062"/>
                <a:gd name="T103" fmla="*/ 1959424 h 2303463"/>
                <a:gd name="T104" fmla="*/ 127291 w 3040062"/>
                <a:gd name="T105" fmla="*/ 2259336 h 2303463"/>
                <a:gd name="T106" fmla="*/ 50472 w 3040062"/>
                <a:gd name="T107" fmla="*/ 2198402 h 2303463"/>
                <a:gd name="T108" fmla="*/ 6349 w 3040062"/>
                <a:gd name="T109" fmla="*/ 2100970 h 2303463"/>
                <a:gd name="T110" fmla="*/ 3809 w 3040062"/>
                <a:gd name="T111" fmla="*/ 183438 h 2303463"/>
                <a:gd name="T112" fmla="*/ 44441 w 3040062"/>
                <a:gd name="T113" fmla="*/ 83468 h 2303463"/>
                <a:gd name="T114" fmla="*/ 118720 w 3040062"/>
                <a:gd name="T115" fmla="*/ 17773 h 230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40062" h="2303463">
                  <a:moveTo>
                    <a:pt x="124116" y="1098725"/>
                  </a:moveTo>
                  <a:lnTo>
                    <a:pt x="120307" y="1099042"/>
                  </a:lnTo>
                  <a:lnTo>
                    <a:pt x="116498" y="1099994"/>
                  </a:lnTo>
                  <a:lnTo>
                    <a:pt x="113324" y="1101898"/>
                  </a:lnTo>
                  <a:lnTo>
                    <a:pt x="110467" y="1104120"/>
                  </a:lnTo>
                  <a:lnTo>
                    <a:pt x="108245" y="1107294"/>
                  </a:lnTo>
                  <a:lnTo>
                    <a:pt x="106340" y="1110467"/>
                  </a:lnTo>
                  <a:lnTo>
                    <a:pt x="105071" y="1114276"/>
                  </a:lnTo>
                  <a:lnTo>
                    <a:pt x="104753" y="1118084"/>
                  </a:lnTo>
                  <a:lnTo>
                    <a:pt x="104753" y="1241540"/>
                  </a:lnTo>
                  <a:lnTo>
                    <a:pt x="105071" y="1245348"/>
                  </a:lnTo>
                  <a:lnTo>
                    <a:pt x="106340" y="1249157"/>
                  </a:lnTo>
                  <a:lnTo>
                    <a:pt x="108245" y="1252330"/>
                  </a:lnTo>
                  <a:lnTo>
                    <a:pt x="110467" y="1255187"/>
                  </a:lnTo>
                  <a:lnTo>
                    <a:pt x="113324" y="1257726"/>
                  </a:lnTo>
                  <a:lnTo>
                    <a:pt x="116498" y="1259312"/>
                  </a:lnTo>
                  <a:lnTo>
                    <a:pt x="120307" y="1260899"/>
                  </a:lnTo>
                  <a:lnTo>
                    <a:pt x="124116" y="1261217"/>
                  </a:lnTo>
                  <a:lnTo>
                    <a:pt x="247598" y="1261217"/>
                  </a:lnTo>
                  <a:lnTo>
                    <a:pt x="251725" y="1260899"/>
                  </a:lnTo>
                  <a:lnTo>
                    <a:pt x="255216" y="1259312"/>
                  </a:lnTo>
                  <a:lnTo>
                    <a:pt x="258708" y="1257726"/>
                  </a:lnTo>
                  <a:lnTo>
                    <a:pt x="261565" y="1255187"/>
                  </a:lnTo>
                  <a:lnTo>
                    <a:pt x="264105" y="1252330"/>
                  </a:lnTo>
                  <a:lnTo>
                    <a:pt x="265692" y="1249157"/>
                  </a:lnTo>
                  <a:lnTo>
                    <a:pt x="266644" y="1245348"/>
                  </a:lnTo>
                  <a:lnTo>
                    <a:pt x="266961" y="1241540"/>
                  </a:lnTo>
                  <a:lnTo>
                    <a:pt x="266961" y="1118084"/>
                  </a:lnTo>
                  <a:lnTo>
                    <a:pt x="266644" y="1114276"/>
                  </a:lnTo>
                  <a:lnTo>
                    <a:pt x="265692" y="1110467"/>
                  </a:lnTo>
                  <a:lnTo>
                    <a:pt x="264105" y="1107294"/>
                  </a:lnTo>
                  <a:lnTo>
                    <a:pt x="261565" y="1104120"/>
                  </a:lnTo>
                  <a:lnTo>
                    <a:pt x="258708" y="1101898"/>
                  </a:lnTo>
                  <a:lnTo>
                    <a:pt x="255216" y="1099994"/>
                  </a:lnTo>
                  <a:lnTo>
                    <a:pt x="251725" y="1099042"/>
                  </a:lnTo>
                  <a:lnTo>
                    <a:pt x="247598" y="1098725"/>
                  </a:lnTo>
                  <a:lnTo>
                    <a:pt x="124116" y="1098725"/>
                  </a:lnTo>
                  <a:close/>
                  <a:moveTo>
                    <a:pt x="636270" y="969963"/>
                  </a:moveTo>
                  <a:lnTo>
                    <a:pt x="841692" y="969963"/>
                  </a:lnTo>
                  <a:lnTo>
                    <a:pt x="844867" y="970596"/>
                  </a:lnTo>
                  <a:lnTo>
                    <a:pt x="848359" y="970913"/>
                  </a:lnTo>
                  <a:lnTo>
                    <a:pt x="851534" y="971546"/>
                  </a:lnTo>
                  <a:lnTo>
                    <a:pt x="854709" y="972813"/>
                  </a:lnTo>
                  <a:lnTo>
                    <a:pt x="857567" y="974396"/>
                  </a:lnTo>
                  <a:lnTo>
                    <a:pt x="860107" y="975662"/>
                  </a:lnTo>
                  <a:lnTo>
                    <a:pt x="862647" y="977878"/>
                  </a:lnTo>
                  <a:lnTo>
                    <a:pt x="865187" y="979778"/>
                  </a:lnTo>
                  <a:lnTo>
                    <a:pt x="867092" y="982311"/>
                  </a:lnTo>
                  <a:lnTo>
                    <a:pt x="868997" y="984844"/>
                  </a:lnTo>
                  <a:lnTo>
                    <a:pt x="870584" y="987377"/>
                  </a:lnTo>
                  <a:lnTo>
                    <a:pt x="872172" y="990226"/>
                  </a:lnTo>
                  <a:lnTo>
                    <a:pt x="873124" y="993076"/>
                  </a:lnTo>
                  <a:lnTo>
                    <a:pt x="873760" y="996242"/>
                  </a:lnTo>
                  <a:lnTo>
                    <a:pt x="874712" y="999725"/>
                  </a:lnTo>
                  <a:lnTo>
                    <a:pt x="874712" y="1002891"/>
                  </a:lnTo>
                  <a:lnTo>
                    <a:pt x="874712" y="1389790"/>
                  </a:lnTo>
                  <a:lnTo>
                    <a:pt x="874712" y="1393273"/>
                  </a:lnTo>
                  <a:lnTo>
                    <a:pt x="873760" y="1396439"/>
                  </a:lnTo>
                  <a:lnTo>
                    <a:pt x="873124" y="1399605"/>
                  </a:lnTo>
                  <a:lnTo>
                    <a:pt x="872172" y="1402771"/>
                  </a:lnTo>
                  <a:lnTo>
                    <a:pt x="870584" y="1405304"/>
                  </a:lnTo>
                  <a:lnTo>
                    <a:pt x="868997" y="1408154"/>
                  </a:lnTo>
                  <a:lnTo>
                    <a:pt x="867092" y="1410686"/>
                  </a:lnTo>
                  <a:lnTo>
                    <a:pt x="865187" y="1413219"/>
                  </a:lnTo>
                  <a:lnTo>
                    <a:pt x="862647" y="1415119"/>
                  </a:lnTo>
                  <a:lnTo>
                    <a:pt x="860107" y="1417019"/>
                  </a:lnTo>
                  <a:lnTo>
                    <a:pt x="857567" y="1418602"/>
                  </a:lnTo>
                  <a:lnTo>
                    <a:pt x="854709" y="1420185"/>
                  </a:lnTo>
                  <a:lnTo>
                    <a:pt x="851534" y="1421135"/>
                  </a:lnTo>
                  <a:lnTo>
                    <a:pt x="848359" y="1421768"/>
                  </a:lnTo>
                  <a:lnTo>
                    <a:pt x="844867" y="1422401"/>
                  </a:lnTo>
                  <a:lnTo>
                    <a:pt x="841692" y="1422401"/>
                  </a:lnTo>
                  <a:lnTo>
                    <a:pt x="636270" y="1422401"/>
                  </a:lnTo>
                  <a:lnTo>
                    <a:pt x="632777" y="1422401"/>
                  </a:lnTo>
                  <a:lnTo>
                    <a:pt x="629920" y="1421768"/>
                  </a:lnTo>
                  <a:lnTo>
                    <a:pt x="626745" y="1421135"/>
                  </a:lnTo>
                  <a:lnTo>
                    <a:pt x="623570" y="1420185"/>
                  </a:lnTo>
                  <a:lnTo>
                    <a:pt x="620713" y="1418602"/>
                  </a:lnTo>
                  <a:lnTo>
                    <a:pt x="617855" y="1417019"/>
                  </a:lnTo>
                  <a:lnTo>
                    <a:pt x="615315" y="1415119"/>
                  </a:lnTo>
                  <a:lnTo>
                    <a:pt x="613093" y="1413219"/>
                  </a:lnTo>
                  <a:lnTo>
                    <a:pt x="610870" y="1410686"/>
                  </a:lnTo>
                  <a:lnTo>
                    <a:pt x="608965" y="1408154"/>
                  </a:lnTo>
                  <a:lnTo>
                    <a:pt x="607378" y="1405304"/>
                  </a:lnTo>
                  <a:lnTo>
                    <a:pt x="606108" y="1402771"/>
                  </a:lnTo>
                  <a:lnTo>
                    <a:pt x="605155" y="1399605"/>
                  </a:lnTo>
                  <a:lnTo>
                    <a:pt x="603885" y="1396439"/>
                  </a:lnTo>
                  <a:lnTo>
                    <a:pt x="603568" y="1393273"/>
                  </a:lnTo>
                  <a:lnTo>
                    <a:pt x="603250" y="1389790"/>
                  </a:lnTo>
                  <a:lnTo>
                    <a:pt x="603250" y="1002891"/>
                  </a:lnTo>
                  <a:lnTo>
                    <a:pt x="603568" y="999725"/>
                  </a:lnTo>
                  <a:lnTo>
                    <a:pt x="603885" y="996242"/>
                  </a:lnTo>
                  <a:lnTo>
                    <a:pt x="605155" y="993076"/>
                  </a:lnTo>
                  <a:lnTo>
                    <a:pt x="606108" y="990226"/>
                  </a:lnTo>
                  <a:lnTo>
                    <a:pt x="607378" y="987377"/>
                  </a:lnTo>
                  <a:lnTo>
                    <a:pt x="608965" y="984844"/>
                  </a:lnTo>
                  <a:lnTo>
                    <a:pt x="610870" y="982311"/>
                  </a:lnTo>
                  <a:lnTo>
                    <a:pt x="613093" y="979778"/>
                  </a:lnTo>
                  <a:lnTo>
                    <a:pt x="615315" y="977878"/>
                  </a:lnTo>
                  <a:lnTo>
                    <a:pt x="617855" y="975662"/>
                  </a:lnTo>
                  <a:lnTo>
                    <a:pt x="620713" y="974396"/>
                  </a:lnTo>
                  <a:lnTo>
                    <a:pt x="623570" y="972813"/>
                  </a:lnTo>
                  <a:lnTo>
                    <a:pt x="626745" y="971546"/>
                  </a:lnTo>
                  <a:lnTo>
                    <a:pt x="629920" y="970913"/>
                  </a:lnTo>
                  <a:lnTo>
                    <a:pt x="632777" y="970596"/>
                  </a:lnTo>
                  <a:lnTo>
                    <a:pt x="636270" y="969963"/>
                  </a:lnTo>
                  <a:close/>
                  <a:moveTo>
                    <a:pt x="1027781" y="749300"/>
                  </a:moveTo>
                  <a:lnTo>
                    <a:pt x="1031278" y="749300"/>
                  </a:lnTo>
                  <a:lnTo>
                    <a:pt x="1236940" y="749300"/>
                  </a:lnTo>
                  <a:lnTo>
                    <a:pt x="1240437" y="749300"/>
                  </a:lnTo>
                  <a:lnTo>
                    <a:pt x="1243616" y="750251"/>
                  </a:lnTo>
                  <a:lnTo>
                    <a:pt x="1246476" y="750885"/>
                  </a:lnTo>
                  <a:lnTo>
                    <a:pt x="1249655" y="751837"/>
                  </a:lnTo>
                  <a:lnTo>
                    <a:pt x="1252516" y="753105"/>
                  </a:lnTo>
                  <a:lnTo>
                    <a:pt x="1255377" y="755007"/>
                  </a:lnTo>
                  <a:lnTo>
                    <a:pt x="1257920" y="756592"/>
                  </a:lnTo>
                  <a:lnTo>
                    <a:pt x="1260145" y="758812"/>
                  </a:lnTo>
                  <a:lnTo>
                    <a:pt x="1262370" y="761348"/>
                  </a:lnTo>
                  <a:lnTo>
                    <a:pt x="1264595" y="763567"/>
                  </a:lnTo>
                  <a:lnTo>
                    <a:pt x="1265867" y="766421"/>
                  </a:lnTo>
                  <a:lnTo>
                    <a:pt x="1267138" y="769274"/>
                  </a:lnTo>
                  <a:lnTo>
                    <a:pt x="1268410" y="772445"/>
                  </a:lnTo>
                  <a:lnTo>
                    <a:pt x="1269363" y="775615"/>
                  </a:lnTo>
                  <a:lnTo>
                    <a:pt x="1269681" y="778786"/>
                  </a:lnTo>
                  <a:lnTo>
                    <a:pt x="1269999" y="782273"/>
                  </a:lnTo>
                  <a:lnTo>
                    <a:pt x="1269999" y="1389744"/>
                  </a:lnTo>
                  <a:lnTo>
                    <a:pt x="1269681" y="1393231"/>
                  </a:lnTo>
                  <a:lnTo>
                    <a:pt x="1269363" y="1396402"/>
                  </a:lnTo>
                  <a:lnTo>
                    <a:pt x="1268410" y="1399572"/>
                  </a:lnTo>
                  <a:lnTo>
                    <a:pt x="1267138" y="1402743"/>
                  </a:lnTo>
                  <a:lnTo>
                    <a:pt x="1265867" y="1405279"/>
                  </a:lnTo>
                  <a:lnTo>
                    <a:pt x="1264595" y="1408133"/>
                  </a:lnTo>
                  <a:lnTo>
                    <a:pt x="1262370" y="1410669"/>
                  </a:lnTo>
                  <a:lnTo>
                    <a:pt x="1260145" y="1413206"/>
                  </a:lnTo>
                  <a:lnTo>
                    <a:pt x="1257920" y="1415108"/>
                  </a:lnTo>
                  <a:lnTo>
                    <a:pt x="1255377" y="1417010"/>
                  </a:lnTo>
                  <a:lnTo>
                    <a:pt x="1252516" y="1418595"/>
                  </a:lnTo>
                  <a:lnTo>
                    <a:pt x="1249655" y="1420181"/>
                  </a:lnTo>
                  <a:lnTo>
                    <a:pt x="1246476" y="1421132"/>
                  </a:lnTo>
                  <a:lnTo>
                    <a:pt x="1243616" y="1421766"/>
                  </a:lnTo>
                  <a:lnTo>
                    <a:pt x="1240437" y="1422400"/>
                  </a:lnTo>
                  <a:lnTo>
                    <a:pt x="1236940" y="1422400"/>
                  </a:lnTo>
                  <a:lnTo>
                    <a:pt x="1031278" y="1422400"/>
                  </a:lnTo>
                  <a:lnTo>
                    <a:pt x="1027781" y="1422400"/>
                  </a:lnTo>
                  <a:lnTo>
                    <a:pt x="1024602" y="1421766"/>
                  </a:lnTo>
                  <a:lnTo>
                    <a:pt x="1021424" y="1421132"/>
                  </a:lnTo>
                  <a:lnTo>
                    <a:pt x="1018245" y="1420181"/>
                  </a:lnTo>
                  <a:lnTo>
                    <a:pt x="1015384" y="1418595"/>
                  </a:lnTo>
                  <a:lnTo>
                    <a:pt x="1012841" y="1417010"/>
                  </a:lnTo>
                  <a:lnTo>
                    <a:pt x="1010298" y="1415108"/>
                  </a:lnTo>
                  <a:lnTo>
                    <a:pt x="1007755" y="1413206"/>
                  </a:lnTo>
                  <a:lnTo>
                    <a:pt x="1005848" y="1410669"/>
                  </a:lnTo>
                  <a:lnTo>
                    <a:pt x="1003941" y="1408133"/>
                  </a:lnTo>
                  <a:lnTo>
                    <a:pt x="1002351" y="1405279"/>
                  </a:lnTo>
                  <a:lnTo>
                    <a:pt x="1000762" y="1402743"/>
                  </a:lnTo>
                  <a:lnTo>
                    <a:pt x="999808" y="1399572"/>
                  </a:lnTo>
                  <a:lnTo>
                    <a:pt x="999173" y="1396402"/>
                  </a:lnTo>
                  <a:lnTo>
                    <a:pt x="998537" y="1393231"/>
                  </a:lnTo>
                  <a:lnTo>
                    <a:pt x="998537" y="1389744"/>
                  </a:lnTo>
                  <a:lnTo>
                    <a:pt x="998537" y="782273"/>
                  </a:lnTo>
                  <a:lnTo>
                    <a:pt x="998537" y="778786"/>
                  </a:lnTo>
                  <a:lnTo>
                    <a:pt x="999173" y="775615"/>
                  </a:lnTo>
                  <a:lnTo>
                    <a:pt x="999808" y="772445"/>
                  </a:lnTo>
                  <a:lnTo>
                    <a:pt x="1000762" y="769274"/>
                  </a:lnTo>
                  <a:lnTo>
                    <a:pt x="1002351" y="766421"/>
                  </a:lnTo>
                  <a:lnTo>
                    <a:pt x="1003941" y="763567"/>
                  </a:lnTo>
                  <a:lnTo>
                    <a:pt x="1005848" y="761348"/>
                  </a:lnTo>
                  <a:lnTo>
                    <a:pt x="1007755" y="758812"/>
                  </a:lnTo>
                  <a:lnTo>
                    <a:pt x="1010298" y="756592"/>
                  </a:lnTo>
                  <a:lnTo>
                    <a:pt x="1012841" y="755007"/>
                  </a:lnTo>
                  <a:lnTo>
                    <a:pt x="1015384" y="753105"/>
                  </a:lnTo>
                  <a:lnTo>
                    <a:pt x="1018245" y="751837"/>
                  </a:lnTo>
                  <a:lnTo>
                    <a:pt x="1021424" y="750885"/>
                  </a:lnTo>
                  <a:lnTo>
                    <a:pt x="1024602" y="750251"/>
                  </a:lnTo>
                  <a:lnTo>
                    <a:pt x="1027781" y="749300"/>
                  </a:lnTo>
                  <a:close/>
                  <a:moveTo>
                    <a:pt x="2147065" y="665163"/>
                  </a:moveTo>
                  <a:lnTo>
                    <a:pt x="2154052" y="665163"/>
                  </a:lnTo>
                  <a:lnTo>
                    <a:pt x="2161038" y="665163"/>
                  </a:lnTo>
                  <a:lnTo>
                    <a:pt x="2168025" y="665798"/>
                  </a:lnTo>
                  <a:lnTo>
                    <a:pt x="2175011" y="666432"/>
                  </a:lnTo>
                  <a:lnTo>
                    <a:pt x="2181680" y="667702"/>
                  </a:lnTo>
                  <a:lnTo>
                    <a:pt x="2188349" y="669288"/>
                  </a:lnTo>
                  <a:lnTo>
                    <a:pt x="2194700" y="670875"/>
                  </a:lnTo>
                  <a:lnTo>
                    <a:pt x="2201369" y="673413"/>
                  </a:lnTo>
                  <a:lnTo>
                    <a:pt x="2207085" y="675952"/>
                  </a:lnTo>
                  <a:lnTo>
                    <a:pt x="2213437" y="678173"/>
                  </a:lnTo>
                  <a:lnTo>
                    <a:pt x="2219471" y="681346"/>
                  </a:lnTo>
                  <a:lnTo>
                    <a:pt x="2224869" y="684519"/>
                  </a:lnTo>
                  <a:lnTo>
                    <a:pt x="2230585" y="688327"/>
                  </a:lnTo>
                  <a:lnTo>
                    <a:pt x="2235666" y="692135"/>
                  </a:lnTo>
                  <a:lnTo>
                    <a:pt x="2241065" y="695943"/>
                  </a:lnTo>
                  <a:lnTo>
                    <a:pt x="2245829" y="700702"/>
                  </a:lnTo>
                  <a:lnTo>
                    <a:pt x="2250910" y="704828"/>
                  </a:lnTo>
                  <a:lnTo>
                    <a:pt x="2255356" y="709587"/>
                  </a:lnTo>
                  <a:lnTo>
                    <a:pt x="2259484" y="714347"/>
                  </a:lnTo>
                  <a:lnTo>
                    <a:pt x="2263612" y="719741"/>
                  </a:lnTo>
                  <a:lnTo>
                    <a:pt x="2267423" y="724819"/>
                  </a:lnTo>
                  <a:lnTo>
                    <a:pt x="2270916" y="730530"/>
                  </a:lnTo>
                  <a:lnTo>
                    <a:pt x="2274092" y="736559"/>
                  </a:lnTo>
                  <a:lnTo>
                    <a:pt x="2277268" y="742271"/>
                  </a:lnTo>
                  <a:lnTo>
                    <a:pt x="2280126" y="748300"/>
                  </a:lnTo>
                  <a:lnTo>
                    <a:pt x="2282666" y="754646"/>
                  </a:lnTo>
                  <a:lnTo>
                    <a:pt x="2284572" y="760992"/>
                  </a:lnTo>
                  <a:lnTo>
                    <a:pt x="2286477" y="767021"/>
                  </a:lnTo>
                  <a:lnTo>
                    <a:pt x="2287747" y="773685"/>
                  </a:lnTo>
                  <a:lnTo>
                    <a:pt x="2289018" y="780349"/>
                  </a:lnTo>
                  <a:lnTo>
                    <a:pt x="2289970" y="787330"/>
                  </a:lnTo>
                  <a:lnTo>
                    <a:pt x="2290605" y="794311"/>
                  </a:lnTo>
                  <a:lnTo>
                    <a:pt x="2290605" y="801292"/>
                  </a:lnTo>
                  <a:lnTo>
                    <a:pt x="2290605" y="1286150"/>
                  </a:lnTo>
                  <a:lnTo>
                    <a:pt x="2884137" y="1353738"/>
                  </a:lnTo>
                  <a:lnTo>
                    <a:pt x="2890488" y="1354055"/>
                  </a:lnTo>
                  <a:lnTo>
                    <a:pt x="2898110" y="1354372"/>
                  </a:lnTo>
                  <a:lnTo>
                    <a:pt x="2905732" y="1355007"/>
                  </a:lnTo>
                  <a:lnTo>
                    <a:pt x="2913353" y="1355642"/>
                  </a:lnTo>
                  <a:lnTo>
                    <a:pt x="2920657" y="1357228"/>
                  </a:lnTo>
                  <a:lnTo>
                    <a:pt x="2927644" y="1358815"/>
                  </a:lnTo>
                  <a:lnTo>
                    <a:pt x="2934948" y="1361036"/>
                  </a:lnTo>
                  <a:lnTo>
                    <a:pt x="2941934" y="1362940"/>
                  </a:lnTo>
                  <a:lnTo>
                    <a:pt x="2948603" y="1365796"/>
                  </a:lnTo>
                  <a:lnTo>
                    <a:pt x="2955272" y="1368969"/>
                  </a:lnTo>
                  <a:lnTo>
                    <a:pt x="2961941" y="1372142"/>
                  </a:lnTo>
                  <a:lnTo>
                    <a:pt x="2968292" y="1375633"/>
                  </a:lnTo>
                  <a:lnTo>
                    <a:pt x="2974008" y="1379758"/>
                  </a:lnTo>
                  <a:lnTo>
                    <a:pt x="2980042" y="1383883"/>
                  </a:lnTo>
                  <a:lnTo>
                    <a:pt x="2985758" y="1388008"/>
                  </a:lnTo>
                  <a:lnTo>
                    <a:pt x="2990839" y="1393085"/>
                  </a:lnTo>
                  <a:lnTo>
                    <a:pt x="2996238" y="1397845"/>
                  </a:lnTo>
                  <a:lnTo>
                    <a:pt x="3001319" y="1403239"/>
                  </a:lnTo>
                  <a:lnTo>
                    <a:pt x="3005765" y="1408316"/>
                  </a:lnTo>
                  <a:lnTo>
                    <a:pt x="3010529" y="1414345"/>
                  </a:lnTo>
                  <a:lnTo>
                    <a:pt x="3014657" y="1419739"/>
                  </a:lnTo>
                  <a:lnTo>
                    <a:pt x="3018468" y="1426086"/>
                  </a:lnTo>
                  <a:lnTo>
                    <a:pt x="3021961" y="1432432"/>
                  </a:lnTo>
                  <a:lnTo>
                    <a:pt x="3025454" y="1438778"/>
                  </a:lnTo>
                  <a:lnTo>
                    <a:pt x="3028312" y="1445125"/>
                  </a:lnTo>
                  <a:lnTo>
                    <a:pt x="3030853" y="1452106"/>
                  </a:lnTo>
                  <a:lnTo>
                    <a:pt x="3033393" y="1459087"/>
                  </a:lnTo>
                  <a:lnTo>
                    <a:pt x="3035616" y="1466067"/>
                  </a:lnTo>
                  <a:lnTo>
                    <a:pt x="3036887" y="1473366"/>
                  </a:lnTo>
                  <a:lnTo>
                    <a:pt x="3038474" y="1480664"/>
                  </a:lnTo>
                  <a:lnTo>
                    <a:pt x="3039427" y="1488280"/>
                  </a:lnTo>
                  <a:lnTo>
                    <a:pt x="3040062" y="1495895"/>
                  </a:lnTo>
                  <a:lnTo>
                    <a:pt x="3040062" y="1503511"/>
                  </a:lnTo>
                  <a:lnTo>
                    <a:pt x="3040062" y="2154008"/>
                  </a:lnTo>
                  <a:lnTo>
                    <a:pt x="3040062" y="2161623"/>
                  </a:lnTo>
                  <a:lnTo>
                    <a:pt x="3039427" y="2169556"/>
                  </a:lnTo>
                  <a:lnTo>
                    <a:pt x="3038474" y="2177172"/>
                  </a:lnTo>
                  <a:lnTo>
                    <a:pt x="3036887" y="2184470"/>
                  </a:lnTo>
                  <a:lnTo>
                    <a:pt x="3035616" y="2191451"/>
                  </a:lnTo>
                  <a:lnTo>
                    <a:pt x="3033393" y="2198749"/>
                  </a:lnTo>
                  <a:lnTo>
                    <a:pt x="3030853" y="2205730"/>
                  </a:lnTo>
                  <a:lnTo>
                    <a:pt x="3028312" y="2212394"/>
                  </a:lnTo>
                  <a:lnTo>
                    <a:pt x="3025454" y="2219057"/>
                  </a:lnTo>
                  <a:lnTo>
                    <a:pt x="3021961" y="2225404"/>
                  </a:lnTo>
                  <a:lnTo>
                    <a:pt x="3018468" y="2231433"/>
                  </a:lnTo>
                  <a:lnTo>
                    <a:pt x="3014657" y="2237779"/>
                  </a:lnTo>
                  <a:lnTo>
                    <a:pt x="3010529" y="2243808"/>
                  </a:lnTo>
                  <a:lnTo>
                    <a:pt x="3005765" y="2249202"/>
                  </a:lnTo>
                  <a:lnTo>
                    <a:pt x="3001319" y="2254597"/>
                  </a:lnTo>
                  <a:lnTo>
                    <a:pt x="2996238" y="2259674"/>
                  </a:lnTo>
                  <a:lnTo>
                    <a:pt x="2990839" y="2264433"/>
                  </a:lnTo>
                  <a:lnTo>
                    <a:pt x="2985758" y="2269510"/>
                  </a:lnTo>
                  <a:lnTo>
                    <a:pt x="2980042" y="2273953"/>
                  </a:lnTo>
                  <a:lnTo>
                    <a:pt x="2974008" y="2278078"/>
                  </a:lnTo>
                  <a:lnTo>
                    <a:pt x="2968292" y="2281886"/>
                  </a:lnTo>
                  <a:lnTo>
                    <a:pt x="2961941" y="2285376"/>
                  </a:lnTo>
                  <a:lnTo>
                    <a:pt x="2955272" y="2288867"/>
                  </a:lnTo>
                  <a:lnTo>
                    <a:pt x="2948603" y="2291723"/>
                  </a:lnTo>
                  <a:lnTo>
                    <a:pt x="2941934" y="2294578"/>
                  </a:lnTo>
                  <a:lnTo>
                    <a:pt x="2934948" y="2297117"/>
                  </a:lnTo>
                  <a:lnTo>
                    <a:pt x="2927644" y="2298703"/>
                  </a:lnTo>
                  <a:lnTo>
                    <a:pt x="2920657" y="2300607"/>
                  </a:lnTo>
                  <a:lnTo>
                    <a:pt x="2913353" y="2301877"/>
                  </a:lnTo>
                  <a:lnTo>
                    <a:pt x="2905732" y="2302829"/>
                  </a:lnTo>
                  <a:lnTo>
                    <a:pt x="2898110" y="2303146"/>
                  </a:lnTo>
                  <a:lnTo>
                    <a:pt x="2890488" y="2303463"/>
                  </a:lnTo>
                  <a:lnTo>
                    <a:pt x="2177552" y="2303463"/>
                  </a:lnTo>
                  <a:lnTo>
                    <a:pt x="2173423" y="2303146"/>
                  </a:lnTo>
                  <a:lnTo>
                    <a:pt x="2171200" y="2303146"/>
                  </a:lnTo>
                  <a:lnTo>
                    <a:pt x="2169613" y="2303146"/>
                  </a:lnTo>
                  <a:lnTo>
                    <a:pt x="2162944" y="2303146"/>
                  </a:lnTo>
                  <a:lnTo>
                    <a:pt x="2156275" y="2303146"/>
                  </a:lnTo>
                  <a:lnTo>
                    <a:pt x="2149924" y="2302511"/>
                  </a:lnTo>
                  <a:lnTo>
                    <a:pt x="2143572" y="2301559"/>
                  </a:lnTo>
                  <a:lnTo>
                    <a:pt x="2137538" y="2300607"/>
                  </a:lnTo>
                  <a:lnTo>
                    <a:pt x="2131187" y="2298703"/>
                  </a:lnTo>
                  <a:lnTo>
                    <a:pt x="2125153" y="2297117"/>
                  </a:lnTo>
                  <a:lnTo>
                    <a:pt x="2119437" y="2294896"/>
                  </a:lnTo>
                  <a:lnTo>
                    <a:pt x="2113403" y="2292040"/>
                  </a:lnTo>
                  <a:lnTo>
                    <a:pt x="2107370" y="2289501"/>
                  </a:lnTo>
                  <a:lnTo>
                    <a:pt x="2101971" y="2286645"/>
                  </a:lnTo>
                  <a:lnTo>
                    <a:pt x="2096572" y="2283155"/>
                  </a:lnTo>
                  <a:lnTo>
                    <a:pt x="2091491" y="2279665"/>
                  </a:lnTo>
                  <a:lnTo>
                    <a:pt x="2086093" y="2275222"/>
                  </a:lnTo>
                  <a:lnTo>
                    <a:pt x="2081329" y="2271097"/>
                  </a:lnTo>
                  <a:lnTo>
                    <a:pt x="2076883" y="2266972"/>
                  </a:lnTo>
                  <a:lnTo>
                    <a:pt x="1560520" y="1751334"/>
                  </a:lnTo>
                  <a:lnTo>
                    <a:pt x="1556074" y="1746574"/>
                  </a:lnTo>
                  <a:lnTo>
                    <a:pt x="1552263" y="1741815"/>
                  </a:lnTo>
                  <a:lnTo>
                    <a:pt x="1548135" y="1737055"/>
                  </a:lnTo>
                  <a:lnTo>
                    <a:pt x="1544642" y="1731661"/>
                  </a:lnTo>
                  <a:lnTo>
                    <a:pt x="1541466" y="1726583"/>
                  </a:lnTo>
                  <a:lnTo>
                    <a:pt x="1538291" y="1720872"/>
                  </a:lnTo>
                  <a:lnTo>
                    <a:pt x="1535432" y="1715477"/>
                  </a:lnTo>
                  <a:lnTo>
                    <a:pt x="1532892" y="1709766"/>
                  </a:lnTo>
                  <a:lnTo>
                    <a:pt x="1530987" y="1704054"/>
                  </a:lnTo>
                  <a:lnTo>
                    <a:pt x="1529081" y="1698342"/>
                  </a:lnTo>
                  <a:lnTo>
                    <a:pt x="1527493" y="1692631"/>
                  </a:lnTo>
                  <a:lnTo>
                    <a:pt x="1526223" y="1686919"/>
                  </a:lnTo>
                  <a:lnTo>
                    <a:pt x="1525270" y="1680890"/>
                  </a:lnTo>
                  <a:lnTo>
                    <a:pt x="1524635" y="1674544"/>
                  </a:lnTo>
                  <a:lnTo>
                    <a:pt x="1524000" y="1668515"/>
                  </a:lnTo>
                  <a:lnTo>
                    <a:pt x="1524000" y="1662803"/>
                  </a:lnTo>
                  <a:lnTo>
                    <a:pt x="1524000" y="1656774"/>
                  </a:lnTo>
                  <a:lnTo>
                    <a:pt x="1524635" y="1650428"/>
                  </a:lnTo>
                  <a:lnTo>
                    <a:pt x="1525270" y="1644716"/>
                  </a:lnTo>
                  <a:lnTo>
                    <a:pt x="1526223" y="1638687"/>
                  </a:lnTo>
                  <a:lnTo>
                    <a:pt x="1527493" y="1632658"/>
                  </a:lnTo>
                  <a:lnTo>
                    <a:pt x="1529081" y="1626946"/>
                  </a:lnTo>
                  <a:lnTo>
                    <a:pt x="1530987" y="1621235"/>
                  </a:lnTo>
                  <a:lnTo>
                    <a:pt x="1532892" y="1615523"/>
                  </a:lnTo>
                  <a:lnTo>
                    <a:pt x="1535432" y="1609811"/>
                  </a:lnTo>
                  <a:lnTo>
                    <a:pt x="1538291" y="1604417"/>
                  </a:lnTo>
                  <a:lnTo>
                    <a:pt x="1541466" y="1599023"/>
                  </a:lnTo>
                  <a:lnTo>
                    <a:pt x="1544642" y="1593628"/>
                  </a:lnTo>
                  <a:lnTo>
                    <a:pt x="1548135" y="1588551"/>
                  </a:lnTo>
                  <a:lnTo>
                    <a:pt x="1552263" y="1583474"/>
                  </a:lnTo>
                  <a:lnTo>
                    <a:pt x="1556074" y="1578714"/>
                  </a:lnTo>
                  <a:lnTo>
                    <a:pt x="1560520" y="1574272"/>
                  </a:lnTo>
                  <a:lnTo>
                    <a:pt x="1564966" y="1569830"/>
                  </a:lnTo>
                  <a:lnTo>
                    <a:pt x="1570047" y="1565705"/>
                  </a:lnTo>
                  <a:lnTo>
                    <a:pt x="1574811" y="1561897"/>
                  </a:lnTo>
                  <a:lnTo>
                    <a:pt x="1579574" y="1558406"/>
                  </a:lnTo>
                  <a:lnTo>
                    <a:pt x="1584973" y="1554916"/>
                  </a:lnTo>
                  <a:lnTo>
                    <a:pt x="1590054" y="1552060"/>
                  </a:lnTo>
                  <a:lnTo>
                    <a:pt x="1595770" y="1549521"/>
                  </a:lnTo>
                  <a:lnTo>
                    <a:pt x="1601486" y="1546666"/>
                  </a:lnTo>
                  <a:lnTo>
                    <a:pt x="1606885" y="1544444"/>
                  </a:lnTo>
                  <a:lnTo>
                    <a:pt x="1612919" y="1542858"/>
                  </a:lnTo>
                  <a:lnTo>
                    <a:pt x="1618635" y="1540954"/>
                  </a:lnTo>
                  <a:lnTo>
                    <a:pt x="1624669" y="1539685"/>
                  </a:lnTo>
                  <a:lnTo>
                    <a:pt x="1630702" y="1538733"/>
                  </a:lnTo>
                  <a:lnTo>
                    <a:pt x="1637054" y="1538098"/>
                  </a:lnTo>
                  <a:lnTo>
                    <a:pt x="1642770" y="1537463"/>
                  </a:lnTo>
                  <a:lnTo>
                    <a:pt x="1649121" y="1537146"/>
                  </a:lnTo>
                  <a:lnTo>
                    <a:pt x="1655473" y="1537463"/>
                  </a:lnTo>
                  <a:lnTo>
                    <a:pt x="1661824" y="1538098"/>
                  </a:lnTo>
                  <a:lnTo>
                    <a:pt x="1667858" y="1538733"/>
                  </a:lnTo>
                  <a:lnTo>
                    <a:pt x="1673891" y="1539685"/>
                  </a:lnTo>
                  <a:lnTo>
                    <a:pt x="1679925" y="1540954"/>
                  </a:lnTo>
                  <a:lnTo>
                    <a:pt x="1685641" y="1542858"/>
                  </a:lnTo>
                  <a:lnTo>
                    <a:pt x="1691675" y="1544444"/>
                  </a:lnTo>
                  <a:lnTo>
                    <a:pt x="1697391" y="1546666"/>
                  </a:lnTo>
                  <a:lnTo>
                    <a:pt x="1702790" y="1549521"/>
                  </a:lnTo>
                  <a:lnTo>
                    <a:pt x="1708506" y="1552060"/>
                  </a:lnTo>
                  <a:lnTo>
                    <a:pt x="1713587" y="1554916"/>
                  </a:lnTo>
                  <a:lnTo>
                    <a:pt x="1718986" y="1558406"/>
                  </a:lnTo>
                  <a:lnTo>
                    <a:pt x="1723749" y="1561897"/>
                  </a:lnTo>
                  <a:lnTo>
                    <a:pt x="1728513" y="1565705"/>
                  </a:lnTo>
                  <a:lnTo>
                    <a:pt x="1733594" y="1569830"/>
                  </a:lnTo>
                  <a:lnTo>
                    <a:pt x="1738040" y="1574272"/>
                  </a:lnTo>
                  <a:lnTo>
                    <a:pt x="2017816" y="1853827"/>
                  </a:lnTo>
                  <a:lnTo>
                    <a:pt x="2017816" y="801292"/>
                  </a:lnTo>
                  <a:lnTo>
                    <a:pt x="2018133" y="794311"/>
                  </a:lnTo>
                  <a:lnTo>
                    <a:pt x="2018451" y="787330"/>
                  </a:lnTo>
                  <a:lnTo>
                    <a:pt x="2019404" y="780349"/>
                  </a:lnTo>
                  <a:lnTo>
                    <a:pt x="2020674" y="773685"/>
                  </a:lnTo>
                  <a:lnTo>
                    <a:pt x="2021944" y="767021"/>
                  </a:lnTo>
                  <a:lnTo>
                    <a:pt x="2024167" y="760992"/>
                  </a:lnTo>
                  <a:lnTo>
                    <a:pt x="2026073" y="754646"/>
                  </a:lnTo>
                  <a:lnTo>
                    <a:pt x="2028613" y="748300"/>
                  </a:lnTo>
                  <a:lnTo>
                    <a:pt x="2031471" y="742271"/>
                  </a:lnTo>
                  <a:lnTo>
                    <a:pt x="2034329" y="736559"/>
                  </a:lnTo>
                  <a:lnTo>
                    <a:pt x="2037823" y="730530"/>
                  </a:lnTo>
                  <a:lnTo>
                    <a:pt x="2040998" y="724819"/>
                  </a:lnTo>
                  <a:lnTo>
                    <a:pt x="2045127" y="719741"/>
                  </a:lnTo>
                  <a:lnTo>
                    <a:pt x="2048937" y="714347"/>
                  </a:lnTo>
                  <a:lnTo>
                    <a:pt x="2053383" y="709587"/>
                  </a:lnTo>
                  <a:lnTo>
                    <a:pt x="2057829" y="704828"/>
                  </a:lnTo>
                  <a:lnTo>
                    <a:pt x="2062275" y="700702"/>
                  </a:lnTo>
                  <a:lnTo>
                    <a:pt x="2067674" y="695943"/>
                  </a:lnTo>
                  <a:lnTo>
                    <a:pt x="2072437" y="692135"/>
                  </a:lnTo>
                  <a:lnTo>
                    <a:pt x="2078154" y="688327"/>
                  </a:lnTo>
                  <a:lnTo>
                    <a:pt x="2083552" y="684519"/>
                  </a:lnTo>
                  <a:lnTo>
                    <a:pt x="2089268" y="681346"/>
                  </a:lnTo>
                  <a:lnTo>
                    <a:pt x="2095302" y="678173"/>
                  </a:lnTo>
                  <a:lnTo>
                    <a:pt x="2101018" y="675952"/>
                  </a:lnTo>
                  <a:lnTo>
                    <a:pt x="2107370" y="673413"/>
                  </a:lnTo>
                  <a:lnTo>
                    <a:pt x="2113721" y="670875"/>
                  </a:lnTo>
                  <a:lnTo>
                    <a:pt x="2120390" y="669288"/>
                  </a:lnTo>
                  <a:lnTo>
                    <a:pt x="2127059" y="667702"/>
                  </a:lnTo>
                  <a:lnTo>
                    <a:pt x="2133728" y="666432"/>
                  </a:lnTo>
                  <a:lnTo>
                    <a:pt x="2140079" y="665798"/>
                  </a:lnTo>
                  <a:lnTo>
                    <a:pt x="2147065" y="665163"/>
                  </a:lnTo>
                  <a:close/>
                  <a:moveTo>
                    <a:pt x="1426690" y="484188"/>
                  </a:moveTo>
                  <a:lnTo>
                    <a:pt x="1631151" y="484188"/>
                  </a:lnTo>
                  <a:lnTo>
                    <a:pt x="1634627" y="484505"/>
                  </a:lnTo>
                  <a:lnTo>
                    <a:pt x="1637787" y="484822"/>
                  </a:lnTo>
                  <a:lnTo>
                    <a:pt x="1640947" y="485773"/>
                  </a:lnTo>
                  <a:lnTo>
                    <a:pt x="1644107" y="486725"/>
                  </a:lnTo>
                  <a:lnTo>
                    <a:pt x="1646635" y="488310"/>
                  </a:lnTo>
                  <a:lnTo>
                    <a:pt x="1649479" y="489895"/>
                  </a:lnTo>
                  <a:lnTo>
                    <a:pt x="1652008" y="491798"/>
                  </a:lnTo>
                  <a:lnTo>
                    <a:pt x="1654536" y="493700"/>
                  </a:lnTo>
                  <a:lnTo>
                    <a:pt x="1656432" y="496237"/>
                  </a:lnTo>
                  <a:lnTo>
                    <a:pt x="1658328" y="498773"/>
                  </a:lnTo>
                  <a:lnTo>
                    <a:pt x="1659908" y="501310"/>
                  </a:lnTo>
                  <a:lnTo>
                    <a:pt x="1661488" y="504164"/>
                  </a:lnTo>
                  <a:lnTo>
                    <a:pt x="1662436" y="507334"/>
                  </a:lnTo>
                  <a:lnTo>
                    <a:pt x="1663068" y="510505"/>
                  </a:lnTo>
                  <a:lnTo>
                    <a:pt x="1663700" y="513676"/>
                  </a:lnTo>
                  <a:lnTo>
                    <a:pt x="1663700" y="517164"/>
                  </a:lnTo>
                  <a:lnTo>
                    <a:pt x="1663700" y="1389743"/>
                  </a:lnTo>
                  <a:lnTo>
                    <a:pt x="1663700" y="1393231"/>
                  </a:lnTo>
                  <a:lnTo>
                    <a:pt x="1663068" y="1396401"/>
                  </a:lnTo>
                  <a:lnTo>
                    <a:pt x="1662436" y="1399572"/>
                  </a:lnTo>
                  <a:lnTo>
                    <a:pt x="1661488" y="1402743"/>
                  </a:lnTo>
                  <a:lnTo>
                    <a:pt x="1659908" y="1405279"/>
                  </a:lnTo>
                  <a:lnTo>
                    <a:pt x="1658328" y="1408133"/>
                  </a:lnTo>
                  <a:lnTo>
                    <a:pt x="1656432" y="1410669"/>
                  </a:lnTo>
                  <a:lnTo>
                    <a:pt x="1654536" y="1413206"/>
                  </a:lnTo>
                  <a:lnTo>
                    <a:pt x="1652008" y="1415108"/>
                  </a:lnTo>
                  <a:lnTo>
                    <a:pt x="1649479" y="1417011"/>
                  </a:lnTo>
                  <a:lnTo>
                    <a:pt x="1646635" y="1418596"/>
                  </a:lnTo>
                  <a:lnTo>
                    <a:pt x="1644107" y="1420182"/>
                  </a:lnTo>
                  <a:lnTo>
                    <a:pt x="1640947" y="1421133"/>
                  </a:lnTo>
                  <a:lnTo>
                    <a:pt x="1637787" y="1421767"/>
                  </a:lnTo>
                  <a:lnTo>
                    <a:pt x="1634627" y="1422401"/>
                  </a:lnTo>
                  <a:lnTo>
                    <a:pt x="1631151" y="1422401"/>
                  </a:lnTo>
                  <a:lnTo>
                    <a:pt x="1426690" y="1422401"/>
                  </a:lnTo>
                  <a:lnTo>
                    <a:pt x="1423214" y="1422401"/>
                  </a:lnTo>
                  <a:lnTo>
                    <a:pt x="1420054" y="1421767"/>
                  </a:lnTo>
                  <a:lnTo>
                    <a:pt x="1416894" y="1421133"/>
                  </a:lnTo>
                  <a:lnTo>
                    <a:pt x="1413734" y="1420182"/>
                  </a:lnTo>
                  <a:lnTo>
                    <a:pt x="1411206" y="1418596"/>
                  </a:lnTo>
                  <a:lnTo>
                    <a:pt x="1408362" y="1417011"/>
                  </a:lnTo>
                  <a:lnTo>
                    <a:pt x="1405834" y="1415108"/>
                  </a:lnTo>
                  <a:lnTo>
                    <a:pt x="1403622" y="1413206"/>
                  </a:lnTo>
                  <a:lnTo>
                    <a:pt x="1401409" y="1410669"/>
                  </a:lnTo>
                  <a:lnTo>
                    <a:pt x="1399513" y="1408133"/>
                  </a:lnTo>
                  <a:lnTo>
                    <a:pt x="1397933" y="1405279"/>
                  </a:lnTo>
                  <a:lnTo>
                    <a:pt x="1396669" y="1402743"/>
                  </a:lnTo>
                  <a:lnTo>
                    <a:pt x="1395405" y="1399572"/>
                  </a:lnTo>
                  <a:lnTo>
                    <a:pt x="1394457" y="1396401"/>
                  </a:lnTo>
                  <a:lnTo>
                    <a:pt x="1394141" y="1393231"/>
                  </a:lnTo>
                  <a:lnTo>
                    <a:pt x="1393825" y="1389743"/>
                  </a:lnTo>
                  <a:lnTo>
                    <a:pt x="1393825" y="517164"/>
                  </a:lnTo>
                  <a:lnTo>
                    <a:pt x="1394141" y="513676"/>
                  </a:lnTo>
                  <a:lnTo>
                    <a:pt x="1394457" y="510505"/>
                  </a:lnTo>
                  <a:lnTo>
                    <a:pt x="1395405" y="507334"/>
                  </a:lnTo>
                  <a:lnTo>
                    <a:pt x="1396669" y="504164"/>
                  </a:lnTo>
                  <a:lnTo>
                    <a:pt x="1397933" y="501310"/>
                  </a:lnTo>
                  <a:lnTo>
                    <a:pt x="1399513" y="498773"/>
                  </a:lnTo>
                  <a:lnTo>
                    <a:pt x="1401409" y="496237"/>
                  </a:lnTo>
                  <a:lnTo>
                    <a:pt x="1403622" y="493700"/>
                  </a:lnTo>
                  <a:lnTo>
                    <a:pt x="1405834" y="491798"/>
                  </a:lnTo>
                  <a:lnTo>
                    <a:pt x="1408362" y="489895"/>
                  </a:lnTo>
                  <a:lnTo>
                    <a:pt x="1411206" y="488310"/>
                  </a:lnTo>
                  <a:lnTo>
                    <a:pt x="1413734" y="486725"/>
                  </a:lnTo>
                  <a:lnTo>
                    <a:pt x="1416894" y="485773"/>
                  </a:lnTo>
                  <a:lnTo>
                    <a:pt x="1420054" y="484822"/>
                  </a:lnTo>
                  <a:lnTo>
                    <a:pt x="1423214" y="484505"/>
                  </a:lnTo>
                  <a:lnTo>
                    <a:pt x="1426690" y="484188"/>
                  </a:lnTo>
                  <a:close/>
                  <a:moveTo>
                    <a:pt x="183794" y="0"/>
                  </a:moveTo>
                  <a:lnTo>
                    <a:pt x="193952" y="0"/>
                  </a:lnTo>
                  <a:lnTo>
                    <a:pt x="2827060" y="0"/>
                  </a:lnTo>
                  <a:lnTo>
                    <a:pt x="2837218" y="0"/>
                  </a:lnTo>
                  <a:lnTo>
                    <a:pt x="2847059" y="952"/>
                  </a:lnTo>
                  <a:lnTo>
                    <a:pt x="2856582" y="2539"/>
                  </a:lnTo>
                  <a:lnTo>
                    <a:pt x="2866105" y="4443"/>
                  </a:lnTo>
                  <a:lnTo>
                    <a:pt x="2875628" y="6982"/>
                  </a:lnTo>
                  <a:lnTo>
                    <a:pt x="2884516" y="10156"/>
                  </a:lnTo>
                  <a:lnTo>
                    <a:pt x="2893721" y="13964"/>
                  </a:lnTo>
                  <a:lnTo>
                    <a:pt x="2902292" y="17773"/>
                  </a:lnTo>
                  <a:lnTo>
                    <a:pt x="2911180" y="22851"/>
                  </a:lnTo>
                  <a:lnTo>
                    <a:pt x="2919433" y="27611"/>
                  </a:lnTo>
                  <a:lnTo>
                    <a:pt x="2927369" y="33324"/>
                  </a:lnTo>
                  <a:lnTo>
                    <a:pt x="2935623" y="39036"/>
                  </a:lnTo>
                  <a:lnTo>
                    <a:pt x="2942924" y="45384"/>
                  </a:lnTo>
                  <a:lnTo>
                    <a:pt x="2950225" y="52366"/>
                  </a:lnTo>
                  <a:lnTo>
                    <a:pt x="2957525" y="59665"/>
                  </a:lnTo>
                  <a:lnTo>
                    <a:pt x="2964192" y="67282"/>
                  </a:lnTo>
                  <a:lnTo>
                    <a:pt x="2970540" y="74899"/>
                  </a:lnTo>
                  <a:lnTo>
                    <a:pt x="2976571" y="83468"/>
                  </a:lnTo>
                  <a:lnTo>
                    <a:pt x="2982285" y="92037"/>
                  </a:lnTo>
                  <a:lnTo>
                    <a:pt x="2987682" y="101240"/>
                  </a:lnTo>
                  <a:lnTo>
                    <a:pt x="2992761" y="110444"/>
                  </a:lnTo>
                  <a:lnTo>
                    <a:pt x="2997522" y="119965"/>
                  </a:lnTo>
                  <a:lnTo>
                    <a:pt x="3001649" y="130121"/>
                  </a:lnTo>
                  <a:lnTo>
                    <a:pt x="3005458" y="140276"/>
                  </a:lnTo>
                  <a:lnTo>
                    <a:pt x="3008950" y="150749"/>
                  </a:lnTo>
                  <a:lnTo>
                    <a:pt x="3012124" y="161540"/>
                  </a:lnTo>
                  <a:lnTo>
                    <a:pt x="3014663" y="172330"/>
                  </a:lnTo>
                  <a:lnTo>
                    <a:pt x="3016885" y="183438"/>
                  </a:lnTo>
                  <a:lnTo>
                    <a:pt x="3018473" y="194546"/>
                  </a:lnTo>
                  <a:lnTo>
                    <a:pt x="3019742" y="205971"/>
                  </a:lnTo>
                  <a:lnTo>
                    <a:pt x="3020695" y="218031"/>
                  </a:lnTo>
                  <a:lnTo>
                    <a:pt x="3021012" y="229774"/>
                  </a:lnTo>
                  <a:lnTo>
                    <a:pt x="3021012" y="1276768"/>
                  </a:lnTo>
                  <a:lnTo>
                    <a:pt x="3013711" y="1272642"/>
                  </a:lnTo>
                  <a:lnTo>
                    <a:pt x="3006410" y="1268833"/>
                  </a:lnTo>
                  <a:lnTo>
                    <a:pt x="2999109" y="1265342"/>
                  </a:lnTo>
                  <a:lnTo>
                    <a:pt x="2991808" y="1262169"/>
                  </a:lnTo>
                  <a:lnTo>
                    <a:pt x="2983872" y="1258995"/>
                  </a:lnTo>
                  <a:lnTo>
                    <a:pt x="2976254" y="1256139"/>
                  </a:lnTo>
                  <a:lnTo>
                    <a:pt x="2968318" y="1253282"/>
                  </a:lnTo>
                  <a:lnTo>
                    <a:pt x="2960382" y="1251061"/>
                  </a:lnTo>
                  <a:lnTo>
                    <a:pt x="2952129" y="1248839"/>
                  </a:lnTo>
                  <a:lnTo>
                    <a:pt x="2944193" y="1247252"/>
                  </a:lnTo>
                  <a:lnTo>
                    <a:pt x="2935940" y="1245348"/>
                  </a:lnTo>
                  <a:lnTo>
                    <a:pt x="2927369" y="1244079"/>
                  </a:lnTo>
                  <a:lnTo>
                    <a:pt x="2919116" y="1242809"/>
                  </a:lnTo>
                  <a:lnTo>
                    <a:pt x="2910863" y="1242175"/>
                  </a:lnTo>
                  <a:lnTo>
                    <a:pt x="2901975" y="1241540"/>
                  </a:lnTo>
                  <a:lnTo>
                    <a:pt x="2893404" y="1241540"/>
                  </a:lnTo>
                  <a:lnTo>
                    <a:pt x="2646123" y="1213294"/>
                  </a:lnTo>
                  <a:lnTo>
                    <a:pt x="2646123" y="313876"/>
                  </a:lnTo>
                  <a:lnTo>
                    <a:pt x="374889" y="313876"/>
                  </a:lnTo>
                  <a:lnTo>
                    <a:pt x="374889" y="1959424"/>
                  </a:lnTo>
                  <a:lnTo>
                    <a:pt x="1610021" y="1959424"/>
                  </a:lnTo>
                  <a:lnTo>
                    <a:pt x="1923646" y="2273300"/>
                  </a:lnTo>
                  <a:lnTo>
                    <a:pt x="193952" y="2273300"/>
                  </a:lnTo>
                  <a:lnTo>
                    <a:pt x="183794" y="2273300"/>
                  </a:lnTo>
                  <a:lnTo>
                    <a:pt x="173953" y="2272348"/>
                  </a:lnTo>
                  <a:lnTo>
                    <a:pt x="164113" y="2270761"/>
                  </a:lnTo>
                  <a:lnTo>
                    <a:pt x="154908" y="2268857"/>
                  </a:lnTo>
                  <a:lnTo>
                    <a:pt x="145385" y="2266318"/>
                  </a:lnTo>
                  <a:lnTo>
                    <a:pt x="136496" y="2263144"/>
                  </a:lnTo>
                  <a:lnTo>
                    <a:pt x="127291" y="2259336"/>
                  </a:lnTo>
                  <a:lnTo>
                    <a:pt x="118720" y="2255528"/>
                  </a:lnTo>
                  <a:lnTo>
                    <a:pt x="109832" y="2250450"/>
                  </a:lnTo>
                  <a:lnTo>
                    <a:pt x="101579" y="2245689"/>
                  </a:lnTo>
                  <a:lnTo>
                    <a:pt x="93326" y="2240294"/>
                  </a:lnTo>
                  <a:lnTo>
                    <a:pt x="85390" y="2234264"/>
                  </a:lnTo>
                  <a:lnTo>
                    <a:pt x="77771" y="2227917"/>
                  </a:lnTo>
                  <a:lnTo>
                    <a:pt x="70470" y="2220935"/>
                  </a:lnTo>
                  <a:lnTo>
                    <a:pt x="63487" y="2213635"/>
                  </a:lnTo>
                  <a:lnTo>
                    <a:pt x="56821" y="2206018"/>
                  </a:lnTo>
                  <a:lnTo>
                    <a:pt x="50472" y="2198402"/>
                  </a:lnTo>
                  <a:lnTo>
                    <a:pt x="44441" y="2189833"/>
                  </a:lnTo>
                  <a:lnTo>
                    <a:pt x="38727" y="2181264"/>
                  </a:lnTo>
                  <a:lnTo>
                    <a:pt x="33013" y="2172060"/>
                  </a:lnTo>
                  <a:lnTo>
                    <a:pt x="28252" y="2162856"/>
                  </a:lnTo>
                  <a:lnTo>
                    <a:pt x="23490" y="2153335"/>
                  </a:lnTo>
                  <a:lnTo>
                    <a:pt x="19364" y="2143180"/>
                  </a:lnTo>
                  <a:lnTo>
                    <a:pt x="15237" y="2133024"/>
                  </a:lnTo>
                  <a:lnTo>
                    <a:pt x="11745" y="2122551"/>
                  </a:lnTo>
                  <a:lnTo>
                    <a:pt x="8888" y="2112078"/>
                  </a:lnTo>
                  <a:lnTo>
                    <a:pt x="6349" y="2100970"/>
                  </a:lnTo>
                  <a:lnTo>
                    <a:pt x="3809" y="2089862"/>
                  </a:lnTo>
                  <a:lnTo>
                    <a:pt x="2540" y="2078754"/>
                  </a:lnTo>
                  <a:lnTo>
                    <a:pt x="952" y="2067329"/>
                  </a:lnTo>
                  <a:lnTo>
                    <a:pt x="318" y="2055269"/>
                  </a:lnTo>
                  <a:lnTo>
                    <a:pt x="0" y="2043844"/>
                  </a:lnTo>
                  <a:lnTo>
                    <a:pt x="0" y="229774"/>
                  </a:lnTo>
                  <a:lnTo>
                    <a:pt x="318" y="218031"/>
                  </a:lnTo>
                  <a:lnTo>
                    <a:pt x="952" y="205971"/>
                  </a:lnTo>
                  <a:lnTo>
                    <a:pt x="2540" y="194546"/>
                  </a:lnTo>
                  <a:lnTo>
                    <a:pt x="3809" y="183438"/>
                  </a:lnTo>
                  <a:lnTo>
                    <a:pt x="6349" y="172330"/>
                  </a:lnTo>
                  <a:lnTo>
                    <a:pt x="8888" y="161540"/>
                  </a:lnTo>
                  <a:lnTo>
                    <a:pt x="11745" y="150749"/>
                  </a:lnTo>
                  <a:lnTo>
                    <a:pt x="15237" y="140276"/>
                  </a:lnTo>
                  <a:lnTo>
                    <a:pt x="19364" y="130121"/>
                  </a:lnTo>
                  <a:lnTo>
                    <a:pt x="23490" y="119965"/>
                  </a:lnTo>
                  <a:lnTo>
                    <a:pt x="28252" y="110444"/>
                  </a:lnTo>
                  <a:lnTo>
                    <a:pt x="33013" y="101240"/>
                  </a:lnTo>
                  <a:lnTo>
                    <a:pt x="38727" y="92037"/>
                  </a:lnTo>
                  <a:lnTo>
                    <a:pt x="44441" y="83468"/>
                  </a:lnTo>
                  <a:lnTo>
                    <a:pt x="50472" y="74899"/>
                  </a:lnTo>
                  <a:lnTo>
                    <a:pt x="56821" y="67282"/>
                  </a:lnTo>
                  <a:lnTo>
                    <a:pt x="63487" y="59665"/>
                  </a:lnTo>
                  <a:lnTo>
                    <a:pt x="70470" y="52366"/>
                  </a:lnTo>
                  <a:lnTo>
                    <a:pt x="77771" y="45384"/>
                  </a:lnTo>
                  <a:lnTo>
                    <a:pt x="85390" y="39036"/>
                  </a:lnTo>
                  <a:lnTo>
                    <a:pt x="93326" y="33324"/>
                  </a:lnTo>
                  <a:lnTo>
                    <a:pt x="101579" y="27611"/>
                  </a:lnTo>
                  <a:lnTo>
                    <a:pt x="109832" y="22851"/>
                  </a:lnTo>
                  <a:lnTo>
                    <a:pt x="118720" y="17773"/>
                  </a:lnTo>
                  <a:lnTo>
                    <a:pt x="127291" y="13964"/>
                  </a:lnTo>
                  <a:lnTo>
                    <a:pt x="136496" y="10156"/>
                  </a:lnTo>
                  <a:lnTo>
                    <a:pt x="145385" y="6982"/>
                  </a:lnTo>
                  <a:lnTo>
                    <a:pt x="154908" y="4443"/>
                  </a:lnTo>
                  <a:lnTo>
                    <a:pt x="164113" y="2539"/>
                  </a:lnTo>
                  <a:lnTo>
                    <a:pt x="173953" y="952"/>
                  </a:lnTo>
                  <a:lnTo>
                    <a:pt x="183794"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21" name="PA_组合 20"/>
          <p:cNvGrpSpPr/>
          <p:nvPr>
            <p:custDataLst>
              <p:tags r:id="rId4"/>
            </p:custDataLst>
          </p:nvPr>
        </p:nvGrpSpPr>
        <p:grpSpPr>
          <a:xfrm>
            <a:off x="5127143" y="2924662"/>
            <a:ext cx="1041747" cy="1041747"/>
            <a:chOff x="6821550" y="1828640"/>
            <a:chExt cx="576064" cy="576064"/>
          </a:xfrm>
          <a:effectLst>
            <a:outerShdw blurRad="355600" dist="101600" dir="2700000" algn="tl" rotWithShape="0">
              <a:prstClr val="black">
                <a:alpha val="40000"/>
              </a:prstClr>
            </a:outerShdw>
          </a:effectLst>
        </p:grpSpPr>
        <p:sp>
          <p:nvSpPr>
            <p:cNvPr id="22" name="椭圆 21"/>
            <p:cNvSpPr/>
            <p:nvPr/>
          </p:nvSpPr>
          <p:spPr>
            <a:xfrm>
              <a:off x="6821550" y="1828640"/>
              <a:ext cx="576064" cy="5760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KSO_Shape"/>
            <p:cNvSpPr>
              <a:spLocks/>
            </p:cNvSpPr>
            <p:nvPr/>
          </p:nvSpPr>
          <p:spPr bwMode="auto">
            <a:xfrm>
              <a:off x="6947440" y="2028536"/>
              <a:ext cx="324284" cy="247321"/>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grpSp>
      <p:grpSp>
        <p:nvGrpSpPr>
          <p:cNvPr id="24" name="PA_组合 23"/>
          <p:cNvGrpSpPr/>
          <p:nvPr>
            <p:custDataLst>
              <p:tags r:id="rId5"/>
            </p:custDataLst>
          </p:nvPr>
        </p:nvGrpSpPr>
        <p:grpSpPr>
          <a:xfrm>
            <a:off x="7766307" y="2596358"/>
            <a:ext cx="849179" cy="849179"/>
            <a:chOff x="7537747" y="1828640"/>
            <a:chExt cx="576064" cy="576064"/>
          </a:xfrm>
          <a:effectLst>
            <a:outerShdw blurRad="355600" dist="101600" dir="2700000" algn="tl" rotWithShape="0">
              <a:prstClr val="black">
                <a:alpha val="40000"/>
              </a:prstClr>
            </a:outerShdw>
          </a:effectLst>
        </p:grpSpPr>
        <p:sp>
          <p:nvSpPr>
            <p:cNvPr id="25" name="椭圆 24"/>
            <p:cNvSpPr/>
            <p:nvPr/>
          </p:nvSpPr>
          <p:spPr>
            <a:xfrm>
              <a:off x="7537747" y="1828640"/>
              <a:ext cx="576064" cy="5760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KSO_Shape"/>
            <p:cNvSpPr>
              <a:spLocks/>
            </p:cNvSpPr>
            <p:nvPr/>
          </p:nvSpPr>
          <p:spPr bwMode="auto">
            <a:xfrm>
              <a:off x="7677487" y="1973096"/>
              <a:ext cx="296583" cy="29361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grpSp>
      <p:grpSp>
        <p:nvGrpSpPr>
          <p:cNvPr id="27" name="PA_组合 26"/>
          <p:cNvGrpSpPr/>
          <p:nvPr>
            <p:custDataLst>
              <p:tags r:id="rId6"/>
            </p:custDataLst>
          </p:nvPr>
        </p:nvGrpSpPr>
        <p:grpSpPr>
          <a:xfrm>
            <a:off x="7940932" y="1234334"/>
            <a:ext cx="604048" cy="604048"/>
            <a:chOff x="8977907" y="1828640"/>
            <a:chExt cx="576064" cy="576064"/>
          </a:xfrm>
          <a:effectLst>
            <a:outerShdw blurRad="355600" dist="101600" dir="2700000" algn="tl" rotWithShape="0">
              <a:prstClr val="black">
                <a:alpha val="40000"/>
              </a:prstClr>
            </a:outerShdw>
          </a:effectLst>
        </p:grpSpPr>
        <p:sp>
          <p:nvSpPr>
            <p:cNvPr id="28" name="椭圆 27"/>
            <p:cNvSpPr/>
            <p:nvPr/>
          </p:nvSpPr>
          <p:spPr>
            <a:xfrm>
              <a:off x="8977907" y="1828640"/>
              <a:ext cx="576064" cy="5760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KSO_Shape"/>
            <p:cNvSpPr>
              <a:spLocks/>
            </p:cNvSpPr>
            <p:nvPr/>
          </p:nvSpPr>
          <p:spPr bwMode="auto">
            <a:xfrm>
              <a:off x="9121923" y="1989931"/>
              <a:ext cx="316789" cy="26927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grpSp>
      <p:sp>
        <p:nvSpPr>
          <p:cNvPr id="30" name="PA_椭圆 29"/>
          <p:cNvSpPr/>
          <p:nvPr>
            <p:custDataLst>
              <p:tags r:id="rId7"/>
            </p:custDataLst>
          </p:nvPr>
        </p:nvSpPr>
        <p:spPr>
          <a:xfrm>
            <a:off x="7120085" y="485057"/>
            <a:ext cx="207640" cy="207640"/>
          </a:xfrm>
          <a:prstGeom prst="ellipse">
            <a:avLst/>
          </a:prstGeom>
          <a:solidFill>
            <a:srgbClr val="0070C0"/>
          </a:solidFill>
          <a:ln>
            <a:noFill/>
          </a:ln>
          <a:effectLst>
            <a:outerShdw blurRad="3556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PA_椭圆 30"/>
          <p:cNvSpPr/>
          <p:nvPr>
            <p:custDataLst>
              <p:tags r:id="rId8"/>
            </p:custDataLst>
          </p:nvPr>
        </p:nvSpPr>
        <p:spPr>
          <a:xfrm>
            <a:off x="7272485" y="1997224"/>
            <a:ext cx="207640" cy="207640"/>
          </a:xfrm>
          <a:prstGeom prst="ellipse">
            <a:avLst/>
          </a:prstGeom>
          <a:solidFill>
            <a:srgbClr val="0070C0"/>
          </a:solidFill>
          <a:ln>
            <a:noFill/>
          </a:ln>
          <a:effectLst>
            <a:outerShdw blurRad="3556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PA_椭圆 31"/>
          <p:cNvSpPr/>
          <p:nvPr>
            <p:custDataLst>
              <p:tags r:id="rId9"/>
            </p:custDataLst>
          </p:nvPr>
        </p:nvSpPr>
        <p:spPr>
          <a:xfrm>
            <a:off x="4583038" y="1484784"/>
            <a:ext cx="207640" cy="207640"/>
          </a:xfrm>
          <a:prstGeom prst="ellipse">
            <a:avLst/>
          </a:prstGeom>
          <a:solidFill>
            <a:srgbClr val="0070C0"/>
          </a:solidFill>
          <a:ln>
            <a:noFill/>
          </a:ln>
          <a:effectLst>
            <a:outerShdw blurRad="3556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PA_矩形 32"/>
          <p:cNvSpPr/>
          <p:nvPr>
            <p:custDataLst>
              <p:tags r:id="rId10"/>
            </p:custDataLst>
          </p:nvPr>
        </p:nvSpPr>
        <p:spPr>
          <a:xfrm>
            <a:off x="-6503" y="4293096"/>
            <a:ext cx="12224770" cy="1656184"/>
          </a:xfrm>
          <a:prstGeom prst="rect">
            <a:avLst/>
          </a:prstGeom>
          <a:solidFill>
            <a:srgbClr val="0070C0"/>
          </a:solidFill>
          <a:ln>
            <a:noFill/>
          </a:ln>
          <a:effectLst>
            <a:outerShdw blurRad="3556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PA_文本框 34"/>
          <p:cNvSpPr txBox="1"/>
          <p:nvPr>
            <p:custDataLst>
              <p:tags r:id="rId11"/>
            </p:custDataLst>
          </p:nvPr>
        </p:nvSpPr>
        <p:spPr>
          <a:xfrm>
            <a:off x="1201043" y="4553252"/>
            <a:ext cx="9502675" cy="1107996"/>
          </a:xfrm>
          <a:prstGeom prst="rect">
            <a:avLst/>
          </a:prstGeom>
          <a:noFill/>
        </p:spPr>
        <p:txBody>
          <a:bodyPr wrap="square" rtlCol="0">
            <a:spAutoFit/>
          </a:bodyPr>
          <a:lstStyle/>
          <a:p>
            <a:pPr algn="ctr"/>
            <a:r>
              <a:rPr lang="zh-CN" altLang="en-US" sz="6600" b="1" dirty="0">
                <a:solidFill>
                  <a:schemeClr val="bg1"/>
                </a:solidFill>
                <a:latin typeface="微软雅黑" panose="020B0503020204020204" pitchFamily="34" charset="-122"/>
                <a:ea typeface="微软雅黑" panose="020B0503020204020204" pitchFamily="34" charset="-122"/>
              </a:rPr>
              <a:t>网络安全等级保护</a:t>
            </a:r>
          </a:p>
        </p:txBody>
      </p:sp>
      <p:sp>
        <p:nvSpPr>
          <p:cNvPr id="38" name="PA_矩形 37"/>
          <p:cNvSpPr/>
          <p:nvPr>
            <p:custDataLst>
              <p:tags r:id="rId12"/>
            </p:custDataLst>
          </p:nvPr>
        </p:nvSpPr>
        <p:spPr>
          <a:xfrm>
            <a:off x="11927854" y="5949280"/>
            <a:ext cx="262558" cy="906934"/>
          </a:xfrm>
          <a:prstGeom prst="rect">
            <a:avLst/>
          </a:prstGeom>
          <a:solidFill>
            <a:srgbClr val="0070C0"/>
          </a:solidFill>
          <a:ln>
            <a:noFill/>
          </a:ln>
          <a:effectLst>
            <a:outerShdw blurRad="355600" dist="1016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_椭圆 15"/>
          <p:cNvSpPr/>
          <p:nvPr>
            <p:custDataLst>
              <p:tags r:id="rId13"/>
            </p:custDataLst>
          </p:nvPr>
        </p:nvSpPr>
        <p:spPr>
          <a:xfrm>
            <a:off x="4934450" y="332656"/>
            <a:ext cx="2240875" cy="2240875"/>
          </a:xfrm>
          <a:prstGeom prst="ellipse">
            <a:avLst/>
          </a:prstGeom>
          <a:solidFill>
            <a:schemeClr val="tx2">
              <a:lumMod val="60000"/>
              <a:lumOff val="40000"/>
            </a:schemeClr>
          </a:solidFill>
          <a:ln>
            <a:noFill/>
          </a:ln>
          <a:effectLst>
            <a:outerShdw blurRad="3556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818" name="Picture 2" descr="https://www.oldboyedu.com/Public/Uploads/weblogo/1499239092.png"/>
          <p:cNvPicPr>
            <a:picLocks noChangeAspect="1" noChangeArrowheads="1"/>
          </p:cNvPicPr>
          <p:nvPr/>
        </p:nvPicPr>
        <p:blipFill>
          <a:blip r:embed="rId16"/>
          <a:srcRect/>
          <a:stretch>
            <a:fillRect/>
          </a:stretch>
        </p:blipFill>
        <p:spPr bwMode="auto">
          <a:xfrm>
            <a:off x="5109159" y="1214422"/>
            <a:ext cx="1702808" cy="452437"/>
          </a:xfrm>
          <a:prstGeom prst="rect">
            <a:avLst/>
          </a:prstGeom>
          <a:noFill/>
        </p:spPr>
      </p:pic>
    </p:spTree>
    <p:extLst>
      <p:ext uri="{BB962C8B-B14F-4D97-AF65-F5344CB8AC3E}">
        <p14:creationId xmlns:p14="http://schemas.microsoft.com/office/powerpoint/2010/main" val="278419492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250"/>
                                        <p:tgtEl>
                                          <p:spTgt spid="14"/>
                                        </p:tgtEl>
                                      </p:cBhvr>
                                    </p:animEffect>
                                  </p:childTnLst>
                                </p:cTn>
                              </p:par>
                            </p:childTnLst>
                          </p:cTn>
                        </p:par>
                        <p:par>
                          <p:cTn id="8" fill="hold">
                            <p:stCondLst>
                              <p:cond delay="250"/>
                            </p:stCondLst>
                            <p:childTnLst>
                              <p:par>
                                <p:cTn id="9" presetID="22" presetClass="entr" presetSubtype="4"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250"/>
                                        <p:tgtEl>
                                          <p:spTgt spid="15"/>
                                        </p:tgtEl>
                                      </p:cBhvr>
                                    </p:animEffect>
                                  </p:childTnLst>
                                </p:cTn>
                              </p:par>
                              <p:par>
                                <p:cTn id="12" presetID="2" presetClass="entr" presetSubtype="8" fill="hold" nodeType="withEffect">
                                  <p:stCondLst>
                                    <p:cond delay="50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250" fill="hold"/>
                                        <p:tgtEl>
                                          <p:spTgt spid="18"/>
                                        </p:tgtEl>
                                        <p:attrNameLst>
                                          <p:attrName>ppt_x</p:attrName>
                                        </p:attrNameLst>
                                      </p:cBhvr>
                                      <p:tavLst>
                                        <p:tav tm="0">
                                          <p:val>
                                            <p:strVal val="0-#ppt_w/2"/>
                                          </p:val>
                                        </p:tav>
                                        <p:tav tm="100000">
                                          <p:val>
                                            <p:strVal val="#ppt_x"/>
                                          </p:val>
                                        </p:tav>
                                      </p:tavLst>
                                    </p:anim>
                                    <p:anim calcmode="lin" valueType="num">
                                      <p:cBhvr additive="base">
                                        <p:cTn id="15" dur="2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75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250" fill="hold"/>
                                        <p:tgtEl>
                                          <p:spTgt spid="21"/>
                                        </p:tgtEl>
                                        <p:attrNameLst>
                                          <p:attrName>ppt_x</p:attrName>
                                        </p:attrNameLst>
                                      </p:cBhvr>
                                      <p:tavLst>
                                        <p:tav tm="0">
                                          <p:val>
                                            <p:strVal val="0-#ppt_w/2"/>
                                          </p:val>
                                        </p:tav>
                                        <p:tav tm="100000">
                                          <p:val>
                                            <p:strVal val="#ppt_x"/>
                                          </p:val>
                                        </p:tav>
                                      </p:tavLst>
                                    </p:anim>
                                    <p:anim calcmode="lin" valueType="num">
                                      <p:cBhvr additive="base">
                                        <p:cTn id="19" dur="250" fill="hold"/>
                                        <p:tgtEl>
                                          <p:spTgt spid="21"/>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125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250" fill="hold"/>
                                        <p:tgtEl>
                                          <p:spTgt spid="24"/>
                                        </p:tgtEl>
                                        <p:attrNameLst>
                                          <p:attrName>ppt_x</p:attrName>
                                        </p:attrNameLst>
                                      </p:cBhvr>
                                      <p:tavLst>
                                        <p:tav tm="0">
                                          <p:val>
                                            <p:strVal val="0-#ppt_w/2"/>
                                          </p:val>
                                        </p:tav>
                                        <p:tav tm="100000">
                                          <p:val>
                                            <p:strVal val="#ppt_x"/>
                                          </p:val>
                                        </p:tav>
                                      </p:tavLst>
                                    </p:anim>
                                    <p:anim calcmode="lin" valueType="num">
                                      <p:cBhvr additive="base">
                                        <p:cTn id="23" dur="250" fill="hold"/>
                                        <p:tgtEl>
                                          <p:spTgt spid="24"/>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175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250" fill="hold"/>
                                        <p:tgtEl>
                                          <p:spTgt spid="27"/>
                                        </p:tgtEl>
                                        <p:attrNameLst>
                                          <p:attrName>ppt_x</p:attrName>
                                        </p:attrNameLst>
                                      </p:cBhvr>
                                      <p:tavLst>
                                        <p:tav tm="0">
                                          <p:val>
                                            <p:strVal val="0-#ppt_w/2"/>
                                          </p:val>
                                        </p:tav>
                                        <p:tav tm="100000">
                                          <p:val>
                                            <p:strVal val="#ppt_x"/>
                                          </p:val>
                                        </p:tav>
                                      </p:tavLst>
                                    </p:anim>
                                    <p:anim calcmode="lin" valueType="num">
                                      <p:cBhvr additive="base">
                                        <p:cTn id="27" dur="250" fill="hold"/>
                                        <p:tgtEl>
                                          <p:spTgt spid="27"/>
                                        </p:tgtEl>
                                        <p:attrNameLst>
                                          <p:attrName>ppt_y</p:attrName>
                                        </p:attrNameLst>
                                      </p:cBhvr>
                                      <p:tavLst>
                                        <p:tav tm="0">
                                          <p:val>
                                            <p:strVal val="#ppt_y"/>
                                          </p:val>
                                        </p:tav>
                                        <p:tav tm="100000">
                                          <p:val>
                                            <p:strVal val="#ppt_y"/>
                                          </p:val>
                                        </p:tav>
                                      </p:tavLst>
                                    </p:anim>
                                  </p:childTnLst>
                                </p:cTn>
                              </p:par>
                            </p:childTnLst>
                          </p:cTn>
                        </p:par>
                        <p:par>
                          <p:cTn id="28" fill="hold">
                            <p:stCondLst>
                              <p:cond delay="2250"/>
                            </p:stCondLst>
                            <p:childTnLst>
                              <p:par>
                                <p:cTn id="29" presetID="42"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250"/>
                                        <p:tgtEl>
                                          <p:spTgt spid="30"/>
                                        </p:tgtEl>
                                      </p:cBhvr>
                                    </p:animEffect>
                                    <p:anim calcmode="lin" valueType="num">
                                      <p:cBhvr>
                                        <p:cTn id="32" dur="250" fill="hold"/>
                                        <p:tgtEl>
                                          <p:spTgt spid="30"/>
                                        </p:tgtEl>
                                        <p:attrNameLst>
                                          <p:attrName>ppt_x</p:attrName>
                                        </p:attrNameLst>
                                      </p:cBhvr>
                                      <p:tavLst>
                                        <p:tav tm="0">
                                          <p:val>
                                            <p:strVal val="#ppt_x"/>
                                          </p:val>
                                        </p:tav>
                                        <p:tav tm="100000">
                                          <p:val>
                                            <p:strVal val="#ppt_x"/>
                                          </p:val>
                                        </p:tav>
                                      </p:tavLst>
                                    </p:anim>
                                    <p:anim calcmode="lin" valueType="num">
                                      <p:cBhvr>
                                        <p:cTn id="33" dur="250" fill="hold"/>
                                        <p:tgtEl>
                                          <p:spTgt spid="30"/>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250"/>
                                        <p:tgtEl>
                                          <p:spTgt spid="31"/>
                                        </p:tgtEl>
                                      </p:cBhvr>
                                    </p:animEffect>
                                    <p:anim calcmode="lin" valueType="num">
                                      <p:cBhvr>
                                        <p:cTn id="38" dur="250" fill="hold"/>
                                        <p:tgtEl>
                                          <p:spTgt spid="31"/>
                                        </p:tgtEl>
                                        <p:attrNameLst>
                                          <p:attrName>ppt_x</p:attrName>
                                        </p:attrNameLst>
                                      </p:cBhvr>
                                      <p:tavLst>
                                        <p:tav tm="0">
                                          <p:val>
                                            <p:strVal val="#ppt_x"/>
                                          </p:val>
                                        </p:tav>
                                        <p:tav tm="100000">
                                          <p:val>
                                            <p:strVal val="#ppt_x"/>
                                          </p:val>
                                        </p:tav>
                                      </p:tavLst>
                                    </p:anim>
                                    <p:anim calcmode="lin" valueType="num">
                                      <p:cBhvr>
                                        <p:cTn id="39" dur="250" fill="hold"/>
                                        <p:tgtEl>
                                          <p:spTgt spid="31"/>
                                        </p:tgtEl>
                                        <p:attrNameLst>
                                          <p:attrName>ppt_y</p:attrName>
                                        </p:attrNameLst>
                                      </p:cBhvr>
                                      <p:tavLst>
                                        <p:tav tm="0">
                                          <p:val>
                                            <p:strVal val="#ppt_y+.1"/>
                                          </p:val>
                                        </p:tav>
                                        <p:tav tm="100000">
                                          <p:val>
                                            <p:strVal val="#ppt_y"/>
                                          </p:val>
                                        </p:tav>
                                      </p:tavLst>
                                    </p:anim>
                                  </p:childTnLst>
                                </p:cTn>
                              </p:par>
                            </p:childTnLst>
                          </p:cTn>
                        </p:par>
                        <p:par>
                          <p:cTn id="40" fill="hold">
                            <p:stCondLst>
                              <p:cond delay="2750"/>
                            </p:stCondLst>
                            <p:childTnLst>
                              <p:par>
                                <p:cTn id="41" presetID="42" presetClass="entr" presetSubtype="0"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250"/>
                                        <p:tgtEl>
                                          <p:spTgt spid="32"/>
                                        </p:tgtEl>
                                      </p:cBhvr>
                                    </p:animEffect>
                                    <p:anim calcmode="lin" valueType="num">
                                      <p:cBhvr>
                                        <p:cTn id="44" dur="250" fill="hold"/>
                                        <p:tgtEl>
                                          <p:spTgt spid="32"/>
                                        </p:tgtEl>
                                        <p:attrNameLst>
                                          <p:attrName>ppt_x</p:attrName>
                                        </p:attrNameLst>
                                      </p:cBhvr>
                                      <p:tavLst>
                                        <p:tav tm="0">
                                          <p:val>
                                            <p:strVal val="#ppt_x"/>
                                          </p:val>
                                        </p:tav>
                                        <p:tav tm="100000">
                                          <p:val>
                                            <p:strVal val="#ppt_x"/>
                                          </p:val>
                                        </p:tav>
                                      </p:tavLst>
                                    </p:anim>
                                    <p:anim calcmode="lin" valueType="num">
                                      <p:cBhvr>
                                        <p:cTn id="45" dur="250" fill="hold"/>
                                        <p:tgtEl>
                                          <p:spTgt spid="32"/>
                                        </p:tgtEl>
                                        <p:attrNameLst>
                                          <p:attrName>ppt_y</p:attrName>
                                        </p:attrNameLst>
                                      </p:cBhvr>
                                      <p:tavLst>
                                        <p:tav tm="0">
                                          <p:val>
                                            <p:strVal val="#ppt_y+.1"/>
                                          </p:val>
                                        </p:tav>
                                        <p:tav tm="100000">
                                          <p:val>
                                            <p:strVal val="#ppt_y"/>
                                          </p:val>
                                        </p:tav>
                                      </p:tavLst>
                                    </p:anim>
                                  </p:childTnLst>
                                </p:cTn>
                              </p:par>
                            </p:childTnLst>
                          </p:cTn>
                        </p:par>
                        <p:par>
                          <p:cTn id="46" fill="hold">
                            <p:stCondLst>
                              <p:cond delay="3000"/>
                            </p:stCondLst>
                            <p:childTnLst>
                              <p:par>
                                <p:cTn id="47" presetID="2" presetClass="entr" presetSubtype="2" fill="hold" grpId="0" nodeType="after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250" fill="hold"/>
                                        <p:tgtEl>
                                          <p:spTgt spid="33"/>
                                        </p:tgtEl>
                                        <p:attrNameLst>
                                          <p:attrName>ppt_x</p:attrName>
                                        </p:attrNameLst>
                                      </p:cBhvr>
                                      <p:tavLst>
                                        <p:tav tm="0">
                                          <p:val>
                                            <p:strVal val="1+#ppt_w/2"/>
                                          </p:val>
                                        </p:tav>
                                        <p:tav tm="100000">
                                          <p:val>
                                            <p:strVal val="#ppt_x"/>
                                          </p:val>
                                        </p:tav>
                                      </p:tavLst>
                                    </p:anim>
                                    <p:anim calcmode="lin" valueType="num">
                                      <p:cBhvr additive="base">
                                        <p:cTn id="50" dur="250" fill="hold"/>
                                        <p:tgtEl>
                                          <p:spTgt spid="33"/>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41" presetClass="entr" presetSubtype="0" fill="hold" grpId="0" nodeType="afterEffect">
                                  <p:stCondLst>
                                    <p:cond delay="0"/>
                                  </p:stCondLst>
                                  <p:iterate type="lt">
                                    <p:tmPct val="10000"/>
                                  </p:iterate>
                                  <p:childTnLst>
                                    <p:set>
                                      <p:cBhvr>
                                        <p:cTn id="53" dur="1" fill="hold">
                                          <p:stCondLst>
                                            <p:cond delay="0"/>
                                          </p:stCondLst>
                                        </p:cTn>
                                        <p:tgtEl>
                                          <p:spTgt spid="35"/>
                                        </p:tgtEl>
                                        <p:attrNameLst>
                                          <p:attrName>style.visibility</p:attrName>
                                        </p:attrNameLst>
                                      </p:cBhvr>
                                      <p:to>
                                        <p:strVal val="visible"/>
                                      </p:to>
                                    </p:set>
                                    <p:anim calcmode="lin" valueType="num">
                                      <p:cBhvr>
                                        <p:cTn id="54" dur="25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55" dur="250" fill="hold"/>
                                        <p:tgtEl>
                                          <p:spTgt spid="35"/>
                                        </p:tgtEl>
                                        <p:attrNameLst>
                                          <p:attrName>ppt_y</p:attrName>
                                        </p:attrNameLst>
                                      </p:cBhvr>
                                      <p:tavLst>
                                        <p:tav tm="0">
                                          <p:val>
                                            <p:strVal val="#ppt_y"/>
                                          </p:val>
                                        </p:tav>
                                        <p:tav tm="100000">
                                          <p:val>
                                            <p:strVal val="#ppt_y"/>
                                          </p:val>
                                        </p:tav>
                                      </p:tavLst>
                                    </p:anim>
                                    <p:anim calcmode="lin" valueType="num">
                                      <p:cBhvr>
                                        <p:cTn id="56" dur="25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57" dur="25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58" dur="250" tmFilter="0,0; .5, 1; 1, 1"/>
                                        <p:tgtEl>
                                          <p:spTgt spid="35"/>
                                        </p:tgtEl>
                                      </p:cBhvr>
                                    </p:animEffect>
                                  </p:childTnLst>
                                </p:cTn>
                              </p:par>
                            </p:childTnLst>
                          </p:cTn>
                        </p:par>
                        <p:par>
                          <p:cTn id="59" fill="hold">
                            <p:stCondLst>
                              <p:cond delay="3675"/>
                            </p:stCondLst>
                            <p:childTnLst>
                              <p:par>
                                <p:cTn id="60" presetID="42" presetClass="entr" presetSubtype="0" fill="hold" grpId="0" nodeType="after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fade">
                                      <p:cBhvr>
                                        <p:cTn id="62" dur="500"/>
                                        <p:tgtEl>
                                          <p:spTgt spid="38"/>
                                        </p:tgtEl>
                                      </p:cBhvr>
                                    </p:animEffect>
                                    <p:anim calcmode="lin" valueType="num">
                                      <p:cBhvr>
                                        <p:cTn id="63" dur="500" fill="hold"/>
                                        <p:tgtEl>
                                          <p:spTgt spid="38"/>
                                        </p:tgtEl>
                                        <p:attrNameLst>
                                          <p:attrName>ppt_x</p:attrName>
                                        </p:attrNameLst>
                                      </p:cBhvr>
                                      <p:tavLst>
                                        <p:tav tm="0">
                                          <p:val>
                                            <p:strVal val="#ppt_x"/>
                                          </p:val>
                                        </p:tav>
                                        <p:tav tm="100000">
                                          <p:val>
                                            <p:strVal val="#ppt_x"/>
                                          </p:val>
                                        </p:tav>
                                      </p:tavLst>
                                    </p:anim>
                                    <p:anim calcmode="lin" valueType="num">
                                      <p:cBhvr>
                                        <p:cTn id="64"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30" grpId="0" animBg="1"/>
      <p:bldP spid="31" grpId="0" animBg="1"/>
      <p:bldP spid="32" grpId="0" animBg="1"/>
      <p:bldP spid="33" grpId="0" animBg="1"/>
      <p:bldP spid="35" grpId="0"/>
      <p:bldP spid="3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9"/>
          <p:cNvSpPr>
            <a:spLocks noChangeArrowheads="1"/>
          </p:cNvSpPr>
          <p:nvPr/>
        </p:nvSpPr>
        <p:spPr bwMode="auto">
          <a:xfrm>
            <a:off x="7012357" y="1417583"/>
            <a:ext cx="2757118" cy="446276"/>
          </a:xfrm>
          <a:prstGeom prst="rect">
            <a:avLst/>
          </a:prstGeom>
          <a:solidFill>
            <a:schemeClr val="accent1"/>
          </a:solidFill>
          <a:ln>
            <a:noFill/>
          </a:ln>
          <a:effectLst>
            <a:outerShdw blurRad="63500" dist="38099" dir="2700000" algn="ctr" rotWithShape="0">
              <a:schemeClr val="hlink">
                <a:alpha val="74998"/>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defTabSz="544221">
              <a:defRPr/>
            </a:pPr>
            <a:endParaRPr lang="zh-CN" altLang="en-US" sz="2900" b="1" dirty="0">
              <a:solidFill>
                <a:srgbClr val="000000"/>
              </a:solidFill>
              <a:latin typeface="Arial" charset="0"/>
              <a:ea typeface="华文中宋" charset="0"/>
              <a:cs typeface="华文中宋" charset="0"/>
            </a:endParaRPr>
          </a:p>
        </p:txBody>
      </p:sp>
      <p:sp>
        <p:nvSpPr>
          <p:cNvPr id="2" name="标题 1"/>
          <p:cNvSpPr>
            <a:spLocks noGrp="1"/>
          </p:cNvSpPr>
          <p:nvPr>
            <p:ph type="title"/>
          </p:nvPr>
        </p:nvSpPr>
        <p:spPr>
          <a:xfrm>
            <a:off x="664515" y="298471"/>
            <a:ext cx="3289740" cy="669926"/>
          </a:xfrm>
        </p:spPr>
        <p:txBody>
          <a:bodyPr>
            <a:normAutofit/>
          </a:bodyPr>
          <a:lstStyle/>
          <a:p>
            <a:r>
              <a:rPr lang="zh-CN" altLang="en-US" sz="1800" b="1" dirty="0">
                <a:solidFill>
                  <a:srgbClr val="0070C0"/>
                </a:solidFill>
                <a:latin typeface="微软雅黑" pitchFamily="34" charset="-122"/>
                <a:ea typeface="微软雅黑" pitchFamily="34" charset="-122"/>
                <a:cs typeface="+mn-cs"/>
              </a:rPr>
              <a:t>客户定级备案</a:t>
            </a:r>
          </a:p>
        </p:txBody>
      </p:sp>
      <p:sp>
        <p:nvSpPr>
          <p:cNvPr id="4" name="灯片编号占位符 3"/>
          <p:cNvSpPr>
            <a:spLocks noGrp="1"/>
          </p:cNvSpPr>
          <p:nvPr>
            <p:ph type="sldNum" sz="quarter" idx="11"/>
          </p:nvPr>
        </p:nvSpPr>
        <p:spPr/>
        <p:txBody>
          <a:bodyPr/>
          <a:lstStyle/>
          <a:p>
            <a:pPr>
              <a:defRPr/>
            </a:pPr>
            <a:fld id="{8C685EF4-0A7E-4FFB-952F-9F204728E69D}" type="slidenum">
              <a:rPr lang="zh-CN" altLang="en-US" smtClean="0"/>
              <a:pPr>
                <a:defRPr/>
              </a:pPr>
              <a:t>10</a:t>
            </a:fld>
            <a:endParaRPr lang="zh-CN" altLang="en-US" dirty="0"/>
          </a:p>
        </p:txBody>
      </p:sp>
      <p:sp>
        <p:nvSpPr>
          <p:cNvPr id="5" name="Oval 6"/>
          <p:cNvSpPr>
            <a:spLocks noChangeArrowheads="1"/>
          </p:cNvSpPr>
          <p:nvPr/>
        </p:nvSpPr>
        <p:spPr bwMode="auto">
          <a:xfrm>
            <a:off x="4945460" y="3105183"/>
            <a:ext cx="1578401" cy="1183888"/>
          </a:xfrm>
          <a:prstGeom prst="ellipse">
            <a:avLst/>
          </a:prstGeom>
          <a:ln>
            <a:headEnd/>
            <a:tailEnd/>
          </a:ln>
        </p:spPr>
        <p:style>
          <a:lnRef idx="3">
            <a:schemeClr val="lt1"/>
          </a:lnRef>
          <a:fillRef idx="1">
            <a:schemeClr val="accent2"/>
          </a:fillRef>
          <a:effectRef idx="1">
            <a:schemeClr val="accent2"/>
          </a:effectRef>
          <a:fontRef idx="minor">
            <a:schemeClr val="lt1"/>
          </a:fontRef>
        </p:style>
        <p:txBody>
          <a:bodyPr wrap="none" lIns="85672" tIns="0" rIns="0" bIns="0" anchor="ctr"/>
          <a:lstStyle/>
          <a:p>
            <a:pPr defTabSz="544221">
              <a:defRPr/>
            </a:pPr>
            <a:endParaRPr lang="zh-CN" altLang="en-US" sz="2900" b="1" dirty="0">
              <a:solidFill>
                <a:srgbClr val="000000"/>
              </a:solidFill>
              <a:latin typeface="Arial" charset="0"/>
              <a:ea typeface="华文中宋" charset="0"/>
              <a:cs typeface="华文中宋" charset="0"/>
            </a:endParaRPr>
          </a:p>
        </p:txBody>
      </p:sp>
      <p:sp>
        <p:nvSpPr>
          <p:cNvPr id="7" name="Rectangle 8"/>
          <p:cNvSpPr>
            <a:spLocks noChangeArrowheads="1"/>
          </p:cNvSpPr>
          <p:nvPr/>
        </p:nvSpPr>
        <p:spPr bwMode="auto">
          <a:xfrm>
            <a:off x="1561989" y="2336878"/>
            <a:ext cx="3289740" cy="2742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p>
            <a:pPr marL="223037" lvl="1" indent="314170">
              <a:lnSpc>
                <a:spcPct val="130000"/>
              </a:lnSpc>
              <a:spcBef>
                <a:spcPct val="20000"/>
              </a:spcBef>
              <a:buClr>
                <a:srgbClr val="FF9900"/>
              </a:buClr>
              <a:buFont typeface="Arial" pitchFamily="34" charset="0"/>
              <a:buChar char="-"/>
              <a:tabLst>
                <a:tab pos="10137345" algn="r"/>
              </a:tabLst>
            </a:pPr>
            <a:r>
              <a:rPr lang="zh-CN" altLang="en-US" dirty="0">
                <a:latin typeface="华文中宋" panose="02010600040101010101" pitchFamily="2" charset="-122"/>
                <a:ea typeface="华文中宋" panose="02010600040101010101" pitchFamily="2" charset="-122"/>
              </a:rPr>
              <a:t>不清楚需要定级的信息系统</a:t>
            </a:r>
            <a:endParaRPr lang="zh-CN" altLang="de-DE" dirty="0">
              <a:latin typeface="华文中宋" panose="02010600040101010101" pitchFamily="2" charset="-122"/>
              <a:ea typeface="华文中宋" panose="02010600040101010101" pitchFamily="2" charset="-122"/>
            </a:endParaRPr>
          </a:p>
          <a:p>
            <a:pPr marL="223037" lvl="1" indent="314170">
              <a:lnSpc>
                <a:spcPct val="130000"/>
              </a:lnSpc>
              <a:spcBef>
                <a:spcPct val="20000"/>
              </a:spcBef>
              <a:buClr>
                <a:srgbClr val="FF9900"/>
              </a:buClr>
              <a:buFont typeface="Arial" pitchFamily="34" charset="0"/>
              <a:buChar char="-"/>
              <a:tabLst>
                <a:tab pos="10137345" algn="r"/>
              </a:tabLst>
            </a:pPr>
            <a:r>
              <a:rPr lang="zh-CN" altLang="de-DE" dirty="0">
                <a:latin typeface="华文中宋" panose="02010600040101010101" pitchFamily="2" charset="-122"/>
                <a:ea typeface="华文中宋" panose="02010600040101010101" pitchFamily="2" charset="-122"/>
              </a:rPr>
              <a:t>不了解定级工作流程、难点和工作量</a:t>
            </a:r>
          </a:p>
          <a:p>
            <a:pPr marL="223037" lvl="1" indent="314170">
              <a:lnSpc>
                <a:spcPct val="130000"/>
              </a:lnSpc>
              <a:spcBef>
                <a:spcPct val="20000"/>
              </a:spcBef>
              <a:buClr>
                <a:srgbClr val="FF9900"/>
              </a:buClr>
              <a:buFont typeface="Arial" pitchFamily="34" charset="0"/>
              <a:buChar char="-"/>
              <a:tabLst>
                <a:tab pos="10137345" algn="r"/>
              </a:tabLst>
            </a:pPr>
            <a:r>
              <a:rPr lang="zh-CN" altLang="de-DE" dirty="0">
                <a:latin typeface="华文中宋" panose="02010600040101010101" pitchFamily="2" charset="-122"/>
                <a:ea typeface="华文中宋" panose="02010600040101010101" pitchFamily="2" charset="-122"/>
              </a:rPr>
              <a:t>缺少国家及部下发文件的理解</a:t>
            </a:r>
          </a:p>
          <a:p>
            <a:pPr marL="223037" lvl="1" indent="314170">
              <a:lnSpc>
                <a:spcPct val="130000"/>
              </a:lnSpc>
              <a:spcBef>
                <a:spcPct val="20000"/>
              </a:spcBef>
              <a:buClr>
                <a:srgbClr val="FF9900"/>
              </a:buClr>
              <a:buFont typeface="Arial" pitchFamily="34" charset="0"/>
              <a:buChar char="-"/>
              <a:tabLst>
                <a:tab pos="10137345" algn="r"/>
              </a:tabLst>
            </a:pPr>
            <a:r>
              <a:rPr lang="zh-CN" altLang="de-DE" dirty="0">
                <a:latin typeface="华文中宋" panose="02010600040101010101" pitchFamily="2" charset="-122"/>
                <a:ea typeface="华文中宋" panose="02010600040101010101" pitchFamily="2" charset="-122"/>
              </a:rPr>
              <a:t>缺少专业技术人员的指导</a:t>
            </a:r>
          </a:p>
          <a:p>
            <a:pPr marL="223037" lvl="1" indent="314170">
              <a:lnSpc>
                <a:spcPct val="130000"/>
              </a:lnSpc>
              <a:spcBef>
                <a:spcPct val="20000"/>
              </a:spcBef>
              <a:buClr>
                <a:srgbClr val="FF9900"/>
              </a:buClr>
              <a:buFont typeface="Arial" pitchFamily="34" charset="0"/>
              <a:buChar char="-"/>
              <a:tabLst>
                <a:tab pos="10137345" algn="r"/>
              </a:tabLst>
            </a:pPr>
            <a:r>
              <a:rPr lang="zh-CN" altLang="de-DE" dirty="0">
                <a:latin typeface="华文中宋" panose="02010600040101010101" pitchFamily="2" charset="-122"/>
                <a:ea typeface="华文中宋" panose="02010600040101010101" pitchFamily="2" charset="-122"/>
              </a:rPr>
              <a:t>不清楚提交哪些文档</a:t>
            </a:r>
          </a:p>
        </p:txBody>
      </p:sp>
      <p:sp>
        <p:nvSpPr>
          <p:cNvPr id="8" name="Rectangle 9"/>
          <p:cNvSpPr>
            <a:spLocks noChangeArrowheads="1"/>
          </p:cNvSpPr>
          <p:nvPr/>
        </p:nvSpPr>
        <p:spPr bwMode="auto">
          <a:xfrm>
            <a:off x="1828301" y="1417583"/>
            <a:ext cx="2757118" cy="446276"/>
          </a:xfrm>
          <a:prstGeom prst="rect">
            <a:avLst/>
          </a:prstGeom>
          <a:solidFill>
            <a:schemeClr val="accent1"/>
          </a:solidFill>
          <a:ln>
            <a:noFill/>
          </a:ln>
          <a:effectLst>
            <a:outerShdw blurRad="63500" dist="38099" dir="2700000" algn="ctr" rotWithShape="0">
              <a:schemeClr val="hlink">
                <a:alpha val="74998"/>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defTabSz="544221">
              <a:defRPr/>
            </a:pPr>
            <a:endParaRPr lang="zh-CN" altLang="en-US" sz="2900" b="1" dirty="0">
              <a:solidFill>
                <a:srgbClr val="000000"/>
              </a:solidFill>
              <a:latin typeface="Arial" charset="0"/>
              <a:ea typeface="华文中宋" charset="0"/>
              <a:cs typeface="华文中宋" charset="0"/>
            </a:endParaRPr>
          </a:p>
        </p:txBody>
      </p:sp>
      <p:sp>
        <p:nvSpPr>
          <p:cNvPr id="9" name="Text Box 10"/>
          <p:cNvSpPr txBox="1">
            <a:spLocks noChangeArrowheads="1"/>
          </p:cNvSpPr>
          <p:nvPr/>
        </p:nvSpPr>
        <p:spPr bwMode="auto">
          <a:xfrm>
            <a:off x="2157541" y="1504801"/>
            <a:ext cx="2098639"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nchor="ctr">
            <a:spAutoFit/>
          </a:bodyPr>
          <a:lstStyle/>
          <a:p>
            <a:pPr algn="ctr" eaLnBrk="1" hangingPunct="1"/>
            <a:r>
              <a:rPr lang="zh-CN" altLang="en-US" b="1" dirty="0">
                <a:solidFill>
                  <a:srgbClr val="FFFFFF"/>
                </a:solidFill>
              </a:rPr>
              <a:t>客户可能面临的问题</a:t>
            </a:r>
          </a:p>
        </p:txBody>
      </p:sp>
      <p:sp>
        <p:nvSpPr>
          <p:cNvPr id="11" name="Rectangle 12"/>
          <p:cNvSpPr>
            <a:spLocks noChangeArrowheads="1"/>
          </p:cNvSpPr>
          <p:nvPr/>
        </p:nvSpPr>
        <p:spPr bwMode="auto">
          <a:xfrm flipH="1">
            <a:off x="6399052" y="2395970"/>
            <a:ext cx="3658975" cy="299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p>
            <a:pPr marL="223037" lvl="1" indent="314170">
              <a:lnSpc>
                <a:spcPct val="130000"/>
              </a:lnSpc>
              <a:spcBef>
                <a:spcPct val="20000"/>
              </a:spcBef>
              <a:buClr>
                <a:srgbClr val="FF9900"/>
              </a:buClr>
              <a:buFont typeface="Arial" pitchFamily="34" charset="0"/>
              <a:buChar char="-"/>
              <a:tabLst>
                <a:tab pos="10137345" algn="r"/>
              </a:tabLst>
            </a:pPr>
            <a:r>
              <a:rPr lang="zh-CN" altLang="en-US" dirty="0">
                <a:latin typeface="华文中宋" panose="02010600040101010101" pitchFamily="2" charset="-122"/>
                <a:ea typeface="华文中宋" panose="02010600040101010101" pitchFamily="2" charset="-122"/>
              </a:rPr>
              <a:t>协助客户</a:t>
            </a:r>
            <a:r>
              <a:rPr lang="zh-CN" altLang="de-DE" dirty="0">
                <a:latin typeface="华文中宋" panose="02010600040101010101" pitchFamily="2" charset="-122"/>
                <a:ea typeface="华文中宋" panose="02010600040101010101" pitchFamily="2" charset="-122"/>
              </a:rPr>
              <a:t>分析</a:t>
            </a:r>
            <a:r>
              <a:rPr lang="zh-CN" altLang="en-US" dirty="0">
                <a:latin typeface="华文中宋" panose="02010600040101010101" pitchFamily="2" charset="-122"/>
                <a:ea typeface="华文中宋" panose="02010600040101010101" pitchFamily="2" charset="-122"/>
              </a:rPr>
              <a:t>管理</a:t>
            </a:r>
            <a:r>
              <a:rPr lang="zh-CN" altLang="de-DE" dirty="0">
                <a:latin typeface="华文中宋" panose="02010600040101010101" pitchFamily="2" charset="-122"/>
                <a:ea typeface="华文中宋" panose="02010600040101010101" pitchFamily="2" charset="-122"/>
              </a:rPr>
              <a:t>组织架构、业务要求、信息系统等特点，确定分析定级对象</a:t>
            </a:r>
          </a:p>
          <a:p>
            <a:pPr marL="223037" lvl="1" indent="314170">
              <a:lnSpc>
                <a:spcPct val="130000"/>
              </a:lnSpc>
              <a:spcBef>
                <a:spcPct val="20000"/>
              </a:spcBef>
              <a:buClr>
                <a:srgbClr val="FF9900"/>
              </a:buClr>
              <a:buFont typeface="Arial" pitchFamily="34" charset="0"/>
              <a:buChar char="-"/>
              <a:tabLst>
                <a:tab pos="10137345" algn="r"/>
              </a:tabLst>
            </a:pPr>
            <a:r>
              <a:rPr lang="zh-CN" altLang="de-DE" dirty="0">
                <a:latin typeface="华文中宋" panose="02010600040101010101" pitchFamily="2" charset="-122"/>
                <a:ea typeface="华文中宋" panose="02010600040101010101" pitchFamily="2" charset="-122"/>
              </a:rPr>
              <a:t>协助</a:t>
            </a:r>
            <a:r>
              <a:rPr lang="zh-CN" altLang="en-US" dirty="0">
                <a:latin typeface="华文中宋" panose="02010600040101010101" pitchFamily="2" charset="-122"/>
                <a:ea typeface="华文中宋" panose="02010600040101010101" pitchFamily="2" charset="-122"/>
              </a:rPr>
              <a:t>客户</a:t>
            </a:r>
            <a:r>
              <a:rPr lang="zh-CN" altLang="de-DE" dirty="0">
                <a:latin typeface="华文中宋" panose="02010600040101010101" pitchFamily="2" charset="-122"/>
                <a:ea typeface="华文中宋" panose="02010600040101010101" pitchFamily="2" charset="-122"/>
              </a:rPr>
              <a:t>确定信息系统的等级，编写</a:t>
            </a:r>
            <a:r>
              <a:rPr lang="de-DE" altLang="zh-CN" dirty="0">
                <a:latin typeface="华文中宋" panose="02010600040101010101" pitchFamily="2" charset="-122"/>
                <a:ea typeface="华文中宋" panose="02010600040101010101" pitchFamily="2" charset="-122"/>
              </a:rPr>
              <a:t>《</a:t>
            </a:r>
            <a:r>
              <a:rPr lang="zh-CN" altLang="de-DE" dirty="0">
                <a:latin typeface="华文中宋" panose="02010600040101010101" pitchFamily="2" charset="-122"/>
                <a:ea typeface="华文中宋" panose="02010600040101010101" pitchFamily="2" charset="-122"/>
              </a:rPr>
              <a:t>定级报告</a:t>
            </a:r>
            <a:r>
              <a:rPr lang="de-DE" altLang="zh-CN" dirty="0">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a:p>
            <a:pPr marL="223037" lvl="1" indent="314170">
              <a:lnSpc>
                <a:spcPct val="130000"/>
              </a:lnSpc>
              <a:spcBef>
                <a:spcPct val="20000"/>
              </a:spcBef>
              <a:buClr>
                <a:srgbClr val="FF9900"/>
              </a:buClr>
              <a:buFont typeface="Arial" pitchFamily="34" charset="0"/>
              <a:buChar char="-"/>
              <a:tabLst>
                <a:tab pos="10137345" algn="r"/>
              </a:tabLst>
            </a:pPr>
            <a:r>
              <a:rPr lang="zh-CN" altLang="en-US" dirty="0">
                <a:latin typeface="华文中宋" panose="02010600040101010101" pitchFamily="2" charset="-122"/>
                <a:ea typeface="华文中宋" panose="02010600040101010101" pitchFamily="2" charset="-122"/>
              </a:rPr>
              <a:t>协助当地同级公安机关提请备案，填写备案登记表，提交相关资料</a:t>
            </a:r>
            <a:endParaRPr lang="de-DE" altLang="zh-CN" dirty="0">
              <a:latin typeface="华文中宋" panose="02010600040101010101" pitchFamily="2" charset="-122"/>
              <a:ea typeface="华文中宋" panose="02010600040101010101" pitchFamily="2" charset="-122"/>
            </a:endParaRPr>
          </a:p>
        </p:txBody>
      </p:sp>
      <p:sp>
        <p:nvSpPr>
          <p:cNvPr id="13" name="Text Box 14"/>
          <p:cNvSpPr txBox="1">
            <a:spLocks noChangeArrowheads="1"/>
          </p:cNvSpPr>
          <p:nvPr/>
        </p:nvSpPr>
        <p:spPr bwMode="auto">
          <a:xfrm flipH="1">
            <a:off x="7634833" y="1520479"/>
            <a:ext cx="1512167" cy="2826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nchor="ctr">
            <a:spAutoFit/>
          </a:bodyPr>
          <a:lstStyle/>
          <a:p>
            <a:pPr algn="ctr" eaLnBrk="1" hangingPunct="1"/>
            <a:r>
              <a:rPr lang="zh-CN" altLang="en-US" b="1" dirty="0">
                <a:solidFill>
                  <a:schemeClr val="bg1"/>
                </a:solidFill>
              </a:rPr>
              <a:t>我方服务内容</a:t>
            </a:r>
          </a:p>
        </p:txBody>
      </p:sp>
      <p:sp>
        <p:nvSpPr>
          <p:cNvPr id="14" name="Text Box 15"/>
          <p:cNvSpPr txBox="1">
            <a:spLocks noChangeArrowheads="1"/>
          </p:cNvSpPr>
          <p:nvPr/>
        </p:nvSpPr>
        <p:spPr bwMode="auto">
          <a:xfrm flipH="1">
            <a:off x="4826773" y="3614766"/>
            <a:ext cx="1815773"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1" hangingPunct="1"/>
            <a:r>
              <a:rPr lang="zh-CN" altLang="en-US" b="1" dirty="0">
                <a:solidFill>
                  <a:srgbClr val="FFFFFF"/>
                </a:solidFill>
              </a:rPr>
              <a:t>定级备案服务</a:t>
            </a:r>
          </a:p>
        </p:txBody>
      </p:sp>
      <p:pic>
        <p:nvPicPr>
          <p:cNvPr id="12" name="Picture 3" descr="C:\Users\Administrator\Desktop\微立体创业计划\002.png">
            <a:extLst>
              <a:ext uri="{FF2B5EF4-FFF2-40B4-BE49-F238E27FC236}">
                <a16:creationId xmlns:a16="http://schemas.microsoft.com/office/drawing/2014/main" xmlns="" id="{67E0E261-2FFC-4394-9B61-71ED77A73150}"/>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92931" y="116632"/>
            <a:ext cx="936103" cy="93610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6" name="PA_任意多边形 12">
            <a:extLst>
              <a:ext uri="{FF2B5EF4-FFF2-40B4-BE49-F238E27FC236}">
                <a16:creationId xmlns:a16="http://schemas.microsoft.com/office/drawing/2014/main" xmlns="" id="{4E13FCCD-1837-439F-82E8-E1C36AAB9AB5}"/>
              </a:ext>
            </a:extLst>
          </p:cNvPr>
          <p:cNvSpPr>
            <a:spLocks noEditPoints="1"/>
          </p:cNvSpPr>
          <p:nvPr>
            <p:custDataLst>
              <p:tags r:id="rId1"/>
            </p:custDataLst>
          </p:nvPr>
        </p:nvSpPr>
        <p:spPr bwMode="auto">
          <a:xfrm>
            <a:off x="419415" y="353328"/>
            <a:ext cx="479028" cy="472003"/>
          </a:xfrm>
          <a:custGeom>
            <a:avLst/>
            <a:gdLst>
              <a:gd name="T0" fmla="*/ 428 w 910"/>
              <a:gd name="T1" fmla="*/ 152 h 1011"/>
              <a:gd name="T2" fmla="*/ 910 w 910"/>
              <a:gd name="T3" fmla="*/ 485 h 1011"/>
              <a:gd name="T4" fmla="*/ 910 w 910"/>
              <a:gd name="T5" fmla="*/ 429 h 1011"/>
              <a:gd name="T6" fmla="*/ 705 w 910"/>
              <a:gd name="T7" fmla="*/ 280 h 1011"/>
              <a:gd name="T8" fmla="*/ 584 w 910"/>
              <a:gd name="T9" fmla="*/ 178 h 1011"/>
              <a:gd name="T10" fmla="*/ 659 w 910"/>
              <a:gd name="T11" fmla="*/ 48 h 1011"/>
              <a:gd name="T12" fmla="*/ 151 w 910"/>
              <a:gd name="T13" fmla="*/ 485 h 1011"/>
              <a:gd name="T14" fmla="*/ 75 w 910"/>
              <a:gd name="T15" fmla="*/ 204 h 1011"/>
              <a:gd name="T16" fmla="*/ 47 w 910"/>
              <a:gd name="T17" fmla="*/ 254 h 1011"/>
              <a:gd name="T18" fmla="*/ 253 w 910"/>
              <a:gd name="T19" fmla="*/ 48 h 1011"/>
              <a:gd name="T20" fmla="*/ 456 w 910"/>
              <a:gd name="T21" fmla="*/ 221 h 1011"/>
              <a:gd name="T22" fmla="*/ 549 w 910"/>
              <a:gd name="T23" fmla="*/ 243 h 1011"/>
              <a:gd name="T24" fmla="*/ 627 w 910"/>
              <a:gd name="T25" fmla="*/ 293 h 1011"/>
              <a:gd name="T26" fmla="*/ 670 w 910"/>
              <a:gd name="T27" fmla="*/ 349 h 1011"/>
              <a:gd name="T28" fmla="*/ 698 w 910"/>
              <a:gd name="T29" fmla="*/ 440 h 1011"/>
              <a:gd name="T30" fmla="*/ 690 w 910"/>
              <a:gd name="T31" fmla="*/ 531 h 1011"/>
              <a:gd name="T32" fmla="*/ 649 w 910"/>
              <a:gd name="T33" fmla="*/ 613 h 1011"/>
              <a:gd name="T34" fmla="*/ 586 w 910"/>
              <a:gd name="T35" fmla="*/ 695 h 1011"/>
              <a:gd name="T36" fmla="*/ 621 w 910"/>
              <a:gd name="T37" fmla="*/ 710 h 1011"/>
              <a:gd name="T38" fmla="*/ 627 w 910"/>
              <a:gd name="T39" fmla="*/ 771 h 1011"/>
              <a:gd name="T40" fmla="*/ 621 w 910"/>
              <a:gd name="T41" fmla="*/ 801 h 1011"/>
              <a:gd name="T42" fmla="*/ 627 w 910"/>
              <a:gd name="T43" fmla="*/ 861 h 1011"/>
              <a:gd name="T44" fmla="*/ 324 w 910"/>
              <a:gd name="T45" fmla="*/ 920 h 1011"/>
              <a:gd name="T46" fmla="*/ 294 w 910"/>
              <a:gd name="T47" fmla="*/ 885 h 1011"/>
              <a:gd name="T48" fmla="*/ 292 w 910"/>
              <a:gd name="T49" fmla="*/ 846 h 1011"/>
              <a:gd name="T50" fmla="*/ 298 w 910"/>
              <a:gd name="T51" fmla="*/ 814 h 1011"/>
              <a:gd name="T52" fmla="*/ 292 w 910"/>
              <a:gd name="T53" fmla="*/ 777 h 1011"/>
              <a:gd name="T54" fmla="*/ 300 w 910"/>
              <a:gd name="T55" fmla="*/ 732 h 1011"/>
              <a:gd name="T56" fmla="*/ 331 w 910"/>
              <a:gd name="T57" fmla="*/ 673 h 1011"/>
              <a:gd name="T58" fmla="*/ 266 w 910"/>
              <a:gd name="T59" fmla="*/ 615 h 1011"/>
              <a:gd name="T60" fmla="*/ 222 w 910"/>
              <a:gd name="T61" fmla="*/ 531 h 1011"/>
              <a:gd name="T62" fmla="*/ 214 w 910"/>
              <a:gd name="T63" fmla="*/ 440 h 1011"/>
              <a:gd name="T64" fmla="*/ 242 w 910"/>
              <a:gd name="T65" fmla="*/ 349 h 1011"/>
              <a:gd name="T66" fmla="*/ 285 w 910"/>
              <a:gd name="T67" fmla="*/ 293 h 1011"/>
              <a:gd name="T68" fmla="*/ 361 w 910"/>
              <a:gd name="T69" fmla="*/ 241 h 1011"/>
              <a:gd name="T70" fmla="*/ 456 w 910"/>
              <a:gd name="T71" fmla="*/ 221 h 1011"/>
              <a:gd name="T72" fmla="*/ 530 w 910"/>
              <a:gd name="T73" fmla="*/ 942 h 1011"/>
              <a:gd name="T74" fmla="*/ 517 w 910"/>
              <a:gd name="T75" fmla="*/ 980 h 1011"/>
              <a:gd name="T76" fmla="*/ 473 w 910"/>
              <a:gd name="T77" fmla="*/ 1011 h 1011"/>
              <a:gd name="T78" fmla="*/ 434 w 910"/>
              <a:gd name="T79" fmla="*/ 1006 h 1011"/>
              <a:gd name="T80" fmla="*/ 398 w 910"/>
              <a:gd name="T81" fmla="*/ 974 h 1011"/>
              <a:gd name="T82" fmla="*/ 527 w 910"/>
              <a:gd name="T83" fmla="*/ 939 h 1011"/>
              <a:gd name="T84" fmla="*/ 341 w 910"/>
              <a:gd name="T85" fmla="*/ 866 h 1011"/>
              <a:gd name="T86" fmla="*/ 579 w 910"/>
              <a:gd name="T87" fmla="*/ 849 h 1011"/>
              <a:gd name="T88" fmla="*/ 579 w 910"/>
              <a:gd name="T89" fmla="*/ 838 h 1011"/>
              <a:gd name="T90" fmla="*/ 341 w 910"/>
              <a:gd name="T91" fmla="*/ 775 h 1011"/>
              <a:gd name="T92" fmla="*/ 579 w 910"/>
              <a:gd name="T93" fmla="*/ 758 h 1011"/>
              <a:gd name="T94" fmla="*/ 579 w 910"/>
              <a:gd name="T95" fmla="*/ 747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10" h="1011">
                <a:moveTo>
                  <a:pt x="428" y="0"/>
                </a:moveTo>
                <a:lnTo>
                  <a:pt x="484" y="0"/>
                </a:lnTo>
                <a:lnTo>
                  <a:pt x="484" y="152"/>
                </a:lnTo>
                <a:lnTo>
                  <a:pt x="428" y="152"/>
                </a:lnTo>
                <a:lnTo>
                  <a:pt x="428" y="0"/>
                </a:lnTo>
                <a:lnTo>
                  <a:pt x="428" y="0"/>
                </a:lnTo>
                <a:close/>
                <a:moveTo>
                  <a:pt x="910" y="429"/>
                </a:moveTo>
                <a:lnTo>
                  <a:pt x="910" y="485"/>
                </a:lnTo>
                <a:lnTo>
                  <a:pt x="761" y="485"/>
                </a:lnTo>
                <a:lnTo>
                  <a:pt x="761" y="429"/>
                </a:lnTo>
                <a:lnTo>
                  <a:pt x="910" y="429"/>
                </a:lnTo>
                <a:lnTo>
                  <a:pt x="910" y="429"/>
                </a:lnTo>
                <a:close/>
                <a:moveTo>
                  <a:pt x="837" y="206"/>
                </a:moveTo>
                <a:lnTo>
                  <a:pt x="865" y="254"/>
                </a:lnTo>
                <a:lnTo>
                  <a:pt x="733" y="329"/>
                </a:lnTo>
                <a:lnTo>
                  <a:pt x="705" y="280"/>
                </a:lnTo>
                <a:lnTo>
                  <a:pt x="837" y="206"/>
                </a:lnTo>
                <a:lnTo>
                  <a:pt x="837" y="206"/>
                </a:lnTo>
                <a:close/>
                <a:moveTo>
                  <a:pt x="659" y="48"/>
                </a:moveTo>
                <a:lnTo>
                  <a:pt x="584" y="178"/>
                </a:lnTo>
                <a:lnTo>
                  <a:pt x="634" y="206"/>
                </a:lnTo>
                <a:lnTo>
                  <a:pt x="707" y="76"/>
                </a:lnTo>
                <a:lnTo>
                  <a:pt x="659" y="48"/>
                </a:lnTo>
                <a:lnTo>
                  <a:pt x="659" y="48"/>
                </a:lnTo>
                <a:close/>
                <a:moveTo>
                  <a:pt x="0" y="485"/>
                </a:moveTo>
                <a:lnTo>
                  <a:pt x="0" y="429"/>
                </a:lnTo>
                <a:lnTo>
                  <a:pt x="151" y="429"/>
                </a:lnTo>
                <a:lnTo>
                  <a:pt x="151" y="485"/>
                </a:lnTo>
                <a:lnTo>
                  <a:pt x="0" y="485"/>
                </a:lnTo>
                <a:lnTo>
                  <a:pt x="0" y="485"/>
                </a:lnTo>
                <a:close/>
                <a:moveTo>
                  <a:pt x="47" y="254"/>
                </a:moveTo>
                <a:lnTo>
                  <a:pt x="75" y="204"/>
                </a:lnTo>
                <a:lnTo>
                  <a:pt x="205" y="280"/>
                </a:lnTo>
                <a:lnTo>
                  <a:pt x="177" y="327"/>
                </a:lnTo>
                <a:lnTo>
                  <a:pt x="47" y="254"/>
                </a:lnTo>
                <a:lnTo>
                  <a:pt x="47" y="254"/>
                </a:lnTo>
                <a:close/>
                <a:moveTo>
                  <a:pt x="203" y="76"/>
                </a:moveTo>
                <a:lnTo>
                  <a:pt x="279" y="206"/>
                </a:lnTo>
                <a:lnTo>
                  <a:pt x="328" y="178"/>
                </a:lnTo>
                <a:lnTo>
                  <a:pt x="253" y="48"/>
                </a:lnTo>
                <a:lnTo>
                  <a:pt x="203" y="76"/>
                </a:lnTo>
                <a:lnTo>
                  <a:pt x="203" y="76"/>
                </a:lnTo>
                <a:close/>
                <a:moveTo>
                  <a:pt x="456" y="221"/>
                </a:moveTo>
                <a:lnTo>
                  <a:pt x="456" y="221"/>
                </a:lnTo>
                <a:lnTo>
                  <a:pt x="478" y="223"/>
                </a:lnTo>
                <a:lnTo>
                  <a:pt x="502" y="228"/>
                </a:lnTo>
                <a:lnTo>
                  <a:pt x="525" y="234"/>
                </a:lnTo>
                <a:lnTo>
                  <a:pt x="549" y="243"/>
                </a:lnTo>
                <a:lnTo>
                  <a:pt x="571" y="254"/>
                </a:lnTo>
                <a:lnTo>
                  <a:pt x="592" y="264"/>
                </a:lnTo>
                <a:lnTo>
                  <a:pt x="612" y="277"/>
                </a:lnTo>
                <a:lnTo>
                  <a:pt x="627" y="293"/>
                </a:lnTo>
                <a:lnTo>
                  <a:pt x="627" y="293"/>
                </a:lnTo>
                <a:lnTo>
                  <a:pt x="644" y="310"/>
                </a:lnTo>
                <a:lnTo>
                  <a:pt x="657" y="329"/>
                </a:lnTo>
                <a:lnTo>
                  <a:pt x="670" y="349"/>
                </a:lnTo>
                <a:lnTo>
                  <a:pt x="681" y="370"/>
                </a:lnTo>
                <a:lnTo>
                  <a:pt x="688" y="392"/>
                </a:lnTo>
                <a:lnTo>
                  <a:pt x="694" y="416"/>
                </a:lnTo>
                <a:lnTo>
                  <a:pt x="698" y="440"/>
                </a:lnTo>
                <a:lnTo>
                  <a:pt x="698" y="466"/>
                </a:lnTo>
                <a:lnTo>
                  <a:pt x="698" y="466"/>
                </a:lnTo>
                <a:lnTo>
                  <a:pt x="696" y="498"/>
                </a:lnTo>
                <a:lnTo>
                  <a:pt x="690" y="531"/>
                </a:lnTo>
                <a:lnTo>
                  <a:pt x="679" y="561"/>
                </a:lnTo>
                <a:lnTo>
                  <a:pt x="666" y="589"/>
                </a:lnTo>
                <a:lnTo>
                  <a:pt x="666" y="589"/>
                </a:lnTo>
                <a:lnTo>
                  <a:pt x="649" y="613"/>
                </a:lnTo>
                <a:lnTo>
                  <a:pt x="631" y="634"/>
                </a:lnTo>
                <a:lnTo>
                  <a:pt x="610" y="654"/>
                </a:lnTo>
                <a:lnTo>
                  <a:pt x="586" y="669"/>
                </a:lnTo>
                <a:lnTo>
                  <a:pt x="586" y="695"/>
                </a:lnTo>
                <a:lnTo>
                  <a:pt x="595" y="695"/>
                </a:lnTo>
                <a:lnTo>
                  <a:pt x="614" y="693"/>
                </a:lnTo>
                <a:lnTo>
                  <a:pt x="621" y="710"/>
                </a:lnTo>
                <a:lnTo>
                  <a:pt x="621" y="710"/>
                </a:lnTo>
                <a:lnTo>
                  <a:pt x="627" y="730"/>
                </a:lnTo>
                <a:lnTo>
                  <a:pt x="629" y="751"/>
                </a:lnTo>
                <a:lnTo>
                  <a:pt x="629" y="751"/>
                </a:lnTo>
                <a:lnTo>
                  <a:pt x="627" y="771"/>
                </a:lnTo>
                <a:lnTo>
                  <a:pt x="621" y="790"/>
                </a:lnTo>
                <a:lnTo>
                  <a:pt x="618" y="794"/>
                </a:lnTo>
                <a:lnTo>
                  <a:pt x="621" y="801"/>
                </a:lnTo>
                <a:lnTo>
                  <a:pt x="621" y="801"/>
                </a:lnTo>
                <a:lnTo>
                  <a:pt x="627" y="820"/>
                </a:lnTo>
                <a:lnTo>
                  <a:pt x="629" y="842"/>
                </a:lnTo>
                <a:lnTo>
                  <a:pt x="629" y="842"/>
                </a:lnTo>
                <a:lnTo>
                  <a:pt x="627" y="861"/>
                </a:lnTo>
                <a:lnTo>
                  <a:pt x="621" y="881"/>
                </a:lnTo>
                <a:lnTo>
                  <a:pt x="614" y="894"/>
                </a:lnTo>
                <a:lnTo>
                  <a:pt x="599" y="896"/>
                </a:lnTo>
                <a:lnTo>
                  <a:pt x="324" y="920"/>
                </a:lnTo>
                <a:lnTo>
                  <a:pt x="307" y="922"/>
                </a:lnTo>
                <a:lnTo>
                  <a:pt x="298" y="905"/>
                </a:lnTo>
                <a:lnTo>
                  <a:pt x="298" y="905"/>
                </a:lnTo>
                <a:lnTo>
                  <a:pt x="294" y="885"/>
                </a:lnTo>
                <a:lnTo>
                  <a:pt x="292" y="868"/>
                </a:lnTo>
                <a:lnTo>
                  <a:pt x="292" y="868"/>
                </a:lnTo>
                <a:lnTo>
                  <a:pt x="292" y="857"/>
                </a:lnTo>
                <a:lnTo>
                  <a:pt x="292" y="846"/>
                </a:lnTo>
                <a:lnTo>
                  <a:pt x="296" y="836"/>
                </a:lnTo>
                <a:lnTo>
                  <a:pt x="300" y="823"/>
                </a:lnTo>
                <a:lnTo>
                  <a:pt x="303" y="820"/>
                </a:lnTo>
                <a:lnTo>
                  <a:pt x="298" y="814"/>
                </a:lnTo>
                <a:lnTo>
                  <a:pt x="298" y="814"/>
                </a:lnTo>
                <a:lnTo>
                  <a:pt x="294" y="797"/>
                </a:lnTo>
                <a:lnTo>
                  <a:pt x="292" y="777"/>
                </a:lnTo>
                <a:lnTo>
                  <a:pt x="292" y="777"/>
                </a:lnTo>
                <a:lnTo>
                  <a:pt x="292" y="766"/>
                </a:lnTo>
                <a:lnTo>
                  <a:pt x="292" y="755"/>
                </a:lnTo>
                <a:lnTo>
                  <a:pt x="296" y="745"/>
                </a:lnTo>
                <a:lnTo>
                  <a:pt x="300" y="732"/>
                </a:lnTo>
                <a:lnTo>
                  <a:pt x="307" y="719"/>
                </a:lnTo>
                <a:lnTo>
                  <a:pt x="320" y="719"/>
                </a:lnTo>
                <a:lnTo>
                  <a:pt x="331" y="717"/>
                </a:lnTo>
                <a:lnTo>
                  <a:pt x="331" y="673"/>
                </a:lnTo>
                <a:lnTo>
                  <a:pt x="331" y="673"/>
                </a:lnTo>
                <a:lnTo>
                  <a:pt x="307" y="656"/>
                </a:lnTo>
                <a:lnTo>
                  <a:pt x="285" y="637"/>
                </a:lnTo>
                <a:lnTo>
                  <a:pt x="266" y="615"/>
                </a:lnTo>
                <a:lnTo>
                  <a:pt x="248" y="591"/>
                </a:lnTo>
                <a:lnTo>
                  <a:pt x="248" y="591"/>
                </a:lnTo>
                <a:lnTo>
                  <a:pt x="233" y="563"/>
                </a:lnTo>
                <a:lnTo>
                  <a:pt x="222" y="531"/>
                </a:lnTo>
                <a:lnTo>
                  <a:pt x="216" y="498"/>
                </a:lnTo>
                <a:lnTo>
                  <a:pt x="214" y="466"/>
                </a:lnTo>
                <a:lnTo>
                  <a:pt x="214" y="466"/>
                </a:lnTo>
                <a:lnTo>
                  <a:pt x="214" y="440"/>
                </a:lnTo>
                <a:lnTo>
                  <a:pt x="218" y="416"/>
                </a:lnTo>
                <a:lnTo>
                  <a:pt x="225" y="392"/>
                </a:lnTo>
                <a:lnTo>
                  <a:pt x="233" y="370"/>
                </a:lnTo>
                <a:lnTo>
                  <a:pt x="242" y="349"/>
                </a:lnTo>
                <a:lnTo>
                  <a:pt x="255" y="329"/>
                </a:lnTo>
                <a:lnTo>
                  <a:pt x="270" y="310"/>
                </a:lnTo>
                <a:lnTo>
                  <a:pt x="285" y="293"/>
                </a:lnTo>
                <a:lnTo>
                  <a:pt x="285" y="293"/>
                </a:lnTo>
                <a:lnTo>
                  <a:pt x="303" y="277"/>
                </a:lnTo>
                <a:lnTo>
                  <a:pt x="320" y="264"/>
                </a:lnTo>
                <a:lnTo>
                  <a:pt x="341" y="251"/>
                </a:lnTo>
                <a:lnTo>
                  <a:pt x="361" y="241"/>
                </a:lnTo>
                <a:lnTo>
                  <a:pt x="385" y="232"/>
                </a:lnTo>
                <a:lnTo>
                  <a:pt x="409" y="228"/>
                </a:lnTo>
                <a:lnTo>
                  <a:pt x="432" y="223"/>
                </a:lnTo>
                <a:lnTo>
                  <a:pt x="456" y="221"/>
                </a:lnTo>
                <a:lnTo>
                  <a:pt x="456" y="221"/>
                </a:lnTo>
                <a:close/>
                <a:moveTo>
                  <a:pt x="527" y="939"/>
                </a:moveTo>
                <a:lnTo>
                  <a:pt x="527" y="939"/>
                </a:lnTo>
                <a:lnTo>
                  <a:pt x="530" y="942"/>
                </a:lnTo>
                <a:lnTo>
                  <a:pt x="530" y="942"/>
                </a:lnTo>
                <a:lnTo>
                  <a:pt x="527" y="957"/>
                </a:lnTo>
                <a:lnTo>
                  <a:pt x="523" y="970"/>
                </a:lnTo>
                <a:lnTo>
                  <a:pt x="517" y="980"/>
                </a:lnTo>
                <a:lnTo>
                  <a:pt x="508" y="991"/>
                </a:lnTo>
                <a:lnTo>
                  <a:pt x="497" y="1000"/>
                </a:lnTo>
                <a:lnTo>
                  <a:pt x="486" y="1006"/>
                </a:lnTo>
                <a:lnTo>
                  <a:pt x="473" y="1011"/>
                </a:lnTo>
                <a:lnTo>
                  <a:pt x="458" y="1011"/>
                </a:lnTo>
                <a:lnTo>
                  <a:pt x="458" y="1011"/>
                </a:lnTo>
                <a:lnTo>
                  <a:pt x="445" y="1011"/>
                </a:lnTo>
                <a:lnTo>
                  <a:pt x="434" y="1006"/>
                </a:lnTo>
                <a:lnTo>
                  <a:pt x="424" y="1002"/>
                </a:lnTo>
                <a:lnTo>
                  <a:pt x="413" y="993"/>
                </a:lnTo>
                <a:lnTo>
                  <a:pt x="404" y="985"/>
                </a:lnTo>
                <a:lnTo>
                  <a:pt x="398" y="974"/>
                </a:lnTo>
                <a:lnTo>
                  <a:pt x="393" y="963"/>
                </a:lnTo>
                <a:lnTo>
                  <a:pt x="389" y="950"/>
                </a:lnTo>
                <a:lnTo>
                  <a:pt x="527" y="939"/>
                </a:lnTo>
                <a:lnTo>
                  <a:pt x="527" y="939"/>
                </a:lnTo>
                <a:close/>
                <a:moveTo>
                  <a:pt x="579" y="838"/>
                </a:moveTo>
                <a:lnTo>
                  <a:pt x="341" y="857"/>
                </a:lnTo>
                <a:lnTo>
                  <a:pt x="341" y="857"/>
                </a:lnTo>
                <a:lnTo>
                  <a:pt x="341" y="866"/>
                </a:lnTo>
                <a:lnTo>
                  <a:pt x="341" y="866"/>
                </a:lnTo>
                <a:lnTo>
                  <a:pt x="341" y="868"/>
                </a:lnTo>
                <a:lnTo>
                  <a:pt x="579" y="849"/>
                </a:lnTo>
                <a:lnTo>
                  <a:pt x="579" y="849"/>
                </a:lnTo>
                <a:lnTo>
                  <a:pt x="579" y="842"/>
                </a:lnTo>
                <a:lnTo>
                  <a:pt x="579" y="842"/>
                </a:lnTo>
                <a:lnTo>
                  <a:pt x="579" y="838"/>
                </a:lnTo>
                <a:lnTo>
                  <a:pt x="579" y="838"/>
                </a:lnTo>
                <a:close/>
                <a:moveTo>
                  <a:pt x="579" y="747"/>
                </a:moveTo>
                <a:lnTo>
                  <a:pt x="341" y="766"/>
                </a:lnTo>
                <a:lnTo>
                  <a:pt x="341" y="766"/>
                </a:lnTo>
                <a:lnTo>
                  <a:pt x="341" y="775"/>
                </a:lnTo>
                <a:lnTo>
                  <a:pt x="341" y="775"/>
                </a:lnTo>
                <a:lnTo>
                  <a:pt x="341" y="777"/>
                </a:lnTo>
                <a:lnTo>
                  <a:pt x="579" y="758"/>
                </a:lnTo>
                <a:lnTo>
                  <a:pt x="579" y="758"/>
                </a:lnTo>
                <a:lnTo>
                  <a:pt x="579" y="751"/>
                </a:lnTo>
                <a:lnTo>
                  <a:pt x="579" y="751"/>
                </a:lnTo>
                <a:lnTo>
                  <a:pt x="579" y="747"/>
                </a:lnTo>
                <a:lnTo>
                  <a:pt x="579" y="747"/>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ysClr val="windowText" lastClr="000000"/>
              </a:solidFill>
              <a:ea typeface="宋体" panose="02010600030101010101" pitchFamily="2" charset="-122"/>
            </a:endParaRPr>
          </a:p>
        </p:txBody>
      </p:sp>
    </p:spTree>
    <p:extLst>
      <p:ext uri="{BB962C8B-B14F-4D97-AF65-F5344CB8AC3E}">
        <p14:creationId xmlns:p14="http://schemas.microsoft.com/office/powerpoint/2010/main" val="386688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anim calcmode="lin" valueType="num">
                                      <p:cBhvr>
                                        <p:cTn id="8" dur="250" fill="hold"/>
                                        <p:tgtEl>
                                          <p:spTgt spid="12"/>
                                        </p:tgtEl>
                                        <p:attrNameLst>
                                          <p:attrName>ppt_x</p:attrName>
                                        </p:attrNameLst>
                                      </p:cBhvr>
                                      <p:tavLst>
                                        <p:tav tm="0">
                                          <p:val>
                                            <p:strVal val="#ppt_x"/>
                                          </p:val>
                                        </p:tav>
                                        <p:tav tm="100000">
                                          <p:val>
                                            <p:strVal val="#ppt_x"/>
                                          </p:val>
                                        </p:tav>
                                      </p:tavLst>
                                    </p:anim>
                                    <p:anim calcmode="lin" valueType="num">
                                      <p:cBhvr>
                                        <p:cTn id="9" dur="250" fill="hold"/>
                                        <p:tgtEl>
                                          <p:spTgt spid="12"/>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92931" y="116632"/>
            <a:ext cx="936103" cy="93610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9" name="PA_任意多边形 12"/>
          <p:cNvSpPr>
            <a:spLocks noEditPoints="1"/>
          </p:cNvSpPr>
          <p:nvPr>
            <p:custDataLst>
              <p:tags r:id="rId1"/>
            </p:custDataLst>
          </p:nvPr>
        </p:nvSpPr>
        <p:spPr bwMode="auto">
          <a:xfrm>
            <a:off x="419415" y="353328"/>
            <a:ext cx="479028" cy="472003"/>
          </a:xfrm>
          <a:custGeom>
            <a:avLst/>
            <a:gdLst>
              <a:gd name="T0" fmla="*/ 428 w 910"/>
              <a:gd name="T1" fmla="*/ 152 h 1011"/>
              <a:gd name="T2" fmla="*/ 910 w 910"/>
              <a:gd name="T3" fmla="*/ 485 h 1011"/>
              <a:gd name="T4" fmla="*/ 910 w 910"/>
              <a:gd name="T5" fmla="*/ 429 h 1011"/>
              <a:gd name="T6" fmla="*/ 705 w 910"/>
              <a:gd name="T7" fmla="*/ 280 h 1011"/>
              <a:gd name="T8" fmla="*/ 584 w 910"/>
              <a:gd name="T9" fmla="*/ 178 h 1011"/>
              <a:gd name="T10" fmla="*/ 659 w 910"/>
              <a:gd name="T11" fmla="*/ 48 h 1011"/>
              <a:gd name="T12" fmla="*/ 151 w 910"/>
              <a:gd name="T13" fmla="*/ 485 h 1011"/>
              <a:gd name="T14" fmla="*/ 75 w 910"/>
              <a:gd name="T15" fmla="*/ 204 h 1011"/>
              <a:gd name="T16" fmla="*/ 47 w 910"/>
              <a:gd name="T17" fmla="*/ 254 h 1011"/>
              <a:gd name="T18" fmla="*/ 253 w 910"/>
              <a:gd name="T19" fmla="*/ 48 h 1011"/>
              <a:gd name="T20" fmla="*/ 456 w 910"/>
              <a:gd name="T21" fmla="*/ 221 h 1011"/>
              <a:gd name="T22" fmla="*/ 549 w 910"/>
              <a:gd name="T23" fmla="*/ 243 h 1011"/>
              <a:gd name="T24" fmla="*/ 627 w 910"/>
              <a:gd name="T25" fmla="*/ 293 h 1011"/>
              <a:gd name="T26" fmla="*/ 670 w 910"/>
              <a:gd name="T27" fmla="*/ 349 h 1011"/>
              <a:gd name="T28" fmla="*/ 698 w 910"/>
              <a:gd name="T29" fmla="*/ 440 h 1011"/>
              <a:gd name="T30" fmla="*/ 690 w 910"/>
              <a:gd name="T31" fmla="*/ 531 h 1011"/>
              <a:gd name="T32" fmla="*/ 649 w 910"/>
              <a:gd name="T33" fmla="*/ 613 h 1011"/>
              <a:gd name="T34" fmla="*/ 586 w 910"/>
              <a:gd name="T35" fmla="*/ 695 h 1011"/>
              <a:gd name="T36" fmla="*/ 621 w 910"/>
              <a:gd name="T37" fmla="*/ 710 h 1011"/>
              <a:gd name="T38" fmla="*/ 627 w 910"/>
              <a:gd name="T39" fmla="*/ 771 h 1011"/>
              <a:gd name="T40" fmla="*/ 621 w 910"/>
              <a:gd name="T41" fmla="*/ 801 h 1011"/>
              <a:gd name="T42" fmla="*/ 627 w 910"/>
              <a:gd name="T43" fmla="*/ 861 h 1011"/>
              <a:gd name="T44" fmla="*/ 324 w 910"/>
              <a:gd name="T45" fmla="*/ 920 h 1011"/>
              <a:gd name="T46" fmla="*/ 294 w 910"/>
              <a:gd name="T47" fmla="*/ 885 h 1011"/>
              <a:gd name="T48" fmla="*/ 292 w 910"/>
              <a:gd name="T49" fmla="*/ 846 h 1011"/>
              <a:gd name="T50" fmla="*/ 298 w 910"/>
              <a:gd name="T51" fmla="*/ 814 h 1011"/>
              <a:gd name="T52" fmla="*/ 292 w 910"/>
              <a:gd name="T53" fmla="*/ 777 h 1011"/>
              <a:gd name="T54" fmla="*/ 300 w 910"/>
              <a:gd name="T55" fmla="*/ 732 h 1011"/>
              <a:gd name="T56" fmla="*/ 331 w 910"/>
              <a:gd name="T57" fmla="*/ 673 h 1011"/>
              <a:gd name="T58" fmla="*/ 266 w 910"/>
              <a:gd name="T59" fmla="*/ 615 h 1011"/>
              <a:gd name="T60" fmla="*/ 222 w 910"/>
              <a:gd name="T61" fmla="*/ 531 h 1011"/>
              <a:gd name="T62" fmla="*/ 214 w 910"/>
              <a:gd name="T63" fmla="*/ 440 h 1011"/>
              <a:gd name="T64" fmla="*/ 242 w 910"/>
              <a:gd name="T65" fmla="*/ 349 h 1011"/>
              <a:gd name="T66" fmla="*/ 285 w 910"/>
              <a:gd name="T67" fmla="*/ 293 h 1011"/>
              <a:gd name="T68" fmla="*/ 361 w 910"/>
              <a:gd name="T69" fmla="*/ 241 h 1011"/>
              <a:gd name="T70" fmla="*/ 456 w 910"/>
              <a:gd name="T71" fmla="*/ 221 h 1011"/>
              <a:gd name="T72" fmla="*/ 530 w 910"/>
              <a:gd name="T73" fmla="*/ 942 h 1011"/>
              <a:gd name="T74" fmla="*/ 517 w 910"/>
              <a:gd name="T75" fmla="*/ 980 h 1011"/>
              <a:gd name="T76" fmla="*/ 473 w 910"/>
              <a:gd name="T77" fmla="*/ 1011 h 1011"/>
              <a:gd name="T78" fmla="*/ 434 w 910"/>
              <a:gd name="T79" fmla="*/ 1006 h 1011"/>
              <a:gd name="T80" fmla="*/ 398 w 910"/>
              <a:gd name="T81" fmla="*/ 974 h 1011"/>
              <a:gd name="T82" fmla="*/ 527 w 910"/>
              <a:gd name="T83" fmla="*/ 939 h 1011"/>
              <a:gd name="T84" fmla="*/ 341 w 910"/>
              <a:gd name="T85" fmla="*/ 866 h 1011"/>
              <a:gd name="T86" fmla="*/ 579 w 910"/>
              <a:gd name="T87" fmla="*/ 849 h 1011"/>
              <a:gd name="T88" fmla="*/ 579 w 910"/>
              <a:gd name="T89" fmla="*/ 838 h 1011"/>
              <a:gd name="T90" fmla="*/ 341 w 910"/>
              <a:gd name="T91" fmla="*/ 775 h 1011"/>
              <a:gd name="T92" fmla="*/ 579 w 910"/>
              <a:gd name="T93" fmla="*/ 758 h 1011"/>
              <a:gd name="T94" fmla="*/ 579 w 910"/>
              <a:gd name="T95" fmla="*/ 747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10" h="1011">
                <a:moveTo>
                  <a:pt x="428" y="0"/>
                </a:moveTo>
                <a:lnTo>
                  <a:pt x="484" y="0"/>
                </a:lnTo>
                <a:lnTo>
                  <a:pt x="484" y="152"/>
                </a:lnTo>
                <a:lnTo>
                  <a:pt x="428" y="152"/>
                </a:lnTo>
                <a:lnTo>
                  <a:pt x="428" y="0"/>
                </a:lnTo>
                <a:lnTo>
                  <a:pt x="428" y="0"/>
                </a:lnTo>
                <a:close/>
                <a:moveTo>
                  <a:pt x="910" y="429"/>
                </a:moveTo>
                <a:lnTo>
                  <a:pt x="910" y="485"/>
                </a:lnTo>
                <a:lnTo>
                  <a:pt x="761" y="485"/>
                </a:lnTo>
                <a:lnTo>
                  <a:pt x="761" y="429"/>
                </a:lnTo>
                <a:lnTo>
                  <a:pt x="910" y="429"/>
                </a:lnTo>
                <a:lnTo>
                  <a:pt x="910" y="429"/>
                </a:lnTo>
                <a:close/>
                <a:moveTo>
                  <a:pt x="837" y="206"/>
                </a:moveTo>
                <a:lnTo>
                  <a:pt x="865" y="254"/>
                </a:lnTo>
                <a:lnTo>
                  <a:pt x="733" y="329"/>
                </a:lnTo>
                <a:lnTo>
                  <a:pt x="705" y="280"/>
                </a:lnTo>
                <a:lnTo>
                  <a:pt x="837" y="206"/>
                </a:lnTo>
                <a:lnTo>
                  <a:pt x="837" y="206"/>
                </a:lnTo>
                <a:close/>
                <a:moveTo>
                  <a:pt x="659" y="48"/>
                </a:moveTo>
                <a:lnTo>
                  <a:pt x="584" y="178"/>
                </a:lnTo>
                <a:lnTo>
                  <a:pt x="634" y="206"/>
                </a:lnTo>
                <a:lnTo>
                  <a:pt x="707" y="76"/>
                </a:lnTo>
                <a:lnTo>
                  <a:pt x="659" y="48"/>
                </a:lnTo>
                <a:lnTo>
                  <a:pt x="659" y="48"/>
                </a:lnTo>
                <a:close/>
                <a:moveTo>
                  <a:pt x="0" y="485"/>
                </a:moveTo>
                <a:lnTo>
                  <a:pt x="0" y="429"/>
                </a:lnTo>
                <a:lnTo>
                  <a:pt x="151" y="429"/>
                </a:lnTo>
                <a:lnTo>
                  <a:pt x="151" y="485"/>
                </a:lnTo>
                <a:lnTo>
                  <a:pt x="0" y="485"/>
                </a:lnTo>
                <a:lnTo>
                  <a:pt x="0" y="485"/>
                </a:lnTo>
                <a:close/>
                <a:moveTo>
                  <a:pt x="47" y="254"/>
                </a:moveTo>
                <a:lnTo>
                  <a:pt x="75" y="204"/>
                </a:lnTo>
                <a:lnTo>
                  <a:pt x="205" y="280"/>
                </a:lnTo>
                <a:lnTo>
                  <a:pt x="177" y="327"/>
                </a:lnTo>
                <a:lnTo>
                  <a:pt x="47" y="254"/>
                </a:lnTo>
                <a:lnTo>
                  <a:pt x="47" y="254"/>
                </a:lnTo>
                <a:close/>
                <a:moveTo>
                  <a:pt x="203" y="76"/>
                </a:moveTo>
                <a:lnTo>
                  <a:pt x="279" y="206"/>
                </a:lnTo>
                <a:lnTo>
                  <a:pt x="328" y="178"/>
                </a:lnTo>
                <a:lnTo>
                  <a:pt x="253" y="48"/>
                </a:lnTo>
                <a:lnTo>
                  <a:pt x="203" y="76"/>
                </a:lnTo>
                <a:lnTo>
                  <a:pt x="203" y="76"/>
                </a:lnTo>
                <a:close/>
                <a:moveTo>
                  <a:pt x="456" y="221"/>
                </a:moveTo>
                <a:lnTo>
                  <a:pt x="456" y="221"/>
                </a:lnTo>
                <a:lnTo>
                  <a:pt x="478" y="223"/>
                </a:lnTo>
                <a:lnTo>
                  <a:pt x="502" y="228"/>
                </a:lnTo>
                <a:lnTo>
                  <a:pt x="525" y="234"/>
                </a:lnTo>
                <a:lnTo>
                  <a:pt x="549" y="243"/>
                </a:lnTo>
                <a:lnTo>
                  <a:pt x="571" y="254"/>
                </a:lnTo>
                <a:lnTo>
                  <a:pt x="592" y="264"/>
                </a:lnTo>
                <a:lnTo>
                  <a:pt x="612" y="277"/>
                </a:lnTo>
                <a:lnTo>
                  <a:pt x="627" y="293"/>
                </a:lnTo>
                <a:lnTo>
                  <a:pt x="627" y="293"/>
                </a:lnTo>
                <a:lnTo>
                  <a:pt x="644" y="310"/>
                </a:lnTo>
                <a:lnTo>
                  <a:pt x="657" y="329"/>
                </a:lnTo>
                <a:lnTo>
                  <a:pt x="670" y="349"/>
                </a:lnTo>
                <a:lnTo>
                  <a:pt x="681" y="370"/>
                </a:lnTo>
                <a:lnTo>
                  <a:pt x="688" y="392"/>
                </a:lnTo>
                <a:lnTo>
                  <a:pt x="694" y="416"/>
                </a:lnTo>
                <a:lnTo>
                  <a:pt x="698" y="440"/>
                </a:lnTo>
                <a:lnTo>
                  <a:pt x="698" y="466"/>
                </a:lnTo>
                <a:lnTo>
                  <a:pt x="698" y="466"/>
                </a:lnTo>
                <a:lnTo>
                  <a:pt x="696" y="498"/>
                </a:lnTo>
                <a:lnTo>
                  <a:pt x="690" y="531"/>
                </a:lnTo>
                <a:lnTo>
                  <a:pt x="679" y="561"/>
                </a:lnTo>
                <a:lnTo>
                  <a:pt x="666" y="589"/>
                </a:lnTo>
                <a:lnTo>
                  <a:pt x="666" y="589"/>
                </a:lnTo>
                <a:lnTo>
                  <a:pt x="649" y="613"/>
                </a:lnTo>
                <a:lnTo>
                  <a:pt x="631" y="634"/>
                </a:lnTo>
                <a:lnTo>
                  <a:pt x="610" y="654"/>
                </a:lnTo>
                <a:lnTo>
                  <a:pt x="586" y="669"/>
                </a:lnTo>
                <a:lnTo>
                  <a:pt x="586" y="695"/>
                </a:lnTo>
                <a:lnTo>
                  <a:pt x="595" y="695"/>
                </a:lnTo>
                <a:lnTo>
                  <a:pt x="614" y="693"/>
                </a:lnTo>
                <a:lnTo>
                  <a:pt x="621" y="710"/>
                </a:lnTo>
                <a:lnTo>
                  <a:pt x="621" y="710"/>
                </a:lnTo>
                <a:lnTo>
                  <a:pt x="627" y="730"/>
                </a:lnTo>
                <a:lnTo>
                  <a:pt x="629" y="751"/>
                </a:lnTo>
                <a:lnTo>
                  <a:pt x="629" y="751"/>
                </a:lnTo>
                <a:lnTo>
                  <a:pt x="627" y="771"/>
                </a:lnTo>
                <a:lnTo>
                  <a:pt x="621" y="790"/>
                </a:lnTo>
                <a:lnTo>
                  <a:pt x="618" y="794"/>
                </a:lnTo>
                <a:lnTo>
                  <a:pt x="621" y="801"/>
                </a:lnTo>
                <a:lnTo>
                  <a:pt x="621" y="801"/>
                </a:lnTo>
                <a:lnTo>
                  <a:pt x="627" y="820"/>
                </a:lnTo>
                <a:lnTo>
                  <a:pt x="629" y="842"/>
                </a:lnTo>
                <a:lnTo>
                  <a:pt x="629" y="842"/>
                </a:lnTo>
                <a:lnTo>
                  <a:pt x="627" y="861"/>
                </a:lnTo>
                <a:lnTo>
                  <a:pt x="621" y="881"/>
                </a:lnTo>
                <a:lnTo>
                  <a:pt x="614" y="894"/>
                </a:lnTo>
                <a:lnTo>
                  <a:pt x="599" y="896"/>
                </a:lnTo>
                <a:lnTo>
                  <a:pt x="324" y="920"/>
                </a:lnTo>
                <a:lnTo>
                  <a:pt x="307" y="922"/>
                </a:lnTo>
                <a:lnTo>
                  <a:pt x="298" y="905"/>
                </a:lnTo>
                <a:lnTo>
                  <a:pt x="298" y="905"/>
                </a:lnTo>
                <a:lnTo>
                  <a:pt x="294" y="885"/>
                </a:lnTo>
                <a:lnTo>
                  <a:pt x="292" y="868"/>
                </a:lnTo>
                <a:lnTo>
                  <a:pt x="292" y="868"/>
                </a:lnTo>
                <a:lnTo>
                  <a:pt x="292" y="857"/>
                </a:lnTo>
                <a:lnTo>
                  <a:pt x="292" y="846"/>
                </a:lnTo>
                <a:lnTo>
                  <a:pt x="296" y="836"/>
                </a:lnTo>
                <a:lnTo>
                  <a:pt x="300" y="823"/>
                </a:lnTo>
                <a:lnTo>
                  <a:pt x="303" y="820"/>
                </a:lnTo>
                <a:lnTo>
                  <a:pt x="298" y="814"/>
                </a:lnTo>
                <a:lnTo>
                  <a:pt x="298" y="814"/>
                </a:lnTo>
                <a:lnTo>
                  <a:pt x="294" y="797"/>
                </a:lnTo>
                <a:lnTo>
                  <a:pt x="292" y="777"/>
                </a:lnTo>
                <a:lnTo>
                  <a:pt x="292" y="777"/>
                </a:lnTo>
                <a:lnTo>
                  <a:pt x="292" y="766"/>
                </a:lnTo>
                <a:lnTo>
                  <a:pt x="292" y="755"/>
                </a:lnTo>
                <a:lnTo>
                  <a:pt x="296" y="745"/>
                </a:lnTo>
                <a:lnTo>
                  <a:pt x="300" y="732"/>
                </a:lnTo>
                <a:lnTo>
                  <a:pt x="307" y="719"/>
                </a:lnTo>
                <a:lnTo>
                  <a:pt x="320" y="719"/>
                </a:lnTo>
                <a:lnTo>
                  <a:pt x="331" y="717"/>
                </a:lnTo>
                <a:lnTo>
                  <a:pt x="331" y="673"/>
                </a:lnTo>
                <a:lnTo>
                  <a:pt x="331" y="673"/>
                </a:lnTo>
                <a:lnTo>
                  <a:pt x="307" y="656"/>
                </a:lnTo>
                <a:lnTo>
                  <a:pt x="285" y="637"/>
                </a:lnTo>
                <a:lnTo>
                  <a:pt x="266" y="615"/>
                </a:lnTo>
                <a:lnTo>
                  <a:pt x="248" y="591"/>
                </a:lnTo>
                <a:lnTo>
                  <a:pt x="248" y="591"/>
                </a:lnTo>
                <a:lnTo>
                  <a:pt x="233" y="563"/>
                </a:lnTo>
                <a:lnTo>
                  <a:pt x="222" y="531"/>
                </a:lnTo>
                <a:lnTo>
                  <a:pt x="216" y="498"/>
                </a:lnTo>
                <a:lnTo>
                  <a:pt x="214" y="466"/>
                </a:lnTo>
                <a:lnTo>
                  <a:pt x="214" y="466"/>
                </a:lnTo>
                <a:lnTo>
                  <a:pt x="214" y="440"/>
                </a:lnTo>
                <a:lnTo>
                  <a:pt x="218" y="416"/>
                </a:lnTo>
                <a:lnTo>
                  <a:pt x="225" y="392"/>
                </a:lnTo>
                <a:lnTo>
                  <a:pt x="233" y="370"/>
                </a:lnTo>
                <a:lnTo>
                  <a:pt x="242" y="349"/>
                </a:lnTo>
                <a:lnTo>
                  <a:pt x="255" y="329"/>
                </a:lnTo>
                <a:lnTo>
                  <a:pt x="270" y="310"/>
                </a:lnTo>
                <a:lnTo>
                  <a:pt x="285" y="293"/>
                </a:lnTo>
                <a:lnTo>
                  <a:pt x="285" y="293"/>
                </a:lnTo>
                <a:lnTo>
                  <a:pt x="303" y="277"/>
                </a:lnTo>
                <a:lnTo>
                  <a:pt x="320" y="264"/>
                </a:lnTo>
                <a:lnTo>
                  <a:pt x="341" y="251"/>
                </a:lnTo>
                <a:lnTo>
                  <a:pt x="361" y="241"/>
                </a:lnTo>
                <a:lnTo>
                  <a:pt x="385" y="232"/>
                </a:lnTo>
                <a:lnTo>
                  <a:pt x="409" y="228"/>
                </a:lnTo>
                <a:lnTo>
                  <a:pt x="432" y="223"/>
                </a:lnTo>
                <a:lnTo>
                  <a:pt x="456" y="221"/>
                </a:lnTo>
                <a:lnTo>
                  <a:pt x="456" y="221"/>
                </a:lnTo>
                <a:close/>
                <a:moveTo>
                  <a:pt x="527" y="939"/>
                </a:moveTo>
                <a:lnTo>
                  <a:pt x="527" y="939"/>
                </a:lnTo>
                <a:lnTo>
                  <a:pt x="530" y="942"/>
                </a:lnTo>
                <a:lnTo>
                  <a:pt x="530" y="942"/>
                </a:lnTo>
                <a:lnTo>
                  <a:pt x="527" y="957"/>
                </a:lnTo>
                <a:lnTo>
                  <a:pt x="523" y="970"/>
                </a:lnTo>
                <a:lnTo>
                  <a:pt x="517" y="980"/>
                </a:lnTo>
                <a:lnTo>
                  <a:pt x="508" y="991"/>
                </a:lnTo>
                <a:lnTo>
                  <a:pt x="497" y="1000"/>
                </a:lnTo>
                <a:lnTo>
                  <a:pt x="486" y="1006"/>
                </a:lnTo>
                <a:lnTo>
                  <a:pt x="473" y="1011"/>
                </a:lnTo>
                <a:lnTo>
                  <a:pt x="458" y="1011"/>
                </a:lnTo>
                <a:lnTo>
                  <a:pt x="458" y="1011"/>
                </a:lnTo>
                <a:lnTo>
                  <a:pt x="445" y="1011"/>
                </a:lnTo>
                <a:lnTo>
                  <a:pt x="434" y="1006"/>
                </a:lnTo>
                <a:lnTo>
                  <a:pt x="424" y="1002"/>
                </a:lnTo>
                <a:lnTo>
                  <a:pt x="413" y="993"/>
                </a:lnTo>
                <a:lnTo>
                  <a:pt x="404" y="985"/>
                </a:lnTo>
                <a:lnTo>
                  <a:pt x="398" y="974"/>
                </a:lnTo>
                <a:lnTo>
                  <a:pt x="393" y="963"/>
                </a:lnTo>
                <a:lnTo>
                  <a:pt x="389" y="950"/>
                </a:lnTo>
                <a:lnTo>
                  <a:pt x="527" y="939"/>
                </a:lnTo>
                <a:lnTo>
                  <a:pt x="527" y="939"/>
                </a:lnTo>
                <a:close/>
                <a:moveTo>
                  <a:pt x="579" y="838"/>
                </a:moveTo>
                <a:lnTo>
                  <a:pt x="341" y="857"/>
                </a:lnTo>
                <a:lnTo>
                  <a:pt x="341" y="857"/>
                </a:lnTo>
                <a:lnTo>
                  <a:pt x="341" y="866"/>
                </a:lnTo>
                <a:lnTo>
                  <a:pt x="341" y="866"/>
                </a:lnTo>
                <a:lnTo>
                  <a:pt x="341" y="868"/>
                </a:lnTo>
                <a:lnTo>
                  <a:pt x="579" y="849"/>
                </a:lnTo>
                <a:lnTo>
                  <a:pt x="579" y="849"/>
                </a:lnTo>
                <a:lnTo>
                  <a:pt x="579" y="842"/>
                </a:lnTo>
                <a:lnTo>
                  <a:pt x="579" y="842"/>
                </a:lnTo>
                <a:lnTo>
                  <a:pt x="579" y="838"/>
                </a:lnTo>
                <a:lnTo>
                  <a:pt x="579" y="838"/>
                </a:lnTo>
                <a:close/>
                <a:moveTo>
                  <a:pt x="579" y="747"/>
                </a:moveTo>
                <a:lnTo>
                  <a:pt x="341" y="766"/>
                </a:lnTo>
                <a:lnTo>
                  <a:pt x="341" y="766"/>
                </a:lnTo>
                <a:lnTo>
                  <a:pt x="341" y="775"/>
                </a:lnTo>
                <a:lnTo>
                  <a:pt x="341" y="775"/>
                </a:lnTo>
                <a:lnTo>
                  <a:pt x="341" y="777"/>
                </a:lnTo>
                <a:lnTo>
                  <a:pt x="579" y="758"/>
                </a:lnTo>
                <a:lnTo>
                  <a:pt x="579" y="758"/>
                </a:lnTo>
                <a:lnTo>
                  <a:pt x="579" y="751"/>
                </a:lnTo>
                <a:lnTo>
                  <a:pt x="579" y="751"/>
                </a:lnTo>
                <a:lnTo>
                  <a:pt x="579" y="747"/>
                </a:lnTo>
                <a:lnTo>
                  <a:pt x="579" y="747"/>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ysClr val="windowText" lastClr="000000"/>
              </a:solidFill>
              <a:ea typeface="宋体" panose="02010600030101010101" pitchFamily="2" charset="-122"/>
            </a:endParaRPr>
          </a:p>
        </p:txBody>
      </p:sp>
      <p:sp>
        <p:nvSpPr>
          <p:cNvPr id="10" name="矩形 9"/>
          <p:cNvSpPr/>
          <p:nvPr/>
        </p:nvSpPr>
        <p:spPr>
          <a:xfrm>
            <a:off x="1239803" y="428604"/>
            <a:ext cx="3778599" cy="369332"/>
          </a:xfrm>
          <a:prstGeom prst="rect">
            <a:avLst/>
          </a:prstGeom>
        </p:spPr>
        <p:txBody>
          <a:bodyPr wrap="none">
            <a:spAutoFit/>
          </a:bodyPr>
          <a:lstStyle/>
          <a:p>
            <a:r>
              <a:rPr lang="zh-CN" altLang="en-US" b="1" dirty="0">
                <a:solidFill>
                  <a:srgbClr val="0070C0"/>
                </a:solidFill>
                <a:latin typeface="微软雅黑" pitchFamily="34" charset="-122"/>
                <a:ea typeface="微软雅黑" pitchFamily="34" charset="-122"/>
                <a:sym typeface="Arial" pitchFamily="34" charset="0"/>
              </a:rPr>
              <a:t>信息系统的安全保护等级分为几级</a:t>
            </a:r>
            <a:r>
              <a:rPr lang="en-US" altLang="zh-CN" b="1" dirty="0">
                <a:solidFill>
                  <a:srgbClr val="0070C0"/>
                </a:solidFill>
                <a:latin typeface="微软雅黑" pitchFamily="34" charset="-122"/>
                <a:ea typeface="微软雅黑" pitchFamily="34" charset="-122"/>
                <a:sym typeface="Arial" pitchFamily="34" charset="0"/>
              </a:rPr>
              <a:t>?</a:t>
            </a:r>
            <a:endParaRPr lang="zh-CN" altLang="en-US" b="1" dirty="0">
              <a:solidFill>
                <a:srgbClr val="0070C0"/>
              </a:solidFill>
              <a:latin typeface="微软雅黑" pitchFamily="34" charset="-122"/>
              <a:ea typeface="微软雅黑" pitchFamily="34" charset="-122"/>
              <a:sym typeface="Arial" pitchFamily="34" charset="0"/>
            </a:endParaRPr>
          </a:p>
        </p:txBody>
      </p:sp>
      <p:graphicFrame>
        <p:nvGraphicFramePr>
          <p:cNvPr id="11" name="表格 10"/>
          <p:cNvGraphicFramePr>
            <a:graphicFrameLocks noGrp="1"/>
          </p:cNvGraphicFramePr>
          <p:nvPr>
            <p:extLst/>
          </p:nvPr>
        </p:nvGraphicFramePr>
        <p:xfrm>
          <a:off x="525423" y="1000108"/>
          <a:ext cx="5857913" cy="5452775"/>
        </p:xfrm>
        <a:graphic>
          <a:graphicData uri="http://schemas.openxmlformats.org/drawingml/2006/table">
            <a:tbl>
              <a:tblPr>
                <a:tableStyleId>{5DA37D80-6434-44D0-A028-1B22A696006F}</a:tableStyleId>
              </a:tblPr>
              <a:tblGrid>
                <a:gridCol w="689165">
                  <a:extLst>
                    <a:ext uri="{9D8B030D-6E8A-4147-A177-3AD203B41FA5}">
                      <a16:colId xmlns:a16="http://schemas.microsoft.com/office/drawing/2014/main" xmlns="" val="20000"/>
                    </a:ext>
                  </a:extLst>
                </a:gridCol>
                <a:gridCol w="1373801">
                  <a:extLst>
                    <a:ext uri="{9D8B030D-6E8A-4147-A177-3AD203B41FA5}">
                      <a16:colId xmlns:a16="http://schemas.microsoft.com/office/drawing/2014/main" xmlns="" val="20001"/>
                    </a:ext>
                  </a:extLst>
                </a:gridCol>
                <a:gridCol w="1601756">
                  <a:extLst>
                    <a:ext uri="{9D8B030D-6E8A-4147-A177-3AD203B41FA5}">
                      <a16:colId xmlns:a16="http://schemas.microsoft.com/office/drawing/2014/main" xmlns="" val="20002"/>
                    </a:ext>
                  </a:extLst>
                </a:gridCol>
                <a:gridCol w="1105820">
                  <a:extLst>
                    <a:ext uri="{9D8B030D-6E8A-4147-A177-3AD203B41FA5}">
                      <a16:colId xmlns:a16="http://schemas.microsoft.com/office/drawing/2014/main" xmlns="" val="20003"/>
                    </a:ext>
                  </a:extLst>
                </a:gridCol>
                <a:gridCol w="1087371">
                  <a:extLst>
                    <a:ext uri="{9D8B030D-6E8A-4147-A177-3AD203B41FA5}">
                      <a16:colId xmlns:a16="http://schemas.microsoft.com/office/drawing/2014/main" xmlns="" val="20004"/>
                    </a:ext>
                  </a:extLst>
                </a:gridCol>
              </a:tblGrid>
              <a:tr h="372441">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b="1" kern="1200" dirty="0">
                          <a:solidFill>
                            <a:schemeClr val="tx1"/>
                          </a:solidFill>
                          <a:latin typeface="微软雅黑" panose="020B0503020204020204" pitchFamily="34" charset="-122"/>
                          <a:ea typeface="微软雅黑" panose="020B0503020204020204" pitchFamily="34" charset="-122"/>
                          <a:cs typeface="+mn-cs"/>
                          <a:sym typeface="宋体" charset="-122"/>
                        </a:rPr>
                        <a:t>等级</a:t>
                      </a:r>
                    </a:p>
                  </a:txBody>
                  <a:tcPr marL="0" marR="0" marT="0" marB="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b="1" kern="1200" dirty="0">
                          <a:solidFill>
                            <a:schemeClr val="tx1"/>
                          </a:solidFill>
                          <a:latin typeface="微软雅黑" panose="020B0503020204020204" pitchFamily="34" charset="-122"/>
                          <a:ea typeface="微软雅黑" panose="020B0503020204020204" pitchFamily="34" charset="-122"/>
                          <a:cs typeface="+mn-cs"/>
                          <a:sym typeface="宋体" charset="-122"/>
                        </a:rPr>
                        <a:t>对象</a:t>
                      </a:r>
                    </a:p>
                  </a:txBody>
                  <a:tcPr marL="0" marR="0" marT="0" marB="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b="1" kern="1200" dirty="0">
                          <a:solidFill>
                            <a:schemeClr val="tx1"/>
                          </a:solidFill>
                          <a:latin typeface="微软雅黑" panose="020B0503020204020204" pitchFamily="34" charset="-122"/>
                          <a:ea typeface="微软雅黑" panose="020B0503020204020204" pitchFamily="34" charset="-122"/>
                          <a:cs typeface="+mn-cs"/>
                          <a:sym typeface="宋体" charset="-122"/>
                        </a:rPr>
                        <a:t>侵害客体</a:t>
                      </a:r>
                    </a:p>
                  </a:txBody>
                  <a:tcPr marL="0" marR="0" marT="0" marB="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b="1" kern="1200" dirty="0">
                          <a:solidFill>
                            <a:schemeClr val="tx1"/>
                          </a:solidFill>
                          <a:latin typeface="微软雅黑" panose="020B0503020204020204" pitchFamily="34" charset="-122"/>
                          <a:ea typeface="微软雅黑" panose="020B0503020204020204" pitchFamily="34" charset="-122"/>
                          <a:cs typeface="+mn-cs"/>
                          <a:sym typeface="宋体" charset="-122"/>
                        </a:rPr>
                        <a:t>侵害程度</a:t>
                      </a:r>
                    </a:p>
                  </a:txBody>
                  <a:tcPr marL="0" marR="0" marT="0" marB="0"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b="1" kern="1200" dirty="0">
                          <a:solidFill>
                            <a:schemeClr val="tx1"/>
                          </a:solidFill>
                          <a:latin typeface="微软雅黑" panose="020B0503020204020204" pitchFamily="34" charset="-122"/>
                          <a:ea typeface="微软雅黑" panose="020B0503020204020204" pitchFamily="34" charset="-122"/>
                          <a:cs typeface="+mn-cs"/>
                          <a:sym typeface="宋体" charset="-122"/>
                        </a:rPr>
                        <a:t>监管强度</a:t>
                      </a:r>
                    </a:p>
                  </a:txBody>
                  <a:tcPr marL="0" marR="0" marT="0" marB="0" horzOverflow="overflow"/>
                </a:tc>
                <a:extLst>
                  <a:ext uri="{0D108BD9-81ED-4DB2-BD59-A6C34878D82A}">
                    <a16:rowId xmlns:a16="http://schemas.microsoft.com/office/drawing/2014/main" xmlns="" val="10000"/>
                  </a:ext>
                </a:extLst>
              </a:tr>
              <a:tr h="74488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b="1" kern="1200" dirty="0">
                          <a:solidFill>
                            <a:schemeClr val="tx1"/>
                          </a:solidFill>
                          <a:latin typeface="微软雅黑" panose="020B0503020204020204" pitchFamily="34" charset="-122"/>
                          <a:ea typeface="微软雅黑" panose="020B0503020204020204" pitchFamily="34" charset="-122"/>
                          <a:cs typeface="+mn-cs"/>
                          <a:sym typeface="宋体" charset="-122"/>
                        </a:rPr>
                        <a:t>第一级：</a:t>
                      </a:r>
                      <a:endParaRPr lang="en-US" altLang="zh-CN" sz="1400" b="1" kern="1200" dirty="0">
                        <a:solidFill>
                          <a:schemeClr val="tx1"/>
                        </a:solidFill>
                        <a:latin typeface="微软雅黑" panose="020B0503020204020204" pitchFamily="34" charset="-122"/>
                        <a:ea typeface="微软雅黑" panose="020B0503020204020204" pitchFamily="34" charset="-122"/>
                        <a:cs typeface="+mn-cs"/>
                        <a:sym typeface="宋体" charset="-122"/>
                      </a:endParaRPr>
                    </a:p>
                  </a:txBody>
                  <a:tcPr marL="0" marR="0"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自主建设</a:t>
                      </a:r>
                    </a:p>
                  </a:txBody>
                  <a:tcPr marL="0" marR="0"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合法权益</a:t>
                      </a:r>
                    </a:p>
                  </a:txBody>
                  <a:tcPr marL="0" marR="0"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损害</a:t>
                      </a:r>
                    </a:p>
                  </a:txBody>
                  <a:tcPr marL="0" marR="0"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自主保护</a:t>
                      </a:r>
                    </a:p>
                  </a:txBody>
                  <a:tcPr marL="0" marR="0" marT="0" marB="0" anchor="ctr" horzOverflow="overflow"/>
                </a:tc>
                <a:extLst>
                  <a:ext uri="{0D108BD9-81ED-4DB2-BD59-A6C34878D82A}">
                    <a16:rowId xmlns:a16="http://schemas.microsoft.com/office/drawing/2014/main" xmlns="" val="10001"/>
                  </a:ext>
                </a:extLst>
              </a:tr>
              <a:tr h="446817">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b="1" kern="1200" dirty="0">
                          <a:solidFill>
                            <a:schemeClr val="tx1"/>
                          </a:solidFill>
                          <a:latin typeface="微软雅黑" panose="020B0503020204020204" pitchFamily="34" charset="-122"/>
                          <a:ea typeface="微软雅黑" panose="020B0503020204020204" pitchFamily="34" charset="-122"/>
                          <a:cs typeface="+mn-cs"/>
                          <a:sym typeface="宋体" charset="-122"/>
                        </a:rPr>
                        <a:t>第二级：</a:t>
                      </a:r>
                      <a:endParaRPr lang="en-US" altLang="zh-CN" sz="1400" b="1" kern="1200" dirty="0">
                        <a:solidFill>
                          <a:schemeClr val="tx1"/>
                        </a:solidFill>
                        <a:latin typeface="微软雅黑" panose="020B0503020204020204" pitchFamily="34" charset="-122"/>
                        <a:ea typeface="微软雅黑" panose="020B0503020204020204" pitchFamily="34" charset="-122"/>
                        <a:cs typeface="+mn-cs"/>
                        <a:sym typeface="宋体" charset="-122"/>
                      </a:endParaRPr>
                    </a:p>
                  </a:txBody>
                  <a:tcPr marL="0" marR="0" marT="0" marB="0" anchor="ctr" horzOverflow="overflow"/>
                </a:tc>
                <a:tc rowSpan="2">
                  <a:txBody>
                    <a:bodyPr/>
                    <a:lstStyle/>
                    <a:p>
                      <a:pPr algn="ct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 如市级信息系统（非核心业务）</a:t>
                      </a:r>
                    </a:p>
                  </a:txBody>
                  <a:tcPr marL="0" marR="0"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合法权益</a:t>
                      </a:r>
                    </a:p>
                  </a:txBody>
                  <a:tcPr marL="0" marR="0"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严重损害</a:t>
                      </a:r>
                    </a:p>
                  </a:txBody>
                  <a:tcPr marL="0" marR="0" marT="0" marB="0" anchor="ctr" horzOverflow="overflow"/>
                </a:tc>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指导</a:t>
                      </a:r>
                    </a:p>
                  </a:txBody>
                  <a:tcPr marL="0" marR="0" marT="0" marB="0" anchor="ctr" horzOverflow="overflow"/>
                </a:tc>
                <a:extLst>
                  <a:ext uri="{0D108BD9-81ED-4DB2-BD59-A6C34878D82A}">
                    <a16:rowId xmlns:a16="http://schemas.microsoft.com/office/drawing/2014/main" xmlns="" val="10002"/>
                  </a:ext>
                </a:extLst>
              </a:tr>
              <a:tr h="675478">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社会秩序和公共利益</a:t>
                      </a:r>
                    </a:p>
                  </a:txBody>
                  <a:tcPr marL="0" marR="0"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损害</a:t>
                      </a:r>
                    </a:p>
                  </a:txBody>
                  <a:tcPr marL="0" marR="0" marT="0" marB="0" anchor="ctr" horzOverflow="overflow"/>
                </a:tc>
                <a:tc vMerge="1">
                  <a:txBody>
                    <a:bodyPr/>
                    <a:lstStyle/>
                    <a:p>
                      <a:endParaRPr lang="zh-CN" altLang="en-US"/>
                    </a:p>
                  </a:txBody>
                  <a:tcPr/>
                </a:tc>
                <a:extLst>
                  <a:ext uri="{0D108BD9-81ED-4DB2-BD59-A6C34878D82A}">
                    <a16:rowId xmlns:a16="http://schemas.microsoft.com/office/drawing/2014/main" xmlns="" val="10003"/>
                  </a:ext>
                </a:extLst>
              </a:tr>
              <a:tr h="675478">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b="1" kern="1200" dirty="0">
                          <a:solidFill>
                            <a:schemeClr val="tx1"/>
                          </a:solidFill>
                          <a:latin typeface="微软雅黑" panose="020B0503020204020204" pitchFamily="34" charset="-122"/>
                          <a:ea typeface="微软雅黑" panose="020B0503020204020204" pitchFamily="34" charset="-122"/>
                          <a:cs typeface="+mn-cs"/>
                          <a:sym typeface="宋体" charset="-122"/>
                        </a:rPr>
                        <a:t>第三级：</a:t>
                      </a:r>
                      <a:endParaRPr lang="en-US" altLang="zh-CN" sz="1400" b="1" kern="1200" dirty="0">
                        <a:solidFill>
                          <a:schemeClr val="tx1"/>
                        </a:solidFill>
                        <a:latin typeface="微软雅黑" panose="020B0503020204020204" pitchFamily="34" charset="-122"/>
                        <a:ea typeface="微软雅黑" panose="020B0503020204020204" pitchFamily="34" charset="-122"/>
                        <a:cs typeface="+mn-cs"/>
                        <a:sym typeface="宋体" charset="-122"/>
                      </a:endParaRPr>
                    </a:p>
                  </a:txBody>
                  <a:tcPr marL="0" marR="0" marT="0" marB="0" anchor="ctr" horzOverflow="overflow"/>
                </a:tc>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如省级信息系统（核心业务系统）</a:t>
                      </a:r>
                    </a:p>
                  </a:txBody>
                  <a:tcPr marL="0" marR="0"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社会秩序和公共利益</a:t>
                      </a:r>
                    </a:p>
                  </a:txBody>
                  <a:tcPr marL="0" marR="0"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严重损害</a:t>
                      </a:r>
                    </a:p>
                  </a:txBody>
                  <a:tcPr marL="0" marR="0" marT="0" marB="0" anchor="ctr" horzOverflow="overflow"/>
                </a:tc>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监督检查</a:t>
                      </a:r>
                    </a:p>
                  </a:txBody>
                  <a:tcPr marL="0" marR="0" marT="0" marB="0" anchor="ctr" horzOverflow="overflow"/>
                </a:tc>
                <a:extLst>
                  <a:ext uri="{0D108BD9-81ED-4DB2-BD59-A6C34878D82A}">
                    <a16:rowId xmlns:a16="http://schemas.microsoft.com/office/drawing/2014/main" xmlns="" val="10004"/>
                  </a:ext>
                </a:extLst>
              </a:tr>
              <a:tr h="372441">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国家安全</a:t>
                      </a:r>
                    </a:p>
                  </a:txBody>
                  <a:tcPr marL="0" marR="0"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损害</a:t>
                      </a:r>
                    </a:p>
                  </a:txBody>
                  <a:tcPr marL="0" marR="0" marT="0" marB="0" anchor="ctr" horzOverflow="overflow"/>
                </a:tc>
                <a:tc vMerge="1">
                  <a:txBody>
                    <a:bodyPr/>
                    <a:lstStyle/>
                    <a:p>
                      <a:endParaRPr lang="zh-CN" altLang="en-US"/>
                    </a:p>
                  </a:txBody>
                  <a:tcPr/>
                </a:tc>
                <a:extLst>
                  <a:ext uri="{0D108BD9-81ED-4DB2-BD59-A6C34878D82A}">
                    <a16:rowId xmlns:a16="http://schemas.microsoft.com/office/drawing/2014/main" xmlns="" val="10005"/>
                  </a:ext>
                </a:extLst>
              </a:tr>
              <a:tr h="675478">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b="1" kern="1200" dirty="0">
                          <a:solidFill>
                            <a:schemeClr val="tx1"/>
                          </a:solidFill>
                          <a:latin typeface="微软雅黑" panose="020B0503020204020204" pitchFamily="34" charset="-122"/>
                          <a:ea typeface="微软雅黑" panose="020B0503020204020204" pitchFamily="34" charset="-122"/>
                          <a:cs typeface="+mn-cs"/>
                          <a:sym typeface="宋体" charset="-122"/>
                        </a:rPr>
                        <a:t>第四级：</a:t>
                      </a:r>
                      <a:endParaRPr lang="en-US" altLang="zh-CN" sz="1400" b="1" kern="1200" dirty="0">
                        <a:solidFill>
                          <a:schemeClr val="tx1"/>
                        </a:solidFill>
                        <a:latin typeface="微软雅黑" panose="020B0503020204020204" pitchFamily="34" charset="-122"/>
                        <a:ea typeface="微软雅黑" panose="020B0503020204020204" pitchFamily="34" charset="-122"/>
                        <a:cs typeface="+mn-cs"/>
                        <a:sym typeface="宋体" charset="-122"/>
                      </a:endParaRPr>
                    </a:p>
                  </a:txBody>
                  <a:tcPr marL="0" marR="0" marT="0" marB="0" anchor="ctr" horzOverflow="overflow"/>
                </a:tc>
                <a:tc rowSpan="3">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中央核心系统</a:t>
                      </a:r>
                    </a:p>
                  </a:txBody>
                  <a:tcPr marL="0" marR="0"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社会秩序和公共利益</a:t>
                      </a:r>
                    </a:p>
                  </a:txBody>
                  <a:tcPr marL="0" marR="0"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特别严重损害</a:t>
                      </a:r>
                    </a:p>
                  </a:txBody>
                  <a:tcPr marL="0" marR="0" marT="0" marB="0" anchor="ctr" horzOverflow="overflow"/>
                </a:tc>
                <a:tc rowSpan="2">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强制监督检查</a:t>
                      </a:r>
                    </a:p>
                  </a:txBody>
                  <a:tcPr marL="0" marR="0" marT="0" marB="0" anchor="ctr" horzOverflow="overflow"/>
                </a:tc>
                <a:extLst>
                  <a:ext uri="{0D108BD9-81ED-4DB2-BD59-A6C34878D82A}">
                    <a16:rowId xmlns:a16="http://schemas.microsoft.com/office/drawing/2014/main" xmlns="" val="10006"/>
                  </a:ext>
                </a:extLst>
              </a:tr>
              <a:tr h="372441">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国家安全</a:t>
                      </a:r>
                    </a:p>
                  </a:txBody>
                  <a:tcPr marL="0" marR="0"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严重损害</a:t>
                      </a:r>
                    </a:p>
                  </a:txBody>
                  <a:tcPr marL="0" marR="0" marT="0" marB="0" anchor="ctr" horzOverflow="overflow"/>
                </a:tc>
                <a:tc vMerge="1">
                  <a:txBody>
                    <a:bodyPr/>
                    <a:lstStyle/>
                    <a:p>
                      <a:endParaRPr lang="zh-CN" altLang="en-US"/>
                    </a:p>
                  </a:txBody>
                  <a:tcPr/>
                </a:tc>
                <a:extLst>
                  <a:ext uri="{0D108BD9-81ED-4DB2-BD59-A6C34878D82A}">
                    <a16:rowId xmlns:a16="http://schemas.microsoft.com/office/drawing/2014/main" xmlns="" val="10007"/>
                  </a:ext>
                </a:extLst>
              </a:tr>
              <a:tr h="1117321">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b="1" kern="1200" dirty="0">
                          <a:solidFill>
                            <a:schemeClr val="tx1"/>
                          </a:solidFill>
                          <a:latin typeface="微软雅黑" panose="020B0503020204020204" pitchFamily="34" charset="-122"/>
                          <a:ea typeface="微软雅黑" panose="020B0503020204020204" pitchFamily="34" charset="-122"/>
                          <a:cs typeface="+mn-cs"/>
                          <a:sym typeface="宋体" charset="-122"/>
                        </a:rPr>
                        <a:t>第五级：</a:t>
                      </a:r>
                      <a:endParaRPr lang="en-US" altLang="zh-CN" sz="1400" b="1" kern="1200" dirty="0">
                        <a:solidFill>
                          <a:schemeClr val="tx1"/>
                        </a:solidFill>
                        <a:latin typeface="微软雅黑" panose="020B0503020204020204" pitchFamily="34" charset="-122"/>
                        <a:ea typeface="微软雅黑" panose="020B0503020204020204" pitchFamily="34" charset="-122"/>
                        <a:cs typeface="+mn-cs"/>
                        <a:sym typeface="宋体" charset="-122"/>
                      </a:endParaRPr>
                    </a:p>
                  </a:txBody>
                  <a:tcPr marL="0" marR="0" marT="0" marB="0" anchor="ctr" horzOverflow="overflow"/>
                </a:tc>
                <a:tc vMerge="1">
                  <a:txBody>
                    <a:bodyPr/>
                    <a:lstStyle/>
                    <a:p>
                      <a:pPr marL="0" marR="0" lvl="0" indent="0" algn="ctr" defTabSz="914400" rtl="0" eaLnBrk="1" fontAlgn="base" latinLnBrk="0" hangingPunct="1">
                        <a:lnSpc>
                          <a:spcPct val="15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0" marR="0"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国家安全</a:t>
                      </a:r>
                    </a:p>
                  </a:txBody>
                  <a:tcPr marL="0" marR="0"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特别严重损害</a:t>
                      </a:r>
                    </a:p>
                  </a:txBody>
                  <a:tcPr marL="0" marR="0" marT="0" marB="0" anchor="ctr" horzOverflow="overflow"/>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专门监督检查</a:t>
                      </a:r>
                    </a:p>
                  </a:txBody>
                  <a:tcPr marL="0" marR="0" marT="0" marB="0" anchor="ctr" horzOverflow="overflow"/>
                </a:tc>
                <a:extLst>
                  <a:ext uri="{0D108BD9-81ED-4DB2-BD59-A6C34878D82A}">
                    <a16:rowId xmlns:a16="http://schemas.microsoft.com/office/drawing/2014/main" xmlns="" val="10008"/>
                  </a:ext>
                </a:extLst>
              </a:tr>
            </a:tbl>
          </a:graphicData>
        </a:graphic>
      </p:graphicFrame>
      <p:graphicFrame>
        <p:nvGraphicFramePr>
          <p:cNvPr id="12" name="Group 3"/>
          <p:cNvGraphicFramePr>
            <a:graphicFrameLocks/>
          </p:cNvGraphicFramePr>
          <p:nvPr>
            <p:extLst>
              <p:ext uri="{D42A27DB-BD31-4B8C-83A1-F6EECF244321}">
                <p14:modId xmlns:p14="http://schemas.microsoft.com/office/powerpoint/2010/main" val="3248808574"/>
              </p:ext>
            </p:extLst>
          </p:nvPr>
        </p:nvGraphicFramePr>
        <p:xfrm>
          <a:off x="6954843" y="1000108"/>
          <a:ext cx="4714908" cy="5502382"/>
        </p:xfrm>
        <a:graphic>
          <a:graphicData uri="http://schemas.openxmlformats.org/drawingml/2006/table">
            <a:tbl>
              <a:tblPr>
                <a:tableStyleId>{5DA37D80-6434-44D0-A028-1B22A696006F}</a:tableStyleId>
              </a:tblPr>
              <a:tblGrid>
                <a:gridCol w="1214446">
                  <a:extLst>
                    <a:ext uri="{9D8B030D-6E8A-4147-A177-3AD203B41FA5}">
                      <a16:colId xmlns:a16="http://schemas.microsoft.com/office/drawing/2014/main" xmlns="" val="20000"/>
                    </a:ext>
                  </a:extLst>
                </a:gridCol>
                <a:gridCol w="1500198">
                  <a:extLst>
                    <a:ext uri="{9D8B030D-6E8A-4147-A177-3AD203B41FA5}">
                      <a16:colId xmlns:a16="http://schemas.microsoft.com/office/drawing/2014/main" xmlns="" val="20001"/>
                    </a:ext>
                  </a:extLst>
                </a:gridCol>
                <a:gridCol w="471104">
                  <a:extLst>
                    <a:ext uri="{9D8B030D-6E8A-4147-A177-3AD203B41FA5}">
                      <a16:colId xmlns:a16="http://schemas.microsoft.com/office/drawing/2014/main" xmlns="" val="20002"/>
                    </a:ext>
                  </a:extLst>
                </a:gridCol>
                <a:gridCol w="509720">
                  <a:extLst>
                    <a:ext uri="{9D8B030D-6E8A-4147-A177-3AD203B41FA5}">
                      <a16:colId xmlns:a16="http://schemas.microsoft.com/office/drawing/2014/main" xmlns="" val="20003"/>
                    </a:ext>
                  </a:extLst>
                </a:gridCol>
                <a:gridCol w="509720">
                  <a:extLst>
                    <a:ext uri="{9D8B030D-6E8A-4147-A177-3AD203B41FA5}">
                      <a16:colId xmlns:a16="http://schemas.microsoft.com/office/drawing/2014/main" xmlns="" val="20004"/>
                    </a:ext>
                  </a:extLst>
                </a:gridCol>
                <a:gridCol w="509720">
                  <a:extLst>
                    <a:ext uri="{9D8B030D-6E8A-4147-A177-3AD203B41FA5}">
                      <a16:colId xmlns:a16="http://schemas.microsoft.com/office/drawing/2014/main" xmlns="" val="20005"/>
                    </a:ext>
                  </a:extLst>
                </a:gridCol>
              </a:tblGrid>
              <a:tr h="4921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b="1" kern="1200" dirty="0">
                          <a:solidFill>
                            <a:schemeClr val="tx1"/>
                          </a:solidFill>
                          <a:latin typeface="微软雅黑" panose="020B0503020204020204" pitchFamily="34" charset="-122"/>
                          <a:ea typeface="微软雅黑" panose="020B0503020204020204" pitchFamily="34" charset="-122"/>
                          <a:cs typeface="+mn-cs"/>
                          <a:sym typeface="宋体" charset="-122"/>
                        </a:rPr>
                        <a:t>安全要求类</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b="1" kern="1200" dirty="0">
                          <a:solidFill>
                            <a:schemeClr val="tx1"/>
                          </a:solidFill>
                          <a:latin typeface="微软雅黑" panose="020B0503020204020204" pitchFamily="34" charset="-122"/>
                          <a:ea typeface="微软雅黑" panose="020B0503020204020204" pitchFamily="34" charset="-122"/>
                          <a:cs typeface="+mn-cs"/>
                          <a:sym typeface="宋体" charset="-122"/>
                        </a:rPr>
                        <a:t>层面</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400" b="1" kern="1200" dirty="0">
                          <a:solidFill>
                            <a:schemeClr val="tx1"/>
                          </a:solidFill>
                          <a:latin typeface="微软雅黑" panose="020B0503020204020204" pitchFamily="34" charset="-122"/>
                          <a:ea typeface="微软雅黑" panose="020B0503020204020204" pitchFamily="34" charset="-122"/>
                          <a:cs typeface="+mn-cs"/>
                          <a:sym typeface="宋体" charset="-122"/>
                        </a:rPr>
                        <a:t>一级</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400" b="1" kern="1200" dirty="0">
                          <a:solidFill>
                            <a:schemeClr val="tx1"/>
                          </a:solidFill>
                          <a:latin typeface="微软雅黑" panose="020B0503020204020204" pitchFamily="34" charset="-122"/>
                          <a:ea typeface="微软雅黑" panose="020B0503020204020204" pitchFamily="34" charset="-122"/>
                          <a:cs typeface="+mn-cs"/>
                          <a:sym typeface="宋体" charset="-122"/>
                        </a:rPr>
                        <a:t>二级</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400" b="1" kern="1200" dirty="0">
                          <a:solidFill>
                            <a:schemeClr val="tx1"/>
                          </a:solidFill>
                          <a:latin typeface="微软雅黑" panose="020B0503020204020204" pitchFamily="34" charset="-122"/>
                          <a:ea typeface="微软雅黑" panose="020B0503020204020204" pitchFamily="34" charset="-122"/>
                          <a:cs typeface="+mn-cs"/>
                          <a:sym typeface="宋体" charset="-122"/>
                        </a:rPr>
                        <a:t>三级</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400" b="1" kern="1200" dirty="0">
                          <a:solidFill>
                            <a:schemeClr val="tx1"/>
                          </a:solidFill>
                          <a:latin typeface="微软雅黑" panose="020B0503020204020204" pitchFamily="34" charset="-122"/>
                          <a:ea typeface="微软雅黑" panose="020B0503020204020204" pitchFamily="34" charset="-122"/>
                          <a:cs typeface="+mn-cs"/>
                          <a:sym typeface="宋体" charset="-122"/>
                        </a:rPr>
                        <a:t>四级</a:t>
                      </a:r>
                    </a:p>
                  </a:txBody>
                  <a:tcPr horzOverflow="overflow"/>
                </a:tc>
                <a:extLst>
                  <a:ext uri="{0D108BD9-81ED-4DB2-BD59-A6C34878D82A}">
                    <a16:rowId xmlns:a16="http://schemas.microsoft.com/office/drawing/2014/main" xmlns="" val="10000"/>
                  </a:ext>
                </a:extLst>
              </a:tr>
              <a:tr h="289488">
                <a:tc row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b="1" kern="1200" dirty="0">
                          <a:solidFill>
                            <a:schemeClr val="tx1"/>
                          </a:solidFill>
                          <a:latin typeface="微软雅黑" panose="020B0503020204020204" pitchFamily="34" charset="-122"/>
                          <a:ea typeface="微软雅黑" panose="020B0503020204020204" pitchFamily="34" charset="-122"/>
                          <a:cs typeface="+mn-cs"/>
                          <a:sym typeface="宋体" charset="-122"/>
                        </a:rPr>
                        <a:t>技术要求</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安全物理环境</a:t>
                      </a:r>
                      <a:endPar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9</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19</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32</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33</a:t>
                      </a:r>
                    </a:p>
                  </a:txBody>
                  <a:tcPr horzOverflow="overflow"/>
                </a:tc>
                <a:extLst>
                  <a:ext uri="{0D108BD9-81ED-4DB2-BD59-A6C34878D82A}">
                    <a16:rowId xmlns:a16="http://schemas.microsoft.com/office/drawing/2014/main" xmlns="" val="10001"/>
                  </a:ext>
                </a:extLst>
              </a:tr>
              <a:tr h="2894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安全通信网络</a:t>
                      </a:r>
                      <a:endPar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9</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18</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33</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32</a:t>
                      </a:r>
                    </a:p>
                  </a:txBody>
                  <a:tcPr horzOverflow="overflow"/>
                </a:tc>
                <a:extLst>
                  <a:ext uri="{0D108BD9-81ED-4DB2-BD59-A6C34878D82A}">
                    <a16:rowId xmlns:a16="http://schemas.microsoft.com/office/drawing/2014/main" xmlns="" val="10002"/>
                  </a:ext>
                </a:extLst>
              </a:tr>
              <a:tr h="2894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安全区域边界</a:t>
                      </a:r>
                      <a:endPar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6</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19</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32</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36</a:t>
                      </a:r>
                    </a:p>
                  </a:txBody>
                  <a:tcPr horzOverflow="overflow"/>
                </a:tc>
                <a:extLst>
                  <a:ext uri="{0D108BD9-81ED-4DB2-BD59-A6C34878D82A}">
                    <a16:rowId xmlns:a16="http://schemas.microsoft.com/office/drawing/2014/main" xmlns="" val="10003"/>
                  </a:ext>
                </a:extLst>
              </a:tr>
              <a:tr h="2894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安全计算环境</a:t>
                      </a:r>
                      <a:endPar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7</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19</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31</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36</a:t>
                      </a:r>
                    </a:p>
                  </a:txBody>
                  <a:tcPr horzOverflow="overflow"/>
                </a:tc>
                <a:extLst>
                  <a:ext uri="{0D108BD9-81ED-4DB2-BD59-A6C34878D82A}">
                    <a16:rowId xmlns:a16="http://schemas.microsoft.com/office/drawing/2014/main" xmlns="" val="10004"/>
                  </a:ext>
                </a:extLst>
              </a:tr>
              <a:tr h="694772">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安全管理中心</a:t>
                      </a:r>
                      <a:endPar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2</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4</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8</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11</a:t>
                      </a:r>
                    </a:p>
                  </a:txBody>
                  <a:tcPr horzOverflow="overflow"/>
                </a:tc>
                <a:extLst>
                  <a:ext uri="{0D108BD9-81ED-4DB2-BD59-A6C34878D82A}">
                    <a16:rowId xmlns:a16="http://schemas.microsoft.com/office/drawing/2014/main" xmlns="" val="10005"/>
                  </a:ext>
                </a:extLst>
              </a:tr>
              <a:tr h="492130">
                <a:tc row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b="1" kern="1200" dirty="0">
                          <a:solidFill>
                            <a:schemeClr val="tx1"/>
                          </a:solidFill>
                          <a:latin typeface="微软雅黑" panose="020B0503020204020204" pitchFamily="34" charset="-122"/>
                          <a:ea typeface="微软雅黑" panose="020B0503020204020204" pitchFamily="34" charset="-122"/>
                          <a:cs typeface="+mn-cs"/>
                          <a:sym typeface="宋体" charset="-122"/>
                        </a:rPr>
                        <a:t>管理要求</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安全管理制度</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3</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7</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11</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14</a:t>
                      </a:r>
                    </a:p>
                  </a:txBody>
                  <a:tcPr horzOverflow="overflow"/>
                </a:tc>
                <a:extLst>
                  <a:ext uri="{0D108BD9-81ED-4DB2-BD59-A6C34878D82A}">
                    <a16:rowId xmlns:a16="http://schemas.microsoft.com/office/drawing/2014/main" xmlns="" val="10006"/>
                  </a:ext>
                </a:extLst>
              </a:tr>
              <a:tr h="49213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安全管理机构</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4</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9</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20</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20</a:t>
                      </a:r>
                    </a:p>
                  </a:txBody>
                  <a:tcPr horzOverflow="overflow"/>
                </a:tc>
                <a:extLst>
                  <a:ext uri="{0D108BD9-81ED-4DB2-BD59-A6C34878D82A}">
                    <a16:rowId xmlns:a16="http://schemas.microsoft.com/office/drawing/2014/main" xmlns="" val="10007"/>
                  </a:ext>
                </a:extLst>
              </a:tr>
              <a:tr h="49213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安全管理人员</a:t>
                      </a:r>
                      <a:endPar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7</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11</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16</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18</a:t>
                      </a:r>
                    </a:p>
                  </a:txBody>
                  <a:tcPr horzOverflow="overflow"/>
                </a:tc>
                <a:extLst>
                  <a:ext uri="{0D108BD9-81ED-4DB2-BD59-A6C34878D82A}">
                    <a16:rowId xmlns:a16="http://schemas.microsoft.com/office/drawing/2014/main" xmlns="" val="10008"/>
                  </a:ext>
                </a:extLst>
              </a:tr>
              <a:tr h="49213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安全建设管理</a:t>
                      </a:r>
                      <a:endPar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20</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28</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45</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48</a:t>
                      </a:r>
                    </a:p>
                  </a:txBody>
                  <a:tcPr horzOverflow="overflow"/>
                </a:tc>
                <a:extLst>
                  <a:ext uri="{0D108BD9-81ED-4DB2-BD59-A6C34878D82A}">
                    <a16:rowId xmlns:a16="http://schemas.microsoft.com/office/drawing/2014/main" xmlns="" val="10009"/>
                  </a:ext>
                </a:extLst>
              </a:tr>
              <a:tr h="49213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安全运维管理</a:t>
                      </a:r>
                      <a:endPar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18</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41</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62</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70</a:t>
                      </a:r>
                    </a:p>
                  </a:txBody>
                  <a:tcPr horzOverflow="overflow"/>
                </a:tc>
                <a:extLst>
                  <a:ext uri="{0D108BD9-81ED-4DB2-BD59-A6C34878D82A}">
                    <a16:rowId xmlns:a16="http://schemas.microsoft.com/office/drawing/2014/main" xmlns="" val="10010"/>
                  </a:ext>
                </a:extLst>
              </a:tr>
              <a:tr h="2894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b="1" kern="1200">
                          <a:solidFill>
                            <a:schemeClr val="tx1"/>
                          </a:solidFill>
                          <a:latin typeface="微软雅黑" panose="020B0503020204020204" pitchFamily="34" charset="-122"/>
                          <a:ea typeface="微软雅黑" panose="020B0503020204020204" pitchFamily="34" charset="-122"/>
                          <a:cs typeface="+mn-cs"/>
                          <a:sym typeface="宋体" charset="-122"/>
                        </a:rPr>
                        <a:t>合计</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135</a:t>
                      </a:r>
                      <a:endPar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211</a:t>
                      </a:r>
                      <a:endPar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endParaRPr>
                    </a:p>
                  </a:txBody>
                  <a:tcPr horzOverflow="overflow"/>
                </a:tc>
                <a:extLst>
                  <a:ext uri="{0D108BD9-81ED-4DB2-BD59-A6C34878D82A}">
                    <a16:rowId xmlns:a16="http://schemas.microsoft.com/office/drawing/2014/main" xmlns="" val="10011"/>
                  </a:ext>
                </a:extLst>
              </a:tr>
              <a:tr h="2894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b="1" kern="1200" dirty="0">
                          <a:solidFill>
                            <a:schemeClr val="tx1"/>
                          </a:solidFill>
                          <a:latin typeface="微软雅黑" panose="020B0503020204020204" pitchFamily="34" charset="-122"/>
                          <a:ea typeface="微软雅黑" panose="020B0503020204020204" pitchFamily="34" charset="-122"/>
                          <a:cs typeface="+mn-cs"/>
                          <a:sym typeface="宋体" charset="-122"/>
                        </a:rPr>
                        <a:t>级差</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endParaRPr>
                    </a:p>
                  </a:txBody>
                  <a:tcPr horzOverflow="overflow"/>
                </a:tc>
                <a:extLst>
                  <a:ext uri="{0D108BD9-81ED-4DB2-BD59-A6C34878D82A}">
                    <a16:rowId xmlns:a16="http://schemas.microsoft.com/office/drawing/2014/main" xmlns="" val="10012"/>
                  </a:ext>
                </a:extLst>
              </a:tr>
            </a:tbl>
          </a:graphicData>
        </a:graphic>
      </p:graphicFrame>
      <p:pic>
        <p:nvPicPr>
          <p:cNvPr id="7" name="图片 6"/>
          <p:cNvPicPr>
            <a:picLocks noChangeAspect="1"/>
          </p:cNvPicPr>
          <p:nvPr/>
        </p:nvPicPr>
        <p:blipFill>
          <a:blip r:embed="rId4"/>
          <a:stretch>
            <a:fillRect/>
          </a:stretch>
        </p:blipFill>
        <p:spPr>
          <a:xfrm>
            <a:off x="-959197" y="115516"/>
            <a:ext cx="7768277" cy="1740191"/>
          </a:xfrm>
          <a:prstGeom prst="rect">
            <a:avLst/>
          </a:prstGeom>
        </p:spPr>
      </p:pic>
    </p:spTree>
    <p:extLst>
      <p:ext uri="{BB962C8B-B14F-4D97-AF65-F5344CB8AC3E}">
        <p14:creationId xmlns:p14="http://schemas.microsoft.com/office/powerpoint/2010/main" val="305286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anim calcmode="lin" valueType="num">
                                      <p:cBhvr>
                                        <p:cTn id="8" dur="250" fill="hold"/>
                                        <p:tgtEl>
                                          <p:spTgt spid="8"/>
                                        </p:tgtEl>
                                        <p:attrNameLst>
                                          <p:attrName>ppt_x</p:attrName>
                                        </p:attrNameLst>
                                      </p:cBhvr>
                                      <p:tavLst>
                                        <p:tav tm="0">
                                          <p:val>
                                            <p:strVal val="#ppt_x"/>
                                          </p:val>
                                        </p:tav>
                                        <p:tav tm="100000">
                                          <p:val>
                                            <p:strVal val="#ppt_x"/>
                                          </p:val>
                                        </p:tav>
                                      </p:tavLst>
                                    </p:anim>
                                    <p:anim calcmode="lin" valueType="num">
                                      <p:cBhvr>
                                        <p:cTn id="9" dur="250" fill="hold"/>
                                        <p:tgtEl>
                                          <p:spTgt spid="8"/>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8365" y="357166"/>
            <a:ext cx="2201680" cy="571504"/>
          </a:xfrm>
        </p:spPr>
        <p:txBody>
          <a:bodyPr>
            <a:normAutofit/>
          </a:bodyPr>
          <a:lstStyle/>
          <a:p>
            <a:r>
              <a:rPr lang="zh-CN" altLang="en-US" sz="1600" b="1" dirty="0">
                <a:solidFill>
                  <a:srgbClr val="0070C0"/>
                </a:solidFill>
                <a:latin typeface="微软雅黑" pitchFamily="34" charset="-122"/>
                <a:ea typeface="微软雅黑" pitchFamily="34" charset="-122"/>
                <a:cs typeface="+mn-cs"/>
                <a:sym typeface="Arial" pitchFamily="34" charset="0"/>
              </a:rPr>
              <a:t>系统如何确定等级？</a:t>
            </a:r>
          </a:p>
        </p:txBody>
      </p:sp>
      <p:sp>
        <p:nvSpPr>
          <p:cNvPr id="4" name="灯片编号占位符 3"/>
          <p:cNvSpPr>
            <a:spLocks noGrp="1"/>
          </p:cNvSpPr>
          <p:nvPr>
            <p:ph type="sldNum" sz="quarter" idx="11"/>
          </p:nvPr>
        </p:nvSpPr>
        <p:spPr/>
        <p:txBody>
          <a:bodyPr/>
          <a:lstStyle/>
          <a:p>
            <a:pPr>
              <a:defRPr/>
            </a:pPr>
            <a:fld id="{8C685EF4-0A7E-4FFB-952F-9F204728E69D}" type="slidenum">
              <a:rPr lang="zh-CN" altLang="en-US" smtClean="0"/>
              <a:pPr>
                <a:defRPr/>
              </a:pPr>
              <a:t>12</a:t>
            </a:fld>
            <a:endParaRPr lang="zh-CN" altLang="en-US"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2613" y="1500174"/>
            <a:ext cx="5913842" cy="449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7312033" y="1428736"/>
            <a:ext cx="4000528" cy="3924151"/>
          </a:xfrm>
          <a:prstGeom prst="rect">
            <a:avLst/>
          </a:prstGeom>
        </p:spPr>
        <p:txBody>
          <a:bodyPr wrap="square">
            <a:spAutoFit/>
          </a:bodyPr>
          <a:lstStyle/>
          <a:p>
            <a:pPr marL="0" lvl="1">
              <a:lnSpc>
                <a:spcPct val="150000"/>
              </a:lnSpc>
              <a:spcAft>
                <a:spcPts val="1200"/>
              </a:spcAft>
            </a:pPr>
            <a:r>
              <a:rPr lang="zh-CN" altLang="en-US" sz="2000" dirty="0">
                <a:solidFill>
                  <a:schemeClr val="accent6">
                    <a:lumMod val="75000"/>
                  </a:schemeClr>
                </a:solidFill>
                <a:latin typeface="华文中宋" panose="02010600040101010101" pitchFamily="2" charset="-122"/>
                <a:ea typeface="华文中宋" panose="02010600040101010101" pitchFamily="2" charset="-122"/>
              </a:rPr>
              <a:t>受侵害的客体：</a:t>
            </a:r>
            <a:endParaRPr lang="en-US" altLang="zh-CN" sz="2000" dirty="0">
              <a:solidFill>
                <a:schemeClr val="accent6">
                  <a:lumMod val="75000"/>
                </a:schemeClr>
              </a:solidFill>
              <a:latin typeface="华文中宋" panose="02010600040101010101" pitchFamily="2" charset="-122"/>
              <a:ea typeface="华文中宋" panose="02010600040101010101" pitchFamily="2" charset="-122"/>
            </a:endParaRPr>
          </a:p>
          <a:p>
            <a:pPr marL="630900" lvl="1" indent="-342900">
              <a:lnSpc>
                <a:spcPct val="150000"/>
              </a:lnSpc>
              <a:spcAft>
                <a:spcPts val="600"/>
              </a:spcAft>
              <a:buFont typeface="Wingdings" panose="05000000000000000000" pitchFamily="2" charset="2"/>
              <a:buChar char="n"/>
            </a:pPr>
            <a:r>
              <a:rPr lang="zh-CN" altLang="en-US" sz="1600" dirty="0">
                <a:latin typeface="华文中宋" panose="02010600040101010101" pitchFamily="2" charset="-122"/>
                <a:ea typeface="华文中宋" panose="02010600040101010101" pitchFamily="2" charset="-122"/>
              </a:rPr>
              <a:t>公民、法人和其他组织的合法权益</a:t>
            </a:r>
            <a:endParaRPr lang="en-US" altLang="zh-CN" sz="1600" dirty="0">
              <a:latin typeface="华文中宋" panose="02010600040101010101" pitchFamily="2" charset="-122"/>
              <a:ea typeface="华文中宋" panose="02010600040101010101" pitchFamily="2" charset="-122"/>
            </a:endParaRPr>
          </a:p>
          <a:p>
            <a:pPr marL="630900" lvl="1" indent="-342900">
              <a:lnSpc>
                <a:spcPct val="150000"/>
              </a:lnSpc>
              <a:spcAft>
                <a:spcPts val="600"/>
              </a:spcAft>
              <a:buFont typeface="Wingdings" panose="05000000000000000000" pitchFamily="2" charset="2"/>
              <a:buChar char="n"/>
            </a:pPr>
            <a:r>
              <a:rPr lang="zh-CN" altLang="en-US" sz="1600" dirty="0">
                <a:latin typeface="华文中宋" panose="02010600040101010101" pitchFamily="2" charset="-122"/>
                <a:ea typeface="华文中宋" panose="02010600040101010101" pitchFamily="2" charset="-122"/>
              </a:rPr>
              <a:t>社会秩序和公共利益</a:t>
            </a:r>
            <a:endParaRPr lang="en-US" altLang="zh-CN" sz="1600" dirty="0">
              <a:latin typeface="华文中宋" panose="02010600040101010101" pitchFamily="2" charset="-122"/>
              <a:ea typeface="华文中宋" panose="02010600040101010101" pitchFamily="2" charset="-122"/>
            </a:endParaRPr>
          </a:p>
          <a:p>
            <a:pPr marL="630900" lvl="1" indent="-342900">
              <a:lnSpc>
                <a:spcPct val="150000"/>
              </a:lnSpc>
              <a:spcAft>
                <a:spcPts val="600"/>
              </a:spcAft>
              <a:buFont typeface="Wingdings" panose="05000000000000000000" pitchFamily="2" charset="2"/>
              <a:buChar char="n"/>
            </a:pPr>
            <a:r>
              <a:rPr lang="zh-CN" altLang="en-US" sz="1600" dirty="0">
                <a:latin typeface="华文中宋" panose="02010600040101010101" pitchFamily="2" charset="-122"/>
                <a:ea typeface="华文中宋" panose="02010600040101010101" pitchFamily="2" charset="-122"/>
              </a:rPr>
              <a:t>国家安全</a:t>
            </a:r>
            <a:endParaRPr lang="en-US" altLang="zh-CN" sz="1600" dirty="0">
              <a:latin typeface="华文中宋" panose="02010600040101010101" pitchFamily="2" charset="-122"/>
              <a:ea typeface="华文中宋" panose="02010600040101010101" pitchFamily="2" charset="-122"/>
            </a:endParaRPr>
          </a:p>
          <a:p>
            <a:pPr marL="0" lvl="1">
              <a:lnSpc>
                <a:spcPct val="150000"/>
              </a:lnSpc>
              <a:spcAft>
                <a:spcPts val="1200"/>
              </a:spcAft>
            </a:pPr>
            <a:r>
              <a:rPr lang="zh-CN" altLang="en-US" sz="2000" dirty="0">
                <a:solidFill>
                  <a:schemeClr val="accent6">
                    <a:lumMod val="75000"/>
                  </a:schemeClr>
                </a:solidFill>
                <a:latin typeface="华文中宋" panose="02010600040101010101" pitchFamily="2" charset="-122"/>
                <a:ea typeface="华文中宋" panose="02010600040101010101" pitchFamily="2" charset="-122"/>
              </a:rPr>
              <a:t>对客体的侵害程度：</a:t>
            </a:r>
            <a:endParaRPr lang="en-US" altLang="zh-CN" sz="2000" dirty="0">
              <a:solidFill>
                <a:schemeClr val="accent6">
                  <a:lumMod val="75000"/>
                </a:schemeClr>
              </a:solidFill>
              <a:latin typeface="华文中宋" panose="02010600040101010101" pitchFamily="2" charset="-122"/>
              <a:ea typeface="华文中宋" panose="02010600040101010101" pitchFamily="2" charset="-122"/>
            </a:endParaRPr>
          </a:p>
          <a:p>
            <a:pPr marL="630900" lvl="1" indent="-342900">
              <a:lnSpc>
                <a:spcPct val="150000"/>
              </a:lnSpc>
              <a:spcAft>
                <a:spcPts val="600"/>
              </a:spcAft>
              <a:buFont typeface="Wingdings" panose="05000000000000000000" pitchFamily="2" charset="2"/>
              <a:buChar char="n"/>
            </a:pPr>
            <a:r>
              <a:rPr lang="zh-CN" altLang="en-US" sz="1600" dirty="0">
                <a:latin typeface="华文中宋" panose="02010600040101010101" pitchFamily="2" charset="-122"/>
                <a:ea typeface="华文中宋" panose="02010600040101010101" pitchFamily="2" charset="-122"/>
              </a:rPr>
              <a:t>损害</a:t>
            </a:r>
            <a:endParaRPr lang="en-US" altLang="zh-CN" sz="1600" dirty="0">
              <a:latin typeface="华文中宋" panose="02010600040101010101" pitchFamily="2" charset="-122"/>
              <a:ea typeface="华文中宋" panose="02010600040101010101" pitchFamily="2" charset="-122"/>
            </a:endParaRPr>
          </a:p>
          <a:p>
            <a:pPr marL="630900" lvl="1" indent="-342900">
              <a:lnSpc>
                <a:spcPct val="150000"/>
              </a:lnSpc>
              <a:spcAft>
                <a:spcPts val="600"/>
              </a:spcAft>
              <a:buFont typeface="Wingdings" panose="05000000000000000000" pitchFamily="2" charset="2"/>
              <a:buChar char="n"/>
            </a:pPr>
            <a:r>
              <a:rPr lang="zh-CN" altLang="en-US" sz="1600" dirty="0">
                <a:latin typeface="华文中宋" panose="02010600040101010101" pitchFamily="2" charset="-122"/>
                <a:ea typeface="华文中宋" panose="02010600040101010101" pitchFamily="2" charset="-122"/>
              </a:rPr>
              <a:t>严重损害</a:t>
            </a:r>
            <a:endParaRPr lang="en-US" altLang="zh-CN" sz="1600" dirty="0">
              <a:latin typeface="华文中宋" panose="02010600040101010101" pitchFamily="2" charset="-122"/>
              <a:ea typeface="华文中宋" panose="02010600040101010101" pitchFamily="2" charset="-122"/>
            </a:endParaRPr>
          </a:p>
          <a:p>
            <a:pPr marL="630900" lvl="1" indent="-342900">
              <a:lnSpc>
                <a:spcPct val="150000"/>
              </a:lnSpc>
              <a:spcAft>
                <a:spcPts val="600"/>
              </a:spcAft>
              <a:buFont typeface="Wingdings" panose="05000000000000000000" pitchFamily="2" charset="2"/>
              <a:buChar char="n"/>
            </a:pPr>
            <a:r>
              <a:rPr lang="zh-CN" altLang="en-US" sz="1600" dirty="0">
                <a:latin typeface="华文中宋" panose="02010600040101010101" pitchFamily="2" charset="-122"/>
                <a:ea typeface="华文中宋" panose="02010600040101010101" pitchFamily="2" charset="-122"/>
              </a:rPr>
              <a:t>特别严重损害</a:t>
            </a:r>
            <a:endParaRPr lang="en-US" altLang="zh-CN" sz="1600" dirty="0">
              <a:latin typeface="华文中宋" panose="02010600040101010101" pitchFamily="2" charset="-122"/>
              <a:ea typeface="华文中宋" panose="02010600040101010101" pitchFamily="2" charset="-122"/>
            </a:endParaRPr>
          </a:p>
        </p:txBody>
      </p:sp>
      <p:pic>
        <p:nvPicPr>
          <p:cNvPr id="7" name="Picture 3" descr="C:\Users\Administrator\Desktop\微立体创业计划\002.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92931" y="116632"/>
            <a:ext cx="936103" cy="93610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8" name="PA_任意多边形 12"/>
          <p:cNvSpPr>
            <a:spLocks noEditPoints="1"/>
          </p:cNvSpPr>
          <p:nvPr>
            <p:custDataLst>
              <p:tags r:id="rId1"/>
            </p:custDataLst>
          </p:nvPr>
        </p:nvSpPr>
        <p:spPr bwMode="auto">
          <a:xfrm>
            <a:off x="419415" y="353328"/>
            <a:ext cx="479028" cy="472003"/>
          </a:xfrm>
          <a:custGeom>
            <a:avLst/>
            <a:gdLst>
              <a:gd name="T0" fmla="*/ 428 w 910"/>
              <a:gd name="T1" fmla="*/ 152 h 1011"/>
              <a:gd name="T2" fmla="*/ 910 w 910"/>
              <a:gd name="T3" fmla="*/ 485 h 1011"/>
              <a:gd name="T4" fmla="*/ 910 w 910"/>
              <a:gd name="T5" fmla="*/ 429 h 1011"/>
              <a:gd name="T6" fmla="*/ 705 w 910"/>
              <a:gd name="T7" fmla="*/ 280 h 1011"/>
              <a:gd name="T8" fmla="*/ 584 w 910"/>
              <a:gd name="T9" fmla="*/ 178 h 1011"/>
              <a:gd name="T10" fmla="*/ 659 w 910"/>
              <a:gd name="T11" fmla="*/ 48 h 1011"/>
              <a:gd name="T12" fmla="*/ 151 w 910"/>
              <a:gd name="T13" fmla="*/ 485 h 1011"/>
              <a:gd name="T14" fmla="*/ 75 w 910"/>
              <a:gd name="T15" fmla="*/ 204 h 1011"/>
              <a:gd name="T16" fmla="*/ 47 w 910"/>
              <a:gd name="T17" fmla="*/ 254 h 1011"/>
              <a:gd name="T18" fmla="*/ 253 w 910"/>
              <a:gd name="T19" fmla="*/ 48 h 1011"/>
              <a:gd name="T20" fmla="*/ 456 w 910"/>
              <a:gd name="T21" fmla="*/ 221 h 1011"/>
              <a:gd name="T22" fmla="*/ 549 w 910"/>
              <a:gd name="T23" fmla="*/ 243 h 1011"/>
              <a:gd name="T24" fmla="*/ 627 w 910"/>
              <a:gd name="T25" fmla="*/ 293 h 1011"/>
              <a:gd name="T26" fmla="*/ 670 w 910"/>
              <a:gd name="T27" fmla="*/ 349 h 1011"/>
              <a:gd name="T28" fmla="*/ 698 w 910"/>
              <a:gd name="T29" fmla="*/ 440 h 1011"/>
              <a:gd name="T30" fmla="*/ 690 w 910"/>
              <a:gd name="T31" fmla="*/ 531 h 1011"/>
              <a:gd name="T32" fmla="*/ 649 w 910"/>
              <a:gd name="T33" fmla="*/ 613 h 1011"/>
              <a:gd name="T34" fmla="*/ 586 w 910"/>
              <a:gd name="T35" fmla="*/ 695 h 1011"/>
              <a:gd name="T36" fmla="*/ 621 w 910"/>
              <a:gd name="T37" fmla="*/ 710 h 1011"/>
              <a:gd name="T38" fmla="*/ 627 w 910"/>
              <a:gd name="T39" fmla="*/ 771 h 1011"/>
              <a:gd name="T40" fmla="*/ 621 w 910"/>
              <a:gd name="T41" fmla="*/ 801 h 1011"/>
              <a:gd name="T42" fmla="*/ 627 w 910"/>
              <a:gd name="T43" fmla="*/ 861 h 1011"/>
              <a:gd name="T44" fmla="*/ 324 w 910"/>
              <a:gd name="T45" fmla="*/ 920 h 1011"/>
              <a:gd name="T46" fmla="*/ 294 w 910"/>
              <a:gd name="T47" fmla="*/ 885 h 1011"/>
              <a:gd name="T48" fmla="*/ 292 w 910"/>
              <a:gd name="T49" fmla="*/ 846 h 1011"/>
              <a:gd name="T50" fmla="*/ 298 w 910"/>
              <a:gd name="T51" fmla="*/ 814 h 1011"/>
              <a:gd name="T52" fmla="*/ 292 w 910"/>
              <a:gd name="T53" fmla="*/ 777 h 1011"/>
              <a:gd name="T54" fmla="*/ 300 w 910"/>
              <a:gd name="T55" fmla="*/ 732 h 1011"/>
              <a:gd name="T56" fmla="*/ 331 w 910"/>
              <a:gd name="T57" fmla="*/ 673 h 1011"/>
              <a:gd name="T58" fmla="*/ 266 w 910"/>
              <a:gd name="T59" fmla="*/ 615 h 1011"/>
              <a:gd name="T60" fmla="*/ 222 w 910"/>
              <a:gd name="T61" fmla="*/ 531 h 1011"/>
              <a:gd name="T62" fmla="*/ 214 w 910"/>
              <a:gd name="T63" fmla="*/ 440 h 1011"/>
              <a:gd name="T64" fmla="*/ 242 w 910"/>
              <a:gd name="T65" fmla="*/ 349 h 1011"/>
              <a:gd name="T66" fmla="*/ 285 w 910"/>
              <a:gd name="T67" fmla="*/ 293 h 1011"/>
              <a:gd name="T68" fmla="*/ 361 w 910"/>
              <a:gd name="T69" fmla="*/ 241 h 1011"/>
              <a:gd name="T70" fmla="*/ 456 w 910"/>
              <a:gd name="T71" fmla="*/ 221 h 1011"/>
              <a:gd name="T72" fmla="*/ 530 w 910"/>
              <a:gd name="T73" fmla="*/ 942 h 1011"/>
              <a:gd name="T74" fmla="*/ 517 w 910"/>
              <a:gd name="T75" fmla="*/ 980 h 1011"/>
              <a:gd name="T76" fmla="*/ 473 w 910"/>
              <a:gd name="T77" fmla="*/ 1011 h 1011"/>
              <a:gd name="T78" fmla="*/ 434 w 910"/>
              <a:gd name="T79" fmla="*/ 1006 h 1011"/>
              <a:gd name="T80" fmla="*/ 398 w 910"/>
              <a:gd name="T81" fmla="*/ 974 h 1011"/>
              <a:gd name="T82" fmla="*/ 527 w 910"/>
              <a:gd name="T83" fmla="*/ 939 h 1011"/>
              <a:gd name="T84" fmla="*/ 341 w 910"/>
              <a:gd name="T85" fmla="*/ 866 h 1011"/>
              <a:gd name="T86" fmla="*/ 579 w 910"/>
              <a:gd name="T87" fmla="*/ 849 h 1011"/>
              <a:gd name="T88" fmla="*/ 579 w 910"/>
              <a:gd name="T89" fmla="*/ 838 h 1011"/>
              <a:gd name="T90" fmla="*/ 341 w 910"/>
              <a:gd name="T91" fmla="*/ 775 h 1011"/>
              <a:gd name="T92" fmla="*/ 579 w 910"/>
              <a:gd name="T93" fmla="*/ 758 h 1011"/>
              <a:gd name="T94" fmla="*/ 579 w 910"/>
              <a:gd name="T95" fmla="*/ 747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10" h="1011">
                <a:moveTo>
                  <a:pt x="428" y="0"/>
                </a:moveTo>
                <a:lnTo>
                  <a:pt x="484" y="0"/>
                </a:lnTo>
                <a:lnTo>
                  <a:pt x="484" y="152"/>
                </a:lnTo>
                <a:lnTo>
                  <a:pt x="428" y="152"/>
                </a:lnTo>
                <a:lnTo>
                  <a:pt x="428" y="0"/>
                </a:lnTo>
                <a:lnTo>
                  <a:pt x="428" y="0"/>
                </a:lnTo>
                <a:close/>
                <a:moveTo>
                  <a:pt x="910" y="429"/>
                </a:moveTo>
                <a:lnTo>
                  <a:pt x="910" y="485"/>
                </a:lnTo>
                <a:lnTo>
                  <a:pt x="761" y="485"/>
                </a:lnTo>
                <a:lnTo>
                  <a:pt x="761" y="429"/>
                </a:lnTo>
                <a:lnTo>
                  <a:pt x="910" y="429"/>
                </a:lnTo>
                <a:lnTo>
                  <a:pt x="910" y="429"/>
                </a:lnTo>
                <a:close/>
                <a:moveTo>
                  <a:pt x="837" y="206"/>
                </a:moveTo>
                <a:lnTo>
                  <a:pt x="865" y="254"/>
                </a:lnTo>
                <a:lnTo>
                  <a:pt x="733" y="329"/>
                </a:lnTo>
                <a:lnTo>
                  <a:pt x="705" y="280"/>
                </a:lnTo>
                <a:lnTo>
                  <a:pt x="837" y="206"/>
                </a:lnTo>
                <a:lnTo>
                  <a:pt x="837" y="206"/>
                </a:lnTo>
                <a:close/>
                <a:moveTo>
                  <a:pt x="659" y="48"/>
                </a:moveTo>
                <a:lnTo>
                  <a:pt x="584" y="178"/>
                </a:lnTo>
                <a:lnTo>
                  <a:pt x="634" y="206"/>
                </a:lnTo>
                <a:lnTo>
                  <a:pt x="707" y="76"/>
                </a:lnTo>
                <a:lnTo>
                  <a:pt x="659" y="48"/>
                </a:lnTo>
                <a:lnTo>
                  <a:pt x="659" y="48"/>
                </a:lnTo>
                <a:close/>
                <a:moveTo>
                  <a:pt x="0" y="485"/>
                </a:moveTo>
                <a:lnTo>
                  <a:pt x="0" y="429"/>
                </a:lnTo>
                <a:lnTo>
                  <a:pt x="151" y="429"/>
                </a:lnTo>
                <a:lnTo>
                  <a:pt x="151" y="485"/>
                </a:lnTo>
                <a:lnTo>
                  <a:pt x="0" y="485"/>
                </a:lnTo>
                <a:lnTo>
                  <a:pt x="0" y="485"/>
                </a:lnTo>
                <a:close/>
                <a:moveTo>
                  <a:pt x="47" y="254"/>
                </a:moveTo>
                <a:lnTo>
                  <a:pt x="75" y="204"/>
                </a:lnTo>
                <a:lnTo>
                  <a:pt x="205" y="280"/>
                </a:lnTo>
                <a:lnTo>
                  <a:pt x="177" y="327"/>
                </a:lnTo>
                <a:lnTo>
                  <a:pt x="47" y="254"/>
                </a:lnTo>
                <a:lnTo>
                  <a:pt x="47" y="254"/>
                </a:lnTo>
                <a:close/>
                <a:moveTo>
                  <a:pt x="203" y="76"/>
                </a:moveTo>
                <a:lnTo>
                  <a:pt x="279" y="206"/>
                </a:lnTo>
                <a:lnTo>
                  <a:pt x="328" y="178"/>
                </a:lnTo>
                <a:lnTo>
                  <a:pt x="253" y="48"/>
                </a:lnTo>
                <a:lnTo>
                  <a:pt x="203" y="76"/>
                </a:lnTo>
                <a:lnTo>
                  <a:pt x="203" y="76"/>
                </a:lnTo>
                <a:close/>
                <a:moveTo>
                  <a:pt x="456" y="221"/>
                </a:moveTo>
                <a:lnTo>
                  <a:pt x="456" y="221"/>
                </a:lnTo>
                <a:lnTo>
                  <a:pt x="478" y="223"/>
                </a:lnTo>
                <a:lnTo>
                  <a:pt x="502" y="228"/>
                </a:lnTo>
                <a:lnTo>
                  <a:pt x="525" y="234"/>
                </a:lnTo>
                <a:lnTo>
                  <a:pt x="549" y="243"/>
                </a:lnTo>
                <a:lnTo>
                  <a:pt x="571" y="254"/>
                </a:lnTo>
                <a:lnTo>
                  <a:pt x="592" y="264"/>
                </a:lnTo>
                <a:lnTo>
                  <a:pt x="612" y="277"/>
                </a:lnTo>
                <a:lnTo>
                  <a:pt x="627" y="293"/>
                </a:lnTo>
                <a:lnTo>
                  <a:pt x="627" y="293"/>
                </a:lnTo>
                <a:lnTo>
                  <a:pt x="644" y="310"/>
                </a:lnTo>
                <a:lnTo>
                  <a:pt x="657" y="329"/>
                </a:lnTo>
                <a:lnTo>
                  <a:pt x="670" y="349"/>
                </a:lnTo>
                <a:lnTo>
                  <a:pt x="681" y="370"/>
                </a:lnTo>
                <a:lnTo>
                  <a:pt x="688" y="392"/>
                </a:lnTo>
                <a:lnTo>
                  <a:pt x="694" y="416"/>
                </a:lnTo>
                <a:lnTo>
                  <a:pt x="698" y="440"/>
                </a:lnTo>
                <a:lnTo>
                  <a:pt x="698" y="466"/>
                </a:lnTo>
                <a:lnTo>
                  <a:pt x="698" y="466"/>
                </a:lnTo>
                <a:lnTo>
                  <a:pt x="696" y="498"/>
                </a:lnTo>
                <a:lnTo>
                  <a:pt x="690" y="531"/>
                </a:lnTo>
                <a:lnTo>
                  <a:pt x="679" y="561"/>
                </a:lnTo>
                <a:lnTo>
                  <a:pt x="666" y="589"/>
                </a:lnTo>
                <a:lnTo>
                  <a:pt x="666" y="589"/>
                </a:lnTo>
                <a:lnTo>
                  <a:pt x="649" y="613"/>
                </a:lnTo>
                <a:lnTo>
                  <a:pt x="631" y="634"/>
                </a:lnTo>
                <a:lnTo>
                  <a:pt x="610" y="654"/>
                </a:lnTo>
                <a:lnTo>
                  <a:pt x="586" y="669"/>
                </a:lnTo>
                <a:lnTo>
                  <a:pt x="586" y="695"/>
                </a:lnTo>
                <a:lnTo>
                  <a:pt x="595" y="695"/>
                </a:lnTo>
                <a:lnTo>
                  <a:pt x="614" y="693"/>
                </a:lnTo>
                <a:lnTo>
                  <a:pt x="621" y="710"/>
                </a:lnTo>
                <a:lnTo>
                  <a:pt x="621" y="710"/>
                </a:lnTo>
                <a:lnTo>
                  <a:pt x="627" y="730"/>
                </a:lnTo>
                <a:lnTo>
                  <a:pt x="629" y="751"/>
                </a:lnTo>
                <a:lnTo>
                  <a:pt x="629" y="751"/>
                </a:lnTo>
                <a:lnTo>
                  <a:pt x="627" y="771"/>
                </a:lnTo>
                <a:lnTo>
                  <a:pt x="621" y="790"/>
                </a:lnTo>
                <a:lnTo>
                  <a:pt x="618" y="794"/>
                </a:lnTo>
                <a:lnTo>
                  <a:pt x="621" y="801"/>
                </a:lnTo>
                <a:lnTo>
                  <a:pt x="621" y="801"/>
                </a:lnTo>
                <a:lnTo>
                  <a:pt x="627" y="820"/>
                </a:lnTo>
                <a:lnTo>
                  <a:pt x="629" y="842"/>
                </a:lnTo>
                <a:lnTo>
                  <a:pt x="629" y="842"/>
                </a:lnTo>
                <a:lnTo>
                  <a:pt x="627" y="861"/>
                </a:lnTo>
                <a:lnTo>
                  <a:pt x="621" y="881"/>
                </a:lnTo>
                <a:lnTo>
                  <a:pt x="614" y="894"/>
                </a:lnTo>
                <a:lnTo>
                  <a:pt x="599" y="896"/>
                </a:lnTo>
                <a:lnTo>
                  <a:pt x="324" y="920"/>
                </a:lnTo>
                <a:lnTo>
                  <a:pt x="307" y="922"/>
                </a:lnTo>
                <a:lnTo>
                  <a:pt x="298" y="905"/>
                </a:lnTo>
                <a:lnTo>
                  <a:pt x="298" y="905"/>
                </a:lnTo>
                <a:lnTo>
                  <a:pt x="294" y="885"/>
                </a:lnTo>
                <a:lnTo>
                  <a:pt x="292" y="868"/>
                </a:lnTo>
                <a:lnTo>
                  <a:pt x="292" y="868"/>
                </a:lnTo>
                <a:lnTo>
                  <a:pt x="292" y="857"/>
                </a:lnTo>
                <a:lnTo>
                  <a:pt x="292" y="846"/>
                </a:lnTo>
                <a:lnTo>
                  <a:pt x="296" y="836"/>
                </a:lnTo>
                <a:lnTo>
                  <a:pt x="300" y="823"/>
                </a:lnTo>
                <a:lnTo>
                  <a:pt x="303" y="820"/>
                </a:lnTo>
                <a:lnTo>
                  <a:pt x="298" y="814"/>
                </a:lnTo>
                <a:lnTo>
                  <a:pt x="298" y="814"/>
                </a:lnTo>
                <a:lnTo>
                  <a:pt x="294" y="797"/>
                </a:lnTo>
                <a:lnTo>
                  <a:pt x="292" y="777"/>
                </a:lnTo>
                <a:lnTo>
                  <a:pt x="292" y="777"/>
                </a:lnTo>
                <a:lnTo>
                  <a:pt x="292" y="766"/>
                </a:lnTo>
                <a:lnTo>
                  <a:pt x="292" y="755"/>
                </a:lnTo>
                <a:lnTo>
                  <a:pt x="296" y="745"/>
                </a:lnTo>
                <a:lnTo>
                  <a:pt x="300" y="732"/>
                </a:lnTo>
                <a:lnTo>
                  <a:pt x="307" y="719"/>
                </a:lnTo>
                <a:lnTo>
                  <a:pt x="320" y="719"/>
                </a:lnTo>
                <a:lnTo>
                  <a:pt x="331" y="717"/>
                </a:lnTo>
                <a:lnTo>
                  <a:pt x="331" y="673"/>
                </a:lnTo>
                <a:lnTo>
                  <a:pt x="331" y="673"/>
                </a:lnTo>
                <a:lnTo>
                  <a:pt x="307" y="656"/>
                </a:lnTo>
                <a:lnTo>
                  <a:pt x="285" y="637"/>
                </a:lnTo>
                <a:lnTo>
                  <a:pt x="266" y="615"/>
                </a:lnTo>
                <a:lnTo>
                  <a:pt x="248" y="591"/>
                </a:lnTo>
                <a:lnTo>
                  <a:pt x="248" y="591"/>
                </a:lnTo>
                <a:lnTo>
                  <a:pt x="233" y="563"/>
                </a:lnTo>
                <a:lnTo>
                  <a:pt x="222" y="531"/>
                </a:lnTo>
                <a:lnTo>
                  <a:pt x="216" y="498"/>
                </a:lnTo>
                <a:lnTo>
                  <a:pt x="214" y="466"/>
                </a:lnTo>
                <a:lnTo>
                  <a:pt x="214" y="466"/>
                </a:lnTo>
                <a:lnTo>
                  <a:pt x="214" y="440"/>
                </a:lnTo>
                <a:lnTo>
                  <a:pt x="218" y="416"/>
                </a:lnTo>
                <a:lnTo>
                  <a:pt x="225" y="392"/>
                </a:lnTo>
                <a:lnTo>
                  <a:pt x="233" y="370"/>
                </a:lnTo>
                <a:lnTo>
                  <a:pt x="242" y="349"/>
                </a:lnTo>
                <a:lnTo>
                  <a:pt x="255" y="329"/>
                </a:lnTo>
                <a:lnTo>
                  <a:pt x="270" y="310"/>
                </a:lnTo>
                <a:lnTo>
                  <a:pt x="285" y="293"/>
                </a:lnTo>
                <a:lnTo>
                  <a:pt x="285" y="293"/>
                </a:lnTo>
                <a:lnTo>
                  <a:pt x="303" y="277"/>
                </a:lnTo>
                <a:lnTo>
                  <a:pt x="320" y="264"/>
                </a:lnTo>
                <a:lnTo>
                  <a:pt x="341" y="251"/>
                </a:lnTo>
                <a:lnTo>
                  <a:pt x="361" y="241"/>
                </a:lnTo>
                <a:lnTo>
                  <a:pt x="385" y="232"/>
                </a:lnTo>
                <a:lnTo>
                  <a:pt x="409" y="228"/>
                </a:lnTo>
                <a:lnTo>
                  <a:pt x="432" y="223"/>
                </a:lnTo>
                <a:lnTo>
                  <a:pt x="456" y="221"/>
                </a:lnTo>
                <a:lnTo>
                  <a:pt x="456" y="221"/>
                </a:lnTo>
                <a:close/>
                <a:moveTo>
                  <a:pt x="527" y="939"/>
                </a:moveTo>
                <a:lnTo>
                  <a:pt x="527" y="939"/>
                </a:lnTo>
                <a:lnTo>
                  <a:pt x="530" y="942"/>
                </a:lnTo>
                <a:lnTo>
                  <a:pt x="530" y="942"/>
                </a:lnTo>
                <a:lnTo>
                  <a:pt x="527" y="957"/>
                </a:lnTo>
                <a:lnTo>
                  <a:pt x="523" y="970"/>
                </a:lnTo>
                <a:lnTo>
                  <a:pt x="517" y="980"/>
                </a:lnTo>
                <a:lnTo>
                  <a:pt x="508" y="991"/>
                </a:lnTo>
                <a:lnTo>
                  <a:pt x="497" y="1000"/>
                </a:lnTo>
                <a:lnTo>
                  <a:pt x="486" y="1006"/>
                </a:lnTo>
                <a:lnTo>
                  <a:pt x="473" y="1011"/>
                </a:lnTo>
                <a:lnTo>
                  <a:pt x="458" y="1011"/>
                </a:lnTo>
                <a:lnTo>
                  <a:pt x="458" y="1011"/>
                </a:lnTo>
                <a:lnTo>
                  <a:pt x="445" y="1011"/>
                </a:lnTo>
                <a:lnTo>
                  <a:pt x="434" y="1006"/>
                </a:lnTo>
                <a:lnTo>
                  <a:pt x="424" y="1002"/>
                </a:lnTo>
                <a:lnTo>
                  <a:pt x="413" y="993"/>
                </a:lnTo>
                <a:lnTo>
                  <a:pt x="404" y="985"/>
                </a:lnTo>
                <a:lnTo>
                  <a:pt x="398" y="974"/>
                </a:lnTo>
                <a:lnTo>
                  <a:pt x="393" y="963"/>
                </a:lnTo>
                <a:lnTo>
                  <a:pt x="389" y="950"/>
                </a:lnTo>
                <a:lnTo>
                  <a:pt x="527" y="939"/>
                </a:lnTo>
                <a:lnTo>
                  <a:pt x="527" y="939"/>
                </a:lnTo>
                <a:close/>
                <a:moveTo>
                  <a:pt x="579" y="838"/>
                </a:moveTo>
                <a:lnTo>
                  <a:pt x="341" y="857"/>
                </a:lnTo>
                <a:lnTo>
                  <a:pt x="341" y="857"/>
                </a:lnTo>
                <a:lnTo>
                  <a:pt x="341" y="866"/>
                </a:lnTo>
                <a:lnTo>
                  <a:pt x="341" y="866"/>
                </a:lnTo>
                <a:lnTo>
                  <a:pt x="341" y="868"/>
                </a:lnTo>
                <a:lnTo>
                  <a:pt x="579" y="849"/>
                </a:lnTo>
                <a:lnTo>
                  <a:pt x="579" y="849"/>
                </a:lnTo>
                <a:lnTo>
                  <a:pt x="579" y="842"/>
                </a:lnTo>
                <a:lnTo>
                  <a:pt x="579" y="842"/>
                </a:lnTo>
                <a:lnTo>
                  <a:pt x="579" y="838"/>
                </a:lnTo>
                <a:lnTo>
                  <a:pt x="579" y="838"/>
                </a:lnTo>
                <a:close/>
                <a:moveTo>
                  <a:pt x="579" y="747"/>
                </a:moveTo>
                <a:lnTo>
                  <a:pt x="341" y="766"/>
                </a:lnTo>
                <a:lnTo>
                  <a:pt x="341" y="766"/>
                </a:lnTo>
                <a:lnTo>
                  <a:pt x="341" y="775"/>
                </a:lnTo>
                <a:lnTo>
                  <a:pt x="341" y="775"/>
                </a:lnTo>
                <a:lnTo>
                  <a:pt x="341" y="777"/>
                </a:lnTo>
                <a:lnTo>
                  <a:pt x="579" y="758"/>
                </a:lnTo>
                <a:lnTo>
                  <a:pt x="579" y="758"/>
                </a:lnTo>
                <a:lnTo>
                  <a:pt x="579" y="751"/>
                </a:lnTo>
                <a:lnTo>
                  <a:pt x="579" y="751"/>
                </a:lnTo>
                <a:lnTo>
                  <a:pt x="579" y="747"/>
                </a:lnTo>
                <a:lnTo>
                  <a:pt x="579" y="747"/>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ysClr val="windowText" lastClr="000000"/>
              </a:solidFill>
              <a:ea typeface="宋体" panose="02010600030101010101" pitchFamily="2" charset="-122"/>
            </a:endParaRPr>
          </a:p>
        </p:txBody>
      </p:sp>
    </p:spTree>
    <p:extLst>
      <p:ext uri="{BB962C8B-B14F-4D97-AF65-F5344CB8AC3E}">
        <p14:creationId xmlns:p14="http://schemas.microsoft.com/office/powerpoint/2010/main" val="28604312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anim calcmode="lin" valueType="num">
                                      <p:cBhvr>
                                        <p:cTn id="8" dur="250" fill="hold"/>
                                        <p:tgtEl>
                                          <p:spTgt spid="7"/>
                                        </p:tgtEl>
                                        <p:attrNameLst>
                                          <p:attrName>ppt_x</p:attrName>
                                        </p:attrNameLst>
                                      </p:cBhvr>
                                      <p:tavLst>
                                        <p:tav tm="0">
                                          <p:val>
                                            <p:strVal val="#ppt_x"/>
                                          </p:val>
                                        </p:tav>
                                        <p:tav tm="100000">
                                          <p:val>
                                            <p:strVal val="#ppt_x"/>
                                          </p:val>
                                        </p:tav>
                                      </p:tavLst>
                                    </p:anim>
                                    <p:anim calcmode="lin" valueType="num">
                                      <p:cBhvr>
                                        <p:cTn id="9" dur="250" fill="hold"/>
                                        <p:tgtEl>
                                          <p:spTgt spid="7"/>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1241" y="285728"/>
            <a:ext cx="1928826" cy="582594"/>
          </a:xfrm>
        </p:spPr>
        <p:txBody>
          <a:bodyPr>
            <a:normAutofit/>
          </a:bodyPr>
          <a:lstStyle/>
          <a:p>
            <a:r>
              <a:rPr lang="zh-CN" altLang="en-US" sz="1600" b="1" dirty="0">
                <a:solidFill>
                  <a:srgbClr val="0070C0"/>
                </a:solidFill>
                <a:latin typeface="微软雅黑" pitchFamily="34" charset="-122"/>
                <a:ea typeface="微软雅黑" pitchFamily="34" charset="-122"/>
                <a:cs typeface="+mn-cs"/>
                <a:sym typeface="Arial" pitchFamily="34" charset="0"/>
              </a:rPr>
              <a:t>定级备案相关材料</a:t>
            </a:r>
          </a:p>
        </p:txBody>
      </p:sp>
      <p:sp>
        <p:nvSpPr>
          <p:cNvPr id="4" name="Line 4"/>
          <p:cNvSpPr>
            <a:spLocks noChangeShapeType="1"/>
          </p:cNvSpPr>
          <p:nvPr/>
        </p:nvSpPr>
        <p:spPr bwMode="auto">
          <a:xfrm flipV="1">
            <a:off x="4560491" y="1485900"/>
            <a:ext cx="1920317" cy="287338"/>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lIns="0" tIns="0" rIns="0" bIns="0"/>
          <a:lstStyle/>
          <a:p>
            <a:pPr>
              <a:defRPr/>
            </a:pPr>
            <a:endParaRPr lang="zh-CN" altLang="en-US"/>
          </a:p>
        </p:txBody>
      </p:sp>
      <p:sp>
        <p:nvSpPr>
          <p:cNvPr id="5" name="Line 5"/>
          <p:cNvSpPr>
            <a:spLocks noChangeShapeType="1"/>
          </p:cNvSpPr>
          <p:nvPr/>
        </p:nvSpPr>
        <p:spPr bwMode="auto">
          <a:xfrm>
            <a:off x="4560491" y="6021388"/>
            <a:ext cx="1825042" cy="360362"/>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lIns="0" tIns="0" rIns="0" bIns="0"/>
          <a:lstStyle/>
          <a:p>
            <a:pPr>
              <a:defRPr/>
            </a:pPr>
            <a:endParaRPr lang="zh-CN" altLang="en-US"/>
          </a:p>
        </p:txBody>
      </p:sp>
      <p:grpSp>
        <p:nvGrpSpPr>
          <p:cNvPr id="3" name="Group 6"/>
          <p:cNvGrpSpPr>
            <a:grpSpLocks/>
          </p:cNvGrpSpPr>
          <p:nvPr/>
        </p:nvGrpSpPr>
        <p:grpSpPr bwMode="auto">
          <a:xfrm>
            <a:off x="6290255" y="1196975"/>
            <a:ext cx="5570400" cy="5329238"/>
            <a:chOff x="295" y="865"/>
            <a:chExt cx="2495" cy="1827"/>
          </a:xfrm>
        </p:grpSpPr>
        <p:pic>
          <p:nvPicPr>
            <p:cNvPr id="7" name="Picture 4" descr="Proposals_1_on"/>
            <p:cNvPicPr>
              <a:picLocks noChangeAspect="1" noChangeArrowheads="1"/>
            </p:cNvPicPr>
            <p:nvPr/>
          </p:nvPicPr>
          <p:blipFill>
            <a:blip r:embed="rId3" cstate="print"/>
            <a:srcRect/>
            <a:stretch>
              <a:fillRect/>
            </a:stretch>
          </p:blipFill>
          <p:spPr bwMode="auto">
            <a:xfrm>
              <a:off x="295" y="865"/>
              <a:ext cx="2495" cy="1827"/>
            </a:xfrm>
            <a:prstGeom prst="rect">
              <a:avLst/>
            </a:prstGeom>
            <a:ln>
              <a:noFill/>
            </a:ln>
            <a:effectLst>
              <a:outerShdw blurRad="190500" algn="tl" rotWithShape="0">
                <a:srgbClr val="000000">
                  <a:alpha val="70000"/>
                </a:srgbClr>
              </a:outerShdw>
            </a:effectLst>
          </p:spPr>
        </p:pic>
        <p:sp>
          <p:nvSpPr>
            <p:cNvPr id="8" name="Rectangle 8"/>
            <p:cNvSpPr>
              <a:spLocks noChangeArrowheads="1"/>
            </p:cNvSpPr>
            <p:nvPr/>
          </p:nvSpPr>
          <p:spPr bwMode="auto">
            <a:xfrm>
              <a:off x="431" y="981"/>
              <a:ext cx="2268" cy="1587"/>
            </a:xfrm>
            <a:prstGeom prst="rect">
              <a:avLst/>
            </a:prstGeom>
            <a:solidFill>
              <a:schemeClr val="bg1"/>
            </a:solidFill>
            <a:ln w="9525">
              <a:noFill/>
              <a:miter lim="800000"/>
              <a:headEnd/>
              <a:tailEnd/>
            </a:ln>
          </p:spPr>
          <p:txBody>
            <a:bodyPr wrap="none" anchor="ctr"/>
            <a:lstStyle/>
            <a:p>
              <a:endParaRPr lang="zh-CN" altLang="zh-CN" b="1"/>
            </a:p>
          </p:txBody>
        </p:sp>
      </p:grpSp>
      <p:pic>
        <p:nvPicPr>
          <p:cNvPr id="9" name="Picture 2"/>
          <p:cNvPicPr>
            <a:picLocks noChangeAspect="1" noChangeArrowheads="1"/>
          </p:cNvPicPr>
          <p:nvPr/>
        </p:nvPicPr>
        <p:blipFill>
          <a:blip r:embed="rId4" cstate="print"/>
          <a:srcRect/>
          <a:stretch>
            <a:fillRect/>
          </a:stretch>
        </p:blipFill>
        <p:spPr bwMode="auto">
          <a:xfrm>
            <a:off x="624580" y="1773241"/>
            <a:ext cx="3861805" cy="42005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3"/>
          <p:cNvPicPr>
            <a:picLocks noChangeAspect="1" noChangeArrowheads="1"/>
          </p:cNvPicPr>
          <p:nvPr/>
        </p:nvPicPr>
        <p:blipFill>
          <a:blip r:embed="rId5" cstate="print"/>
          <a:srcRect/>
          <a:stretch>
            <a:fillRect/>
          </a:stretch>
        </p:blipFill>
        <p:spPr bwMode="auto">
          <a:xfrm>
            <a:off x="6961412" y="1412878"/>
            <a:ext cx="1441826" cy="16351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4"/>
          <p:cNvPicPr>
            <a:picLocks noChangeAspect="1" noChangeArrowheads="1"/>
          </p:cNvPicPr>
          <p:nvPr/>
        </p:nvPicPr>
        <p:blipFill>
          <a:blip r:embed="rId6" cstate="print"/>
          <a:srcRect/>
          <a:stretch>
            <a:fillRect/>
          </a:stretch>
        </p:blipFill>
        <p:spPr bwMode="auto">
          <a:xfrm>
            <a:off x="6961412" y="3141665"/>
            <a:ext cx="1441826" cy="1590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5"/>
          <p:cNvPicPr>
            <a:picLocks noChangeAspect="1" noChangeArrowheads="1"/>
          </p:cNvPicPr>
          <p:nvPr/>
        </p:nvPicPr>
        <p:blipFill>
          <a:blip r:embed="rId7" cstate="print"/>
          <a:srcRect/>
          <a:stretch>
            <a:fillRect/>
          </a:stretch>
        </p:blipFill>
        <p:spPr bwMode="auto">
          <a:xfrm>
            <a:off x="6961412" y="4797425"/>
            <a:ext cx="1441826" cy="1485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矩形 42"/>
          <p:cNvSpPr>
            <a:spLocks noChangeArrowheads="1"/>
          </p:cNvSpPr>
          <p:nvPr/>
        </p:nvSpPr>
        <p:spPr bwMode="auto">
          <a:xfrm>
            <a:off x="8593788" y="1844677"/>
            <a:ext cx="2786259" cy="307975"/>
          </a:xfrm>
          <a:prstGeom prst="rect">
            <a:avLst/>
          </a:prstGeom>
          <a:noFill/>
          <a:ln w="9525">
            <a:noFill/>
            <a:miter lim="800000"/>
            <a:headEnd/>
            <a:tailEnd/>
          </a:ln>
        </p:spPr>
        <p:txBody>
          <a:bodyPr>
            <a:spAutoFit/>
          </a:bodyPr>
          <a:lstStyle/>
          <a:p>
            <a:pPr marL="266700" indent="-266700">
              <a:spcBef>
                <a:spcPct val="25000"/>
              </a:spcBef>
              <a:buClr>
                <a:schemeClr val="accent2"/>
              </a:buClr>
              <a:buSzPct val="75000"/>
              <a:buFont typeface="Arial" charset="0"/>
              <a:buChar char="►"/>
            </a:pPr>
            <a:r>
              <a:rPr lang="zh-CN" altLang="zh-CN" sz="1400" b="1"/>
              <a:t>表一</a:t>
            </a:r>
            <a:r>
              <a:rPr lang="en-US" altLang="zh-CN" sz="1400" b="1"/>
              <a:t>  </a:t>
            </a:r>
            <a:r>
              <a:rPr lang="zh-CN" altLang="zh-CN" sz="1400" b="1"/>
              <a:t>单位基本情况</a:t>
            </a:r>
            <a:endParaRPr lang="zh-CN" altLang="en-US" sz="1400" b="1"/>
          </a:p>
        </p:txBody>
      </p:sp>
      <p:sp>
        <p:nvSpPr>
          <p:cNvPr id="15" name="矩形 43"/>
          <p:cNvSpPr>
            <a:spLocks noChangeArrowheads="1"/>
          </p:cNvSpPr>
          <p:nvPr/>
        </p:nvSpPr>
        <p:spPr bwMode="auto">
          <a:xfrm>
            <a:off x="8593788" y="3357566"/>
            <a:ext cx="2786259" cy="307777"/>
          </a:xfrm>
          <a:prstGeom prst="rect">
            <a:avLst/>
          </a:prstGeom>
          <a:noFill/>
          <a:ln w="9525">
            <a:noFill/>
            <a:miter lim="800000"/>
            <a:headEnd/>
            <a:tailEnd/>
          </a:ln>
        </p:spPr>
        <p:txBody>
          <a:bodyPr>
            <a:spAutoFit/>
          </a:bodyPr>
          <a:lstStyle/>
          <a:p>
            <a:pPr marL="266700" indent="-266700">
              <a:spcBef>
                <a:spcPct val="25000"/>
              </a:spcBef>
              <a:buClr>
                <a:schemeClr val="accent2"/>
              </a:buClr>
              <a:buSzPct val="75000"/>
              <a:buFont typeface="Arial" charset="0"/>
              <a:buChar char="►"/>
            </a:pPr>
            <a:r>
              <a:rPr lang="zh-CN" altLang="zh-CN" sz="1400" b="1"/>
              <a:t>表二（</a:t>
            </a:r>
            <a:r>
              <a:rPr lang="en-US" altLang="zh-CN" sz="1400" b="1"/>
              <a:t> / </a:t>
            </a:r>
            <a:r>
              <a:rPr lang="zh-CN" altLang="zh-CN" sz="1400" b="1"/>
              <a:t>）信息系统情况</a:t>
            </a:r>
            <a:endParaRPr lang="zh-CN" altLang="en-US" sz="1400" b="1"/>
          </a:p>
        </p:txBody>
      </p:sp>
      <p:sp>
        <p:nvSpPr>
          <p:cNvPr id="16" name="矩形 44"/>
          <p:cNvSpPr>
            <a:spLocks noChangeArrowheads="1"/>
          </p:cNvSpPr>
          <p:nvPr/>
        </p:nvSpPr>
        <p:spPr bwMode="auto">
          <a:xfrm>
            <a:off x="8593788" y="5013328"/>
            <a:ext cx="2786259" cy="307777"/>
          </a:xfrm>
          <a:prstGeom prst="rect">
            <a:avLst/>
          </a:prstGeom>
          <a:noFill/>
          <a:ln w="9525">
            <a:noFill/>
            <a:miter lim="800000"/>
            <a:headEnd/>
            <a:tailEnd/>
          </a:ln>
        </p:spPr>
        <p:txBody>
          <a:bodyPr>
            <a:spAutoFit/>
          </a:bodyPr>
          <a:lstStyle/>
          <a:p>
            <a:pPr marL="266700" indent="-266700">
              <a:spcBef>
                <a:spcPct val="25000"/>
              </a:spcBef>
              <a:buClr>
                <a:schemeClr val="accent2"/>
              </a:buClr>
              <a:buSzPct val="75000"/>
              <a:buFont typeface="Arial" charset="0"/>
              <a:buChar char="►"/>
            </a:pPr>
            <a:r>
              <a:rPr lang="zh-CN" altLang="zh-CN" sz="1400" b="1"/>
              <a:t>表三（</a:t>
            </a:r>
            <a:r>
              <a:rPr lang="en-US" altLang="zh-CN" sz="1400" b="1"/>
              <a:t> / </a:t>
            </a:r>
            <a:r>
              <a:rPr lang="zh-CN" altLang="zh-CN" sz="1400" b="1"/>
              <a:t>）信息系统定级情况</a:t>
            </a:r>
            <a:endParaRPr lang="zh-CN" altLang="en-US" sz="1400" b="1"/>
          </a:p>
        </p:txBody>
      </p:sp>
      <p:sp>
        <p:nvSpPr>
          <p:cNvPr id="17" name="矩形 45"/>
          <p:cNvSpPr>
            <a:spLocks noChangeArrowheads="1"/>
          </p:cNvSpPr>
          <p:nvPr/>
        </p:nvSpPr>
        <p:spPr bwMode="auto">
          <a:xfrm>
            <a:off x="624583" y="3206753"/>
            <a:ext cx="3840633" cy="830997"/>
          </a:xfrm>
          <a:prstGeom prst="rect">
            <a:avLst/>
          </a:prstGeom>
          <a:noFill/>
          <a:ln w="9525">
            <a:noFill/>
            <a:miter lim="800000"/>
            <a:headEnd/>
            <a:tailEnd/>
          </a:ln>
        </p:spPr>
        <p:txBody>
          <a:bodyPr>
            <a:spAutoFit/>
          </a:bodyPr>
          <a:lstStyle/>
          <a:p>
            <a:r>
              <a:rPr lang="zh-CN" altLang="zh-CN" sz="1200" dirty="0"/>
              <a:t>表一为单位信息，每个填表单位填写一张；表二为信息系统基本信息，表三为信息系统定级信息，表二、表三每个信息系统填写一张；表四为第三级以上信息系统需要同时提交的内容</a:t>
            </a:r>
            <a:endParaRPr lang="zh-CN" altLang="en-US" sz="1200" dirty="0"/>
          </a:p>
        </p:txBody>
      </p:sp>
      <p:pic>
        <p:nvPicPr>
          <p:cNvPr id="18" name="Picture 3" descr="C:\Users\Administrator\Desktop\微立体创业计划\002.png"/>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192931" y="116632"/>
            <a:ext cx="936103" cy="93610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9" name="PA_任意多边形 12"/>
          <p:cNvSpPr>
            <a:spLocks noEditPoints="1"/>
          </p:cNvSpPr>
          <p:nvPr>
            <p:custDataLst>
              <p:tags r:id="rId1"/>
            </p:custDataLst>
          </p:nvPr>
        </p:nvSpPr>
        <p:spPr bwMode="auto">
          <a:xfrm>
            <a:off x="419415" y="353328"/>
            <a:ext cx="479028" cy="472003"/>
          </a:xfrm>
          <a:custGeom>
            <a:avLst/>
            <a:gdLst>
              <a:gd name="T0" fmla="*/ 428 w 910"/>
              <a:gd name="T1" fmla="*/ 152 h 1011"/>
              <a:gd name="T2" fmla="*/ 910 w 910"/>
              <a:gd name="T3" fmla="*/ 485 h 1011"/>
              <a:gd name="T4" fmla="*/ 910 w 910"/>
              <a:gd name="T5" fmla="*/ 429 h 1011"/>
              <a:gd name="T6" fmla="*/ 705 w 910"/>
              <a:gd name="T7" fmla="*/ 280 h 1011"/>
              <a:gd name="T8" fmla="*/ 584 w 910"/>
              <a:gd name="T9" fmla="*/ 178 h 1011"/>
              <a:gd name="T10" fmla="*/ 659 w 910"/>
              <a:gd name="T11" fmla="*/ 48 h 1011"/>
              <a:gd name="T12" fmla="*/ 151 w 910"/>
              <a:gd name="T13" fmla="*/ 485 h 1011"/>
              <a:gd name="T14" fmla="*/ 75 w 910"/>
              <a:gd name="T15" fmla="*/ 204 h 1011"/>
              <a:gd name="T16" fmla="*/ 47 w 910"/>
              <a:gd name="T17" fmla="*/ 254 h 1011"/>
              <a:gd name="T18" fmla="*/ 253 w 910"/>
              <a:gd name="T19" fmla="*/ 48 h 1011"/>
              <a:gd name="T20" fmla="*/ 456 w 910"/>
              <a:gd name="T21" fmla="*/ 221 h 1011"/>
              <a:gd name="T22" fmla="*/ 549 w 910"/>
              <a:gd name="T23" fmla="*/ 243 h 1011"/>
              <a:gd name="T24" fmla="*/ 627 w 910"/>
              <a:gd name="T25" fmla="*/ 293 h 1011"/>
              <a:gd name="T26" fmla="*/ 670 w 910"/>
              <a:gd name="T27" fmla="*/ 349 h 1011"/>
              <a:gd name="T28" fmla="*/ 698 w 910"/>
              <a:gd name="T29" fmla="*/ 440 h 1011"/>
              <a:gd name="T30" fmla="*/ 690 w 910"/>
              <a:gd name="T31" fmla="*/ 531 h 1011"/>
              <a:gd name="T32" fmla="*/ 649 w 910"/>
              <a:gd name="T33" fmla="*/ 613 h 1011"/>
              <a:gd name="T34" fmla="*/ 586 w 910"/>
              <a:gd name="T35" fmla="*/ 695 h 1011"/>
              <a:gd name="T36" fmla="*/ 621 w 910"/>
              <a:gd name="T37" fmla="*/ 710 h 1011"/>
              <a:gd name="T38" fmla="*/ 627 w 910"/>
              <a:gd name="T39" fmla="*/ 771 h 1011"/>
              <a:gd name="T40" fmla="*/ 621 w 910"/>
              <a:gd name="T41" fmla="*/ 801 h 1011"/>
              <a:gd name="T42" fmla="*/ 627 w 910"/>
              <a:gd name="T43" fmla="*/ 861 h 1011"/>
              <a:gd name="T44" fmla="*/ 324 w 910"/>
              <a:gd name="T45" fmla="*/ 920 h 1011"/>
              <a:gd name="T46" fmla="*/ 294 w 910"/>
              <a:gd name="T47" fmla="*/ 885 h 1011"/>
              <a:gd name="T48" fmla="*/ 292 w 910"/>
              <a:gd name="T49" fmla="*/ 846 h 1011"/>
              <a:gd name="T50" fmla="*/ 298 w 910"/>
              <a:gd name="T51" fmla="*/ 814 h 1011"/>
              <a:gd name="T52" fmla="*/ 292 w 910"/>
              <a:gd name="T53" fmla="*/ 777 h 1011"/>
              <a:gd name="T54" fmla="*/ 300 w 910"/>
              <a:gd name="T55" fmla="*/ 732 h 1011"/>
              <a:gd name="T56" fmla="*/ 331 w 910"/>
              <a:gd name="T57" fmla="*/ 673 h 1011"/>
              <a:gd name="T58" fmla="*/ 266 w 910"/>
              <a:gd name="T59" fmla="*/ 615 h 1011"/>
              <a:gd name="T60" fmla="*/ 222 w 910"/>
              <a:gd name="T61" fmla="*/ 531 h 1011"/>
              <a:gd name="T62" fmla="*/ 214 w 910"/>
              <a:gd name="T63" fmla="*/ 440 h 1011"/>
              <a:gd name="T64" fmla="*/ 242 w 910"/>
              <a:gd name="T65" fmla="*/ 349 h 1011"/>
              <a:gd name="T66" fmla="*/ 285 w 910"/>
              <a:gd name="T67" fmla="*/ 293 h 1011"/>
              <a:gd name="T68" fmla="*/ 361 w 910"/>
              <a:gd name="T69" fmla="*/ 241 h 1011"/>
              <a:gd name="T70" fmla="*/ 456 w 910"/>
              <a:gd name="T71" fmla="*/ 221 h 1011"/>
              <a:gd name="T72" fmla="*/ 530 w 910"/>
              <a:gd name="T73" fmla="*/ 942 h 1011"/>
              <a:gd name="T74" fmla="*/ 517 w 910"/>
              <a:gd name="T75" fmla="*/ 980 h 1011"/>
              <a:gd name="T76" fmla="*/ 473 w 910"/>
              <a:gd name="T77" fmla="*/ 1011 h 1011"/>
              <a:gd name="T78" fmla="*/ 434 w 910"/>
              <a:gd name="T79" fmla="*/ 1006 h 1011"/>
              <a:gd name="T80" fmla="*/ 398 w 910"/>
              <a:gd name="T81" fmla="*/ 974 h 1011"/>
              <a:gd name="T82" fmla="*/ 527 w 910"/>
              <a:gd name="T83" fmla="*/ 939 h 1011"/>
              <a:gd name="T84" fmla="*/ 341 w 910"/>
              <a:gd name="T85" fmla="*/ 866 h 1011"/>
              <a:gd name="T86" fmla="*/ 579 w 910"/>
              <a:gd name="T87" fmla="*/ 849 h 1011"/>
              <a:gd name="T88" fmla="*/ 579 w 910"/>
              <a:gd name="T89" fmla="*/ 838 h 1011"/>
              <a:gd name="T90" fmla="*/ 341 w 910"/>
              <a:gd name="T91" fmla="*/ 775 h 1011"/>
              <a:gd name="T92" fmla="*/ 579 w 910"/>
              <a:gd name="T93" fmla="*/ 758 h 1011"/>
              <a:gd name="T94" fmla="*/ 579 w 910"/>
              <a:gd name="T95" fmla="*/ 747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10" h="1011">
                <a:moveTo>
                  <a:pt x="428" y="0"/>
                </a:moveTo>
                <a:lnTo>
                  <a:pt x="484" y="0"/>
                </a:lnTo>
                <a:lnTo>
                  <a:pt x="484" y="152"/>
                </a:lnTo>
                <a:lnTo>
                  <a:pt x="428" y="152"/>
                </a:lnTo>
                <a:lnTo>
                  <a:pt x="428" y="0"/>
                </a:lnTo>
                <a:lnTo>
                  <a:pt x="428" y="0"/>
                </a:lnTo>
                <a:close/>
                <a:moveTo>
                  <a:pt x="910" y="429"/>
                </a:moveTo>
                <a:lnTo>
                  <a:pt x="910" y="485"/>
                </a:lnTo>
                <a:lnTo>
                  <a:pt x="761" y="485"/>
                </a:lnTo>
                <a:lnTo>
                  <a:pt x="761" y="429"/>
                </a:lnTo>
                <a:lnTo>
                  <a:pt x="910" y="429"/>
                </a:lnTo>
                <a:lnTo>
                  <a:pt x="910" y="429"/>
                </a:lnTo>
                <a:close/>
                <a:moveTo>
                  <a:pt x="837" y="206"/>
                </a:moveTo>
                <a:lnTo>
                  <a:pt x="865" y="254"/>
                </a:lnTo>
                <a:lnTo>
                  <a:pt x="733" y="329"/>
                </a:lnTo>
                <a:lnTo>
                  <a:pt x="705" y="280"/>
                </a:lnTo>
                <a:lnTo>
                  <a:pt x="837" y="206"/>
                </a:lnTo>
                <a:lnTo>
                  <a:pt x="837" y="206"/>
                </a:lnTo>
                <a:close/>
                <a:moveTo>
                  <a:pt x="659" y="48"/>
                </a:moveTo>
                <a:lnTo>
                  <a:pt x="584" y="178"/>
                </a:lnTo>
                <a:lnTo>
                  <a:pt x="634" y="206"/>
                </a:lnTo>
                <a:lnTo>
                  <a:pt x="707" y="76"/>
                </a:lnTo>
                <a:lnTo>
                  <a:pt x="659" y="48"/>
                </a:lnTo>
                <a:lnTo>
                  <a:pt x="659" y="48"/>
                </a:lnTo>
                <a:close/>
                <a:moveTo>
                  <a:pt x="0" y="485"/>
                </a:moveTo>
                <a:lnTo>
                  <a:pt x="0" y="429"/>
                </a:lnTo>
                <a:lnTo>
                  <a:pt x="151" y="429"/>
                </a:lnTo>
                <a:lnTo>
                  <a:pt x="151" y="485"/>
                </a:lnTo>
                <a:lnTo>
                  <a:pt x="0" y="485"/>
                </a:lnTo>
                <a:lnTo>
                  <a:pt x="0" y="485"/>
                </a:lnTo>
                <a:close/>
                <a:moveTo>
                  <a:pt x="47" y="254"/>
                </a:moveTo>
                <a:lnTo>
                  <a:pt x="75" y="204"/>
                </a:lnTo>
                <a:lnTo>
                  <a:pt x="205" y="280"/>
                </a:lnTo>
                <a:lnTo>
                  <a:pt x="177" y="327"/>
                </a:lnTo>
                <a:lnTo>
                  <a:pt x="47" y="254"/>
                </a:lnTo>
                <a:lnTo>
                  <a:pt x="47" y="254"/>
                </a:lnTo>
                <a:close/>
                <a:moveTo>
                  <a:pt x="203" y="76"/>
                </a:moveTo>
                <a:lnTo>
                  <a:pt x="279" y="206"/>
                </a:lnTo>
                <a:lnTo>
                  <a:pt x="328" y="178"/>
                </a:lnTo>
                <a:lnTo>
                  <a:pt x="253" y="48"/>
                </a:lnTo>
                <a:lnTo>
                  <a:pt x="203" y="76"/>
                </a:lnTo>
                <a:lnTo>
                  <a:pt x="203" y="76"/>
                </a:lnTo>
                <a:close/>
                <a:moveTo>
                  <a:pt x="456" y="221"/>
                </a:moveTo>
                <a:lnTo>
                  <a:pt x="456" y="221"/>
                </a:lnTo>
                <a:lnTo>
                  <a:pt x="478" y="223"/>
                </a:lnTo>
                <a:lnTo>
                  <a:pt x="502" y="228"/>
                </a:lnTo>
                <a:lnTo>
                  <a:pt x="525" y="234"/>
                </a:lnTo>
                <a:lnTo>
                  <a:pt x="549" y="243"/>
                </a:lnTo>
                <a:lnTo>
                  <a:pt x="571" y="254"/>
                </a:lnTo>
                <a:lnTo>
                  <a:pt x="592" y="264"/>
                </a:lnTo>
                <a:lnTo>
                  <a:pt x="612" y="277"/>
                </a:lnTo>
                <a:lnTo>
                  <a:pt x="627" y="293"/>
                </a:lnTo>
                <a:lnTo>
                  <a:pt x="627" y="293"/>
                </a:lnTo>
                <a:lnTo>
                  <a:pt x="644" y="310"/>
                </a:lnTo>
                <a:lnTo>
                  <a:pt x="657" y="329"/>
                </a:lnTo>
                <a:lnTo>
                  <a:pt x="670" y="349"/>
                </a:lnTo>
                <a:lnTo>
                  <a:pt x="681" y="370"/>
                </a:lnTo>
                <a:lnTo>
                  <a:pt x="688" y="392"/>
                </a:lnTo>
                <a:lnTo>
                  <a:pt x="694" y="416"/>
                </a:lnTo>
                <a:lnTo>
                  <a:pt x="698" y="440"/>
                </a:lnTo>
                <a:lnTo>
                  <a:pt x="698" y="466"/>
                </a:lnTo>
                <a:lnTo>
                  <a:pt x="698" y="466"/>
                </a:lnTo>
                <a:lnTo>
                  <a:pt x="696" y="498"/>
                </a:lnTo>
                <a:lnTo>
                  <a:pt x="690" y="531"/>
                </a:lnTo>
                <a:lnTo>
                  <a:pt x="679" y="561"/>
                </a:lnTo>
                <a:lnTo>
                  <a:pt x="666" y="589"/>
                </a:lnTo>
                <a:lnTo>
                  <a:pt x="666" y="589"/>
                </a:lnTo>
                <a:lnTo>
                  <a:pt x="649" y="613"/>
                </a:lnTo>
                <a:lnTo>
                  <a:pt x="631" y="634"/>
                </a:lnTo>
                <a:lnTo>
                  <a:pt x="610" y="654"/>
                </a:lnTo>
                <a:lnTo>
                  <a:pt x="586" y="669"/>
                </a:lnTo>
                <a:lnTo>
                  <a:pt x="586" y="695"/>
                </a:lnTo>
                <a:lnTo>
                  <a:pt x="595" y="695"/>
                </a:lnTo>
                <a:lnTo>
                  <a:pt x="614" y="693"/>
                </a:lnTo>
                <a:lnTo>
                  <a:pt x="621" y="710"/>
                </a:lnTo>
                <a:lnTo>
                  <a:pt x="621" y="710"/>
                </a:lnTo>
                <a:lnTo>
                  <a:pt x="627" y="730"/>
                </a:lnTo>
                <a:lnTo>
                  <a:pt x="629" y="751"/>
                </a:lnTo>
                <a:lnTo>
                  <a:pt x="629" y="751"/>
                </a:lnTo>
                <a:lnTo>
                  <a:pt x="627" y="771"/>
                </a:lnTo>
                <a:lnTo>
                  <a:pt x="621" y="790"/>
                </a:lnTo>
                <a:lnTo>
                  <a:pt x="618" y="794"/>
                </a:lnTo>
                <a:lnTo>
                  <a:pt x="621" y="801"/>
                </a:lnTo>
                <a:lnTo>
                  <a:pt x="621" y="801"/>
                </a:lnTo>
                <a:lnTo>
                  <a:pt x="627" y="820"/>
                </a:lnTo>
                <a:lnTo>
                  <a:pt x="629" y="842"/>
                </a:lnTo>
                <a:lnTo>
                  <a:pt x="629" y="842"/>
                </a:lnTo>
                <a:lnTo>
                  <a:pt x="627" y="861"/>
                </a:lnTo>
                <a:lnTo>
                  <a:pt x="621" y="881"/>
                </a:lnTo>
                <a:lnTo>
                  <a:pt x="614" y="894"/>
                </a:lnTo>
                <a:lnTo>
                  <a:pt x="599" y="896"/>
                </a:lnTo>
                <a:lnTo>
                  <a:pt x="324" y="920"/>
                </a:lnTo>
                <a:lnTo>
                  <a:pt x="307" y="922"/>
                </a:lnTo>
                <a:lnTo>
                  <a:pt x="298" y="905"/>
                </a:lnTo>
                <a:lnTo>
                  <a:pt x="298" y="905"/>
                </a:lnTo>
                <a:lnTo>
                  <a:pt x="294" y="885"/>
                </a:lnTo>
                <a:lnTo>
                  <a:pt x="292" y="868"/>
                </a:lnTo>
                <a:lnTo>
                  <a:pt x="292" y="868"/>
                </a:lnTo>
                <a:lnTo>
                  <a:pt x="292" y="857"/>
                </a:lnTo>
                <a:lnTo>
                  <a:pt x="292" y="846"/>
                </a:lnTo>
                <a:lnTo>
                  <a:pt x="296" y="836"/>
                </a:lnTo>
                <a:lnTo>
                  <a:pt x="300" y="823"/>
                </a:lnTo>
                <a:lnTo>
                  <a:pt x="303" y="820"/>
                </a:lnTo>
                <a:lnTo>
                  <a:pt x="298" y="814"/>
                </a:lnTo>
                <a:lnTo>
                  <a:pt x="298" y="814"/>
                </a:lnTo>
                <a:lnTo>
                  <a:pt x="294" y="797"/>
                </a:lnTo>
                <a:lnTo>
                  <a:pt x="292" y="777"/>
                </a:lnTo>
                <a:lnTo>
                  <a:pt x="292" y="777"/>
                </a:lnTo>
                <a:lnTo>
                  <a:pt x="292" y="766"/>
                </a:lnTo>
                <a:lnTo>
                  <a:pt x="292" y="755"/>
                </a:lnTo>
                <a:lnTo>
                  <a:pt x="296" y="745"/>
                </a:lnTo>
                <a:lnTo>
                  <a:pt x="300" y="732"/>
                </a:lnTo>
                <a:lnTo>
                  <a:pt x="307" y="719"/>
                </a:lnTo>
                <a:lnTo>
                  <a:pt x="320" y="719"/>
                </a:lnTo>
                <a:lnTo>
                  <a:pt x="331" y="717"/>
                </a:lnTo>
                <a:lnTo>
                  <a:pt x="331" y="673"/>
                </a:lnTo>
                <a:lnTo>
                  <a:pt x="331" y="673"/>
                </a:lnTo>
                <a:lnTo>
                  <a:pt x="307" y="656"/>
                </a:lnTo>
                <a:lnTo>
                  <a:pt x="285" y="637"/>
                </a:lnTo>
                <a:lnTo>
                  <a:pt x="266" y="615"/>
                </a:lnTo>
                <a:lnTo>
                  <a:pt x="248" y="591"/>
                </a:lnTo>
                <a:lnTo>
                  <a:pt x="248" y="591"/>
                </a:lnTo>
                <a:lnTo>
                  <a:pt x="233" y="563"/>
                </a:lnTo>
                <a:lnTo>
                  <a:pt x="222" y="531"/>
                </a:lnTo>
                <a:lnTo>
                  <a:pt x="216" y="498"/>
                </a:lnTo>
                <a:lnTo>
                  <a:pt x="214" y="466"/>
                </a:lnTo>
                <a:lnTo>
                  <a:pt x="214" y="466"/>
                </a:lnTo>
                <a:lnTo>
                  <a:pt x="214" y="440"/>
                </a:lnTo>
                <a:lnTo>
                  <a:pt x="218" y="416"/>
                </a:lnTo>
                <a:lnTo>
                  <a:pt x="225" y="392"/>
                </a:lnTo>
                <a:lnTo>
                  <a:pt x="233" y="370"/>
                </a:lnTo>
                <a:lnTo>
                  <a:pt x="242" y="349"/>
                </a:lnTo>
                <a:lnTo>
                  <a:pt x="255" y="329"/>
                </a:lnTo>
                <a:lnTo>
                  <a:pt x="270" y="310"/>
                </a:lnTo>
                <a:lnTo>
                  <a:pt x="285" y="293"/>
                </a:lnTo>
                <a:lnTo>
                  <a:pt x="285" y="293"/>
                </a:lnTo>
                <a:lnTo>
                  <a:pt x="303" y="277"/>
                </a:lnTo>
                <a:lnTo>
                  <a:pt x="320" y="264"/>
                </a:lnTo>
                <a:lnTo>
                  <a:pt x="341" y="251"/>
                </a:lnTo>
                <a:lnTo>
                  <a:pt x="361" y="241"/>
                </a:lnTo>
                <a:lnTo>
                  <a:pt x="385" y="232"/>
                </a:lnTo>
                <a:lnTo>
                  <a:pt x="409" y="228"/>
                </a:lnTo>
                <a:lnTo>
                  <a:pt x="432" y="223"/>
                </a:lnTo>
                <a:lnTo>
                  <a:pt x="456" y="221"/>
                </a:lnTo>
                <a:lnTo>
                  <a:pt x="456" y="221"/>
                </a:lnTo>
                <a:close/>
                <a:moveTo>
                  <a:pt x="527" y="939"/>
                </a:moveTo>
                <a:lnTo>
                  <a:pt x="527" y="939"/>
                </a:lnTo>
                <a:lnTo>
                  <a:pt x="530" y="942"/>
                </a:lnTo>
                <a:lnTo>
                  <a:pt x="530" y="942"/>
                </a:lnTo>
                <a:lnTo>
                  <a:pt x="527" y="957"/>
                </a:lnTo>
                <a:lnTo>
                  <a:pt x="523" y="970"/>
                </a:lnTo>
                <a:lnTo>
                  <a:pt x="517" y="980"/>
                </a:lnTo>
                <a:lnTo>
                  <a:pt x="508" y="991"/>
                </a:lnTo>
                <a:lnTo>
                  <a:pt x="497" y="1000"/>
                </a:lnTo>
                <a:lnTo>
                  <a:pt x="486" y="1006"/>
                </a:lnTo>
                <a:lnTo>
                  <a:pt x="473" y="1011"/>
                </a:lnTo>
                <a:lnTo>
                  <a:pt x="458" y="1011"/>
                </a:lnTo>
                <a:lnTo>
                  <a:pt x="458" y="1011"/>
                </a:lnTo>
                <a:lnTo>
                  <a:pt x="445" y="1011"/>
                </a:lnTo>
                <a:lnTo>
                  <a:pt x="434" y="1006"/>
                </a:lnTo>
                <a:lnTo>
                  <a:pt x="424" y="1002"/>
                </a:lnTo>
                <a:lnTo>
                  <a:pt x="413" y="993"/>
                </a:lnTo>
                <a:lnTo>
                  <a:pt x="404" y="985"/>
                </a:lnTo>
                <a:lnTo>
                  <a:pt x="398" y="974"/>
                </a:lnTo>
                <a:lnTo>
                  <a:pt x="393" y="963"/>
                </a:lnTo>
                <a:lnTo>
                  <a:pt x="389" y="950"/>
                </a:lnTo>
                <a:lnTo>
                  <a:pt x="527" y="939"/>
                </a:lnTo>
                <a:lnTo>
                  <a:pt x="527" y="939"/>
                </a:lnTo>
                <a:close/>
                <a:moveTo>
                  <a:pt x="579" y="838"/>
                </a:moveTo>
                <a:lnTo>
                  <a:pt x="341" y="857"/>
                </a:lnTo>
                <a:lnTo>
                  <a:pt x="341" y="857"/>
                </a:lnTo>
                <a:lnTo>
                  <a:pt x="341" y="866"/>
                </a:lnTo>
                <a:lnTo>
                  <a:pt x="341" y="866"/>
                </a:lnTo>
                <a:lnTo>
                  <a:pt x="341" y="868"/>
                </a:lnTo>
                <a:lnTo>
                  <a:pt x="579" y="849"/>
                </a:lnTo>
                <a:lnTo>
                  <a:pt x="579" y="849"/>
                </a:lnTo>
                <a:lnTo>
                  <a:pt x="579" y="842"/>
                </a:lnTo>
                <a:lnTo>
                  <a:pt x="579" y="842"/>
                </a:lnTo>
                <a:lnTo>
                  <a:pt x="579" y="838"/>
                </a:lnTo>
                <a:lnTo>
                  <a:pt x="579" y="838"/>
                </a:lnTo>
                <a:close/>
                <a:moveTo>
                  <a:pt x="579" y="747"/>
                </a:moveTo>
                <a:lnTo>
                  <a:pt x="341" y="766"/>
                </a:lnTo>
                <a:lnTo>
                  <a:pt x="341" y="766"/>
                </a:lnTo>
                <a:lnTo>
                  <a:pt x="341" y="775"/>
                </a:lnTo>
                <a:lnTo>
                  <a:pt x="341" y="775"/>
                </a:lnTo>
                <a:lnTo>
                  <a:pt x="341" y="777"/>
                </a:lnTo>
                <a:lnTo>
                  <a:pt x="579" y="758"/>
                </a:lnTo>
                <a:lnTo>
                  <a:pt x="579" y="758"/>
                </a:lnTo>
                <a:lnTo>
                  <a:pt x="579" y="751"/>
                </a:lnTo>
                <a:lnTo>
                  <a:pt x="579" y="751"/>
                </a:lnTo>
                <a:lnTo>
                  <a:pt x="579" y="747"/>
                </a:lnTo>
                <a:lnTo>
                  <a:pt x="579" y="747"/>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ysClr val="windowText" lastClr="000000"/>
              </a:solidFill>
              <a:ea typeface="宋体" panose="02010600030101010101" pitchFamily="2" charset="-122"/>
            </a:endParaRPr>
          </a:p>
        </p:txBody>
      </p:sp>
    </p:spTree>
    <p:extLst>
      <p:ext uri="{BB962C8B-B14F-4D97-AF65-F5344CB8AC3E}">
        <p14:creationId xmlns:p14="http://schemas.microsoft.com/office/powerpoint/2010/main" val="35941127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anim calcmode="lin" valueType="num">
                                      <p:cBhvr>
                                        <p:cTn id="8" dur="250" fill="hold"/>
                                        <p:tgtEl>
                                          <p:spTgt spid="18"/>
                                        </p:tgtEl>
                                        <p:attrNameLst>
                                          <p:attrName>ppt_x</p:attrName>
                                        </p:attrNameLst>
                                      </p:cBhvr>
                                      <p:tavLst>
                                        <p:tav tm="0">
                                          <p:val>
                                            <p:strVal val="#ppt_x"/>
                                          </p:val>
                                        </p:tav>
                                        <p:tav tm="100000">
                                          <p:val>
                                            <p:strVal val="#ppt_x"/>
                                          </p:val>
                                        </p:tav>
                                      </p:tavLst>
                                    </p:anim>
                                    <p:anim calcmode="lin" valueType="num">
                                      <p:cBhvr>
                                        <p:cTn id="9" dur="250" fill="hold"/>
                                        <p:tgtEl>
                                          <p:spTgt spid="18"/>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1241" y="357166"/>
            <a:ext cx="1500198" cy="582594"/>
          </a:xfrm>
        </p:spPr>
        <p:txBody>
          <a:bodyPr>
            <a:normAutofit/>
          </a:bodyPr>
          <a:lstStyle/>
          <a:p>
            <a:r>
              <a:rPr lang="zh-CN" altLang="en-US" sz="1600" b="1" dirty="0">
                <a:solidFill>
                  <a:srgbClr val="0070C0"/>
                </a:solidFill>
                <a:latin typeface="微软雅黑" pitchFamily="34" charset="-122"/>
                <a:ea typeface="微软雅黑" pitchFamily="34" charset="-122"/>
                <a:cs typeface="+mn-cs"/>
                <a:sym typeface="Arial" pitchFamily="34" charset="0"/>
              </a:rPr>
              <a:t>提交定级报告</a:t>
            </a:r>
          </a:p>
        </p:txBody>
      </p:sp>
      <p:pic>
        <p:nvPicPr>
          <p:cNvPr id="18" name="Picture 2"/>
          <p:cNvPicPr>
            <a:picLocks noChangeAspect="1" noChangeArrowheads="1"/>
          </p:cNvPicPr>
          <p:nvPr/>
        </p:nvPicPr>
        <p:blipFill>
          <a:blip r:embed="rId3" cstate="print"/>
          <a:srcRect/>
          <a:stretch>
            <a:fillRect/>
          </a:stretch>
        </p:blipFill>
        <p:spPr bwMode="auto">
          <a:xfrm>
            <a:off x="381099" y="1628778"/>
            <a:ext cx="4852663" cy="42767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9" name="Line 4"/>
          <p:cNvSpPr>
            <a:spLocks noChangeShapeType="1"/>
          </p:cNvSpPr>
          <p:nvPr/>
        </p:nvSpPr>
        <p:spPr bwMode="auto">
          <a:xfrm flipV="1">
            <a:off x="5233766" y="1339853"/>
            <a:ext cx="1920317" cy="28892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lIns="0" tIns="0" rIns="0" bIns="0"/>
          <a:lstStyle/>
          <a:p>
            <a:pPr>
              <a:defRPr/>
            </a:pPr>
            <a:endParaRPr lang="zh-CN" altLang="en-US"/>
          </a:p>
        </p:txBody>
      </p:sp>
      <p:sp>
        <p:nvSpPr>
          <p:cNvPr id="20" name="Line 5"/>
          <p:cNvSpPr>
            <a:spLocks noChangeShapeType="1"/>
          </p:cNvSpPr>
          <p:nvPr/>
        </p:nvSpPr>
        <p:spPr bwMode="auto">
          <a:xfrm>
            <a:off x="5329041" y="5948363"/>
            <a:ext cx="1825042" cy="360362"/>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lIns="0" tIns="0" rIns="0" bIns="0"/>
          <a:lstStyle/>
          <a:p>
            <a:pPr>
              <a:defRPr/>
            </a:pPr>
            <a:endParaRPr lang="zh-CN" altLang="en-US"/>
          </a:p>
        </p:txBody>
      </p:sp>
      <p:grpSp>
        <p:nvGrpSpPr>
          <p:cNvPr id="3" name="Group 6"/>
          <p:cNvGrpSpPr>
            <a:grpSpLocks/>
          </p:cNvGrpSpPr>
          <p:nvPr/>
        </p:nvGrpSpPr>
        <p:grpSpPr bwMode="auto">
          <a:xfrm>
            <a:off x="6290255" y="1196978"/>
            <a:ext cx="5570400" cy="5256213"/>
            <a:chOff x="295" y="890"/>
            <a:chExt cx="2495" cy="1802"/>
          </a:xfrm>
        </p:grpSpPr>
        <p:pic>
          <p:nvPicPr>
            <p:cNvPr id="22" name="Picture 4" descr="Proposals_1_on"/>
            <p:cNvPicPr>
              <a:picLocks noChangeAspect="1" noChangeArrowheads="1"/>
            </p:cNvPicPr>
            <p:nvPr/>
          </p:nvPicPr>
          <p:blipFill>
            <a:blip r:embed="rId4" cstate="print"/>
            <a:srcRect/>
            <a:stretch>
              <a:fillRect/>
            </a:stretch>
          </p:blipFill>
          <p:spPr bwMode="auto">
            <a:xfrm>
              <a:off x="295" y="890"/>
              <a:ext cx="2495" cy="1802"/>
            </a:xfrm>
            <a:prstGeom prst="rect">
              <a:avLst/>
            </a:prstGeom>
            <a:ln>
              <a:noFill/>
            </a:ln>
            <a:effectLst>
              <a:outerShdw blurRad="190500" algn="tl" rotWithShape="0">
                <a:srgbClr val="000000">
                  <a:alpha val="70000"/>
                </a:srgbClr>
              </a:outerShdw>
            </a:effectLst>
          </p:spPr>
        </p:pic>
        <p:sp>
          <p:nvSpPr>
            <p:cNvPr id="23" name="Rectangle 8"/>
            <p:cNvSpPr>
              <a:spLocks noChangeArrowheads="1"/>
            </p:cNvSpPr>
            <p:nvPr/>
          </p:nvSpPr>
          <p:spPr bwMode="auto">
            <a:xfrm>
              <a:off x="431" y="981"/>
              <a:ext cx="2268" cy="1587"/>
            </a:xfrm>
            <a:prstGeom prst="rect">
              <a:avLst/>
            </a:prstGeom>
            <a:solidFill>
              <a:schemeClr val="bg1"/>
            </a:solidFill>
            <a:ln w="9525">
              <a:noFill/>
              <a:miter lim="800000"/>
              <a:headEnd/>
              <a:tailEnd/>
            </a:ln>
          </p:spPr>
          <p:txBody>
            <a:bodyPr wrap="none" anchor="ctr"/>
            <a:lstStyle/>
            <a:p>
              <a:endParaRPr lang="zh-CN" altLang="zh-CN" b="1"/>
            </a:p>
          </p:txBody>
        </p:sp>
      </p:grpSp>
      <p:pic>
        <p:nvPicPr>
          <p:cNvPr id="24" name="Picture 3"/>
          <p:cNvPicPr>
            <a:picLocks noChangeAspect="1" noChangeArrowheads="1"/>
          </p:cNvPicPr>
          <p:nvPr/>
        </p:nvPicPr>
        <p:blipFill>
          <a:blip r:embed="rId5" cstate="print"/>
          <a:srcRect/>
          <a:stretch>
            <a:fillRect/>
          </a:stretch>
        </p:blipFill>
        <p:spPr bwMode="auto">
          <a:xfrm>
            <a:off x="6673471" y="1412875"/>
            <a:ext cx="4897126" cy="11509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5" name="矩形 18"/>
          <p:cNvSpPr>
            <a:spLocks noChangeArrowheads="1"/>
          </p:cNvSpPr>
          <p:nvPr/>
        </p:nvSpPr>
        <p:spPr bwMode="auto">
          <a:xfrm>
            <a:off x="6673471" y="2563816"/>
            <a:ext cx="4897126" cy="523875"/>
          </a:xfrm>
          <a:prstGeom prst="rect">
            <a:avLst/>
          </a:prstGeom>
          <a:noFill/>
          <a:ln w="9525">
            <a:noFill/>
            <a:miter lim="800000"/>
            <a:headEnd/>
            <a:tailEnd/>
          </a:ln>
        </p:spPr>
        <p:txBody>
          <a:bodyPr>
            <a:spAutoFit/>
          </a:bodyPr>
          <a:lstStyle/>
          <a:p>
            <a:pPr marL="266700" indent="-266700">
              <a:spcBef>
                <a:spcPct val="25000"/>
              </a:spcBef>
              <a:buClr>
                <a:schemeClr val="accent2"/>
              </a:buClr>
              <a:buSzPct val="75000"/>
              <a:buFont typeface="Arial" charset="0"/>
              <a:buChar char="►"/>
            </a:pPr>
            <a:r>
              <a:rPr lang="zh-CN" altLang="zh-CN" sz="1400"/>
              <a:t>根据上表结果，</a:t>
            </a:r>
            <a:r>
              <a:rPr lang="zh-CN" altLang="en-US" sz="1400"/>
              <a:t>门户网站</a:t>
            </a:r>
            <a:r>
              <a:rPr lang="zh-CN" altLang="zh-CN" sz="1400"/>
              <a:t>系统的业务信息安全保护等级定为第二级。</a:t>
            </a:r>
            <a:endParaRPr lang="zh-CN" altLang="en-US" sz="1400" b="1"/>
          </a:p>
        </p:txBody>
      </p:sp>
      <p:pic>
        <p:nvPicPr>
          <p:cNvPr id="26" name="Picture 4"/>
          <p:cNvPicPr>
            <a:picLocks noChangeAspect="1" noChangeArrowheads="1"/>
          </p:cNvPicPr>
          <p:nvPr/>
        </p:nvPicPr>
        <p:blipFill>
          <a:blip r:embed="rId6" cstate="print"/>
          <a:srcRect/>
          <a:stretch>
            <a:fillRect/>
          </a:stretch>
        </p:blipFill>
        <p:spPr bwMode="auto">
          <a:xfrm>
            <a:off x="6673471" y="3192466"/>
            <a:ext cx="4897126" cy="11715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7" name="矩形 20"/>
          <p:cNvSpPr>
            <a:spLocks noChangeArrowheads="1"/>
          </p:cNvSpPr>
          <p:nvPr/>
        </p:nvSpPr>
        <p:spPr bwMode="auto">
          <a:xfrm>
            <a:off x="6673471" y="4364041"/>
            <a:ext cx="4897126" cy="523875"/>
          </a:xfrm>
          <a:prstGeom prst="rect">
            <a:avLst/>
          </a:prstGeom>
          <a:noFill/>
          <a:ln w="9525">
            <a:noFill/>
            <a:miter lim="800000"/>
            <a:headEnd/>
            <a:tailEnd/>
          </a:ln>
        </p:spPr>
        <p:txBody>
          <a:bodyPr>
            <a:spAutoFit/>
          </a:bodyPr>
          <a:lstStyle/>
          <a:p>
            <a:pPr marL="266700" indent="-266700">
              <a:spcBef>
                <a:spcPct val="25000"/>
              </a:spcBef>
              <a:buClr>
                <a:schemeClr val="accent2"/>
              </a:buClr>
              <a:buSzPct val="75000"/>
              <a:buFont typeface="Arial" charset="0"/>
              <a:buChar char="►"/>
            </a:pPr>
            <a:r>
              <a:rPr lang="zh-CN" altLang="zh-CN" sz="1400"/>
              <a:t>根据上表结果，</a:t>
            </a:r>
            <a:r>
              <a:rPr lang="zh-CN" altLang="en-US" sz="1400"/>
              <a:t>门户网站</a:t>
            </a:r>
            <a:r>
              <a:rPr lang="zh-CN" altLang="zh-CN" sz="1400"/>
              <a:t>系统的系统服务安全等级为第</a:t>
            </a:r>
            <a:r>
              <a:rPr lang="zh-CN" altLang="en-US" sz="1400"/>
              <a:t>一</a:t>
            </a:r>
            <a:r>
              <a:rPr lang="zh-CN" altLang="zh-CN" sz="1400"/>
              <a:t>级。</a:t>
            </a:r>
            <a:endParaRPr lang="zh-CN" altLang="en-US" sz="1400" b="1"/>
          </a:p>
        </p:txBody>
      </p:sp>
      <p:pic>
        <p:nvPicPr>
          <p:cNvPr id="28" name="Picture 5"/>
          <p:cNvPicPr>
            <a:picLocks noChangeAspect="1" noChangeArrowheads="1"/>
          </p:cNvPicPr>
          <p:nvPr/>
        </p:nvPicPr>
        <p:blipFill>
          <a:blip r:embed="rId7" cstate="print"/>
          <a:srcRect/>
          <a:stretch>
            <a:fillRect/>
          </a:stretch>
        </p:blipFill>
        <p:spPr bwMode="auto">
          <a:xfrm>
            <a:off x="6673474" y="5013328"/>
            <a:ext cx="4958524" cy="447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9" name="矩形 22"/>
          <p:cNvSpPr>
            <a:spLocks noChangeArrowheads="1"/>
          </p:cNvSpPr>
          <p:nvPr/>
        </p:nvSpPr>
        <p:spPr bwMode="auto">
          <a:xfrm>
            <a:off x="6673471" y="5497516"/>
            <a:ext cx="4897126" cy="738187"/>
          </a:xfrm>
          <a:prstGeom prst="rect">
            <a:avLst/>
          </a:prstGeom>
          <a:noFill/>
          <a:ln w="9525">
            <a:noFill/>
            <a:miter lim="800000"/>
            <a:headEnd/>
            <a:tailEnd/>
          </a:ln>
        </p:spPr>
        <p:txBody>
          <a:bodyPr>
            <a:spAutoFit/>
          </a:bodyPr>
          <a:lstStyle/>
          <a:p>
            <a:pPr marL="266700" indent="-266700">
              <a:spcBef>
                <a:spcPct val="25000"/>
              </a:spcBef>
              <a:buClr>
                <a:schemeClr val="accent2"/>
              </a:buClr>
              <a:buSzPct val="75000"/>
              <a:buFont typeface="Arial" charset="0"/>
              <a:buChar char="►"/>
            </a:pPr>
            <a:r>
              <a:rPr lang="zh-CN" altLang="zh-CN" sz="1400"/>
              <a:t>信息系统的安全保护等级由业务信息安全等级和系统服务安全等级的较高者决定。所以</a:t>
            </a:r>
            <a:r>
              <a:rPr lang="zh-CN" altLang="en-US" sz="1400"/>
              <a:t>门户网站</a:t>
            </a:r>
            <a:r>
              <a:rPr lang="zh-CN" altLang="zh-CN" sz="1400"/>
              <a:t>系统安全保护等级为第</a:t>
            </a:r>
            <a:r>
              <a:rPr lang="zh-CN" altLang="en-US" sz="1400"/>
              <a:t>二</a:t>
            </a:r>
            <a:r>
              <a:rPr lang="zh-CN" altLang="zh-CN" sz="1400"/>
              <a:t>级。</a:t>
            </a:r>
            <a:endParaRPr lang="zh-CN" altLang="en-US" sz="1400" b="1"/>
          </a:p>
        </p:txBody>
      </p:sp>
      <p:pic>
        <p:nvPicPr>
          <p:cNvPr id="15" name="Picture 3" descr="C:\Users\Administrator\Desktop\微立体创业计划\002.png"/>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192931" y="116632"/>
            <a:ext cx="936103" cy="93610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6" name="PA_任意多边形 12"/>
          <p:cNvSpPr>
            <a:spLocks noEditPoints="1"/>
          </p:cNvSpPr>
          <p:nvPr>
            <p:custDataLst>
              <p:tags r:id="rId1"/>
            </p:custDataLst>
          </p:nvPr>
        </p:nvSpPr>
        <p:spPr bwMode="auto">
          <a:xfrm>
            <a:off x="419415" y="353328"/>
            <a:ext cx="479028" cy="472003"/>
          </a:xfrm>
          <a:custGeom>
            <a:avLst/>
            <a:gdLst>
              <a:gd name="T0" fmla="*/ 428 w 910"/>
              <a:gd name="T1" fmla="*/ 152 h 1011"/>
              <a:gd name="T2" fmla="*/ 910 w 910"/>
              <a:gd name="T3" fmla="*/ 485 h 1011"/>
              <a:gd name="T4" fmla="*/ 910 w 910"/>
              <a:gd name="T5" fmla="*/ 429 h 1011"/>
              <a:gd name="T6" fmla="*/ 705 w 910"/>
              <a:gd name="T7" fmla="*/ 280 h 1011"/>
              <a:gd name="T8" fmla="*/ 584 w 910"/>
              <a:gd name="T9" fmla="*/ 178 h 1011"/>
              <a:gd name="T10" fmla="*/ 659 w 910"/>
              <a:gd name="T11" fmla="*/ 48 h 1011"/>
              <a:gd name="T12" fmla="*/ 151 w 910"/>
              <a:gd name="T13" fmla="*/ 485 h 1011"/>
              <a:gd name="T14" fmla="*/ 75 w 910"/>
              <a:gd name="T15" fmla="*/ 204 h 1011"/>
              <a:gd name="T16" fmla="*/ 47 w 910"/>
              <a:gd name="T17" fmla="*/ 254 h 1011"/>
              <a:gd name="T18" fmla="*/ 253 w 910"/>
              <a:gd name="T19" fmla="*/ 48 h 1011"/>
              <a:gd name="T20" fmla="*/ 456 w 910"/>
              <a:gd name="T21" fmla="*/ 221 h 1011"/>
              <a:gd name="T22" fmla="*/ 549 w 910"/>
              <a:gd name="T23" fmla="*/ 243 h 1011"/>
              <a:gd name="T24" fmla="*/ 627 w 910"/>
              <a:gd name="T25" fmla="*/ 293 h 1011"/>
              <a:gd name="T26" fmla="*/ 670 w 910"/>
              <a:gd name="T27" fmla="*/ 349 h 1011"/>
              <a:gd name="T28" fmla="*/ 698 w 910"/>
              <a:gd name="T29" fmla="*/ 440 h 1011"/>
              <a:gd name="T30" fmla="*/ 690 w 910"/>
              <a:gd name="T31" fmla="*/ 531 h 1011"/>
              <a:gd name="T32" fmla="*/ 649 w 910"/>
              <a:gd name="T33" fmla="*/ 613 h 1011"/>
              <a:gd name="T34" fmla="*/ 586 w 910"/>
              <a:gd name="T35" fmla="*/ 695 h 1011"/>
              <a:gd name="T36" fmla="*/ 621 w 910"/>
              <a:gd name="T37" fmla="*/ 710 h 1011"/>
              <a:gd name="T38" fmla="*/ 627 w 910"/>
              <a:gd name="T39" fmla="*/ 771 h 1011"/>
              <a:gd name="T40" fmla="*/ 621 w 910"/>
              <a:gd name="T41" fmla="*/ 801 h 1011"/>
              <a:gd name="T42" fmla="*/ 627 w 910"/>
              <a:gd name="T43" fmla="*/ 861 h 1011"/>
              <a:gd name="T44" fmla="*/ 324 w 910"/>
              <a:gd name="T45" fmla="*/ 920 h 1011"/>
              <a:gd name="T46" fmla="*/ 294 w 910"/>
              <a:gd name="T47" fmla="*/ 885 h 1011"/>
              <a:gd name="T48" fmla="*/ 292 w 910"/>
              <a:gd name="T49" fmla="*/ 846 h 1011"/>
              <a:gd name="T50" fmla="*/ 298 w 910"/>
              <a:gd name="T51" fmla="*/ 814 h 1011"/>
              <a:gd name="T52" fmla="*/ 292 w 910"/>
              <a:gd name="T53" fmla="*/ 777 h 1011"/>
              <a:gd name="T54" fmla="*/ 300 w 910"/>
              <a:gd name="T55" fmla="*/ 732 h 1011"/>
              <a:gd name="T56" fmla="*/ 331 w 910"/>
              <a:gd name="T57" fmla="*/ 673 h 1011"/>
              <a:gd name="T58" fmla="*/ 266 w 910"/>
              <a:gd name="T59" fmla="*/ 615 h 1011"/>
              <a:gd name="T60" fmla="*/ 222 w 910"/>
              <a:gd name="T61" fmla="*/ 531 h 1011"/>
              <a:gd name="T62" fmla="*/ 214 w 910"/>
              <a:gd name="T63" fmla="*/ 440 h 1011"/>
              <a:gd name="T64" fmla="*/ 242 w 910"/>
              <a:gd name="T65" fmla="*/ 349 h 1011"/>
              <a:gd name="T66" fmla="*/ 285 w 910"/>
              <a:gd name="T67" fmla="*/ 293 h 1011"/>
              <a:gd name="T68" fmla="*/ 361 w 910"/>
              <a:gd name="T69" fmla="*/ 241 h 1011"/>
              <a:gd name="T70" fmla="*/ 456 w 910"/>
              <a:gd name="T71" fmla="*/ 221 h 1011"/>
              <a:gd name="T72" fmla="*/ 530 w 910"/>
              <a:gd name="T73" fmla="*/ 942 h 1011"/>
              <a:gd name="T74" fmla="*/ 517 w 910"/>
              <a:gd name="T75" fmla="*/ 980 h 1011"/>
              <a:gd name="T76" fmla="*/ 473 w 910"/>
              <a:gd name="T77" fmla="*/ 1011 h 1011"/>
              <a:gd name="T78" fmla="*/ 434 w 910"/>
              <a:gd name="T79" fmla="*/ 1006 h 1011"/>
              <a:gd name="T80" fmla="*/ 398 w 910"/>
              <a:gd name="T81" fmla="*/ 974 h 1011"/>
              <a:gd name="T82" fmla="*/ 527 w 910"/>
              <a:gd name="T83" fmla="*/ 939 h 1011"/>
              <a:gd name="T84" fmla="*/ 341 w 910"/>
              <a:gd name="T85" fmla="*/ 866 h 1011"/>
              <a:gd name="T86" fmla="*/ 579 w 910"/>
              <a:gd name="T87" fmla="*/ 849 h 1011"/>
              <a:gd name="T88" fmla="*/ 579 w 910"/>
              <a:gd name="T89" fmla="*/ 838 h 1011"/>
              <a:gd name="T90" fmla="*/ 341 w 910"/>
              <a:gd name="T91" fmla="*/ 775 h 1011"/>
              <a:gd name="T92" fmla="*/ 579 w 910"/>
              <a:gd name="T93" fmla="*/ 758 h 1011"/>
              <a:gd name="T94" fmla="*/ 579 w 910"/>
              <a:gd name="T95" fmla="*/ 747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10" h="1011">
                <a:moveTo>
                  <a:pt x="428" y="0"/>
                </a:moveTo>
                <a:lnTo>
                  <a:pt x="484" y="0"/>
                </a:lnTo>
                <a:lnTo>
                  <a:pt x="484" y="152"/>
                </a:lnTo>
                <a:lnTo>
                  <a:pt x="428" y="152"/>
                </a:lnTo>
                <a:lnTo>
                  <a:pt x="428" y="0"/>
                </a:lnTo>
                <a:lnTo>
                  <a:pt x="428" y="0"/>
                </a:lnTo>
                <a:close/>
                <a:moveTo>
                  <a:pt x="910" y="429"/>
                </a:moveTo>
                <a:lnTo>
                  <a:pt x="910" y="485"/>
                </a:lnTo>
                <a:lnTo>
                  <a:pt x="761" y="485"/>
                </a:lnTo>
                <a:lnTo>
                  <a:pt x="761" y="429"/>
                </a:lnTo>
                <a:lnTo>
                  <a:pt x="910" y="429"/>
                </a:lnTo>
                <a:lnTo>
                  <a:pt x="910" y="429"/>
                </a:lnTo>
                <a:close/>
                <a:moveTo>
                  <a:pt x="837" y="206"/>
                </a:moveTo>
                <a:lnTo>
                  <a:pt x="865" y="254"/>
                </a:lnTo>
                <a:lnTo>
                  <a:pt x="733" y="329"/>
                </a:lnTo>
                <a:lnTo>
                  <a:pt x="705" y="280"/>
                </a:lnTo>
                <a:lnTo>
                  <a:pt x="837" y="206"/>
                </a:lnTo>
                <a:lnTo>
                  <a:pt x="837" y="206"/>
                </a:lnTo>
                <a:close/>
                <a:moveTo>
                  <a:pt x="659" y="48"/>
                </a:moveTo>
                <a:lnTo>
                  <a:pt x="584" y="178"/>
                </a:lnTo>
                <a:lnTo>
                  <a:pt x="634" y="206"/>
                </a:lnTo>
                <a:lnTo>
                  <a:pt x="707" y="76"/>
                </a:lnTo>
                <a:lnTo>
                  <a:pt x="659" y="48"/>
                </a:lnTo>
                <a:lnTo>
                  <a:pt x="659" y="48"/>
                </a:lnTo>
                <a:close/>
                <a:moveTo>
                  <a:pt x="0" y="485"/>
                </a:moveTo>
                <a:lnTo>
                  <a:pt x="0" y="429"/>
                </a:lnTo>
                <a:lnTo>
                  <a:pt x="151" y="429"/>
                </a:lnTo>
                <a:lnTo>
                  <a:pt x="151" y="485"/>
                </a:lnTo>
                <a:lnTo>
                  <a:pt x="0" y="485"/>
                </a:lnTo>
                <a:lnTo>
                  <a:pt x="0" y="485"/>
                </a:lnTo>
                <a:close/>
                <a:moveTo>
                  <a:pt x="47" y="254"/>
                </a:moveTo>
                <a:lnTo>
                  <a:pt x="75" y="204"/>
                </a:lnTo>
                <a:lnTo>
                  <a:pt x="205" y="280"/>
                </a:lnTo>
                <a:lnTo>
                  <a:pt x="177" y="327"/>
                </a:lnTo>
                <a:lnTo>
                  <a:pt x="47" y="254"/>
                </a:lnTo>
                <a:lnTo>
                  <a:pt x="47" y="254"/>
                </a:lnTo>
                <a:close/>
                <a:moveTo>
                  <a:pt x="203" y="76"/>
                </a:moveTo>
                <a:lnTo>
                  <a:pt x="279" y="206"/>
                </a:lnTo>
                <a:lnTo>
                  <a:pt x="328" y="178"/>
                </a:lnTo>
                <a:lnTo>
                  <a:pt x="253" y="48"/>
                </a:lnTo>
                <a:lnTo>
                  <a:pt x="203" y="76"/>
                </a:lnTo>
                <a:lnTo>
                  <a:pt x="203" y="76"/>
                </a:lnTo>
                <a:close/>
                <a:moveTo>
                  <a:pt x="456" y="221"/>
                </a:moveTo>
                <a:lnTo>
                  <a:pt x="456" y="221"/>
                </a:lnTo>
                <a:lnTo>
                  <a:pt x="478" y="223"/>
                </a:lnTo>
                <a:lnTo>
                  <a:pt x="502" y="228"/>
                </a:lnTo>
                <a:lnTo>
                  <a:pt x="525" y="234"/>
                </a:lnTo>
                <a:lnTo>
                  <a:pt x="549" y="243"/>
                </a:lnTo>
                <a:lnTo>
                  <a:pt x="571" y="254"/>
                </a:lnTo>
                <a:lnTo>
                  <a:pt x="592" y="264"/>
                </a:lnTo>
                <a:lnTo>
                  <a:pt x="612" y="277"/>
                </a:lnTo>
                <a:lnTo>
                  <a:pt x="627" y="293"/>
                </a:lnTo>
                <a:lnTo>
                  <a:pt x="627" y="293"/>
                </a:lnTo>
                <a:lnTo>
                  <a:pt x="644" y="310"/>
                </a:lnTo>
                <a:lnTo>
                  <a:pt x="657" y="329"/>
                </a:lnTo>
                <a:lnTo>
                  <a:pt x="670" y="349"/>
                </a:lnTo>
                <a:lnTo>
                  <a:pt x="681" y="370"/>
                </a:lnTo>
                <a:lnTo>
                  <a:pt x="688" y="392"/>
                </a:lnTo>
                <a:lnTo>
                  <a:pt x="694" y="416"/>
                </a:lnTo>
                <a:lnTo>
                  <a:pt x="698" y="440"/>
                </a:lnTo>
                <a:lnTo>
                  <a:pt x="698" y="466"/>
                </a:lnTo>
                <a:lnTo>
                  <a:pt x="698" y="466"/>
                </a:lnTo>
                <a:lnTo>
                  <a:pt x="696" y="498"/>
                </a:lnTo>
                <a:lnTo>
                  <a:pt x="690" y="531"/>
                </a:lnTo>
                <a:lnTo>
                  <a:pt x="679" y="561"/>
                </a:lnTo>
                <a:lnTo>
                  <a:pt x="666" y="589"/>
                </a:lnTo>
                <a:lnTo>
                  <a:pt x="666" y="589"/>
                </a:lnTo>
                <a:lnTo>
                  <a:pt x="649" y="613"/>
                </a:lnTo>
                <a:lnTo>
                  <a:pt x="631" y="634"/>
                </a:lnTo>
                <a:lnTo>
                  <a:pt x="610" y="654"/>
                </a:lnTo>
                <a:lnTo>
                  <a:pt x="586" y="669"/>
                </a:lnTo>
                <a:lnTo>
                  <a:pt x="586" y="695"/>
                </a:lnTo>
                <a:lnTo>
                  <a:pt x="595" y="695"/>
                </a:lnTo>
                <a:lnTo>
                  <a:pt x="614" y="693"/>
                </a:lnTo>
                <a:lnTo>
                  <a:pt x="621" y="710"/>
                </a:lnTo>
                <a:lnTo>
                  <a:pt x="621" y="710"/>
                </a:lnTo>
                <a:lnTo>
                  <a:pt x="627" y="730"/>
                </a:lnTo>
                <a:lnTo>
                  <a:pt x="629" y="751"/>
                </a:lnTo>
                <a:lnTo>
                  <a:pt x="629" y="751"/>
                </a:lnTo>
                <a:lnTo>
                  <a:pt x="627" y="771"/>
                </a:lnTo>
                <a:lnTo>
                  <a:pt x="621" y="790"/>
                </a:lnTo>
                <a:lnTo>
                  <a:pt x="618" y="794"/>
                </a:lnTo>
                <a:lnTo>
                  <a:pt x="621" y="801"/>
                </a:lnTo>
                <a:lnTo>
                  <a:pt x="621" y="801"/>
                </a:lnTo>
                <a:lnTo>
                  <a:pt x="627" y="820"/>
                </a:lnTo>
                <a:lnTo>
                  <a:pt x="629" y="842"/>
                </a:lnTo>
                <a:lnTo>
                  <a:pt x="629" y="842"/>
                </a:lnTo>
                <a:lnTo>
                  <a:pt x="627" y="861"/>
                </a:lnTo>
                <a:lnTo>
                  <a:pt x="621" y="881"/>
                </a:lnTo>
                <a:lnTo>
                  <a:pt x="614" y="894"/>
                </a:lnTo>
                <a:lnTo>
                  <a:pt x="599" y="896"/>
                </a:lnTo>
                <a:lnTo>
                  <a:pt x="324" y="920"/>
                </a:lnTo>
                <a:lnTo>
                  <a:pt x="307" y="922"/>
                </a:lnTo>
                <a:lnTo>
                  <a:pt x="298" y="905"/>
                </a:lnTo>
                <a:lnTo>
                  <a:pt x="298" y="905"/>
                </a:lnTo>
                <a:lnTo>
                  <a:pt x="294" y="885"/>
                </a:lnTo>
                <a:lnTo>
                  <a:pt x="292" y="868"/>
                </a:lnTo>
                <a:lnTo>
                  <a:pt x="292" y="868"/>
                </a:lnTo>
                <a:lnTo>
                  <a:pt x="292" y="857"/>
                </a:lnTo>
                <a:lnTo>
                  <a:pt x="292" y="846"/>
                </a:lnTo>
                <a:lnTo>
                  <a:pt x="296" y="836"/>
                </a:lnTo>
                <a:lnTo>
                  <a:pt x="300" y="823"/>
                </a:lnTo>
                <a:lnTo>
                  <a:pt x="303" y="820"/>
                </a:lnTo>
                <a:lnTo>
                  <a:pt x="298" y="814"/>
                </a:lnTo>
                <a:lnTo>
                  <a:pt x="298" y="814"/>
                </a:lnTo>
                <a:lnTo>
                  <a:pt x="294" y="797"/>
                </a:lnTo>
                <a:lnTo>
                  <a:pt x="292" y="777"/>
                </a:lnTo>
                <a:lnTo>
                  <a:pt x="292" y="777"/>
                </a:lnTo>
                <a:lnTo>
                  <a:pt x="292" y="766"/>
                </a:lnTo>
                <a:lnTo>
                  <a:pt x="292" y="755"/>
                </a:lnTo>
                <a:lnTo>
                  <a:pt x="296" y="745"/>
                </a:lnTo>
                <a:lnTo>
                  <a:pt x="300" y="732"/>
                </a:lnTo>
                <a:lnTo>
                  <a:pt x="307" y="719"/>
                </a:lnTo>
                <a:lnTo>
                  <a:pt x="320" y="719"/>
                </a:lnTo>
                <a:lnTo>
                  <a:pt x="331" y="717"/>
                </a:lnTo>
                <a:lnTo>
                  <a:pt x="331" y="673"/>
                </a:lnTo>
                <a:lnTo>
                  <a:pt x="331" y="673"/>
                </a:lnTo>
                <a:lnTo>
                  <a:pt x="307" y="656"/>
                </a:lnTo>
                <a:lnTo>
                  <a:pt x="285" y="637"/>
                </a:lnTo>
                <a:lnTo>
                  <a:pt x="266" y="615"/>
                </a:lnTo>
                <a:lnTo>
                  <a:pt x="248" y="591"/>
                </a:lnTo>
                <a:lnTo>
                  <a:pt x="248" y="591"/>
                </a:lnTo>
                <a:lnTo>
                  <a:pt x="233" y="563"/>
                </a:lnTo>
                <a:lnTo>
                  <a:pt x="222" y="531"/>
                </a:lnTo>
                <a:lnTo>
                  <a:pt x="216" y="498"/>
                </a:lnTo>
                <a:lnTo>
                  <a:pt x="214" y="466"/>
                </a:lnTo>
                <a:lnTo>
                  <a:pt x="214" y="466"/>
                </a:lnTo>
                <a:lnTo>
                  <a:pt x="214" y="440"/>
                </a:lnTo>
                <a:lnTo>
                  <a:pt x="218" y="416"/>
                </a:lnTo>
                <a:lnTo>
                  <a:pt x="225" y="392"/>
                </a:lnTo>
                <a:lnTo>
                  <a:pt x="233" y="370"/>
                </a:lnTo>
                <a:lnTo>
                  <a:pt x="242" y="349"/>
                </a:lnTo>
                <a:lnTo>
                  <a:pt x="255" y="329"/>
                </a:lnTo>
                <a:lnTo>
                  <a:pt x="270" y="310"/>
                </a:lnTo>
                <a:lnTo>
                  <a:pt x="285" y="293"/>
                </a:lnTo>
                <a:lnTo>
                  <a:pt x="285" y="293"/>
                </a:lnTo>
                <a:lnTo>
                  <a:pt x="303" y="277"/>
                </a:lnTo>
                <a:lnTo>
                  <a:pt x="320" y="264"/>
                </a:lnTo>
                <a:lnTo>
                  <a:pt x="341" y="251"/>
                </a:lnTo>
                <a:lnTo>
                  <a:pt x="361" y="241"/>
                </a:lnTo>
                <a:lnTo>
                  <a:pt x="385" y="232"/>
                </a:lnTo>
                <a:lnTo>
                  <a:pt x="409" y="228"/>
                </a:lnTo>
                <a:lnTo>
                  <a:pt x="432" y="223"/>
                </a:lnTo>
                <a:lnTo>
                  <a:pt x="456" y="221"/>
                </a:lnTo>
                <a:lnTo>
                  <a:pt x="456" y="221"/>
                </a:lnTo>
                <a:close/>
                <a:moveTo>
                  <a:pt x="527" y="939"/>
                </a:moveTo>
                <a:lnTo>
                  <a:pt x="527" y="939"/>
                </a:lnTo>
                <a:lnTo>
                  <a:pt x="530" y="942"/>
                </a:lnTo>
                <a:lnTo>
                  <a:pt x="530" y="942"/>
                </a:lnTo>
                <a:lnTo>
                  <a:pt x="527" y="957"/>
                </a:lnTo>
                <a:lnTo>
                  <a:pt x="523" y="970"/>
                </a:lnTo>
                <a:lnTo>
                  <a:pt x="517" y="980"/>
                </a:lnTo>
                <a:lnTo>
                  <a:pt x="508" y="991"/>
                </a:lnTo>
                <a:lnTo>
                  <a:pt x="497" y="1000"/>
                </a:lnTo>
                <a:lnTo>
                  <a:pt x="486" y="1006"/>
                </a:lnTo>
                <a:lnTo>
                  <a:pt x="473" y="1011"/>
                </a:lnTo>
                <a:lnTo>
                  <a:pt x="458" y="1011"/>
                </a:lnTo>
                <a:lnTo>
                  <a:pt x="458" y="1011"/>
                </a:lnTo>
                <a:lnTo>
                  <a:pt x="445" y="1011"/>
                </a:lnTo>
                <a:lnTo>
                  <a:pt x="434" y="1006"/>
                </a:lnTo>
                <a:lnTo>
                  <a:pt x="424" y="1002"/>
                </a:lnTo>
                <a:lnTo>
                  <a:pt x="413" y="993"/>
                </a:lnTo>
                <a:lnTo>
                  <a:pt x="404" y="985"/>
                </a:lnTo>
                <a:lnTo>
                  <a:pt x="398" y="974"/>
                </a:lnTo>
                <a:lnTo>
                  <a:pt x="393" y="963"/>
                </a:lnTo>
                <a:lnTo>
                  <a:pt x="389" y="950"/>
                </a:lnTo>
                <a:lnTo>
                  <a:pt x="527" y="939"/>
                </a:lnTo>
                <a:lnTo>
                  <a:pt x="527" y="939"/>
                </a:lnTo>
                <a:close/>
                <a:moveTo>
                  <a:pt x="579" y="838"/>
                </a:moveTo>
                <a:lnTo>
                  <a:pt x="341" y="857"/>
                </a:lnTo>
                <a:lnTo>
                  <a:pt x="341" y="857"/>
                </a:lnTo>
                <a:lnTo>
                  <a:pt x="341" y="866"/>
                </a:lnTo>
                <a:lnTo>
                  <a:pt x="341" y="866"/>
                </a:lnTo>
                <a:lnTo>
                  <a:pt x="341" y="868"/>
                </a:lnTo>
                <a:lnTo>
                  <a:pt x="579" y="849"/>
                </a:lnTo>
                <a:lnTo>
                  <a:pt x="579" y="849"/>
                </a:lnTo>
                <a:lnTo>
                  <a:pt x="579" y="842"/>
                </a:lnTo>
                <a:lnTo>
                  <a:pt x="579" y="842"/>
                </a:lnTo>
                <a:lnTo>
                  <a:pt x="579" y="838"/>
                </a:lnTo>
                <a:lnTo>
                  <a:pt x="579" y="838"/>
                </a:lnTo>
                <a:close/>
                <a:moveTo>
                  <a:pt x="579" y="747"/>
                </a:moveTo>
                <a:lnTo>
                  <a:pt x="341" y="766"/>
                </a:lnTo>
                <a:lnTo>
                  <a:pt x="341" y="766"/>
                </a:lnTo>
                <a:lnTo>
                  <a:pt x="341" y="775"/>
                </a:lnTo>
                <a:lnTo>
                  <a:pt x="341" y="775"/>
                </a:lnTo>
                <a:lnTo>
                  <a:pt x="341" y="777"/>
                </a:lnTo>
                <a:lnTo>
                  <a:pt x="579" y="758"/>
                </a:lnTo>
                <a:lnTo>
                  <a:pt x="579" y="758"/>
                </a:lnTo>
                <a:lnTo>
                  <a:pt x="579" y="751"/>
                </a:lnTo>
                <a:lnTo>
                  <a:pt x="579" y="751"/>
                </a:lnTo>
                <a:lnTo>
                  <a:pt x="579" y="747"/>
                </a:lnTo>
                <a:lnTo>
                  <a:pt x="579" y="747"/>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ysClr val="windowText" lastClr="000000"/>
              </a:solidFill>
              <a:ea typeface="宋体" panose="02010600030101010101" pitchFamily="2" charset="-122"/>
            </a:endParaRPr>
          </a:p>
        </p:txBody>
      </p:sp>
    </p:spTree>
    <p:extLst>
      <p:ext uri="{BB962C8B-B14F-4D97-AF65-F5344CB8AC3E}">
        <p14:creationId xmlns:p14="http://schemas.microsoft.com/office/powerpoint/2010/main" val="32669597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50"/>
                                        <p:tgtEl>
                                          <p:spTgt spid="15"/>
                                        </p:tgtEl>
                                      </p:cBhvr>
                                    </p:animEffect>
                                    <p:anim calcmode="lin" valueType="num">
                                      <p:cBhvr>
                                        <p:cTn id="8" dur="250" fill="hold"/>
                                        <p:tgtEl>
                                          <p:spTgt spid="15"/>
                                        </p:tgtEl>
                                        <p:attrNameLst>
                                          <p:attrName>ppt_x</p:attrName>
                                        </p:attrNameLst>
                                      </p:cBhvr>
                                      <p:tavLst>
                                        <p:tav tm="0">
                                          <p:val>
                                            <p:strVal val="#ppt_x"/>
                                          </p:val>
                                        </p:tav>
                                        <p:tav tm="100000">
                                          <p:val>
                                            <p:strVal val="#ppt_x"/>
                                          </p:val>
                                        </p:tav>
                                      </p:tavLst>
                                    </p:anim>
                                    <p:anim calcmode="lin" valueType="num">
                                      <p:cBhvr>
                                        <p:cTn id="9" dur="250" fill="hold"/>
                                        <p:tgtEl>
                                          <p:spTgt spid="15"/>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5"/>
          <p:cNvSpPr>
            <a:spLocks/>
          </p:cNvSpPr>
          <p:nvPr/>
        </p:nvSpPr>
        <p:spPr bwMode="auto">
          <a:xfrm rot="5400000">
            <a:off x="4407603" y="1811682"/>
            <a:ext cx="3420062" cy="303117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rgbClr val="0070C0"/>
            </a:solidFill>
          </a:ln>
          <a:effectLst>
            <a:outerShdw blurRad="444500" dist="1524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zh-CN" altLang="en-US" sz="1600" b="1">
              <a:latin typeface="微软雅黑" panose="020B0503020204020204" pitchFamily="34" charset="-122"/>
              <a:ea typeface="微软雅黑" panose="020B0503020204020204" pitchFamily="34" charset="-122"/>
            </a:endParaRPr>
          </a:p>
        </p:txBody>
      </p:sp>
      <p:pic>
        <p:nvPicPr>
          <p:cNvPr id="18" name="Picture 3" descr="C:\Users\Administrator\Desktop\微立体创业计划\002.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4297387" y="1484787"/>
            <a:ext cx="3672408" cy="3672406"/>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9" name="Freeform 5"/>
          <p:cNvSpPr>
            <a:spLocks/>
          </p:cNvSpPr>
          <p:nvPr/>
        </p:nvSpPr>
        <p:spPr bwMode="auto">
          <a:xfrm rot="5400000">
            <a:off x="4279797" y="2035996"/>
            <a:ext cx="1095233" cy="97069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070C0"/>
          </a:solidFill>
          <a:ln w="25400">
            <a:noFill/>
          </a:ln>
          <a:effectLst>
            <a:outerShdw blurRad="444500" dist="1524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zh-CN" altLang="en-US" sz="1600" b="1">
              <a:latin typeface="微软雅黑" panose="020B0503020204020204" pitchFamily="34" charset="-122"/>
              <a:ea typeface="微软雅黑" panose="020B0503020204020204" pitchFamily="34" charset="-122"/>
            </a:endParaRPr>
          </a:p>
        </p:txBody>
      </p:sp>
      <p:sp>
        <p:nvSpPr>
          <p:cNvPr id="20" name="TextBox 7"/>
          <p:cNvSpPr>
            <a:spLocks noChangeArrowheads="1"/>
          </p:cNvSpPr>
          <p:nvPr/>
        </p:nvSpPr>
        <p:spPr bwMode="auto">
          <a:xfrm>
            <a:off x="4179646" y="2302088"/>
            <a:ext cx="126059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3200" b="1" dirty="0">
                <a:solidFill>
                  <a:schemeClr val="bg1"/>
                </a:solidFill>
                <a:latin typeface="Impact MT Std" pitchFamily="34" charset="0"/>
                <a:ea typeface="微软雅黑" pitchFamily="34" charset="-122"/>
                <a:sym typeface="微软雅黑" pitchFamily="34" charset="-122"/>
              </a:rPr>
              <a:t>03</a:t>
            </a:r>
            <a:endParaRPr lang="zh-CN" altLang="en-US" sz="3200" b="1" dirty="0">
              <a:solidFill>
                <a:schemeClr val="bg1"/>
              </a:solidFill>
              <a:latin typeface="Impact MT Std" pitchFamily="34" charset="0"/>
              <a:ea typeface="微软雅黑" pitchFamily="34" charset="-122"/>
              <a:sym typeface="微软雅黑" pitchFamily="34" charset="-122"/>
            </a:endParaRPr>
          </a:p>
        </p:txBody>
      </p:sp>
      <p:sp>
        <p:nvSpPr>
          <p:cNvPr id="21" name="文本框 163"/>
          <p:cNvSpPr txBox="1"/>
          <p:nvPr/>
        </p:nvSpPr>
        <p:spPr>
          <a:xfrm>
            <a:off x="4792881" y="2660561"/>
            <a:ext cx="2704532" cy="923330"/>
          </a:xfrm>
          <a:prstGeom prst="rect">
            <a:avLst/>
          </a:prstGeom>
          <a:noFill/>
        </p:spPr>
        <p:txBody>
          <a:bodyPr wrap="square" rtlCol="0">
            <a:spAutoFit/>
          </a:bodyPr>
          <a:lstStyle/>
          <a:p>
            <a:pPr algn="ct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第</a:t>
            </a:r>
            <a:r>
              <a:rPr lang="en-US" altLang="zh-CN"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3</a:t>
            </a: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部分  </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a:r>
              <a:rPr lang="zh-CN" altLang="en-US" sz="36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差距评估</a:t>
            </a:r>
          </a:p>
        </p:txBody>
      </p:sp>
      <p:sp>
        <p:nvSpPr>
          <p:cNvPr id="2" name="矩形 1"/>
          <p:cNvSpPr/>
          <p:nvPr/>
        </p:nvSpPr>
        <p:spPr>
          <a:xfrm>
            <a:off x="5665538" y="4002670"/>
            <a:ext cx="833573" cy="481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5"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980597" y="5661248"/>
            <a:ext cx="2448272" cy="2448271"/>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86"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977907" y="4005065"/>
            <a:ext cx="2448272" cy="2448271"/>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87"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958635" y="5633865"/>
            <a:ext cx="2547664" cy="254766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91"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1125" y="5661247"/>
            <a:ext cx="2448272" cy="2448271"/>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92"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86185" y="4005064"/>
            <a:ext cx="2448272" cy="2448271"/>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93"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666913" y="5633864"/>
            <a:ext cx="2547664" cy="254766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11892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anim calcmode="lin" valueType="num">
                                      <p:cBhvr>
                                        <p:cTn id="8" dur="250" fill="hold"/>
                                        <p:tgtEl>
                                          <p:spTgt spid="18"/>
                                        </p:tgtEl>
                                        <p:attrNameLst>
                                          <p:attrName>ppt_x</p:attrName>
                                        </p:attrNameLst>
                                      </p:cBhvr>
                                      <p:tavLst>
                                        <p:tav tm="0">
                                          <p:val>
                                            <p:strVal val="#ppt_x"/>
                                          </p:val>
                                        </p:tav>
                                        <p:tav tm="100000">
                                          <p:val>
                                            <p:strVal val="#ppt_x"/>
                                          </p:val>
                                        </p:tav>
                                      </p:tavLst>
                                    </p:anim>
                                    <p:anim calcmode="lin" valueType="num">
                                      <p:cBhvr>
                                        <p:cTn id="9" dur="250" fill="hold"/>
                                        <p:tgtEl>
                                          <p:spTgt spid="18"/>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750"/>
                                  </p:stCondLst>
                                  <p:childTnLst>
                                    <p:set>
                                      <p:cBhvr>
                                        <p:cTn id="11" dur="1" fill="hold">
                                          <p:stCondLst>
                                            <p:cond delay="0"/>
                                          </p:stCondLst>
                                        </p:cTn>
                                        <p:tgtEl>
                                          <p:spTgt spid="19"/>
                                        </p:tgtEl>
                                        <p:attrNameLst>
                                          <p:attrName>style.visibility</p:attrName>
                                        </p:attrNameLst>
                                      </p:cBhvr>
                                      <p:to>
                                        <p:strVal val="visible"/>
                                      </p:to>
                                    </p:set>
                                    <p:anim calcmode="lin" valueType="num">
                                      <p:cBhvr>
                                        <p:cTn id="12" dur="250" fill="hold"/>
                                        <p:tgtEl>
                                          <p:spTgt spid="19"/>
                                        </p:tgtEl>
                                        <p:attrNameLst>
                                          <p:attrName>ppt_w</p:attrName>
                                        </p:attrNameLst>
                                      </p:cBhvr>
                                      <p:tavLst>
                                        <p:tav tm="0">
                                          <p:val>
                                            <p:fltVal val="0"/>
                                          </p:val>
                                        </p:tav>
                                        <p:tav tm="100000">
                                          <p:val>
                                            <p:strVal val="#ppt_w"/>
                                          </p:val>
                                        </p:tav>
                                      </p:tavLst>
                                    </p:anim>
                                    <p:anim calcmode="lin" valueType="num">
                                      <p:cBhvr>
                                        <p:cTn id="13" dur="250" fill="hold"/>
                                        <p:tgtEl>
                                          <p:spTgt spid="19"/>
                                        </p:tgtEl>
                                        <p:attrNameLst>
                                          <p:attrName>ppt_h</p:attrName>
                                        </p:attrNameLst>
                                      </p:cBhvr>
                                      <p:tavLst>
                                        <p:tav tm="0">
                                          <p:val>
                                            <p:fltVal val="0"/>
                                          </p:val>
                                        </p:tav>
                                        <p:tav tm="100000">
                                          <p:val>
                                            <p:strVal val="#ppt_h"/>
                                          </p:val>
                                        </p:tav>
                                      </p:tavLst>
                                    </p:anim>
                                    <p:animEffect transition="in" filter="fade">
                                      <p:cBhvr>
                                        <p:cTn id="14" dur="250"/>
                                        <p:tgtEl>
                                          <p:spTgt spid="19"/>
                                        </p:tgtEl>
                                      </p:cBhvr>
                                    </p:animEffect>
                                  </p:childTnLst>
                                </p:cTn>
                              </p:par>
                              <p:par>
                                <p:cTn id="15" presetID="52" presetClass="entr" presetSubtype="0" fill="hold" grpId="0" nodeType="withEffect">
                                  <p:stCondLst>
                                    <p:cond delay="0"/>
                                  </p:stCondLst>
                                  <p:iterate type="lt">
                                    <p:tmPct val="10000"/>
                                  </p:iterate>
                                  <p:childTnLst>
                                    <p:set>
                                      <p:cBhvr>
                                        <p:cTn id="16" dur="1" fill="hold">
                                          <p:stCondLst>
                                            <p:cond delay="0"/>
                                          </p:stCondLst>
                                        </p:cTn>
                                        <p:tgtEl>
                                          <p:spTgt spid="20"/>
                                        </p:tgtEl>
                                        <p:attrNameLst>
                                          <p:attrName>style.visibility</p:attrName>
                                        </p:attrNameLst>
                                      </p:cBhvr>
                                      <p:to>
                                        <p:strVal val="visible"/>
                                      </p:to>
                                    </p:set>
                                    <p:animScale>
                                      <p:cBhvr>
                                        <p:cTn id="17" dur="25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250" decel="50000" fill="hold">
                                          <p:stCondLst>
                                            <p:cond delay="0"/>
                                          </p:stCondLst>
                                        </p:cTn>
                                        <p:tgtEl>
                                          <p:spTgt spid="20"/>
                                        </p:tgtEl>
                                        <p:attrNameLst>
                                          <p:attrName>ppt_x</p:attrName>
                                          <p:attrName>ppt_y</p:attrName>
                                        </p:attrNameLst>
                                      </p:cBhvr>
                                    </p:animMotion>
                                    <p:animEffect transition="in" filter="fade">
                                      <p:cBhvr>
                                        <p:cTn id="19" dur="250"/>
                                        <p:tgtEl>
                                          <p:spTgt spid="20"/>
                                        </p:tgtEl>
                                      </p:cBhvr>
                                    </p:animEffect>
                                  </p:childTnLst>
                                </p:cTn>
                              </p:par>
                            </p:childTnLst>
                          </p:cTn>
                        </p:par>
                        <p:par>
                          <p:cTn id="20" fill="hold">
                            <p:stCondLst>
                              <p:cond delay="1000"/>
                            </p:stCondLst>
                            <p:childTnLst>
                              <p:par>
                                <p:cTn id="21" presetID="12" presetClass="entr" presetSubtype="4"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250"/>
                                        <p:tgtEl>
                                          <p:spTgt spid="21"/>
                                        </p:tgtEl>
                                        <p:attrNameLst>
                                          <p:attrName>ppt_y</p:attrName>
                                        </p:attrNameLst>
                                      </p:cBhvr>
                                      <p:tavLst>
                                        <p:tav tm="0">
                                          <p:val>
                                            <p:strVal val="#ppt_y+#ppt_h*1.125000"/>
                                          </p:val>
                                        </p:tav>
                                        <p:tav tm="100000">
                                          <p:val>
                                            <p:strVal val="#ppt_y"/>
                                          </p:val>
                                        </p:tav>
                                      </p:tavLst>
                                    </p:anim>
                                    <p:animEffect transition="in" filter="wipe(up)">
                                      <p:cBhvr>
                                        <p:cTn id="24" dur="250"/>
                                        <p:tgtEl>
                                          <p:spTgt spid="21"/>
                                        </p:tgtEl>
                                      </p:cBhvr>
                                    </p:animEffect>
                                  </p:childTnLst>
                                </p:cTn>
                              </p:par>
                            </p:childTnLst>
                          </p:cTn>
                        </p:par>
                        <p:par>
                          <p:cTn id="25" fill="hold">
                            <p:stCondLst>
                              <p:cond delay="1250"/>
                            </p:stCondLst>
                            <p:childTnLst>
                              <p:par>
                                <p:cTn id="26" presetID="42" presetClass="entr" presetSubtype="0"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250"/>
                                        <p:tgtEl>
                                          <p:spTgt spid="2"/>
                                        </p:tgtEl>
                                      </p:cBhvr>
                                    </p:animEffect>
                                    <p:anim calcmode="lin" valueType="num">
                                      <p:cBhvr>
                                        <p:cTn id="29" dur="250" fill="hold"/>
                                        <p:tgtEl>
                                          <p:spTgt spid="2"/>
                                        </p:tgtEl>
                                        <p:attrNameLst>
                                          <p:attrName>ppt_x</p:attrName>
                                        </p:attrNameLst>
                                      </p:cBhvr>
                                      <p:tavLst>
                                        <p:tav tm="0">
                                          <p:val>
                                            <p:strVal val="#ppt_x"/>
                                          </p:val>
                                        </p:tav>
                                        <p:tav tm="100000">
                                          <p:val>
                                            <p:strVal val="#ppt_x"/>
                                          </p:val>
                                        </p:tav>
                                      </p:tavLst>
                                    </p:anim>
                                    <p:anim calcmode="lin" valueType="num">
                                      <p:cBhvr>
                                        <p:cTn id="30" dur="250" fill="hold"/>
                                        <p:tgtEl>
                                          <p:spTgt spid="2"/>
                                        </p:tgtEl>
                                        <p:attrNameLst>
                                          <p:attrName>ppt_y</p:attrName>
                                        </p:attrNameLst>
                                      </p:cBhvr>
                                      <p:tavLst>
                                        <p:tav tm="0">
                                          <p:val>
                                            <p:strVal val="#ppt_y+.1"/>
                                          </p:val>
                                        </p:tav>
                                        <p:tav tm="100000">
                                          <p:val>
                                            <p:strVal val="#ppt_y"/>
                                          </p:val>
                                        </p:tav>
                                      </p:tavLst>
                                    </p:anim>
                                  </p:childTnLst>
                                </p:cTn>
                              </p:par>
                            </p:childTnLst>
                          </p:cTn>
                        </p:par>
                        <p:par>
                          <p:cTn id="31" fill="hold">
                            <p:stCondLst>
                              <p:cond delay="1500"/>
                            </p:stCondLst>
                            <p:childTnLst>
                              <p:par>
                                <p:cTn id="32" presetID="21" presetClass="entr" presetSubtype="1" fill="hold" grpId="0" nodeType="after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heel(1)">
                                      <p:cBhvr>
                                        <p:cTn id="34" dur="250"/>
                                        <p:tgtEl>
                                          <p:spTgt spid="45"/>
                                        </p:tgtEl>
                                      </p:cBhvr>
                                    </p:animEffect>
                                  </p:childTnLst>
                                </p:cTn>
                              </p:par>
                              <p:par>
                                <p:cTn id="35" presetID="42" presetClass="entr" presetSubtype="0" fill="hold" nodeType="withEffect">
                                  <p:stCondLst>
                                    <p:cond delay="750"/>
                                  </p:stCondLst>
                                  <p:childTnLst>
                                    <p:set>
                                      <p:cBhvr>
                                        <p:cTn id="36" dur="1" fill="hold">
                                          <p:stCondLst>
                                            <p:cond delay="0"/>
                                          </p:stCondLst>
                                        </p:cTn>
                                        <p:tgtEl>
                                          <p:spTgt spid="85"/>
                                        </p:tgtEl>
                                        <p:attrNameLst>
                                          <p:attrName>style.visibility</p:attrName>
                                        </p:attrNameLst>
                                      </p:cBhvr>
                                      <p:to>
                                        <p:strVal val="visible"/>
                                      </p:to>
                                    </p:set>
                                    <p:animEffect transition="in" filter="fade">
                                      <p:cBhvr>
                                        <p:cTn id="37" dur="250"/>
                                        <p:tgtEl>
                                          <p:spTgt spid="85"/>
                                        </p:tgtEl>
                                      </p:cBhvr>
                                    </p:animEffect>
                                    <p:anim calcmode="lin" valueType="num">
                                      <p:cBhvr>
                                        <p:cTn id="38" dur="250" fill="hold"/>
                                        <p:tgtEl>
                                          <p:spTgt spid="85"/>
                                        </p:tgtEl>
                                        <p:attrNameLst>
                                          <p:attrName>ppt_x</p:attrName>
                                        </p:attrNameLst>
                                      </p:cBhvr>
                                      <p:tavLst>
                                        <p:tav tm="0">
                                          <p:val>
                                            <p:strVal val="#ppt_x"/>
                                          </p:val>
                                        </p:tav>
                                        <p:tav tm="100000">
                                          <p:val>
                                            <p:strVal val="#ppt_x"/>
                                          </p:val>
                                        </p:tav>
                                      </p:tavLst>
                                    </p:anim>
                                    <p:anim calcmode="lin" valueType="num">
                                      <p:cBhvr>
                                        <p:cTn id="39" dur="250" fill="hold"/>
                                        <p:tgtEl>
                                          <p:spTgt spid="85"/>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750"/>
                                  </p:stCondLst>
                                  <p:childTnLst>
                                    <p:set>
                                      <p:cBhvr>
                                        <p:cTn id="41" dur="1" fill="hold">
                                          <p:stCondLst>
                                            <p:cond delay="0"/>
                                          </p:stCondLst>
                                        </p:cTn>
                                        <p:tgtEl>
                                          <p:spTgt spid="86"/>
                                        </p:tgtEl>
                                        <p:attrNameLst>
                                          <p:attrName>style.visibility</p:attrName>
                                        </p:attrNameLst>
                                      </p:cBhvr>
                                      <p:to>
                                        <p:strVal val="visible"/>
                                      </p:to>
                                    </p:set>
                                    <p:animEffect transition="in" filter="fade">
                                      <p:cBhvr>
                                        <p:cTn id="42" dur="250"/>
                                        <p:tgtEl>
                                          <p:spTgt spid="86"/>
                                        </p:tgtEl>
                                      </p:cBhvr>
                                    </p:animEffect>
                                    <p:anim calcmode="lin" valueType="num">
                                      <p:cBhvr>
                                        <p:cTn id="43" dur="250" fill="hold"/>
                                        <p:tgtEl>
                                          <p:spTgt spid="86"/>
                                        </p:tgtEl>
                                        <p:attrNameLst>
                                          <p:attrName>ppt_x</p:attrName>
                                        </p:attrNameLst>
                                      </p:cBhvr>
                                      <p:tavLst>
                                        <p:tav tm="0">
                                          <p:val>
                                            <p:strVal val="#ppt_x"/>
                                          </p:val>
                                        </p:tav>
                                        <p:tav tm="100000">
                                          <p:val>
                                            <p:strVal val="#ppt_x"/>
                                          </p:val>
                                        </p:tav>
                                      </p:tavLst>
                                    </p:anim>
                                    <p:anim calcmode="lin" valueType="num">
                                      <p:cBhvr>
                                        <p:cTn id="44" dur="250" fill="hold"/>
                                        <p:tgtEl>
                                          <p:spTgt spid="86"/>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750"/>
                                  </p:stCondLst>
                                  <p:childTnLst>
                                    <p:set>
                                      <p:cBhvr>
                                        <p:cTn id="46" dur="1" fill="hold">
                                          <p:stCondLst>
                                            <p:cond delay="0"/>
                                          </p:stCondLst>
                                        </p:cTn>
                                        <p:tgtEl>
                                          <p:spTgt spid="87"/>
                                        </p:tgtEl>
                                        <p:attrNameLst>
                                          <p:attrName>style.visibility</p:attrName>
                                        </p:attrNameLst>
                                      </p:cBhvr>
                                      <p:to>
                                        <p:strVal val="visible"/>
                                      </p:to>
                                    </p:set>
                                    <p:animEffect transition="in" filter="fade">
                                      <p:cBhvr>
                                        <p:cTn id="47" dur="250"/>
                                        <p:tgtEl>
                                          <p:spTgt spid="87"/>
                                        </p:tgtEl>
                                      </p:cBhvr>
                                    </p:animEffect>
                                    <p:anim calcmode="lin" valueType="num">
                                      <p:cBhvr>
                                        <p:cTn id="48" dur="250" fill="hold"/>
                                        <p:tgtEl>
                                          <p:spTgt spid="87"/>
                                        </p:tgtEl>
                                        <p:attrNameLst>
                                          <p:attrName>ppt_x</p:attrName>
                                        </p:attrNameLst>
                                      </p:cBhvr>
                                      <p:tavLst>
                                        <p:tav tm="0">
                                          <p:val>
                                            <p:strVal val="#ppt_x"/>
                                          </p:val>
                                        </p:tav>
                                        <p:tav tm="100000">
                                          <p:val>
                                            <p:strVal val="#ppt_x"/>
                                          </p:val>
                                        </p:tav>
                                      </p:tavLst>
                                    </p:anim>
                                    <p:anim calcmode="lin" valueType="num">
                                      <p:cBhvr>
                                        <p:cTn id="49" dur="250" fill="hold"/>
                                        <p:tgtEl>
                                          <p:spTgt spid="87"/>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750"/>
                                  </p:stCondLst>
                                  <p:childTnLst>
                                    <p:set>
                                      <p:cBhvr>
                                        <p:cTn id="51" dur="1" fill="hold">
                                          <p:stCondLst>
                                            <p:cond delay="0"/>
                                          </p:stCondLst>
                                        </p:cTn>
                                        <p:tgtEl>
                                          <p:spTgt spid="91"/>
                                        </p:tgtEl>
                                        <p:attrNameLst>
                                          <p:attrName>style.visibility</p:attrName>
                                        </p:attrNameLst>
                                      </p:cBhvr>
                                      <p:to>
                                        <p:strVal val="visible"/>
                                      </p:to>
                                    </p:set>
                                    <p:animEffect transition="in" filter="fade">
                                      <p:cBhvr>
                                        <p:cTn id="52" dur="250"/>
                                        <p:tgtEl>
                                          <p:spTgt spid="91"/>
                                        </p:tgtEl>
                                      </p:cBhvr>
                                    </p:animEffect>
                                    <p:anim calcmode="lin" valueType="num">
                                      <p:cBhvr>
                                        <p:cTn id="53" dur="250" fill="hold"/>
                                        <p:tgtEl>
                                          <p:spTgt spid="91"/>
                                        </p:tgtEl>
                                        <p:attrNameLst>
                                          <p:attrName>ppt_x</p:attrName>
                                        </p:attrNameLst>
                                      </p:cBhvr>
                                      <p:tavLst>
                                        <p:tav tm="0">
                                          <p:val>
                                            <p:strVal val="#ppt_x"/>
                                          </p:val>
                                        </p:tav>
                                        <p:tav tm="100000">
                                          <p:val>
                                            <p:strVal val="#ppt_x"/>
                                          </p:val>
                                        </p:tav>
                                      </p:tavLst>
                                    </p:anim>
                                    <p:anim calcmode="lin" valueType="num">
                                      <p:cBhvr>
                                        <p:cTn id="54" dur="250" fill="hold"/>
                                        <p:tgtEl>
                                          <p:spTgt spid="91"/>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750"/>
                                  </p:stCondLst>
                                  <p:childTnLst>
                                    <p:set>
                                      <p:cBhvr>
                                        <p:cTn id="56" dur="1" fill="hold">
                                          <p:stCondLst>
                                            <p:cond delay="0"/>
                                          </p:stCondLst>
                                        </p:cTn>
                                        <p:tgtEl>
                                          <p:spTgt spid="92"/>
                                        </p:tgtEl>
                                        <p:attrNameLst>
                                          <p:attrName>style.visibility</p:attrName>
                                        </p:attrNameLst>
                                      </p:cBhvr>
                                      <p:to>
                                        <p:strVal val="visible"/>
                                      </p:to>
                                    </p:set>
                                    <p:animEffect transition="in" filter="fade">
                                      <p:cBhvr>
                                        <p:cTn id="57" dur="250"/>
                                        <p:tgtEl>
                                          <p:spTgt spid="92"/>
                                        </p:tgtEl>
                                      </p:cBhvr>
                                    </p:animEffect>
                                    <p:anim calcmode="lin" valueType="num">
                                      <p:cBhvr>
                                        <p:cTn id="58" dur="250" fill="hold"/>
                                        <p:tgtEl>
                                          <p:spTgt spid="92"/>
                                        </p:tgtEl>
                                        <p:attrNameLst>
                                          <p:attrName>ppt_x</p:attrName>
                                        </p:attrNameLst>
                                      </p:cBhvr>
                                      <p:tavLst>
                                        <p:tav tm="0">
                                          <p:val>
                                            <p:strVal val="#ppt_x"/>
                                          </p:val>
                                        </p:tav>
                                        <p:tav tm="100000">
                                          <p:val>
                                            <p:strVal val="#ppt_x"/>
                                          </p:val>
                                        </p:tav>
                                      </p:tavLst>
                                    </p:anim>
                                    <p:anim calcmode="lin" valueType="num">
                                      <p:cBhvr>
                                        <p:cTn id="59" dur="250" fill="hold"/>
                                        <p:tgtEl>
                                          <p:spTgt spid="92"/>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750"/>
                                  </p:stCondLst>
                                  <p:childTnLst>
                                    <p:set>
                                      <p:cBhvr>
                                        <p:cTn id="61" dur="1" fill="hold">
                                          <p:stCondLst>
                                            <p:cond delay="0"/>
                                          </p:stCondLst>
                                        </p:cTn>
                                        <p:tgtEl>
                                          <p:spTgt spid="93"/>
                                        </p:tgtEl>
                                        <p:attrNameLst>
                                          <p:attrName>style.visibility</p:attrName>
                                        </p:attrNameLst>
                                      </p:cBhvr>
                                      <p:to>
                                        <p:strVal val="visible"/>
                                      </p:to>
                                    </p:set>
                                    <p:animEffect transition="in" filter="fade">
                                      <p:cBhvr>
                                        <p:cTn id="62" dur="250"/>
                                        <p:tgtEl>
                                          <p:spTgt spid="93"/>
                                        </p:tgtEl>
                                      </p:cBhvr>
                                    </p:animEffect>
                                    <p:anim calcmode="lin" valueType="num">
                                      <p:cBhvr>
                                        <p:cTn id="63" dur="250" fill="hold"/>
                                        <p:tgtEl>
                                          <p:spTgt spid="93"/>
                                        </p:tgtEl>
                                        <p:attrNameLst>
                                          <p:attrName>ppt_x</p:attrName>
                                        </p:attrNameLst>
                                      </p:cBhvr>
                                      <p:tavLst>
                                        <p:tav tm="0">
                                          <p:val>
                                            <p:strVal val="#ppt_x"/>
                                          </p:val>
                                        </p:tav>
                                        <p:tav tm="100000">
                                          <p:val>
                                            <p:strVal val="#ppt_x"/>
                                          </p:val>
                                        </p:tav>
                                      </p:tavLst>
                                    </p:anim>
                                    <p:anim calcmode="lin" valueType="num">
                                      <p:cBhvr>
                                        <p:cTn id="64" dur="250" fill="hold"/>
                                        <p:tgtEl>
                                          <p:spTgt spid="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19" grpId="0" animBg="1"/>
      <p:bldP spid="20" grpId="0"/>
      <p:bldP spid="21" grpId="0"/>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3CEA9CCD-5AB2-4A39-BCDC-356F11A59ED0}" type="slidenum">
              <a:rPr lang="zh-CN" altLang="en-US" smtClean="0"/>
              <a:pPr>
                <a:defRPr/>
              </a:pPr>
              <a:t>16</a:t>
            </a:fld>
            <a:endParaRPr lang="zh-CN" altLang="en-US" dirty="0"/>
          </a:p>
        </p:txBody>
      </p:sp>
      <p:sp>
        <p:nvSpPr>
          <p:cNvPr id="3" name="标题 1"/>
          <p:cNvSpPr txBox="1">
            <a:spLocks/>
          </p:cNvSpPr>
          <p:nvPr/>
        </p:nvSpPr>
        <p:spPr>
          <a:xfrm>
            <a:off x="1524397" y="381003"/>
            <a:ext cx="8943128" cy="563563"/>
          </a:xfrm>
          <a:prstGeom prst="rect">
            <a:avLst/>
          </a:prstGeom>
        </p:spPr>
        <p:txBody>
          <a:bodyPr/>
          <a:lstStyle>
            <a:lvl1pPr algn="l" rtl="0" eaLnBrk="0" fontAlgn="base" hangingPunct="0">
              <a:spcBef>
                <a:spcPct val="0"/>
              </a:spcBef>
              <a:spcAft>
                <a:spcPct val="0"/>
              </a:spcAft>
              <a:defRPr sz="3200">
                <a:solidFill>
                  <a:schemeClr val="bg1"/>
                </a:solidFill>
                <a:latin typeface="微软雅黑" pitchFamily="34" charset="-122"/>
                <a:ea typeface="微软雅黑" pitchFamily="34" charset="-122"/>
                <a:cs typeface="+mj-cs"/>
              </a:defRPr>
            </a:lvl1pPr>
            <a:lvl2pPr algn="l" rtl="0" eaLnBrk="0" fontAlgn="base" hangingPunct="0">
              <a:spcBef>
                <a:spcPct val="0"/>
              </a:spcBef>
              <a:spcAft>
                <a:spcPct val="0"/>
              </a:spcAft>
              <a:defRPr sz="3200">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3200">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3200">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3200">
                <a:solidFill>
                  <a:schemeClr val="bg1"/>
                </a:solidFill>
                <a:latin typeface="微软雅黑" pitchFamily="34" charset="-122"/>
                <a:ea typeface="微软雅黑" pitchFamily="34" charset="-122"/>
              </a:defRPr>
            </a:lvl5pPr>
            <a:lvl6pPr marL="457200" algn="l" rtl="0" eaLnBrk="1" fontAlgn="base" hangingPunct="1">
              <a:spcBef>
                <a:spcPct val="0"/>
              </a:spcBef>
              <a:spcAft>
                <a:spcPct val="0"/>
              </a:spcAft>
              <a:defRPr sz="3200">
                <a:solidFill>
                  <a:schemeClr val="bg1"/>
                </a:solidFill>
                <a:latin typeface="黑体" pitchFamily="2" charset="-122"/>
                <a:ea typeface="宋体" pitchFamily="2" charset="-122"/>
              </a:defRPr>
            </a:lvl6pPr>
            <a:lvl7pPr marL="914400" algn="l" rtl="0" eaLnBrk="1" fontAlgn="base" hangingPunct="1">
              <a:spcBef>
                <a:spcPct val="0"/>
              </a:spcBef>
              <a:spcAft>
                <a:spcPct val="0"/>
              </a:spcAft>
              <a:defRPr sz="3200">
                <a:solidFill>
                  <a:schemeClr val="bg1"/>
                </a:solidFill>
                <a:latin typeface="黑体" pitchFamily="2" charset="-122"/>
                <a:ea typeface="宋体" pitchFamily="2" charset="-122"/>
              </a:defRPr>
            </a:lvl7pPr>
            <a:lvl8pPr marL="1371600" algn="l" rtl="0" eaLnBrk="1" fontAlgn="base" hangingPunct="1">
              <a:spcBef>
                <a:spcPct val="0"/>
              </a:spcBef>
              <a:spcAft>
                <a:spcPct val="0"/>
              </a:spcAft>
              <a:defRPr sz="3200">
                <a:solidFill>
                  <a:schemeClr val="bg1"/>
                </a:solidFill>
                <a:latin typeface="黑体" pitchFamily="2" charset="-122"/>
                <a:ea typeface="宋体" pitchFamily="2" charset="-122"/>
              </a:defRPr>
            </a:lvl8pPr>
            <a:lvl9pPr marL="1828800" algn="l" rtl="0" eaLnBrk="1" fontAlgn="base" hangingPunct="1">
              <a:spcBef>
                <a:spcPct val="0"/>
              </a:spcBef>
              <a:spcAft>
                <a:spcPct val="0"/>
              </a:spcAft>
              <a:defRPr sz="3200">
                <a:solidFill>
                  <a:schemeClr val="bg1"/>
                </a:solidFill>
                <a:latin typeface="黑体" pitchFamily="2" charset="-122"/>
                <a:ea typeface="宋体" pitchFamily="2" charset="-122"/>
              </a:defRPr>
            </a:lvl9pPr>
          </a:lstStyle>
          <a:p>
            <a:r>
              <a:rPr lang="zh-CN" altLang="en-US" sz="1600" b="1" dirty="0">
                <a:solidFill>
                  <a:srgbClr val="0070C0"/>
                </a:solidFill>
                <a:cs typeface="+mn-cs"/>
                <a:sym typeface="Arial" pitchFamily="34" charset="0"/>
              </a:rPr>
              <a:t>评估前需要客户如何配合？</a:t>
            </a:r>
          </a:p>
        </p:txBody>
      </p:sp>
      <p:sp>
        <p:nvSpPr>
          <p:cNvPr id="4" name="矩形 3"/>
          <p:cNvSpPr/>
          <p:nvPr/>
        </p:nvSpPr>
        <p:spPr>
          <a:xfrm>
            <a:off x="954051" y="5429264"/>
            <a:ext cx="9715568" cy="1215717"/>
          </a:xfrm>
          <a:prstGeom prst="rect">
            <a:avLst/>
          </a:prstGeom>
        </p:spPr>
        <p:txBody>
          <a:bodyPr wrap="square">
            <a:spAutoFit/>
          </a:bodyPr>
          <a:lstStyle/>
          <a:p>
            <a:pPr marL="630900" lvl="1" indent="-342900">
              <a:lnSpc>
                <a:spcPct val="150000"/>
              </a:lnSpc>
              <a:spcAft>
                <a:spcPts val="600"/>
              </a:spcAft>
              <a:buFont typeface="Wingdings" panose="05000000000000000000" pitchFamily="2" charset="2"/>
              <a:buChar char="n"/>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宋体" charset="-122"/>
              </a:rPr>
              <a:t>需要提供相关信息系统的相关数据和资料（如网络拓扑图，测试账号，资产情况等）。</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宋体" charset="-122"/>
            </a:endParaRPr>
          </a:p>
          <a:p>
            <a:pPr marL="630900" lvl="1" indent="-342900">
              <a:lnSpc>
                <a:spcPct val="150000"/>
              </a:lnSpc>
              <a:spcAft>
                <a:spcPts val="600"/>
              </a:spcAft>
              <a:buFont typeface="Wingdings" panose="05000000000000000000" pitchFamily="2" charset="2"/>
              <a:buChar char="n"/>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宋体" charset="-122"/>
              </a:rPr>
              <a:t>评估工作需要进入客户机房，及相关安全工具对网络设备扫描测试，需要客户明确时间、地点、配合人员。</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宋体" charset="-122"/>
            </a:endParaRPr>
          </a:p>
          <a:p>
            <a:pPr marL="630900" lvl="1" indent="-342900">
              <a:lnSpc>
                <a:spcPct val="150000"/>
              </a:lnSpc>
              <a:spcAft>
                <a:spcPts val="600"/>
              </a:spcAft>
              <a:buFont typeface="Wingdings" panose="05000000000000000000" pitchFamily="2" charset="2"/>
              <a:buChar char="n"/>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宋体" charset="-122"/>
              </a:rPr>
              <a:t>需要提供相关的信息安全管理文档（如信息安全工作规划、系统运维管理制度）。</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宋体" charset="-122"/>
            </a:endParaRPr>
          </a:p>
        </p:txBody>
      </p:sp>
      <p:pic>
        <p:nvPicPr>
          <p:cNvPr id="5"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92931" y="116632"/>
            <a:ext cx="936103" cy="93610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6" name="PA_任意多边形 12"/>
          <p:cNvSpPr>
            <a:spLocks noEditPoints="1"/>
          </p:cNvSpPr>
          <p:nvPr>
            <p:custDataLst>
              <p:tags r:id="rId1"/>
            </p:custDataLst>
          </p:nvPr>
        </p:nvSpPr>
        <p:spPr bwMode="auto">
          <a:xfrm>
            <a:off x="419415" y="353328"/>
            <a:ext cx="479028" cy="472003"/>
          </a:xfrm>
          <a:custGeom>
            <a:avLst/>
            <a:gdLst>
              <a:gd name="T0" fmla="*/ 428 w 910"/>
              <a:gd name="T1" fmla="*/ 152 h 1011"/>
              <a:gd name="T2" fmla="*/ 910 w 910"/>
              <a:gd name="T3" fmla="*/ 485 h 1011"/>
              <a:gd name="T4" fmla="*/ 910 w 910"/>
              <a:gd name="T5" fmla="*/ 429 h 1011"/>
              <a:gd name="T6" fmla="*/ 705 w 910"/>
              <a:gd name="T7" fmla="*/ 280 h 1011"/>
              <a:gd name="T8" fmla="*/ 584 w 910"/>
              <a:gd name="T9" fmla="*/ 178 h 1011"/>
              <a:gd name="T10" fmla="*/ 659 w 910"/>
              <a:gd name="T11" fmla="*/ 48 h 1011"/>
              <a:gd name="T12" fmla="*/ 151 w 910"/>
              <a:gd name="T13" fmla="*/ 485 h 1011"/>
              <a:gd name="T14" fmla="*/ 75 w 910"/>
              <a:gd name="T15" fmla="*/ 204 h 1011"/>
              <a:gd name="T16" fmla="*/ 47 w 910"/>
              <a:gd name="T17" fmla="*/ 254 h 1011"/>
              <a:gd name="T18" fmla="*/ 253 w 910"/>
              <a:gd name="T19" fmla="*/ 48 h 1011"/>
              <a:gd name="T20" fmla="*/ 456 w 910"/>
              <a:gd name="T21" fmla="*/ 221 h 1011"/>
              <a:gd name="T22" fmla="*/ 549 w 910"/>
              <a:gd name="T23" fmla="*/ 243 h 1011"/>
              <a:gd name="T24" fmla="*/ 627 w 910"/>
              <a:gd name="T25" fmla="*/ 293 h 1011"/>
              <a:gd name="T26" fmla="*/ 670 w 910"/>
              <a:gd name="T27" fmla="*/ 349 h 1011"/>
              <a:gd name="T28" fmla="*/ 698 w 910"/>
              <a:gd name="T29" fmla="*/ 440 h 1011"/>
              <a:gd name="T30" fmla="*/ 690 w 910"/>
              <a:gd name="T31" fmla="*/ 531 h 1011"/>
              <a:gd name="T32" fmla="*/ 649 w 910"/>
              <a:gd name="T33" fmla="*/ 613 h 1011"/>
              <a:gd name="T34" fmla="*/ 586 w 910"/>
              <a:gd name="T35" fmla="*/ 695 h 1011"/>
              <a:gd name="T36" fmla="*/ 621 w 910"/>
              <a:gd name="T37" fmla="*/ 710 h 1011"/>
              <a:gd name="T38" fmla="*/ 627 w 910"/>
              <a:gd name="T39" fmla="*/ 771 h 1011"/>
              <a:gd name="T40" fmla="*/ 621 w 910"/>
              <a:gd name="T41" fmla="*/ 801 h 1011"/>
              <a:gd name="T42" fmla="*/ 627 w 910"/>
              <a:gd name="T43" fmla="*/ 861 h 1011"/>
              <a:gd name="T44" fmla="*/ 324 w 910"/>
              <a:gd name="T45" fmla="*/ 920 h 1011"/>
              <a:gd name="T46" fmla="*/ 294 w 910"/>
              <a:gd name="T47" fmla="*/ 885 h 1011"/>
              <a:gd name="T48" fmla="*/ 292 w 910"/>
              <a:gd name="T49" fmla="*/ 846 h 1011"/>
              <a:gd name="T50" fmla="*/ 298 w 910"/>
              <a:gd name="T51" fmla="*/ 814 h 1011"/>
              <a:gd name="T52" fmla="*/ 292 w 910"/>
              <a:gd name="T53" fmla="*/ 777 h 1011"/>
              <a:gd name="T54" fmla="*/ 300 w 910"/>
              <a:gd name="T55" fmla="*/ 732 h 1011"/>
              <a:gd name="T56" fmla="*/ 331 w 910"/>
              <a:gd name="T57" fmla="*/ 673 h 1011"/>
              <a:gd name="T58" fmla="*/ 266 w 910"/>
              <a:gd name="T59" fmla="*/ 615 h 1011"/>
              <a:gd name="T60" fmla="*/ 222 w 910"/>
              <a:gd name="T61" fmla="*/ 531 h 1011"/>
              <a:gd name="T62" fmla="*/ 214 w 910"/>
              <a:gd name="T63" fmla="*/ 440 h 1011"/>
              <a:gd name="T64" fmla="*/ 242 w 910"/>
              <a:gd name="T65" fmla="*/ 349 h 1011"/>
              <a:gd name="T66" fmla="*/ 285 w 910"/>
              <a:gd name="T67" fmla="*/ 293 h 1011"/>
              <a:gd name="T68" fmla="*/ 361 w 910"/>
              <a:gd name="T69" fmla="*/ 241 h 1011"/>
              <a:gd name="T70" fmla="*/ 456 w 910"/>
              <a:gd name="T71" fmla="*/ 221 h 1011"/>
              <a:gd name="T72" fmla="*/ 530 w 910"/>
              <a:gd name="T73" fmla="*/ 942 h 1011"/>
              <a:gd name="T74" fmla="*/ 517 w 910"/>
              <a:gd name="T75" fmla="*/ 980 h 1011"/>
              <a:gd name="T76" fmla="*/ 473 w 910"/>
              <a:gd name="T77" fmla="*/ 1011 h 1011"/>
              <a:gd name="T78" fmla="*/ 434 w 910"/>
              <a:gd name="T79" fmla="*/ 1006 h 1011"/>
              <a:gd name="T80" fmla="*/ 398 w 910"/>
              <a:gd name="T81" fmla="*/ 974 h 1011"/>
              <a:gd name="T82" fmla="*/ 527 w 910"/>
              <a:gd name="T83" fmla="*/ 939 h 1011"/>
              <a:gd name="T84" fmla="*/ 341 w 910"/>
              <a:gd name="T85" fmla="*/ 866 h 1011"/>
              <a:gd name="T86" fmla="*/ 579 w 910"/>
              <a:gd name="T87" fmla="*/ 849 h 1011"/>
              <a:gd name="T88" fmla="*/ 579 w 910"/>
              <a:gd name="T89" fmla="*/ 838 h 1011"/>
              <a:gd name="T90" fmla="*/ 341 w 910"/>
              <a:gd name="T91" fmla="*/ 775 h 1011"/>
              <a:gd name="T92" fmla="*/ 579 w 910"/>
              <a:gd name="T93" fmla="*/ 758 h 1011"/>
              <a:gd name="T94" fmla="*/ 579 w 910"/>
              <a:gd name="T95" fmla="*/ 747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10" h="1011">
                <a:moveTo>
                  <a:pt x="428" y="0"/>
                </a:moveTo>
                <a:lnTo>
                  <a:pt x="484" y="0"/>
                </a:lnTo>
                <a:lnTo>
                  <a:pt x="484" y="152"/>
                </a:lnTo>
                <a:lnTo>
                  <a:pt x="428" y="152"/>
                </a:lnTo>
                <a:lnTo>
                  <a:pt x="428" y="0"/>
                </a:lnTo>
                <a:lnTo>
                  <a:pt x="428" y="0"/>
                </a:lnTo>
                <a:close/>
                <a:moveTo>
                  <a:pt x="910" y="429"/>
                </a:moveTo>
                <a:lnTo>
                  <a:pt x="910" y="485"/>
                </a:lnTo>
                <a:lnTo>
                  <a:pt x="761" y="485"/>
                </a:lnTo>
                <a:lnTo>
                  <a:pt x="761" y="429"/>
                </a:lnTo>
                <a:lnTo>
                  <a:pt x="910" y="429"/>
                </a:lnTo>
                <a:lnTo>
                  <a:pt x="910" y="429"/>
                </a:lnTo>
                <a:close/>
                <a:moveTo>
                  <a:pt x="837" y="206"/>
                </a:moveTo>
                <a:lnTo>
                  <a:pt x="865" y="254"/>
                </a:lnTo>
                <a:lnTo>
                  <a:pt x="733" y="329"/>
                </a:lnTo>
                <a:lnTo>
                  <a:pt x="705" y="280"/>
                </a:lnTo>
                <a:lnTo>
                  <a:pt x="837" y="206"/>
                </a:lnTo>
                <a:lnTo>
                  <a:pt x="837" y="206"/>
                </a:lnTo>
                <a:close/>
                <a:moveTo>
                  <a:pt x="659" y="48"/>
                </a:moveTo>
                <a:lnTo>
                  <a:pt x="584" y="178"/>
                </a:lnTo>
                <a:lnTo>
                  <a:pt x="634" y="206"/>
                </a:lnTo>
                <a:lnTo>
                  <a:pt x="707" y="76"/>
                </a:lnTo>
                <a:lnTo>
                  <a:pt x="659" y="48"/>
                </a:lnTo>
                <a:lnTo>
                  <a:pt x="659" y="48"/>
                </a:lnTo>
                <a:close/>
                <a:moveTo>
                  <a:pt x="0" y="485"/>
                </a:moveTo>
                <a:lnTo>
                  <a:pt x="0" y="429"/>
                </a:lnTo>
                <a:lnTo>
                  <a:pt x="151" y="429"/>
                </a:lnTo>
                <a:lnTo>
                  <a:pt x="151" y="485"/>
                </a:lnTo>
                <a:lnTo>
                  <a:pt x="0" y="485"/>
                </a:lnTo>
                <a:lnTo>
                  <a:pt x="0" y="485"/>
                </a:lnTo>
                <a:close/>
                <a:moveTo>
                  <a:pt x="47" y="254"/>
                </a:moveTo>
                <a:lnTo>
                  <a:pt x="75" y="204"/>
                </a:lnTo>
                <a:lnTo>
                  <a:pt x="205" y="280"/>
                </a:lnTo>
                <a:lnTo>
                  <a:pt x="177" y="327"/>
                </a:lnTo>
                <a:lnTo>
                  <a:pt x="47" y="254"/>
                </a:lnTo>
                <a:lnTo>
                  <a:pt x="47" y="254"/>
                </a:lnTo>
                <a:close/>
                <a:moveTo>
                  <a:pt x="203" y="76"/>
                </a:moveTo>
                <a:lnTo>
                  <a:pt x="279" y="206"/>
                </a:lnTo>
                <a:lnTo>
                  <a:pt x="328" y="178"/>
                </a:lnTo>
                <a:lnTo>
                  <a:pt x="253" y="48"/>
                </a:lnTo>
                <a:lnTo>
                  <a:pt x="203" y="76"/>
                </a:lnTo>
                <a:lnTo>
                  <a:pt x="203" y="76"/>
                </a:lnTo>
                <a:close/>
                <a:moveTo>
                  <a:pt x="456" y="221"/>
                </a:moveTo>
                <a:lnTo>
                  <a:pt x="456" y="221"/>
                </a:lnTo>
                <a:lnTo>
                  <a:pt x="478" y="223"/>
                </a:lnTo>
                <a:lnTo>
                  <a:pt x="502" y="228"/>
                </a:lnTo>
                <a:lnTo>
                  <a:pt x="525" y="234"/>
                </a:lnTo>
                <a:lnTo>
                  <a:pt x="549" y="243"/>
                </a:lnTo>
                <a:lnTo>
                  <a:pt x="571" y="254"/>
                </a:lnTo>
                <a:lnTo>
                  <a:pt x="592" y="264"/>
                </a:lnTo>
                <a:lnTo>
                  <a:pt x="612" y="277"/>
                </a:lnTo>
                <a:lnTo>
                  <a:pt x="627" y="293"/>
                </a:lnTo>
                <a:lnTo>
                  <a:pt x="627" y="293"/>
                </a:lnTo>
                <a:lnTo>
                  <a:pt x="644" y="310"/>
                </a:lnTo>
                <a:lnTo>
                  <a:pt x="657" y="329"/>
                </a:lnTo>
                <a:lnTo>
                  <a:pt x="670" y="349"/>
                </a:lnTo>
                <a:lnTo>
                  <a:pt x="681" y="370"/>
                </a:lnTo>
                <a:lnTo>
                  <a:pt x="688" y="392"/>
                </a:lnTo>
                <a:lnTo>
                  <a:pt x="694" y="416"/>
                </a:lnTo>
                <a:lnTo>
                  <a:pt x="698" y="440"/>
                </a:lnTo>
                <a:lnTo>
                  <a:pt x="698" y="466"/>
                </a:lnTo>
                <a:lnTo>
                  <a:pt x="698" y="466"/>
                </a:lnTo>
                <a:lnTo>
                  <a:pt x="696" y="498"/>
                </a:lnTo>
                <a:lnTo>
                  <a:pt x="690" y="531"/>
                </a:lnTo>
                <a:lnTo>
                  <a:pt x="679" y="561"/>
                </a:lnTo>
                <a:lnTo>
                  <a:pt x="666" y="589"/>
                </a:lnTo>
                <a:lnTo>
                  <a:pt x="666" y="589"/>
                </a:lnTo>
                <a:lnTo>
                  <a:pt x="649" y="613"/>
                </a:lnTo>
                <a:lnTo>
                  <a:pt x="631" y="634"/>
                </a:lnTo>
                <a:lnTo>
                  <a:pt x="610" y="654"/>
                </a:lnTo>
                <a:lnTo>
                  <a:pt x="586" y="669"/>
                </a:lnTo>
                <a:lnTo>
                  <a:pt x="586" y="695"/>
                </a:lnTo>
                <a:lnTo>
                  <a:pt x="595" y="695"/>
                </a:lnTo>
                <a:lnTo>
                  <a:pt x="614" y="693"/>
                </a:lnTo>
                <a:lnTo>
                  <a:pt x="621" y="710"/>
                </a:lnTo>
                <a:lnTo>
                  <a:pt x="621" y="710"/>
                </a:lnTo>
                <a:lnTo>
                  <a:pt x="627" y="730"/>
                </a:lnTo>
                <a:lnTo>
                  <a:pt x="629" y="751"/>
                </a:lnTo>
                <a:lnTo>
                  <a:pt x="629" y="751"/>
                </a:lnTo>
                <a:lnTo>
                  <a:pt x="627" y="771"/>
                </a:lnTo>
                <a:lnTo>
                  <a:pt x="621" y="790"/>
                </a:lnTo>
                <a:lnTo>
                  <a:pt x="618" y="794"/>
                </a:lnTo>
                <a:lnTo>
                  <a:pt x="621" y="801"/>
                </a:lnTo>
                <a:lnTo>
                  <a:pt x="621" y="801"/>
                </a:lnTo>
                <a:lnTo>
                  <a:pt x="627" y="820"/>
                </a:lnTo>
                <a:lnTo>
                  <a:pt x="629" y="842"/>
                </a:lnTo>
                <a:lnTo>
                  <a:pt x="629" y="842"/>
                </a:lnTo>
                <a:lnTo>
                  <a:pt x="627" y="861"/>
                </a:lnTo>
                <a:lnTo>
                  <a:pt x="621" y="881"/>
                </a:lnTo>
                <a:lnTo>
                  <a:pt x="614" y="894"/>
                </a:lnTo>
                <a:lnTo>
                  <a:pt x="599" y="896"/>
                </a:lnTo>
                <a:lnTo>
                  <a:pt x="324" y="920"/>
                </a:lnTo>
                <a:lnTo>
                  <a:pt x="307" y="922"/>
                </a:lnTo>
                <a:lnTo>
                  <a:pt x="298" y="905"/>
                </a:lnTo>
                <a:lnTo>
                  <a:pt x="298" y="905"/>
                </a:lnTo>
                <a:lnTo>
                  <a:pt x="294" y="885"/>
                </a:lnTo>
                <a:lnTo>
                  <a:pt x="292" y="868"/>
                </a:lnTo>
                <a:lnTo>
                  <a:pt x="292" y="868"/>
                </a:lnTo>
                <a:lnTo>
                  <a:pt x="292" y="857"/>
                </a:lnTo>
                <a:lnTo>
                  <a:pt x="292" y="846"/>
                </a:lnTo>
                <a:lnTo>
                  <a:pt x="296" y="836"/>
                </a:lnTo>
                <a:lnTo>
                  <a:pt x="300" y="823"/>
                </a:lnTo>
                <a:lnTo>
                  <a:pt x="303" y="820"/>
                </a:lnTo>
                <a:lnTo>
                  <a:pt x="298" y="814"/>
                </a:lnTo>
                <a:lnTo>
                  <a:pt x="298" y="814"/>
                </a:lnTo>
                <a:lnTo>
                  <a:pt x="294" y="797"/>
                </a:lnTo>
                <a:lnTo>
                  <a:pt x="292" y="777"/>
                </a:lnTo>
                <a:lnTo>
                  <a:pt x="292" y="777"/>
                </a:lnTo>
                <a:lnTo>
                  <a:pt x="292" y="766"/>
                </a:lnTo>
                <a:lnTo>
                  <a:pt x="292" y="755"/>
                </a:lnTo>
                <a:lnTo>
                  <a:pt x="296" y="745"/>
                </a:lnTo>
                <a:lnTo>
                  <a:pt x="300" y="732"/>
                </a:lnTo>
                <a:lnTo>
                  <a:pt x="307" y="719"/>
                </a:lnTo>
                <a:lnTo>
                  <a:pt x="320" y="719"/>
                </a:lnTo>
                <a:lnTo>
                  <a:pt x="331" y="717"/>
                </a:lnTo>
                <a:lnTo>
                  <a:pt x="331" y="673"/>
                </a:lnTo>
                <a:lnTo>
                  <a:pt x="331" y="673"/>
                </a:lnTo>
                <a:lnTo>
                  <a:pt x="307" y="656"/>
                </a:lnTo>
                <a:lnTo>
                  <a:pt x="285" y="637"/>
                </a:lnTo>
                <a:lnTo>
                  <a:pt x="266" y="615"/>
                </a:lnTo>
                <a:lnTo>
                  <a:pt x="248" y="591"/>
                </a:lnTo>
                <a:lnTo>
                  <a:pt x="248" y="591"/>
                </a:lnTo>
                <a:lnTo>
                  <a:pt x="233" y="563"/>
                </a:lnTo>
                <a:lnTo>
                  <a:pt x="222" y="531"/>
                </a:lnTo>
                <a:lnTo>
                  <a:pt x="216" y="498"/>
                </a:lnTo>
                <a:lnTo>
                  <a:pt x="214" y="466"/>
                </a:lnTo>
                <a:lnTo>
                  <a:pt x="214" y="466"/>
                </a:lnTo>
                <a:lnTo>
                  <a:pt x="214" y="440"/>
                </a:lnTo>
                <a:lnTo>
                  <a:pt x="218" y="416"/>
                </a:lnTo>
                <a:lnTo>
                  <a:pt x="225" y="392"/>
                </a:lnTo>
                <a:lnTo>
                  <a:pt x="233" y="370"/>
                </a:lnTo>
                <a:lnTo>
                  <a:pt x="242" y="349"/>
                </a:lnTo>
                <a:lnTo>
                  <a:pt x="255" y="329"/>
                </a:lnTo>
                <a:lnTo>
                  <a:pt x="270" y="310"/>
                </a:lnTo>
                <a:lnTo>
                  <a:pt x="285" y="293"/>
                </a:lnTo>
                <a:lnTo>
                  <a:pt x="285" y="293"/>
                </a:lnTo>
                <a:lnTo>
                  <a:pt x="303" y="277"/>
                </a:lnTo>
                <a:lnTo>
                  <a:pt x="320" y="264"/>
                </a:lnTo>
                <a:lnTo>
                  <a:pt x="341" y="251"/>
                </a:lnTo>
                <a:lnTo>
                  <a:pt x="361" y="241"/>
                </a:lnTo>
                <a:lnTo>
                  <a:pt x="385" y="232"/>
                </a:lnTo>
                <a:lnTo>
                  <a:pt x="409" y="228"/>
                </a:lnTo>
                <a:lnTo>
                  <a:pt x="432" y="223"/>
                </a:lnTo>
                <a:lnTo>
                  <a:pt x="456" y="221"/>
                </a:lnTo>
                <a:lnTo>
                  <a:pt x="456" y="221"/>
                </a:lnTo>
                <a:close/>
                <a:moveTo>
                  <a:pt x="527" y="939"/>
                </a:moveTo>
                <a:lnTo>
                  <a:pt x="527" y="939"/>
                </a:lnTo>
                <a:lnTo>
                  <a:pt x="530" y="942"/>
                </a:lnTo>
                <a:lnTo>
                  <a:pt x="530" y="942"/>
                </a:lnTo>
                <a:lnTo>
                  <a:pt x="527" y="957"/>
                </a:lnTo>
                <a:lnTo>
                  <a:pt x="523" y="970"/>
                </a:lnTo>
                <a:lnTo>
                  <a:pt x="517" y="980"/>
                </a:lnTo>
                <a:lnTo>
                  <a:pt x="508" y="991"/>
                </a:lnTo>
                <a:lnTo>
                  <a:pt x="497" y="1000"/>
                </a:lnTo>
                <a:lnTo>
                  <a:pt x="486" y="1006"/>
                </a:lnTo>
                <a:lnTo>
                  <a:pt x="473" y="1011"/>
                </a:lnTo>
                <a:lnTo>
                  <a:pt x="458" y="1011"/>
                </a:lnTo>
                <a:lnTo>
                  <a:pt x="458" y="1011"/>
                </a:lnTo>
                <a:lnTo>
                  <a:pt x="445" y="1011"/>
                </a:lnTo>
                <a:lnTo>
                  <a:pt x="434" y="1006"/>
                </a:lnTo>
                <a:lnTo>
                  <a:pt x="424" y="1002"/>
                </a:lnTo>
                <a:lnTo>
                  <a:pt x="413" y="993"/>
                </a:lnTo>
                <a:lnTo>
                  <a:pt x="404" y="985"/>
                </a:lnTo>
                <a:lnTo>
                  <a:pt x="398" y="974"/>
                </a:lnTo>
                <a:lnTo>
                  <a:pt x="393" y="963"/>
                </a:lnTo>
                <a:lnTo>
                  <a:pt x="389" y="950"/>
                </a:lnTo>
                <a:lnTo>
                  <a:pt x="527" y="939"/>
                </a:lnTo>
                <a:lnTo>
                  <a:pt x="527" y="939"/>
                </a:lnTo>
                <a:close/>
                <a:moveTo>
                  <a:pt x="579" y="838"/>
                </a:moveTo>
                <a:lnTo>
                  <a:pt x="341" y="857"/>
                </a:lnTo>
                <a:lnTo>
                  <a:pt x="341" y="857"/>
                </a:lnTo>
                <a:lnTo>
                  <a:pt x="341" y="866"/>
                </a:lnTo>
                <a:lnTo>
                  <a:pt x="341" y="866"/>
                </a:lnTo>
                <a:lnTo>
                  <a:pt x="341" y="868"/>
                </a:lnTo>
                <a:lnTo>
                  <a:pt x="579" y="849"/>
                </a:lnTo>
                <a:lnTo>
                  <a:pt x="579" y="849"/>
                </a:lnTo>
                <a:lnTo>
                  <a:pt x="579" y="842"/>
                </a:lnTo>
                <a:lnTo>
                  <a:pt x="579" y="842"/>
                </a:lnTo>
                <a:lnTo>
                  <a:pt x="579" y="838"/>
                </a:lnTo>
                <a:lnTo>
                  <a:pt x="579" y="838"/>
                </a:lnTo>
                <a:close/>
                <a:moveTo>
                  <a:pt x="579" y="747"/>
                </a:moveTo>
                <a:lnTo>
                  <a:pt x="341" y="766"/>
                </a:lnTo>
                <a:lnTo>
                  <a:pt x="341" y="766"/>
                </a:lnTo>
                <a:lnTo>
                  <a:pt x="341" y="775"/>
                </a:lnTo>
                <a:lnTo>
                  <a:pt x="341" y="775"/>
                </a:lnTo>
                <a:lnTo>
                  <a:pt x="341" y="777"/>
                </a:lnTo>
                <a:lnTo>
                  <a:pt x="579" y="758"/>
                </a:lnTo>
                <a:lnTo>
                  <a:pt x="579" y="758"/>
                </a:lnTo>
                <a:lnTo>
                  <a:pt x="579" y="751"/>
                </a:lnTo>
                <a:lnTo>
                  <a:pt x="579" y="751"/>
                </a:lnTo>
                <a:lnTo>
                  <a:pt x="579" y="747"/>
                </a:lnTo>
                <a:lnTo>
                  <a:pt x="579" y="747"/>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ysClr val="windowText" lastClr="000000"/>
              </a:solidFill>
              <a:ea typeface="宋体" panose="02010600030101010101" pitchFamily="2" charset="-122"/>
            </a:endParaRPr>
          </a:p>
        </p:txBody>
      </p:sp>
      <p:graphicFrame>
        <p:nvGraphicFramePr>
          <p:cNvPr id="7" name="Group 3"/>
          <p:cNvGraphicFramePr>
            <a:graphicFrameLocks/>
          </p:cNvGraphicFramePr>
          <p:nvPr>
            <p:extLst>
              <p:ext uri="{D42A27DB-BD31-4B8C-83A1-F6EECF244321}">
                <p14:modId xmlns:p14="http://schemas.microsoft.com/office/powerpoint/2010/main" val="3257475134"/>
              </p:ext>
            </p:extLst>
          </p:nvPr>
        </p:nvGraphicFramePr>
        <p:xfrm>
          <a:off x="1239803" y="928670"/>
          <a:ext cx="9598453" cy="4401195"/>
        </p:xfrm>
        <a:graphic>
          <a:graphicData uri="http://schemas.openxmlformats.org/drawingml/2006/table">
            <a:tbl>
              <a:tblPr>
                <a:tableStyleId>{5DA37D80-6434-44D0-A028-1B22A696006F}</a:tableStyleId>
              </a:tblPr>
              <a:tblGrid>
                <a:gridCol w="1638625">
                  <a:extLst>
                    <a:ext uri="{9D8B030D-6E8A-4147-A177-3AD203B41FA5}">
                      <a16:colId xmlns:a16="http://schemas.microsoft.com/office/drawing/2014/main" xmlns="" val="20000"/>
                    </a:ext>
                  </a:extLst>
                </a:gridCol>
                <a:gridCol w="1929319">
                  <a:extLst>
                    <a:ext uri="{9D8B030D-6E8A-4147-A177-3AD203B41FA5}">
                      <a16:colId xmlns:a16="http://schemas.microsoft.com/office/drawing/2014/main" xmlns="" val="20001"/>
                    </a:ext>
                  </a:extLst>
                </a:gridCol>
                <a:gridCol w="1418290">
                  <a:extLst>
                    <a:ext uri="{9D8B030D-6E8A-4147-A177-3AD203B41FA5}">
                      <a16:colId xmlns:a16="http://schemas.microsoft.com/office/drawing/2014/main" xmlns="" val="20002"/>
                    </a:ext>
                  </a:extLst>
                </a:gridCol>
                <a:gridCol w="1621961">
                  <a:extLst>
                    <a:ext uri="{9D8B030D-6E8A-4147-A177-3AD203B41FA5}">
                      <a16:colId xmlns:a16="http://schemas.microsoft.com/office/drawing/2014/main" xmlns="" val="20003"/>
                    </a:ext>
                  </a:extLst>
                </a:gridCol>
                <a:gridCol w="1621961">
                  <a:extLst>
                    <a:ext uri="{9D8B030D-6E8A-4147-A177-3AD203B41FA5}">
                      <a16:colId xmlns:a16="http://schemas.microsoft.com/office/drawing/2014/main" xmlns="" val="20004"/>
                    </a:ext>
                  </a:extLst>
                </a:gridCol>
                <a:gridCol w="1368297">
                  <a:extLst>
                    <a:ext uri="{9D8B030D-6E8A-4147-A177-3AD203B41FA5}">
                      <a16:colId xmlns:a16="http://schemas.microsoft.com/office/drawing/2014/main" xmlns="" val="20005"/>
                    </a:ext>
                  </a:extLst>
                </a:gridCol>
              </a:tblGrid>
              <a:tr h="3073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u="none" strike="noStrike" cap="none" normalizeH="0" baseline="0" dirty="0">
                          <a:ln>
                            <a:noFill/>
                          </a:ln>
                          <a:effectLst/>
                          <a:latin typeface="华文中宋" panose="02010600040101010101" pitchFamily="2" charset="-122"/>
                          <a:ea typeface="华文中宋" panose="02010600040101010101" pitchFamily="2" charset="-122"/>
                        </a:rPr>
                        <a:t>安全要求类</a:t>
                      </a:r>
                      <a:endParaRPr kumimoji="0" lang="zh-CN" altLang="en-US" sz="1800" b="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cs typeface="Times New Roman" pitchFamily="18" charset="0"/>
                      </a:endParaRPr>
                    </a:p>
                  </a:txBody>
                  <a:tcPr marL="121952" marR="121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u="none" strike="noStrike" cap="none" normalizeH="0" baseline="0" dirty="0">
                          <a:ln>
                            <a:noFill/>
                          </a:ln>
                          <a:effectLst/>
                          <a:latin typeface="华文中宋" panose="02010600040101010101" pitchFamily="2" charset="-122"/>
                          <a:ea typeface="华文中宋" panose="02010600040101010101" pitchFamily="2" charset="-122"/>
                        </a:rPr>
                        <a:t>层面</a:t>
                      </a:r>
                      <a:endParaRPr kumimoji="0" lang="zh-CN" altLang="en-US" sz="1800" b="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cs typeface="Times New Roman" pitchFamily="18" charset="0"/>
                      </a:endParaRP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u="none" strike="noStrike" cap="none" normalizeH="0" baseline="0" dirty="0">
                          <a:ln>
                            <a:noFill/>
                          </a:ln>
                          <a:effectLst/>
                          <a:latin typeface="华文中宋" panose="02010600040101010101" pitchFamily="2" charset="-122"/>
                          <a:ea typeface="华文中宋" panose="02010600040101010101" pitchFamily="2" charset="-122"/>
                        </a:rPr>
                        <a:t>一级</a:t>
                      </a:r>
                      <a:endParaRPr kumimoji="0" lang="zh-CN" altLang="en-US" sz="1800" b="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cs typeface="Times New Roman" pitchFamily="18" charset="0"/>
                      </a:endParaRP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u="none" strike="noStrike" cap="none" normalizeH="0" baseline="0" dirty="0">
                          <a:ln>
                            <a:noFill/>
                          </a:ln>
                          <a:effectLst/>
                          <a:latin typeface="华文中宋" panose="02010600040101010101" pitchFamily="2" charset="-122"/>
                          <a:ea typeface="华文中宋" panose="02010600040101010101" pitchFamily="2" charset="-122"/>
                        </a:rPr>
                        <a:t>二级</a:t>
                      </a:r>
                      <a:endParaRPr kumimoji="0" lang="zh-CN" altLang="en-US" sz="1800" b="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cs typeface="Times New Roman" pitchFamily="18" charset="0"/>
                      </a:endParaRP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u="none" strike="noStrike" cap="none" normalizeH="0" baseline="0" dirty="0">
                          <a:ln>
                            <a:noFill/>
                          </a:ln>
                          <a:effectLst/>
                          <a:latin typeface="华文中宋" panose="02010600040101010101" pitchFamily="2" charset="-122"/>
                          <a:ea typeface="华文中宋" panose="02010600040101010101" pitchFamily="2" charset="-122"/>
                        </a:rPr>
                        <a:t>三级</a:t>
                      </a:r>
                      <a:endParaRPr kumimoji="0" lang="zh-CN" altLang="en-US" sz="1800" b="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cs typeface="Times New Roman" pitchFamily="18" charset="0"/>
                      </a:endParaRP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u="none" strike="noStrike" cap="none" normalizeH="0" baseline="0" dirty="0">
                          <a:ln>
                            <a:noFill/>
                          </a:ln>
                          <a:effectLst/>
                          <a:latin typeface="华文中宋" panose="02010600040101010101" pitchFamily="2" charset="-122"/>
                          <a:ea typeface="华文中宋" panose="02010600040101010101" pitchFamily="2" charset="-122"/>
                        </a:rPr>
                        <a:t>四级</a:t>
                      </a:r>
                      <a:endParaRPr kumimoji="0" lang="zh-CN" altLang="en-US" sz="1800" b="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cs typeface="Times New Roman" pitchFamily="18" charset="0"/>
                      </a:endParaRPr>
                    </a:p>
                  </a:txBody>
                  <a:tcPr marL="121952" marR="121952" horzOverflow="overflow"/>
                </a:tc>
                <a:extLst>
                  <a:ext uri="{0D108BD9-81ED-4DB2-BD59-A6C34878D82A}">
                    <a16:rowId xmlns:a16="http://schemas.microsoft.com/office/drawing/2014/main" xmlns="" val="10000"/>
                  </a:ext>
                </a:extLst>
              </a:tr>
              <a:tr h="307341">
                <a:tc row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u="none" strike="noStrike" cap="none" normalizeH="0" baseline="0" dirty="0">
                          <a:ln>
                            <a:noFill/>
                          </a:ln>
                          <a:effectLst/>
                          <a:latin typeface="华文中宋" panose="02010600040101010101" pitchFamily="2" charset="-122"/>
                          <a:ea typeface="华文中宋" panose="02010600040101010101" pitchFamily="2" charset="-122"/>
                        </a:rPr>
                        <a:t>技术要求</a:t>
                      </a:r>
                      <a:endParaRPr kumimoji="0" lang="zh-CN" altLang="en-US" sz="1800" b="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cs typeface="Times New Roman" pitchFamily="18" charset="0"/>
                      </a:endParaRPr>
                    </a:p>
                  </a:txBody>
                  <a:tcPr marL="121952" marR="121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物理安全</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9</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19</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32</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33</a:t>
                      </a:r>
                    </a:p>
                  </a:txBody>
                  <a:tcPr marL="121952" marR="121952" horzOverflow="overflow"/>
                </a:tc>
                <a:extLst>
                  <a:ext uri="{0D108BD9-81ED-4DB2-BD59-A6C34878D82A}">
                    <a16:rowId xmlns:a16="http://schemas.microsoft.com/office/drawing/2014/main" xmlns="" val="10001"/>
                  </a:ext>
                </a:extLst>
              </a:tr>
              <a:tr h="307341">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网络安全</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9</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18</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33</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32</a:t>
                      </a:r>
                    </a:p>
                  </a:txBody>
                  <a:tcPr marL="121952" marR="121952" horzOverflow="overflow"/>
                </a:tc>
                <a:extLst>
                  <a:ext uri="{0D108BD9-81ED-4DB2-BD59-A6C34878D82A}">
                    <a16:rowId xmlns:a16="http://schemas.microsoft.com/office/drawing/2014/main" xmlns="" val="10002"/>
                  </a:ext>
                </a:extLst>
              </a:tr>
              <a:tr h="307341">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主机安全</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6</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19</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32</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36</a:t>
                      </a:r>
                    </a:p>
                  </a:txBody>
                  <a:tcPr marL="121952" marR="121952" horzOverflow="overflow"/>
                </a:tc>
                <a:extLst>
                  <a:ext uri="{0D108BD9-81ED-4DB2-BD59-A6C34878D82A}">
                    <a16:rowId xmlns:a16="http://schemas.microsoft.com/office/drawing/2014/main" xmlns="" val="10003"/>
                  </a:ext>
                </a:extLst>
              </a:tr>
              <a:tr h="307341">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应用安全</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7</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19</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31</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36</a:t>
                      </a:r>
                    </a:p>
                  </a:txBody>
                  <a:tcPr marL="121952" marR="121952" horzOverflow="overflow"/>
                </a:tc>
                <a:extLst>
                  <a:ext uri="{0D108BD9-81ED-4DB2-BD59-A6C34878D82A}">
                    <a16:rowId xmlns:a16="http://schemas.microsoft.com/office/drawing/2014/main" xmlns="" val="10004"/>
                  </a:ext>
                </a:extLst>
              </a:tr>
              <a:tr h="53784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数据安全及备份恢复</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2</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4</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8</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11</a:t>
                      </a:r>
                    </a:p>
                  </a:txBody>
                  <a:tcPr marL="121952" marR="121952" horzOverflow="overflow"/>
                </a:tc>
                <a:extLst>
                  <a:ext uri="{0D108BD9-81ED-4DB2-BD59-A6C34878D82A}">
                    <a16:rowId xmlns:a16="http://schemas.microsoft.com/office/drawing/2014/main" xmlns="" val="10005"/>
                  </a:ext>
                </a:extLst>
              </a:tr>
              <a:tr h="307341">
                <a:tc row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u="none" strike="noStrike" cap="none" normalizeH="0" baseline="0" dirty="0">
                          <a:ln>
                            <a:noFill/>
                          </a:ln>
                          <a:effectLst/>
                          <a:latin typeface="华文中宋" panose="02010600040101010101" pitchFamily="2" charset="-122"/>
                          <a:ea typeface="华文中宋" panose="02010600040101010101" pitchFamily="2" charset="-122"/>
                        </a:rPr>
                        <a:t>管理要求</a:t>
                      </a:r>
                      <a:endParaRPr kumimoji="0" lang="zh-CN" altLang="en-US" sz="1800" b="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cs typeface="Times New Roman" pitchFamily="18" charset="0"/>
                      </a:endParaRPr>
                    </a:p>
                  </a:txBody>
                  <a:tcPr marL="121952" marR="121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安全管理制度</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3</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7</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11</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14</a:t>
                      </a:r>
                    </a:p>
                  </a:txBody>
                  <a:tcPr marL="121952" marR="121952" horzOverflow="overflow"/>
                </a:tc>
                <a:extLst>
                  <a:ext uri="{0D108BD9-81ED-4DB2-BD59-A6C34878D82A}">
                    <a16:rowId xmlns:a16="http://schemas.microsoft.com/office/drawing/2014/main" xmlns="" val="10006"/>
                  </a:ext>
                </a:extLst>
              </a:tr>
              <a:tr h="307341">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安全管理机构</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4</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9</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20</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20</a:t>
                      </a:r>
                    </a:p>
                  </a:txBody>
                  <a:tcPr marL="121952" marR="121952" horzOverflow="overflow"/>
                </a:tc>
                <a:extLst>
                  <a:ext uri="{0D108BD9-81ED-4DB2-BD59-A6C34878D82A}">
                    <a16:rowId xmlns:a16="http://schemas.microsoft.com/office/drawing/2014/main" xmlns="" val="10007"/>
                  </a:ext>
                </a:extLst>
              </a:tr>
              <a:tr h="307341">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人员安全管理</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7</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11</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16</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18</a:t>
                      </a:r>
                    </a:p>
                  </a:txBody>
                  <a:tcPr marL="121952" marR="121952" horzOverflow="overflow"/>
                </a:tc>
                <a:extLst>
                  <a:ext uri="{0D108BD9-81ED-4DB2-BD59-A6C34878D82A}">
                    <a16:rowId xmlns:a16="http://schemas.microsoft.com/office/drawing/2014/main" xmlns="" val="10008"/>
                  </a:ext>
                </a:extLst>
              </a:tr>
              <a:tr h="307341">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系统建设管理</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20</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28</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45</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48</a:t>
                      </a:r>
                    </a:p>
                  </a:txBody>
                  <a:tcPr marL="121952" marR="121952" horzOverflow="overflow"/>
                </a:tc>
                <a:extLst>
                  <a:ext uri="{0D108BD9-81ED-4DB2-BD59-A6C34878D82A}">
                    <a16:rowId xmlns:a16="http://schemas.microsoft.com/office/drawing/2014/main" xmlns="" val="10009"/>
                  </a:ext>
                </a:extLst>
              </a:tr>
              <a:tr h="307341">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系统运维管理</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18</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41</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62</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70</a:t>
                      </a:r>
                    </a:p>
                  </a:txBody>
                  <a:tcPr marL="121952" marR="121952" horzOverflow="overflow"/>
                </a:tc>
                <a:extLst>
                  <a:ext uri="{0D108BD9-81ED-4DB2-BD59-A6C34878D82A}">
                    <a16:rowId xmlns:a16="http://schemas.microsoft.com/office/drawing/2014/main" xmlns="" val="10010"/>
                  </a:ext>
                </a:extLst>
              </a:tr>
              <a:tr h="3073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u="none" strike="noStrike" cap="none" normalizeH="0" baseline="0">
                          <a:ln>
                            <a:noFill/>
                          </a:ln>
                          <a:effectLst/>
                          <a:latin typeface="华文中宋" panose="02010600040101010101" pitchFamily="2" charset="-122"/>
                          <a:ea typeface="华文中宋" panose="02010600040101010101" pitchFamily="2" charset="-122"/>
                        </a:rPr>
                        <a:t>合计</a:t>
                      </a:r>
                      <a:endParaRPr kumimoji="0" lang="zh-CN" altLang="en-US" sz="18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itchFamily="18" charset="0"/>
                      </a:endParaRPr>
                    </a:p>
                  </a:txBody>
                  <a:tcPr marL="121952" marR="121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85</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175</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290</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318</a:t>
                      </a:r>
                    </a:p>
                  </a:txBody>
                  <a:tcPr marL="121952" marR="121952" horzOverflow="overflow"/>
                </a:tc>
                <a:extLst>
                  <a:ext uri="{0D108BD9-81ED-4DB2-BD59-A6C34878D82A}">
                    <a16:rowId xmlns:a16="http://schemas.microsoft.com/office/drawing/2014/main" xmlns="" val="10011"/>
                  </a:ext>
                </a:extLst>
              </a:tr>
              <a:tr h="3073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u="none" strike="noStrike" cap="none" normalizeH="0" baseline="0">
                          <a:ln>
                            <a:noFill/>
                          </a:ln>
                          <a:effectLst/>
                          <a:latin typeface="华文中宋" panose="02010600040101010101" pitchFamily="2" charset="-122"/>
                          <a:ea typeface="华文中宋" panose="02010600040101010101" pitchFamily="2" charset="-122"/>
                        </a:rPr>
                        <a:t>级差</a:t>
                      </a:r>
                      <a:endParaRPr kumimoji="0" lang="zh-CN" altLang="en-US" sz="1800" b="0" i="0" u="none" strike="noStrike" cap="none" normalizeH="0" baseline="0">
                        <a:ln>
                          <a:noFill/>
                        </a:ln>
                        <a:solidFill>
                          <a:schemeClr val="tx1"/>
                        </a:solidFill>
                        <a:effectLst/>
                        <a:latin typeface="华文中宋" panose="02010600040101010101" pitchFamily="2" charset="-122"/>
                        <a:ea typeface="华文中宋" panose="02010600040101010101" pitchFamily="2" charset="-122"/>
                        <a:cs typeface="Times New Roman" pitchFamily="18" charset="0"/>
                      </a:endParaRPr>
                    </a:p>
                  </a:txBody>
                  <a:tcPr marL="121952" marR="121952"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90</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115</a:t>
                      </a:r>
                    </a:p>
                  </a:txBody>
                  <a:tcPr marL="121952" marR="12195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lumMod val="65000"/>
                              <a:lumOff val="35000"/>
                            </a:schemeClr>
                          </a:solidFill>
                          <a:latin typeface="微软雅黑" panose="020B0503020204020204" pitchFamily="34" charset="-122"/>
                          <a:ea typeface="微软雅黑" panose="020B0503020204020204" pitchFamily="34" charset="-122"/>
                          <a:cs typeface="+mn-cs"/>
                          <a:sym typeface="宋体" charset="-122"/>
                        </a:rPr>
                        <a:t>28</a:t>
                      </a:r>
                    </a:p>
                  </a:txBody>
                  <a:tcPr marL="121952" marR="121952" horzOverflow="overflow"/>
                </a:tc>
                <a:extLst>
                  <a:ext uri="{0D108BD9-81ED-4DB2-BD59-A6C34878D82A}">
                    <a16:rowId xmlns:a16="http://schemas.microsoft.com/office/drawing/2014/main" xmlns="" val="10012"/>
                  </a:ext>
                </a:extLst>
              </a:tr>
            </a:tbl>
          </a:graphicData>
        </a:graphic>
      </p:graphicFrame>
    </p:spTree>
    <p:extLst>
      <p:ext uri="{BB962C8B-B14F-4D97-AF65-F5344CB8AC3E}">
        <p14:creationId xmlns:p14="http://schemas.microsoft.com/office/powerpoint/2010/main" val="24266913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5"/>
          <p:cNvSpPr>
            <a:spLocks/>
          </p:cNvSpPr>
          <p:nvPr/>
        </p:nvSpPr>
        <p:spPr bwMode="auto">
          <a:xfrm rot="5400000">
            <a:off x="4407603" y="1811682"/>
            <a:ext cx="3420062" cy="303117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rgbClr val="0070C0"/>
            </a:solidFill>
          </a:ln>
          <a:effectLst>
            <a:outerShdw blurRad="444500" dist="1524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zh-CN" altLang="en-US" sz="1600" b="1">
              <a:latin typeface="微软雅黑" panose="020B0503020204020204" pitchFamily="34" charset="-122"/>
              <a:ea typeface="微软雅黑" panose="020B0503020204020204" pitchFamily="34" charset="-122"/>
            </a:endParaRPr>
          </a:p>
        </p:txBody>
      </p:sp>
      <p:pic>
        <p:nvPicPr>
          <p:cNvPr id="18" name="Picture 3" descr="C:\Users\Administrator\Desktop\微立体创业计划\002.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4297387" y="1484787"/>
            <a:ext cx="3672408" cy="3672406"/>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9" name="Freeform 5"/>
          <p:cNvSpPr>
            <a:spLocks/>
          </p:cNvSpPr>
          <p:nvPr/>
        </p:nvSpPr>
        <p:spPr bwMode="auto">
          <a:xfrm rot="5400000">
            <a:off x="4279797" y="2035996"/>
            <a:ext cx="1095233" cy="97069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070C0"/>
          </a:solidFill>
          <a:ln w="25400">
            <a:noFill/>
          </a:ln>
          <a:effectLst>
            <a:outerShdw blurRad="444500" dist="1524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zh-CN" altLang="en-US" sz="1600" b="1">
              <a:latin typeface="微软雅黑" panose="020B0503020204020204" pitchFamily="34" charset="-122"/>
              <a:ea typeface="微软雅黑" panose="020B0503020204020204" pitchFamily="34" charset="-122"/>
            </a:endParaRPr>
          </a:p>
        </p:txBody>
      </p:sp>
      <p:sp>
        <p:nvSpPr>
          <p:cNvPr id="20" name="TextBox 7"/>
          <p:cNvSpPr>
            <a:spLocks noChangeArrowheads="1"/>
          </p:cNvSpPr>
          <p:nvPr/>
        </p:nvSpPr>
        <p:spPr bwMode="auto">
          <a:xfrm>
            <a:off x="4179646" y="2302088"/>
            <a:ext cx="126059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3200" b="1" dirty="0">
                <a:solidFill>
                  <a:schemeClr val="bg1"/>
                </a:solidFill>
                <a:latin typeface="Impact MT Std" pitchFamily="34" charset="0"/>
                <a:ea typeface="微软雅黑" pitchFamily="34" charset="-122"/>
                <a:sym typeface="微软雅黑" pitchFamily="34" charset="-122"/>
              </a:rPr>
              <a:t>04</a:t>
            </a:r>
            <a:endParaRPr lang="zh-CN" altLang="en-US" sz="3200" b="1" dirty="0">
              <a:solidFill>
                <a:schemeClr val="bg1"/>
              </a:solidFill>
              <a:latin typeface="Impact MT Std" pitchFamily="34" charset="0"/>
              <a:ea typeface="微软雅黑" pitchFamily="34" charset="-122"/>
              <a:sym typeface="微软雅黑" pitchFamily="34" charset="-122"/>
            </a:endParaRPr>
          </a:p>
        </p:txBody>
      </p:sp>
      <p:sp>
        <p:nvSpPr>
          <p:cNvPr id="21" name="文本框 163"/>
          <p:cNvSpPr txBox="1"/>
          <p:nvPr/>
        </p:nvSpPr>
        <p:spPr>
          <a:xfrm>
            <a:off x="4792881" y="2660561"/>
            <a:ext cx="2704532" cy="954107"/>
          </a:xfrm>
          <a:prstGeom prst="rect">
            <a:avLst/>
          </a:prstGeom>
          <a:noFill/>
        </p:spPr>
        <p:txBody>
          <a:bodyPr wrap="square" rtlCol="0">
            <a:spAutoFit/>
          </a:bodyPr>
          <a:lstStyle/>
          <a:p>
            <a:pPr algn="ct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第</a:t>
            </a:r>
            <a:r>
              <a:rPr lang="en-US" altLang="zh-CN"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4</a:t>
            </a: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部分  </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a:r>
              <a:rPr lang="en-US" altLang="zh-CN" sz="20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36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等保整改</a:t>
            </a:r>
          </a:p>
        </p:txBody>
      </p:sp>
      <p:sp>
        <p:nvSpPr>
          <p:cNvPr id="2" name="矩形 1"/>
          <p:cNvSpPr/>
          <p:nvPr/>
        </p:nvSpPr>
        <p:spPr>
          <a:xfrm>
            <a:off x="5665538" y="4002670"/>
            <a:ext cx="833573" cy="481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5"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980597" y="5661248"/>
            <a:ext cx="2448272" cy="2448271"/>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86"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977907" y="4005065"/>
            <a:ext cx="2448272" cy="2448271"/>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87"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958635" y="5633865"/>
            <a:ext cx="2547664" cy="254766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91"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1125" y="5661247"/>
            <a:ext cx="2448272" cy="2448271"/>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92"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86185" y="4005064"/>
            <a:ext cx="2448272" cy="2448271"/>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93"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666913" y="5633864"/>
            <a:ext cx="2547664" cy="254766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87044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anim calcmode="lin" valueType="num">
                                      <p:cBhvr>
                                        <p:cTn id="8" dur="250" fill="hold"/>
                                        <p:tgtEl>
                                          <p:spTgt spid="18"/>
                                        </p:tgtEl>
                                        <p:attrNameLst>
                                          <p:attrName>ppt_x</p:attrName>
                                        </p:attrNameLst>
                                      </p:cBhvr>
                                      <p:tavLst>
                                        <p:tav tm="0">
                                          <p:val>
                                            <p:strVal val="#ppt_x"/>
                                          </p:val>
                                        </p:tav>
                                        <p:tav tm="100000">
                                          <p:val>
                                            <p:strVal val="#ppt_x"/>
                                          </p:val>
                                        </p:tav>
                                      </p:tavLst>
                                    </p:anim>
                                    <p:anim calcmode="lin" valueType="num">
                                      <p:cBhvr>
                                        <p:cTn id="9" dur="250" fill="hold"/>
                                        <p:tgtEl>
                                          <p:spTgt spid="18"/>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750"/>
                                  </p:stCondLst>
                                  <p:childTnLst>
                                    <p:set>
                                      <p:cBhvr>
                                        <p:cTn id="11" dur="1" fill="hold">
                                          <p:stCondLst>
                                            <p:cond delay="0"/>
                                          </p:stCondLst>
                                        </p:cTn>
                                        <p:tgtEl>
                                          <p:spTgt spid="19"/>
                                        </p:tgtEl>
                                        <p:attrNameLst>
                                          <p:attrName>style.visibility</p:attrName>
                                        </p:attrNameLst>
                                      </p:cBhvr>
                                      <p:to>
                                        <p:strVal val="visible"/>
                                      </p:to>
                                    </p:set>
                                    <p:anim calcmode="lin" valueType="num">
                                      <p:cBhvr>
                                        <p:cTn id="12" dur="250" fill="hold"/>
                                        <p:tgtEl>
                                          <p:spTgt spid="19"/>
                                        </p:tgtEl>
                                        <p:attrNameLst>
                                          <p:attrName>ppt_w</p:attrName>
                                        </p:attrNameLst>
                                      </p:cBhvr>
                                      <p:tavLst>
                                        <p:tav tm="0">
                                          <p:val>
                                            <p:fltVal val="0"/>
                                          </p:val>
                                        </p:tav>
                                        <p:tav tm="100000">
                                          <p:val>
                                            <p:strVal val="#ppt_w"/>
                                          </p:val>
                                        </p:tav>
                                      </p:tavLst>
                                    </p:anim>
                                    <p:anim calcmode="lin" valueType="num">
                                      <p:cBhvr>
                                        <p:cTn id="13" dur="250" fill="hold"/>
                                        <p:tgtEl>
                                          <p:spTgt spid="19"/>
                                        </p:tgtEl>
                                        <p:attrNameLst>
                                          <p:attrName>ppt_h</p:attrName>
                                        </p:attrNameLst>
                                      </p:cBhvr>
                                      <p:tavLst>
                                        <p:tav tm="0">
                                          <p:val>
                                            <p:fltVal val="0"/>
                                          </p:val>
                                        </p:tav>
                                        <p:tav tm="100000">
                                          <p:val>
                                            <p:strVal val="#ppt_h"/>
                                          </p:val>
                                        </p:tav>
                                      </p:tavLst>
                                    </p:anim>
                                    <p:animEffect transition="in" filter="fade">
                                      <p:cBhvr>
                                        <p:cTn id="14" dur="250"/>
                                        <p:tgtEl>
                                          <p:spTgt spid="19"/>
                                        </p:tgtEl>
                                      </p:cBhvr>
                                    </p:animEffect>
                                  </p:childTnLst>
                                </p:cTn>
                              </p:par>
                              <p:par>
                                <p:cTn id="15" presetID="52" presetClass="entr" presetSubtype="0" fill="hold" grpId="0" nodeType="withEffect">
                                  <p:stCondLst>
                                    <p:cond delay="0"/>
                                  </p:stCondLst>
                                  <p:iterate type="lt">
                                    <p:tmPct val="10000"/>
                                  </p:iterate>
                                  <p:childTnLst>
                                    <p:set>
                                      <p:cBhvr>
                                        <p:cTn id="16" dur="1" fill="hold">
                                          <p:stCondLst>
                                            <p:cond delay="0"/>
                                          </p:stCondLst>
                                        </p:cTn>
                                        <p:tgtEl>
                                          <p:spTgt spid="20"/>
                                        </p:tgtEl>
                                        <p:attrNameLst>
                                          <p:attrName>style.visibility</p:attrName>
                                        </p:attrNameLst>
                                      </p:cBhvr>
                                      <p:to>
                                        <p:strVal val="visible"/>
                                      </p:to>
                                    </p:set>
                                    <p:animScale>
                                      <p:cBhvr>
                                        <p:cTn id="17" dur="25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250" decel="50000" fill="hold">
                                          <p:stCondLst>
                                            <p:cond delay="0"/>
                                          </p:stCondLst>
                                        </p:cTn>
                                        <p:tgtEl>
                                          <p:spTgt spid="20"/>
                                        </p:tgtEl>
                                        <p:attrNameLst>
                                          <p:attrName>ppt_x</p:attrName>
                                          <p:attrName>ppt_y</p:attrName>
                                        </p:attrNameLst>
                                      </p:cBhvr>
                                    </p:animMotion>
                                    <p:animEffect transition="in" filter="fade">
                                      <p:cBhvr>
                                        <p:cTn id="19" dur="250"/>
                                        <p:tgtEl>
                                          <p:spTgt spid="20"/>
                                        </p:tgtEl>
                                      </p:cBhvr>
                                    </p:animEffect>
                                  </p:childTnLst>
                                </p:cTn>
                              </p:par>
                            </p:childTnLst>
                          </p:cTn>
                        </p:par>
                        <p:par>
                          <p:cTn id="20" fill="hold">
                            <p:stCondLst>
                              <p:cond delay="1000"/>
                            </p:stCondLst>
                            <p:childTnLst>
                              <p:par>
                                <p:cTn id="21" presetID="12" presetClass="entr" presetSubtype="4"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250"/>
                                        <p:tgtEl>
                                          <p:spTgt spid="21"/>
                                        </p:tgtEl>
                                        <p:attrNameLst>
                                          <p:attrName>ppt_y</p:attrName>
                                        </p:attrNameLst>
                                      </p:cBhvr>
                                      <p:tavLst>
                                        <p:tav tm="0">
                                          <p:val>
                                            <p:strVal val="#ppt_y+#ppt_h*1.125000"/>
                                          </p:val>
                                        </p:tav>
                                        <p:tav tm="100000">
                                          <p:val>
                                            <p:strVal val="#ppt_y"/>
                                          </p:val>
                                        </p:tav>
                                      </p:tavLst>
                                    </p:anim>
                                    <p:animEffect transition="in" filter="wipe(up)">
                                      <p:cBhvr>
                                        <p:cTn id="24" dur="250"/>
                                        <p:tgtEl>
                                          <p:spTgt spid="21"/>
                                        </p:tgtEl>
                                      </p:cBhvr>
                                    </p:animEffect>
                                  </p:childTnLst>
                                </p:cTn>
                              </p:par>
                            </p:childTnLst>
                          </p:cTn>
                        </p:par>
                        <p:par>
                          <p:cTn id="25" fill="hold">
                            <p:stCondLst>
                              <p:cond delay="1250"/>
                            </p:stCondLst>
                            <p:childTnLst>
                              <p:par>
                                <p:cTn id="26" presetID="42" presetClass="entr" presetSubtype="0"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250"/>
                                        <p:tgtEl>
                                          <p:spTgt spid="2"/>
                                        </p:tgtEl>
                                      </p:cBhvr>
                                    </p:animEffect>
                                    <p:anim calcmode="lin" valueType="num">
                                      <p:cBhvr>
                                        <p:cTn id="29" dur="250" fill="hold"/>
                                        <p:tgtEl>
                                          <p:spTgt spid="2"/>
                                        </p:tgtEl>
                                        <p:attrNameLst>
                                          <p:attrName>ppt_x</p:attrName>
                                        </p:attrNameLst>
                                      </p:cBhvr>
                                      <p:tavLst>
                                        <p:tav tm="0">
                                          <p:val>
                                            <p:strVal val="#ppt_x"/>
                                          </p:val>
                                        </p:tav>
                                        <p:tav tm="100000">
                                          <p:val>
                                            <p:strVal val="#ppt_x"/>
                                          </p:val>
                                        </p:tav>
                                      </p:tavLst>
                                    </p:anim>
                                    <p:anim calcmode="lin" valueType="num">
                                      <p:cBhvr>
                                        <p:cTn id="30" dur="250" fill="hold"/>
                                        <p:tgtEl>
                                          <p:spTgt spid="2"/>
                                        </p:tgtEl>
                                        <p:attrNameLst>
                                          <p:attrName>ppt_y</p:attrName>
                                        </p:attrNameLst>
                                      </p:cBhvr>
                                      <p:tavLst>
                                        <p:tav tm="0">
                                          <p:val>
                                            <p:strVal val="#ppt_y+.1"/>
                                          </p:val>
                                        </p:tav>
                                        <p:tav tm="100000">
                                          <p:val>
                                            <p:strVal val="#ppt_y"/>
                                          </p:val>
                                        </p:tav>
                                      </p:tavLst>
                                    </p:anim>
                                  </p:childTnLst>
                                </p:cTn>
                              </p:par>
                            </p:childTnLst>
                          </p:cTn>
                        </p:par>
                        <p:par>
                          <p:cTn id="31" fill="hold">
                            <p:stCondLst>
                              <p:cond delay="1500"/>
                            </p:stCondLst>
                            <p:childTnLst>
                              <p:par>
                                <p:cTn id="32" presetID="21" presetClass="entr" presetSubtype="1" fill="hold" grpId="0" nodeType="after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heel(1)">
                                      <p:cBhvr>
                                        <p:cTn id="34" dur="250"/>
                                        <p:tgtEl>
                                          <p:spTgt spid="45"/>
                                        </p:tgtEl>
                                      </p:cBhvr>
                                    </p:animEffect>
                                  </p:childTnLst>
                                </p:cTn>
                              </p:par>
                              <p:par>
                                <p:cTn id="35" presetID="42" presetClass="entr" presetSubtype="0" fill="hold" nodeType="withEffect">
                                  <p:stCondLst>
                                    <p:cond delay="750"/>
                                  </p:stCondLst>
                                  <p:childTnLst>
                                    <p:set>
                                      <p:cBhvr>
                                        <p:cTn id="36" dur="1" fill="hold">
                                          <p:stCondLst>
                                            <p:cond delay="0"/>
                                          </p:stCondLst>
                                        </p:cTn>
                                        <p:tgtEl>
                                          <p:spTgt spid="85"/>
                                        </p:tgtEl>
                                        <p:attrNameLst>
                                          <p:attrName>style.visibility</p:attrName>
                                        </p:attrNameLst>
                                      </p:cBhvr>
                                      <p:to>
                                        <p:strVal val="visible"/>
                                      </p:to>
                                    </p:set>
                                    <p:animEffect transition="in" filter="fade">
                                      <p:cBhvr>
                                        <p:cTn id="37" dur="250"/>
                                        <p:tgtEl>
                                          <p:spTgt spid="85"/>
                                        </p:tgtEl>
                                      </p:cBhvr>
                                    </p:animEffect>
                                    <p:anim calcmode="lin" valueType="num">
                                      <p:cBhvr>
                                        <p:cTn id="38" dur="250" fill="hold"/>
                                        <p:tgtEl>
                                          <p:spTgt spid="85"/>
                                        </p:tgtEl>
                                        <p:attrNameLst>
                                          <p:attrName>ppt_x</p:attrName>
                                        </p:attrNameLst>
                                      </p:cBhvr>
                                      <p:tavLst>
                                        <p:tav tm="0">
                                          <p:val>
                                            <p:strVal val="#ppt_x"/>
                                          </p:val>
                                        </p:tav>
                                        <p:tav tm="100000">
                                          <p:val>
                                            <p:strVal val="#ppt_x"/>
                                          </p:val>
                                        </p:tav>
                                      </p:tavLst>
                                    </p:anim>
                                    <p:anim calcmode="lin" valueType="num">
                                      <p:cBhvr>
                                        <p:cTn id="39" dur="250" fill="hold"/>
                                        <p:tgtEl>
                                          <p:spTgt spid="85"/>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750"/>
                                  </p:stCondLst>
                                  <p:childTnLst>
                                    <p:set>
                                      <p:cBhvr>
                                        <p:cTn id="41" dur="1" fill="hold">
                                          <p:stCondLst>
                                            <p:cond delay="0"/>
                                          </p:stCondLst>
                                        </p:cTn>
                                        <p:tgtEl>
                                          <p:spTgt spid="86"/>
                                        </p:tgtEl>
                                        <p:attrNameLst>
                                          <p:attrName>style.visibility</p:attrName>
                                        </p:attrNameLst>
                                      </p:cBhvr>
                                      <p:to>
                                        <p:strVal val="visible"/>
                                      </p:to>
                                    </p:set>
                                    <p:animEffect transition="in" filter="fade">
                                      <p:cBhvr>
                                        <p:cTn id="42" dur="250"/>
                                        <p:tgtEl>
                                          <p:spTgt spid="86"/>
                                        </p:tgtEl>
                                      </p:cBhvr>
                                    </p:animEffect>
                                    <p:anim calcmode="lin" valueType="num">
                                      <p:cBhvr>
                                        <p:cTn id="43" dur="250" fill="hold"/>
                                        <p:tgtEl>
                                          <p:spTgt spid="86"/>
                                        </p:tgtEl>
                                        <p:attrNameLst>
                                          <p:attrName>ppt_x</p:attrName>
                                        </p:attrNameLst>
                                      </p:cBhvr>
                                      <p:tavLst>
                                        <p:tav tm="0">
                                          <p:val>
                                            <p:strVal val="#ppt_x"/>
                                          </p:val>
                                        </p:tav>
                                        <p:tav tm="100000">
                                          <p:val>
                                            <p:strVal val="#ppt_x"/>
                                          </p:val>
                                        </p:tav>
                                      </p:tavLst>
                                    </p:anim>
                                    <p:anim calcmode="lin" valueType="num">
                                      <p:cBhvr>
                                        <p:cTn id="44" dur="250" fill="hold"/>
                                        <p:tgtEl>
                                          <p:spTgt spid="86"/>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750"/>
                                  </p:stCondLst>
                                  <p:childTnLst>
                                    <p:set>
                                      <p:cBhvr>
                                        <p:cTn id="46" dur="1" fill="hold">
                                          <p:stCondLst>
                                            <p:cond delay="0"/>
                                          </p:stCondLst>
                                        </p:cTn>
                                        <p:tgtEl>
                                          <p:spTgt spid="87"/>
                                        </p:tgtEl>
                                        <p:attrNameLst>
                                          <p:attrName>style.visibility</p:attrName>
                                        </p:attrNameLst>
                                      </p:cBhvr>
                                      <p:to>
                                        <p:strVal val="visible"/>
                                      </p:to>
                                    </p:set>
                                    <p:animEffect transition="in" filter="fade">
                                      <p:cBhvr>
                                        <p:cTn id="47" dur="250"/>
                                        <p:tgtEl>
                                          <p:spTgt spid="87"/>
                                        </p:tgtEl>
                                      </p:cBhvr>
                                    </p:animEffect>
                                    <p:anim calcmode="lin" valueType="num">
                                      <p:cBhvr>
                                        <p:cTn id="48" dur="250" fill="hold"/>
                                        <p:tgtEl>
                                          <p:spTgt spid="87"/>
                                        </p:tgtEl>
                                        <p:attrNameLst>
                                          <p:attrName>ppt_x</p:attrName>
                                        </p:attrNameLst>
                                      </p:cBhvr>
                                      <p:tavLst>
                                        <p:tav tm="0">
                                          <p:val>
                                            <p:strVal val="#ppt_x"/>
                                          </p:val>
                                        </p:tav>
                                        <p:tav tm="100000">
                                          <p:val>
                                            <p:strVal val="#ppt_x"/>
                                          </p:val>
                                        </p:tav>
                                      </p:tavLst>
                                    </p:anim>
                                    <p:anim calcmode="lin" valueType="num">
                                      <p:cBhvr>
                                        <p:cTn id="49" dur="250" fill="hold"/>
                                        <p:tgtEl>
                                          <p:spTgt spid="87"/>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750"/>
                                  </p:stCondLst>
                                  <p:childTnLst>
                                    <p:set>
                                      <p:cBhvr>
                                        <p:cTn id="51" dur="1" fill="hold">
                                          <p:stCondLst>
                                            <p:cond delay="0"/>
                                          </p:stCondLst>
                                        </p:cTn>
                                        <p:tgtEl>
                                          <p:spTgt spid="91"/>
                                        </p:tgtEl>
                                        <p:attrNameLst>
                                          <p:attrName>style.visibility</p:attrName>
                                        </p:attrNameLst>
                                      </p:cBhvr>
                                      <p:to>
                                        <p:strVal val="visible"/>
                                      </p:to>
                                    </p:set>
                                    <p:animEffect transition="in" filter="fade">
                                      <p:cBhvr>
                                        <p:cTn id="52" dur="250"/>
                                        <p:tgtEl>
                                          <p:spTgt spid="91"/>
                                        </p:tgtEl>
                                      </p:cBhvr>
                                    </p:animEffect>
                                    <p:anim calcmode="lin" valueType="num">
                                      <p:cBhvr>
                                        <p:cTn id="53" dur="250" fill="hold"/>
                                        <p:tgtEl>
                                          <p:spTgt spid="91"/>
                                        </p:tgtEl>
                                        <p:attrNameLst>
                                          <p:attrName>ppt_x</p:attrName>
                                        </p:attrNameLst>
                                      </p:cBhvr>
                                      <p:tavLst>
                                        <p:tav tm="0">
                                          <p:val>
                                            <p:strVal val="#ppt_x"/>
                                          </p:val>
                                        </p:tav>
                                        <p:tav tm="100000">
                                          <p:val>
                                            <p:strVal val="#ppt_x"/>
                                          </p:val>
                                        </p:tav>
                                      </p:tavLst>
                                    </p:anim>
                                    <p:anim calcmode="lin" valueType="num">
                                      <p:cBhvr>
                                        <p:cTn id="54" dur="250" fill="hold"/>
                                        <p:tgtEl>
                                          <p:spTgt spid="91"/>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750"/>
                                  </p:stCondLst>
                                  <p:childTnLst>
                                    <p:set>
                                      <p:cBhvr>
                                        <p:cTn id="56" dur="1" fill="hold">
                                          <p:stCondLst>
                                            <p:cond delay="0"/>
                                          </p:stCondLst>
                                        </p:cTn>
                                        <p:tgtEl>
                                          <p:spTgt spid="92"/>
                                        </p:tgtEl>
                                        <p:attrNameLst>
                                          <p:attrName>style.visibility</p:attrName>
                                        </p:attrNameLst>
                                      </p:cBhvr>
                                      <p:to>
                                        <p:strVal val="visible"/>
                                      </p:to>
                                    </p:set>
                                    <p:animEffect transition="in" filter="fade">
                                      <p:cBhvr>
                                        <p:cTn id="57" dur="250"/>
                                        <p:tgtEl>
                                          <p:spTgt spid="92"/>
                                        </p:tgtEl>
                                      </p:cBhvr>
                                    </p:animEffect>
                                    <p:anim calcmode="lin" valueType="num">
                                      <p:cBhvr>
                                        <p:cTn id="58" dur="250" fill="hold"/>
                                        <p:tgtEl>
                                          <p:spTgt spid="92"/>
                                        </p:tgtEl>
                                        <p:attrNameLst>
                                          <p:attrName>ppt_x</p:attrName>
                                        </p:attrNameLst>
                                      </p:cBhvr>
                                      <p:tavLst>
                                        <p:tav tm="0">
                                          <p:val>
                                            <p:strVal val="#ppt_x"/>
                                          </p:val>
                                        </p:tav>
                                        <p:tav tm="100000">
                                          <p:val>
                                            <p:strVal val="#ppt_x"/>
                                          </p:val>
                                        </p:tav>
                                      </p:tavLst>
                                    </p:anim>
                                    <p:anim calcmode="lin" valueType="num">
                                      <p:cBhvr>
                                        <p:cTn id="59" dur="250" fill="hold"/>
                                        <p:tgtEl>
                                          <p:spTgt spid="92"/>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750"/>
                                  </p:stCondLst>
                                  <p:childTnLst>
                                    <p:set>
                                      <p:cBhvr>
                                        <p:cTn id="61" dur="1" fill="hold">
                                          <p:stCondLst>
                                            <p:cond delay="0"/>
                                          </p:stCondLst>
                                        </p:cTn>
                                        <p:tgtEl>
                                          <p:spTgt spid="93"/>
                                        </p:tgtEl>
                                        <p:attrNameLst>
                                          <p:attrName>style.visibility</p:attrName>
                                        </p:attrNameLst>
                                      </p:cBhvr>
                                      <p:to>
                                        <p:strVal val="visible"/>
                                      </p:to>
                                    </p:set>
                                    <p:animEffect transition="in" filter="fade">
                                      <p:cBhvr>
                                        <p:cTn id="62" dur="250"/>
                                        <p:tgtEl>
                                          <p:spTgt spid="93"/>
                                        </p:tgtEl>
                                      </p:cBhvr>
                                    </p:animEffect>
                                    <p:anim calcmode="lin" valueType="num">
                                      <p:cBhvr>
                                        <p:cTn id="63" dur="250" fill="hold"/>
                                        <p:tgtEl>
                                          <p:spTgt spid="93"/>
                                        </p:tgtEl>
                                        <p:attrNameLst>
                                          <p:attrName>ppt_x</p:attrName>
                                        </p:attrNameLst>
                                      </p:cBhvr>
                                      <p:tavLst>
                                        <p:tav tm="0">
                                          <p:val>
                                            <p:strVal val="#ppt_x"/>
                                          </p:val>
                                        </p:tav>
                                        <p:tav tm="100000">
                                          <p:val>
                                            <p:strVal val="#ppt_x"/>
                                          </p:val>
                                        </p:tav>
                                      </p:tavLst>
                                    </p:anim>
                                    <p:anim calcmode="lin" valueType="num">
                                      <p:cBhvr>
                                        <p:cTn id="64" dur="250" fill="hold"/>
                                        <p:tgtEl>
                                          <p:spTgt spid="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19" grpId="0" animBg="1"/>
      <p:bldP spid="20" grpId="0"/>
      <p:bldP spid="21" grpId="0"/>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1241" y="357166"/>
            <a:ext cx="3357586" cy="439718"/>
          </a:xfrm>
        </p:spPr>
        <p:txBody>
          <a:bodyPr>
            <a:noAutofit/>
          </a:bodyPr>
          <a:lstStyle/>
          <a:p>
            <a:r>
              <a:rPr lang="zh-CN" altLang="en-US" sz="1800" b="1" dirty="0">
                <a:solidFill>
                  <a:srgbClr val="0070C0"/>
                </a:solidFill>
                <a:latin typeface="微软雅黑" pitchFamily="34" charset="-122"/>
                <a:ea typeface="微软雅黑" pitchFamily="34" charset="-122"/>
                <a:cs typeface="+mn-cs"/>
                <a:sym typeface="Arial" pitchFamily="34" charset="0"/>
              </a:rPr>
              <a:t>安全整改方案设计和整改方案</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299" y="1643050"/>
            <a:ext cx="4934294" cy="3958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Users\Administrator\Desktop\微立体创业计划\002.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92931" y="116632"/>
            <a:ext cx="936103" cy="93610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6" name="PA_任意多边形 12"/>
          <p:cNvSpPr>
            <a:spLocks noEditPoints="1"/>
          </p:cNvSpPr>
          <p:nvPr>
            <p:custDataLst>
              <p:tags r:id="rId1"/>
            </p:custDataLst>
          </p:nvPr>
        </p:nvSpPr>
        <p:spPr bwMode="auto">
          <a:xfrm>
            <a:off x="419415" y="353328"/>
            <a:ext cx="479028" cy="472003"/>
          </a:xfrm>
          <a:custGeom>
            <a:avLst/>
            <a:gdLst>
              <a:gd name="T0" fmla="*/ 428 w 910"/>
              <a:gd name="T1" fmla="*/ 152 h 1011"/>
              <a:gd name="T2" fmla="*/ 910 w 910"/>
              <a:gd name="T3" fmla="*/ 485 h 1011"/>
              <a:gd name="T4" fmla="*/ 910 w 910"/>
              <a:gd name="T5" fmla="*/ 429 h 1011"/>
              <a:gd name="T6" fmla="*/ 705 w 910"/>
              <a:gd name="T7" fmla="*/ 280 h 1011"/>
              <a:gd name="T8" fmla="*/ 584 w 910"/>
              <a:gd name="T9" fmla="*/ 178 h 1011"/>
              <a:gd name="T10" fmla="*/ 659 w 910"/>
              <a:gd name="T11" fmla="*/ 48 h 1011"/>
              <a:gd name="T12" fmla="*/ 151 w 910"/>
              <a:gd name="T13" fmla="*/ 485 h 1011"/>
              <a:gd name="T14" fmla="*/ 75 w 910"/>
              <a:gd name="T15" fmla="*/ 204 h 1011"/>
              <a:gd name="T16" fmla="*/ 47 w 910"/>
              <a:gd name="T17" fmla="*/ 254 h 1011"/>
              <a:gd name="T18" fmla="*/ 253 w 910"/>
              <a:gd name="T19" fmla="*/ 48 h 1011"/>
              <a:gd name="T20" fmla="*/ 456 w 910"/>
              <a:gd name="T21" fmla="*/ 221 h 1011"/>
              <a:gd name="T22" fmla="*/ 549 w 910"/>
              <a:gd name="T23" fmla="*/ 243 h 1011"/>
              <a:gd name="T24" fmla="*/ 627 w 910"/>
              <a:gd name="T25" fmla="*/ 293 h 1011"/>
              <a:gd name="T26" fmla="*/ 670 w 910"/>
              <a:gd name="T27" fmla="*/ 349 h 1011"/>
              <a:gd name="T28" fmla="*/ 698 w 910"/>
              <a:gd name="T29" fmla="*/ 440 h 1011"/>
              <a:gd name="T30" fmla="*/ 690 w 910"/>
              <a:gd name="T31" fmla="*/ 531 h 1011"/>
              <a:gd name="T32" fmla="*/ 649 w 910"/>
              <a:gd name="T33" fmla="*/ 613 h 1011"/>
              <a:gd name="T34" fmla="*/ 586 w 910"/>
              <a:gd name="T35" fmla="*/ 695 h 1011"/>
              <a:gd name="T36" fmla="*/ 621 w 910"/>
              <a:gd name="T37" fmla="*/ 710 h 1011"/>
              <a:gd name="T38" fmla="*/ 627 w 910"/>
              <a:gd name="T39" fmla="*/ 771 h 1011"/>
              <a:gd name="T40" fmla="*/ 621 w 910"/>
              <a:gd name="T41" fmla="*/ 801 h 1011"/>
              <a:gd name="T42" fmla="*/ 627 w 910"/>
              <a:gd name="T43" fmla="*/ 861 h 1011"/>
              <a:gd name="T44" fmla="*/ 324 w 910"/>
              <a:gd name="T45" fmla="*/ 920 h 1011"/>
              <a:gd name="T46" fmla="*/ 294 w 910"/>
              <a:gd name="T47" fmla="*/ 885 h 1011"/>
              <a:gd name="T48" fmla="*/ 292 w 910"/>
              <a:gd name="T49" fmla="*/ 846 h 1011"/>
              <a:gd name="T50" fmla="*/ 298 w 910"/>
              <a:gd name="T51" fmla="*/ 814 h 1011"/>
              <a:gd name="T52" fmla="*/ 292 w 910"/>
              <a:gd name="T53" fmla="*/ 777 h 1011"/>
              <a:gd name="T54" fmla="*/ 300 w 910"/>
              <a:gd name="T55" fmla="*/ 732 h 1011"/>
              <a:gd name="T56" fmla="*/ 331 w 910"/>
              <a:gd name="T57" fmla="*/ 673 h 1011"/>
              <a:gd name="T58" fmla="*/ 266 w 910"/>
              <a:gd name="T59" fmla="*/ 615 h 1011"/>
              <a:gd name="T60" fmla="*/ 222 w 910"/>
              <a:gd name="T61" fmla="*/ 531 h 1011"/>
              <a:gd name="T62" fmla="*/ 214 w 910"/>
              <a:gd name="T63" fmla="*/ 440 h 1011"/>
              <a:gd name="T64" fmla="*/ 242 w 910"/>
              <a:gd name="T65" fmla="*/ 349 h 1011"/>
              <a:gd name="T66" fmla="*/ 285 w 910"/>
              <a:gd name="T67" fmla="*/ 293 h 1011"/>
              <a:gd name="T68" fmla="*/ 361 w 910"/>
              <a:gd name="T69" fmla="*/ 241 h 1011"/>
              <a:gd name="T70" fmla="*/ 456 w 910"/>
              <a:gd name="T71" fmla="*/ 221 h 1011"/>
              <a:gd name="T72" fmla="*/ 530 w 910"/>
              <a:gd name="T73" fmla="*/ 942 h 1011"/>
              <a:gd name="T74" fmla="*/ 517 w 910"/>
              <a:gd name="T75" fmla="*/ 980 h 1011"/>
              <a:gd name="T76" fmla="*/ 473 w 910"/>
              <a:gd name="T77" fmla="*/ 1011 h 1011"/>
              <a:gd name="T78" fmla="*/ 434 w 910"/>
              <a:gd name="T79" fmla="*/ 1006 h 1011"/>
              <a:gd name="T80" fmla="*/ 398 w 910"/>
              <a:gd name="T81" fmla="*/ 974 h 1011"/>
              <a:gd name="T82" fmla="*/ 527 w 910"/>
              <a:gd name="T83" fmla="*/ 939 h 1011"/>
              <a:gd name="T84" fmla="*/ 341 w 910"/>
              <a:gd name="T85" fmla="*/ 866 h 1011"/>
              <a:gd name="T86" fmla="*/ 579 w 910"/>
              <a:gd name="T87" fmla="*/ 849 h 1011"/>
              <a:gd name="T88" fmla="*/ 579 w 910"/>
              <a:gd name="T89" fmla="*/ 838 h 1011"/>
              <a:gd name="T90" fmla="*/ 341 w 910"/>
              <a:gd name="T91" fmla="*/ 775 h 1011"/>
              <a:gd name="T92" fmla="*/ 579 w 910"/>
              <a:gd name="T93" fmla="*/ 758 h 1011"/>
              <a:gd name="T94" fmla="*/ 579 w 910"/>
              <a:gd name="T95" fmla="*/ 747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10" h="1011">
                <a:moveTo>
                  <a:pt x="428" y="0"/>
                </a:moveTo>
                <a:lnTo>
                  <a:pt x="484" y="0"/>
                </a:lnTo>
                <a:lnTo>
                  <a:pt x="484" y="152"/>
                </a:lnTo>
                <a:lnTo>
                  <a:pt x="428" y="152"/>
                </a:lnTo>
                <a:lnTo>
                  <a:pt x="428" y="0"/>
                </a:lnTo>
                <a:lnTo>
                  <a:pt x="428" y="0"/>
                </a:lnTo>
                <a:close/>
                <a:moveTo>
                  <a:pt x="910" y="429"/>
                </a:moveTo>
                <a:lnTo>
                  <a:pt x="910" y="485"/>
                </a:lnTo>
                <a:lnTo>
                  <a:pt x="761" y="485"/>
                </a:lnTo>
                <a:lnTo>
                  <a:pt x="761" y="429"/>
                </a:lnTo>
                <a:lnTo>
                  <a:pt x="910" y="429"/>
                </a:lnTo>
                <a:lnTo>
                  <a:pt x="910" y="429"/>
                </a:lnTo>
                <a:close/>
                <a:moveTo>
                  <a:pt x="837" y="206"/>
                </a:moveTo>
                <a:lnTo>
                  <a:pt x="865" y="254"/>
                </a:lnTo>
                <a:lnTo>
                  <a:pt x="733" y="329"/>
                </a:lnTo>
                <a:lnTo>
                  <a:pt x="705" y="280"/>
                </a:lnTo>
                <a:lnTo>
                  <a:pt x="837" y="206"/>
                </a:lnTo>
                <a:lnTo>
                  <a:pt x="837" y="206"/>
                </a:lnTo>
                <a:close/>
                <a:moveTo>
                  <a:pt x="659" y="48"/>
                </a:moveTo>
                <a:lnTo>
                  <a:pt x="584" y="178"/>
                </a:lnTo>
                <a:lnTo>
                  <a:pt x="634" y="206"/>
                </a:lnTo>
                <a:lnTo>
                  <a:pt x="707" y="76"/>
                </a:lnTo>
                <a:lnTo>
                  <a:pt x="659" y="48"/>
                </a:lnTo>
                <a:lnTo>
                  <a:pt x="659" y="48"/>
                </a:lnTo>
                <a:close/>
                <a:moveTo>
                  <a:pt x="0" y="485"/>
                </a:moveTo>
                <a:lnTo>
                  <a:pt x="0" y="429"/>
                </a:lnTo>
                <a:lnTo>
                  <a:pt x="151" y="429"/>
                </a:lnTo>
                <a:lnTo>
                  <a:pt x="151" y="485"/>
                </a:lnTo>
                <a:lnTo>
                  <a:pt x="0" y="485"/>
                </a:lnTo>
                <a:lnTo>
                  <a:pt x="0" y="485"/>
                </a:lnTo>
                <a:close/>
                <a:moveTo>
                  <a:pt x="47" y="254"/>
                </a:moveTo>
                <a:lnTo>
                  <a:pt x="75" y="204"/>
                </a:lnTo>
                <a:lnTo>
                  <a:pt x="205" y="280"/>
                </a:lnTo>
                <a:lnTo>
                  <a:pt x="177" y="327"/>
                </a:lnTo>
                <a:lnTo>
                  <a:pt x="47" y="254"/>
                </a:lnTo>
                <a:lnTo>
                  <a:pt x="47" y="254"/>
                </a:lnTo>
                <a:close/>
                <a:moveTo>
                  <a:pt x="203" y="76"/>
                </a:moveTo>
                <a:lnTo>
                  <a:pt x="279" y="206"/>
                </a:lnTo>
                <a:lnTo>
                  <a:pt x="328" y="178"/>
                </a:lnTo>
                <a:lnTo>
                  <a:pt x="253" y="48"/>
                </a:lnTo>
                <a:lnTo>
                  <a:pt x="203" y="76"/>
                </a:lnTo>
                <a:lnTo>
                  <a:pt x="203" y="76"/>
                </a:lnTo>
                <a:close/>
                <a:moveTo>
                  <a:pt x="456" y="221"/>
                </a:moveTo>
                <a:lnTo>
                  <a:pt x="456" y="221"/>
                </a:lnTo>
                <a:lnTo>
                  <a:pt x="478" y="223"/>
                </a:lnTo>
                <a:lnTo>
                  <a:pt x="502" y="228"/>
                </a:lnTo>
                <a:lnTo>
                  <a:pt x="525" y="234"/>
                </a:lnTo>
                <a:lnTo>
                  <a:pt x="549" y="243"/>
                </a:lnTo>
                <a:lnTo>
                  <a:pt x="571" y="254"/>
                </a:lnTo>
                <a:lnTo>
                  <a:pt x="592" y="264"/>
                </a:lnTo>
                <a:lnTo>
                  <a:pt x="612" y="277"/>
                </a:lnTo>
                <a:lnTo>
                  <a:pt x="627" y="293"/>
                </a:lnTo>
                <a:lnTo>
                  <a:pt x="627" y="293"/>
                </a:lnTo>
                <a:lnTo>
                  <a:pt x="644" y="310"/>
                </a:lnTo>
                <a:lnTo>
                  <a:pt x="657" y="329"/>
                </a:lnTo>
                <a:lnTo>
                  <a:pt x="670" y="349"/>
                </a:lnTo>
                <a:lnTo>
                  <a:pt x="681" y="370"/>
                </a:lnTo>
                <a:lnTo>
                  <a:pt x="688" y="392"/>
                </a:lnTo>
                <a:lnTo>
                  <a:pt x="694" y="416"/>
                </a:lnTo>
                <a:lnTo>
                  <a:pt x="698" y="440"/>
                </a:lnTo>
                <a:lnTo>
                  <a:pt x="698" y="466"/>
                </a:lnTo>
                <a:lnTo>
                  <a:pt x="698" y="466"/>
                </a:lnTo>
                <a:lnTo>
                  <a:pt x="696" y="498"/>
                </a:lnTo>
                <a:lnTo>
                  <a:pt x="690" y="531"/>
                </a:lnTo>
                <a:lnTo>
                  <a:pt x="679" y="561"/>
                </a:lnTo>
                <a:lnTo>
                  <a:pt x="666" y="589"/>
                </a:lnTo>
                <a:lnTo>
                  <a:pt x="666" y="589"/>
                </a:lnTo>
                <a:lnTo>
                  <a:pt x="649" y="613"/>
                </a:lnTo>
                <a:lnTo>
                  <a:pt x="631" y="634"/>
                </a:lnTo>
                <a:lnTo>
                  <a:pt x="610" y="654"/>
                </a:lnTo>
                <a:lnTo>
                  <a:pt x="586" y="669"/>
                </a:lnTo>
                <a:lnTo>
                  <a:pt x="586" y="695"/>
                </a:lnTo>
                <a:lnTo>
                  <a:pt x="595" y="695"/>
                </a:lnTo>
                <a:lnTo>
                  <a:pt x="614" y="693"/>
                </a:lnTo>
                <a:lnTo>
                  <a:pt x="621" y="710"/>
                </a:lnTo>
                <a:lnTo>
                  <a:pt x="621" y="710"/>
                </a:lnTo>
                <a:lnTo>
                  <a:pt x="627" y="730"/>
                </a:lnTo>
                <a:lnTo>
                  <a:pt x="629" y="751"/>
                </a:lnTo>
                <a:lnTo>
                  <a:pt x="629" y="751"/>
                </a:lnTo>
                <a:lnTo>
                  <a:pt x="627" y="771"/>
                </a:lnTo>
                <a:lnTo>
                  <a:pt x="621" y="790"/>
                </a:lnTo>
                <a:lnTo>
                  <a:pt x="618" y="794"/>
                </a:lnTo>
                <a:lnTo>
                  <a:pt x="621" y="801"/>
                </a:lnTo>
                <a:lnTo>
                  <a:pt x="621" y="801"/>
                </a:lnTo>
                <a:lnTo>
                  <a:pt x="627" y="820"/>
                </a:lnTo>
                <a:lnTo>
                  <a:pt x="629" y="842"/>
                </a:lnTo>
                <a:lnTo>
                  <a:pt x="629" y="842"/>
                </a:lnTo>
                <a:lnTo>
                  <a:pt x="627" y="861"/>
                </a:lnTo>
                <a:lnTo>
                  <a:pt x="621" y="881"/>
                </a:lnTo>
                <a:lnTo>
                  <a:pt x="614" y="894"/>
                </a:lnTo>
                <a:lnTo>
                  <a:pt x="599" y="896"/>
                </a:lnTo>
                <a:lnTo>
                  <a:pt x="324" y="920"/>
                </a:lnTo>
                <a:lnTo>
                  <a:pt x="307" y="922"/>
                </a:lnTo>
                <a:lnTo>
                  <a:pt x="298" y="905"/>
                </a:lnTo>
                <a:lnTo>
                  <a:pt x="298" y="905"/>
                </a:lnTo>
                <a:lnTo>
                  <a:pt x="294" y="885"/>
                </a:lnTo>
                <a:lnTo>
                  <a:pt x="292" y="868"/>
                </a:lnTo>
                <a:lnTo>
                  <a:pt x="292" y="868"/>
                </a:lnTo>
                <a:lnTo>
                  <a:pt x="292" y="857"/>
                </a:lnTo>
                <a:lnTo>
                  <a:pt x="292" y="846"/>
                </a:lnTo>
                <a:lnTo>
                  <a:pt x="296" y="836"/>
                </a:lnTo>
                <a:lnTo>
                  <a:pt x="300" y="823"/>
                </a:lnTo>
                <a:lnTo>
                  <a:pt x="303" y="820"/>
                </a:lnTo>
                <a:lnTo>
                  <a:pt x="298" y="814"/>
                </a:lnTo>
                <a:lnTo>
                  <a:pt x="298" y="814"/>
                </a:lnTo>
                <a:lnTo>
                  <a:pt x="294" y="797"/>
                </a:lnTo>
                <a:lnTo>
                  <a:pt x="292" y="777"/>
                </a:lnTo>
                <a:lnTo>
                  <a:pt x="292" y="777"/>
                </a:lnTo>
                <a:lnTo>
                  <a:pt x="292" y="766"/>
                </a:lnTo>
                <a:lnTo>
                  <a:pt x="292" y="755"/>
                </a:lnTo>
                <a:lnTo>
                  <a:pt x="296" y="745"/>
                </a:lnTo>
                <a:lnTo>
                  <a:pt x="300" y="732"/>
                </a:lnTo>
                <a:lnTo>
                  <a:pt x="307" y="719"/>
                </a:lnTo>
                <a:lnTo>
                  <a:pt x="320" y="719"/>
                </a:lnTo>
                <a:lnTo>
                  <a:pt x="331" y="717"/>
                </a:lnTo>
                <a:lnTo>
                  <a:pt x="331" y="673"/>
                </a:lnTo>
                <a:lnTo>
                  <a:pt x="331" y="673"/>
                </a:lnTo>
                <a:lnTo>
                  <a:pt x="307" y="656"/>
                </a:lnTo>
                <a:lnTo>
                  <a:pt x="285" y="637"/>
                </a:lnTo>
                <a:lnTo>
                  <a:pt x="266" y="615"/>
                </a:lnTo>
                <a:lnTo>
                  <a:pt x="248" y="591"/>
                </a:lnTo>
                <a:lnTo>
                  <a:pt x="248" y="591"/>
                </a:lnTo>
                <a:lnTo>
                  <a:pt x="233" y="563"/>
                </a:lnTo>
                <a:lnTo>
                  <a:pt x="222" y="531"/>
                </a:lnTo>
                <a:lnTo>
                  <a:pt x="216" y="498"/>
                </a:lnTo>
                <a:lnTo>
                  <a:pt x="214" y="466"/>
                </a:lnTo>
                <a:lnTo>
                  <a:pt x="214" y="466"/>
                </a:lnTo>
                <a:lnTo>
                  <a:pt x="214" y="440"/>
                </a:lnTo>
                <a:lnTo>
                  <a:pt x="218" y="416"/>
                </a:lnTo>
                <a:lnTo>
                  <a:pt x="225" y="392"/>
                </a:lnTo>
                <a:lnTo>
                  <a:pt x="233" y="370"/>
                </a:lnTo>
                <a:lnTo>
                  <a:pt x="242" y="349"/>
                </a:lnTo>
                <a:lnTo>
                  <a:pt x="255" y="329"/>
                </a:lnTo>
                <a:lnTo>
                  <a:pt x="270" y="310"/>
                </a:lnTo>
                <a:lnTo>
                  <a:pt x="285" y="293"/>
                </a:lnTo>
                <a:lnTo>
                  <a:pt x="285" y="293"/>
                </a:lnTo>
                <a:lnTo>
                  <a:pt x="303" y="277"/>
                </a:lnTo>
                <a:lnTo>
                  <a:pt x="320" y="264"/>
                </a:lnTo>
                <a:lnTo>
                  <a:pt x="341" y="251"/>
                </a:lnTo>
                <a:lnTo>
                  <a:pt x="361" y="241"/>
                </a:lnTo>
                <a:lnTo>
                  <a:pt x="385" y="232"/>
                </a:lnTo>
                <a:lnTo>
                  <a:pt x="409" y="228"/>
                </a:lnTo>
                <a:lnTo>
                  <a:pt x="432" y="223"/>
                </a:lnTo>
                <a:lnTo>
                  <a:pt x="456" y="221"/>
                </a:lnTo>
                <a:lnTo>
                  <a:pt x="456" y="221"/>
                </a:lnTo>
                <a:close/>
                <a:moveTo>
                  <a:pt x="527" y="939"/>
                </a:moveTo>
                <a:lnTo>
                  <a:pt x="527" y="939"/>
                </a:lnTo>
                <a:lnTo>
                  <a:pt x="530" y="942"/>
                </a:lnTo>
                <a:lnTo>
                  <a:pt x="530" y="942"/>
                </a:lnTo>
                <a:lnTo>
                  <a:pt x="527" y="957"/>
                </a:lnTo>
                <a:lnTo>
                  <a:pt x="523" y="970"/>
                </a:lnTo>
                <a:lnTo>
                  <a:pt x="517" y="980"/>
                </a:lnTo>
                <a:lnTo>
                  <a:pt x="508" y="991"/>
                </a:lnTo>
                <a:lnTo>
                  <a:pt x="497" y="1000"/>
                </a:lnTo>
                <a:lnTo>
                  <a:pt x="486" y="1006"/>
                </a:lnTo>
                <a:lnTo>
                  <a:pt x="473" y="1011"/>
                </a:lnTo>
                <a:lnTo>
                  <a:pt x="458" y="1011"/>
                </a:lnTo>
                <a:lnTo>
                  <a:pt x="458" y="1011"/>
                </a:lnTo>
                <a:lnTo>
                  <a:pt x="445" y="1011"/>
                </a:lnTo>
                <a:lnTo>
                  <a:pt x="434" y="1006"/>
                </a:lnTo>
                <a:lnTo>
                  <a:pt x="424" y="1002"/>
                </a:lnTo>
                <a:lnTo>
                  <a:pt x="413" y="993"/>
                </a:lnTo>
                <a:lnTo>
                  <a:pt x="404" y="985"/>
                </a:lnTo>
                <a:lnTo>
                  <a:pt x="398" y="974"/>
                </a:lnTo>
                <a:lnTo>
                  <a:pt x="393" y="963"/>
                </a:lnTo>
                <a:lnTo>
                  <a:pt x="389" y="950"/>
                </a:lnTo>
                <a:lnTo>
                  <a:pt x="527" y="939"/>
                </a:lnTo>
                <a:lnTo>
                  <a:pt x="527" y="939"/>
                </a:lnTo>
                <a:close/>
                <a:moveTo>
                  <a:pt x="579" y="838"/>
                </a:moveTo>
                <a:lnTo>
                  <a:pt x="341" y="857"/>
                </a:lnTo>
                <a:lnTo>
                  <a:pt x="341" y="857"/>
                </a:lnTo>
                <a:lnTo>
                  <a:pt x="341" y="866"/>
                </a:lnTo>
                <a:lnTo>
                  <a:pt x="341" y="866"/>
                </a:lnTo>
                <a:lnTo>
                  <a:pt x="341" y="868"/>
                </a:lnTo>
                <a:lnTo>
                  <a:pt x="579" y="849"/>
                </a:lnTo>
                <a:lnTo>
                  <a:pt x="579" y="849"/>
                </a:lnTo>
                <a:lnTo>
                  <a:pt x="579" y="842"/>
                </a:lnTo>
                <a:lnTo>
                  <a:pt x="579" y="842"/>
                </a:lnTo>
                <a:lnTo>
                  <a:pt x="579" y="838"/>
                </a:lnTo>
                <a:lnTo>
                  <a:pt x="579" y="838"/>
                </a:lnTo>
                <a:close/>
                <a:moveTo>
                  <a:pt x="579" y="747"/>
                </a:moveTo>
                <a:lnTo>
                  <a:pt x="341" y="766"/>
                </a:lnTo>
                <a:lnTo>
                  <a:pt x="341" y="766"/>
                </a:lnTo>
                <a:lnTo>
                  <a:pt x="341" y="775"/>
                </a:lnTo>
                <a:lnTo>
                  <a:pt x="341" y="775"/>
                </a:lnTo>
                <a:lnTo>
                  <a:pt x="341" y="777"/>
                </a:lnTo>
                <a:lnTo>
                  <a:pt x="579" y="758"/>
                </a:lnTo>
                <a:lnTo>
                  <a:pt x="579" y="758"/>
                </a:lnTo>
                <a:lnTo>
                  <a:pt x="579" y="751"/>
                </a:lnTo>
                <a:lnTo>
                  <a:pt x="579" y="751"/>
                </a:lnTo>
                <a:lnTo>
                  <a:pt x="579" y="747"/>
                </a:lnTo>
                <a:lnTo>
                  <a:pt x="579" y="747"/>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ysClr val="windowText" lastClr="000000"/>
              </a:solidFill>
              <a:ea typeface="宋体" panose="02010600030101010101" pitchFamily="2" charset="-122"/>
            </a:endParaRPr>
          </a:p>
        </p:txBody>
      </p:sp>
      <p:pic>
        <p:nvPicPr>
          <p:cNvPr id="3074" name="Picture 2"/>
          <p:cNvPicPr>
            <a:picLocks noChangeAspect="1" noChangeArrowheads="1"/>
          </p:cNvPicPr>
          <p:nvPr/>
        </p:nvPicPr>
        <p:blipFill>
          <a:blip r:embed="rId5"/>
          <a:srcRect/>
          <a:stretch>
            <a:fillRect/>
          </a:stretch>
        </p:blipFill>
        <p:spPr bwMode="auto">
          <a:xfrm>
            <a:off x="5811835" y="1643050"/>
            <a:ext cx="6190366" cy="3929090"/>
          </a:xfrm>
          <a:prstGeom prst="rect">
            <a:avLst/>
          </a:prstGeom>
          <a:noFill/>
          <a:ln w="9525">
            <a:noFill/>
            <a:miter lim="800000"/>
            <a:headEnd/>
            <a:tailEnd/>
          </a:ln>
          <a:effectLst/>
        </p:spPr>
      </p:pic>
    </p:spTree>
    <p:extLst>
      <p:ext uri="{BB962C8B-B14F-4D97-AF65-F5344CB8AC3E}">
        <p14:creationId xmlns:p14="http://schemas.microsoft.com/office/powerpoint/2010/main" val="3668368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50"/>
                                        <p:tgtEl>
                                          <p:spTgt spid="5"/>
                                        </p:tgtEl>
                                      </p:cBhvr>
                                    </p:animEffec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9803" y="357166"/>
            <a:ext cx="3071834" cy="511156"/>
          </a:xfrm>
        </p:spPr>
        <p:txBody>
          <a:bodyPr>
            <a:noAutofit/>
          </a:bodyPr>
          <a:lstStyle/>
          <a:p>
            <a:r>
              <a:rPr lang="zh-CN" altLang="en-US" sz="1800" b="1" dirty="0">
                <a:solidFill>
                  <a:srgbClr val="0070C0"/>
                </a:solidFill>
                <a:latin typeface="微软雅黑" pitchFamily="34" charset="-122"/>
                <a:ea typeface="微软雅黑" pitchFamily="34" charset="-122"/>
                <a:cs typeface="+mn-cs"/>
                <a:sym typeface="Arial" pitchFamily="34" charset="0"/>
              </a:rPr>
              <a:t>安全整改从哪几方面入手？</a:t>
            </a:r>
          </a:p>
        </p:txBody>
      </p:sp>
      <p:pic>
        <p:nvPicPr>
          <p:cNvPr id="5" name="Picture 2" descr="PPT 图4 4"/>
          <p:cNvPicPr>
            <a:picLocks noChangeAspect="1" noChangeArrowheads="1"/>
          </p:cNvPicPr>
          <p:nvPr/>
        </p:nvPicPr>
        <p:blipFill>
          <a:blip r:embed="rId3" cstate="print"/>
          <a:srcRect/>
          <a:stretch>
            <a:fillRect/>
          </a:stretch>
        </p:blipFill>
        <p:spPr bwMode="auto">
          <a:xfrm>
            <a:off x="4367830" y="2333015"/>
            <a:ext cx="3466755" cy="2645876"/>
          </a:xfrm>
          <a:prstGeom prst="rect">
            <a:avLst/>
          </a:prstGeom>
          <a:noFill/>
          <a:ln w="9525">
            <a:noFill/>
            <a:miter lim="800000"/>
            <a:headEnd/>
            <a:tailEnd/>
          </a:ln>
        </p:spPr>
      </p:pic>
      <p:sp>
        <p:nvSpPr>
          <p:cNvPr id="6" name="Text Box 5"/>
          <p:cNvSpPr txBox="1">
            <a:spLocks noChangeArrowheads="1"/>
          </p:cNvSpPr>
          <p:nvPr/>
        </p:nvSpPr>
        <p:spPr bwMode="auto">
          <a:xfrm>
            <a:off x="1543200" y="1379148"/>
            <a:ext cx="2712915" cy="416441"/>
          </a:xfrm>
          <a:prstGeom prst="rect">
            <a:avLst/>
          </a:prstGeom>
          <a:noFill/>
          <a:ln w="9525">
            <a:noFill/>
            <a:miter lim="800000"/>
            <a:headEnd/>
            <a:tailEnd/>
          </a:ln>
        </p:spPr>
        <p:txBody>
          <a:bodyPr lIns="138092" tIns="69047" rIns="138092" bIns="69047">
            <a:spAutoFit/>
          </a:bodyPr>
          <a:lstStyle/>
          <a:p>
            <a:r>
              <a:rPr lang="zh-CN" altLang="en-US" dirty="0">
                <a:solidFill>
                  <a:srgbClr val="7030A0"/>
                </a:solidFill>
                <a:latin typeface="华文中宋" panose="02010600040101010101" pitchFamily="2" charset="-122"/>
                <a:ea typeface="华文中宋" panose="02010600040101010101" pitchFamily="2" charset="-122"/>
                <a:sym typeface="Arial" pitchFamily="34" charset="0"/>
              </a:rPr>
              <a:t>安全策略配置</a:t>
            </a:r>
          </a:p>
        </p:txBody>
      </p:sp>
      <p:sp>
        <p:nvSpPr>
          <p:cNvPr id="11" name="Text Box 10"/>
          <p:cNvSpPr txBox="1">
            <a:spLocks noChangeArrowheads="1"/>
          </p:cNvSpPr>
          <p:nvPr/>
        </p:nvSpPr>
        <p:spPr bwMode="auto">
          <a:xfrm>
            <a:off x="1537826" y="1786484"/>
            <a:ext cx="3021812" cy="1289401"/>
          </a:xfrm>
          <a:prstGeom prst="rect">
            <a:avLst/>
          </a:prstGeom>
          <a:noFill/>
          <a:ln w="9525">
            <a:noFill/>
            <a:miter lim="800000"/>
            <a:headEnd/>
            <a:tailEnd/>
          </a:ln>
        </p:spPr>
        <p:txBody>
          <a:bodyPr lIns="138092" tIns="69047" rIns="138092" bIns="69047">
            <a:spAutoFit/>
          </a:bodyPr>
          <a:lstStyle/>
          <a:p>
            <a:r>
              <a:rPr lang="zh-CN" altLang="en-US" dirty="0">
                <a:latin typeface="华文中宋" panose="02010600040101010101" pitchFamily="2" charset="-122"/>
                <a:ea typeface="华文中宋" panose="02010600040101010101" pitchFamily="2" charset="-122"/>
              </a:rPr>
              <a:t>针对用户单位实际情况和等级保护要求，制定相关设备的安全策略要求，并合理配置。</a:t>
            </a:r>
          </a:p>
        </p:txBody>
      </p:sp>
      <p:sp>
        <p:nvSpPr>
          <p:cNvPr id="12" name="Text Box 11"/>
          <p:cNvSpPr txBox="1">
            <a:spLocks noChangeArrowheads="1"/>
          </p:cNvSpPr>
          <p:nvPr/>
        </p:nvSpPr>
        <p:spPr bwMode="auto">
          <a:xfrm>
            <a:off x="1526767" y="3868472"/>
            <a:ext cx="2710228" cy="416441"/>
          </a:xfrm>
          <a:prstGeom prst="rect">
            <a:avLst/>
          </a:prstGeom>
          <a:noFill/>
          <a:ln w="9525">
            <a:noFill/>
            <a:miter lim="800000"/>
            <a:headEnd/>
            <a:tailEnd/>
          </a:ln>
        </p:spPr>
        <p:txBody>
          <a:bodyPr lIns="138092" tIns="69047" rIns="138092" bIns="69047">
            <a:spAutoFit/>
          </a:bodyPr>
          <a:lstStyle/>
          <a:p>
            <a:r>
              <a:rPr lang="zh-CN" altLang="en-US" dirty="0">
                <a:solidFill>
                  <a:srgbClr val="34BCEE"/>
                </a:solidFill>
                <a:latin typeface="华文中宋" panose="02010600040101010101" pitchFamily="2" charset="-122"/>
                <a:ea typeface="华文中宋" panose="02010600040101010101" pitchFamily="2" charset="-122"/>
              </a:rPr>
              <a:t>安全加固</a:t>
            </a:r>
          </a:p>
        </p:txBody>
      </p:sp>
      <p:sp>
        <p:nvSpPr>
          <p:cNvPr id="13" name="Text Box 12"/>
          <p:cNvSpPr txBox="1">
            <a:spLocks noChangeArrowheads="1"/>
          </p:cNvSpPr>
          <p:nvPr/>
        </p:nvSpPr>
        <p:spPr bwMode="auto">
          <a:xfrm>
            <a:off x="1526767" y="4255292"/>
            <a:ext cx="3021810" cy="1524437"/>
          </a:xfrm>
          <a:prstGeom prst="rect">
            <a:avLst/>
          </a:prstGeom>
          <a:noFill/>
          <a:ln w="9525">
            <a:noFill/>
            <a:miter lim="800000"/>
            <a:headEnd/>
            <a:tailEnd/>
          </a:ln>
        </p:spPr>
        <p:txBody>
          <a:bodyPr lIns="138092" tIns="69047" rIns="138092" bIns="69047">
            <a:spAutoFit/>
          </a:bodyPr>
          <a:lstStyle/>
          <a:p>
            <a:r>
              <a:rPr lang="zh-CN" altLang="en-US" dirty="0">
                <a:latin typeface="华文中宋" panose="02010600040101010101" pitchFamily="2" charset="-122"/>
                <a:ea typeface="华文中宋" panose="02010600040101010101" pitchFamily="2" charset="-122"/>
              </a:rPr>
              <a:t>针对差距评估中自身安全策略配置不当和版本补丁问题进行处理，包括调整自身安全策略、升级版本和打补丁。</a:t>
            </a:r>
          </a:p>
        </p:txBody>
      </p:sp>
      <p:sp>
        <p:nvSpPr>
          <p:cNvPr id="14" name="Text Box 13"/>
          <p:cNvSpPr txBox="1">
            <a:spLocks noChangeArrowheads="1"/>
          </p:cNvSpPr>
          <p:nvPr/>
        </p:nvSpPr>
        <p:spPr bwMode="auto">
          <a:xfrm>
            <a:off x="7651084" y="1594366"/>
            <a:ext cx="3446206" cy="416441"/>
          </a:xfrm>
          <a:prstGeom prst="rect">
            <a:avLst/>
          </a:prstGeom>
          <a:noFill/>
          <a:ln w="9525">
            <a:noFill/>
            <a:miter lim="800000"/>
            <a:headEnd/>
            <a:tailEnd/>
          </a:ln>
        </p:spPr>
        <p:txBody>
          <a:bodyPr lIns="138092" tIns="69047" rIns="138092" bIns="69047">
            <a:spAutoFit/>
          </a:bodyPr>
          <a:lstStyle/>
          <a:p>
            <a:r>
              <a:rPr lang="zh-CN" altLang="en-US" dirty="0">
                <a:solidFill>
                  <a:srgbClr val="E9CB51"/>
                </a:solidFill>
                <a:latin typeface="华文中宋" panose="02010600040101010101" pitchFamily="2" charset="-122"/>
                <a:ea typeface="华文中宋" panose="02010600040101010101" pitchFamily="2" charset="-122"/>
              </a:rPr>
              <a:t>安全管理制度整理</a:t>
            </a:r>
          </a:p>
        </p:txBody>
      </p:sp>
      <p:sp>
        <p:nvSpPr>
          <p:cNvPr id="15" name="Text Box 14"/>
          <p:cNvSpPr txBox="1">
            <a:spLocks noChangeArrowheads="1"/>
          </p:cNvSpPr>
          <p:nvPr/>
        </p:nvSpPr>
        <p:spPr bwMode="auto">
          <a:xfrm>
            <a:off x="7643027" y="2054269"/>
            <a:ext cx="3024497" cy="970439"/>
          </a:xfrm>
          <a:prstGeom prst="rect">
            <a:avLst/>
          </a:prstGeom>
          <a:noFill/>
          <a:ln w="9525">
            <a:noFill/>
            <a:miter lim="800000"/>
            <a:headEnd/>
            <a:tailEnd/>
          </a:ln>
        </p:spPr>
        <p:txBody>
          <a:bodyPr lIns="138092" tIns="69047" rIns="138092" bIns="69047">
            <a:spAutoFit/>
          </a:bodyPr>
          <a:lstStyle/>
          <a:p>
            <a:r>
              <a:rPr lang="zh-CN" altLang="en-US" dirty="0">
                <a:latin typeface="华文中宋" panose="02010600040101010101" pitchFamily="2" charset="-122"/>
                <a:ea typeface="华文中宋" panose="02010600040101010101" pitchFamily="2" charset="-122"/>
              </a:rPr>
              <a:t>根据差距评估的结果，针对目前缺少的安全管理制度进行补充，并编写过程模板。</a:t>
            </a:r>
          </a:p>
        </p:txBody>
      </p:sp>
      <p:sp>
        <p:nvSpPr>
          <p:cNvPr id="16" name="Text Box 15"/>
          <p:cNvSpPr txBox="1">
            <a:spLocks noChangeArrowheads="1"/>
          </p:cNvSpPr>
          <p:nvPr/>
        </p:nvSpPr>
        <p:spPr bwMode="auto">
          <a:xfrm>
            <a:off x="7640811" y="4240783"/>
            <a:ext cx="3059415" cy="416441"/>
          </a:xfrm>
          <a:prstGeom prst="rect">
            <a:avLst/>
          </a:prstGeom>
          <a:noFill/>
          <a:ln w="9525">
            <a:noFill/>
            <a:miter lim="800000"/>
            <a:headEnd/>
            <a:tailEnd/>
          </a:ln>
        </p:spPr>
        <p:txBody>
          <a:bodyPr lIns="138092" tIns="69047" rIns="138092" bIns="69047">
            <a:spAutoFit/>
          </a:bodyPr>
          <a:lstStyle/>
          <a:p>
            <a:r>
              <a:rPr lang="zh-CN" altLang="en-US" dirty="0">
                <a:solidFill>
                  <a:srgbClr val="E6883C"/>
                </a:solidFill>
                <a:latin typeface="华文中宋" panose="02010600040101010101" pitchFamily="2" charset="-122"/>
                <a:ea typeface="华文中宋" panose="02010600040101010101" pitchFamily="2" charset="-122"/>
              </a:rPr>
              <a:t>安全设备采购部署</a:t>
            </a:r>
          </a:p>
        </p:txBody>
      </p:sp>
      <p:sp>
        <p:nvSpPr>
          <p:cNvPr id="17" name="Text Box 16"/>
          <p:cNvSpPr txBox="1">
            <a:spLocks noChangeArrowheads="1"/>
          </p:cNvSpPr>
          <p:nvPr/>
        </p:nvSpPr>
        <p:spPr bwMode="auto">
          <a:xfrm>
            <a:off x="7640811" y="4665884"/>
            <a:ext cx="3021810" cy="970439"/>
          </a:xfrm>
          <a:prstGeom prst="rect">
            <a:avLst/>
          </a:prstGeom>
          <a:noFill/>
          <a:ln w="9525">
            <a:noFill/>
            <a:miter lim="800000"/>
            <a:headEnd/>
            <a:tailEnd/>
          </a:ln>
        </p:spPr>
        <p:txBody>
          <a:bodyPr lIns="138092" tIns="69047" rIns="138092" bIns="69047">
            <a:spAutoFit/>
          </a:bodyPr>
          <a:lstStyle/>
          <a:p>
            <a:r>
              <a:rPr lang="zh-CN" altLang="en-US" dirty="0">
                <a:latin typeface="华文中宋" panose="02010600040101010101" pitchFamily="2" charset="-122"/>
                <a:ea typeface="华文中宋" panose="02010600040101010101" pitchFamily="2" charset="-122"/>
              </a:rPr>
              <a:t>根据设计方案内容，用户单位完成安全设备的采购和部署。</a:t>
            </a:r>
          </a:p>
        </p:txBody>
      </p:sp>
      <p:pic>
        <p:nvPicPr>
          <p:cNvPr id="18" name="Picture 3" descr="C:\Users\Administrator\Desktop\微立体创业计划\002.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92931" y="116632"/>
            <a:ext cx="936103" cy="93610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9" name="PA_任意多边形 12"/>
          <p:cNvSpPr>
            <a:spLocks noEditPoints="1"/>
          </p:cNvSpPr>
          <p:nvPr>
            <p:custDataLst>
              <p:tags r:id="rId1"/>
            </p:custDataLst>
          </p:nvPr>
        </p:nvSpPr>
        <p:spPr bwMode="auto">
          <a:xfrm>
            <a:off x="419415" y="353328"/>
            <a:ext cx="479028" cy="472003"/>
          </a:xfrm>
          <a:custGeom>
            <a:avLst/>
            <a:gdLst>
              <a:gd name="T0" fmla="*/ 428 w 910"/>
              <a:gd name="T1" fmla="*/ 152 h 1011"/>
              <a:gd name="T2" fmla="*/ 910 w 910"/>
              <a:gd name="T3" fmla="*/ 485 h 1011"/>
              <a:gd name="T4" fmla="*/ 910 w 910"/>
              <a:gd name="T5" fmla="*/ 429 h 1011"/>
              <a:gd name="T6" fmla="*/ 705 w 910"/>
              <a:gd name="T7" fmla="*/ 280 h 1011"/>
              <a:gd name="T8" fmla="*/ 584 w 910"/>
              <a:gd name="T9" fmla="*/ 178 h 1011"/>
              <a:gd name="T10" fmla="*/ 659 w 910"/>
              <a:gd name="T11" fmla="*/ 48 h 1011"/>
              <a:gd name="T12" fmla="*/ 151 w 910"/>
              <a:gd name="T13" fmla="*/ 485 h 1011"/>
              <a:gd name="T14" fmla="*/ 75 w 910"/>
              <a:gd name="T15" fmla="*/ 204 h 1011"/>
              <a:gd name="T16" fmla="*/ 47 w 910"/>
              <a:gd name="T17" fmla="*/ 254 h 1011"/>
              <a:gd name="T18" fmla="*/ 253 w 910"/>
              <a:gd name="T19" fmla="*/ 48 h 1011"/>
              <a:gd name="T20" fmla="*/ 456 w 910"/>
              <a:gd name="T21" fmla="*/ 221 h 1011"/>
              <a:gd name="T22" fmla="*/ 549 w 910"/>
              <a:gd name="T23" fmla="*/ 243 h 1011"/>
              <a:gd name="T24" fmla="*/ 627 w 910"/>
              <a:gd name="T25" fmla="*/ 293 h 1011"/>
              <a:gd name="T26" fmla="*/ 670 w 910"/>
              <a:gd name="T27" fmla="*/ 349 h 1011"/>
              <a:gd name="T28" fmla="*/ 698 w 910"/>
              <a:gd name="T29" fmla="*/ 440 h 1011"/>
              <a:gd name="T30" fmla="*/ 690 w 910"/>
              <a:gd name="T31" fmla="*/ 531 h 1011"/>
              <a:gd name="T32" fmla="*/ 649 w 910"/>
              <a:gd name="T33" fmla="*/ 613 h 1011"/>
              <a:gd name="T34" fmla="*/ 586 w 910"/>
              <a:gd name="T35" fmla="*/ 695 h 1011"/>
              <a:gd name="T36" fmla="*/ 621 w 910"/>
              <a:gd name="T37" fmla="*/ 710 h 1011"/>
              <a:gd name="T38" fmla="*/ 627 w 910"/>
              <a:gd name="T39" fmla="*/ 771 h 1011"/>
              <a:gd name="T40" fmla="*/ 621 w 910"/>
              <a:gd name="T41" fmla="*/ 801 h 1011"/>
              <a:gd name="T42" fmla="*/ 627 w 910"/>
              <a:gd name="T43" fmla="*/ 861 h 1011"/>
              <a:gd name="T44" fmla="*/ 324 w 910"/>
              <a:gd name="T45" fmla="*/ 920 h 1011"/>
              <a:gd name="T46" fmla="*/ 294 w 910"/>
              <a:gd name="T47" fmla="*/ 885 h 1011"/>
              <a:gd name="T48" fmla="*/ 292 w 910"/>
              <a:gd name="T49" fmla="*/ 846 h 1011"/>
              <a:gd name="T50" fmla="*/ 298 w 910"/>
              <a:gd name="T51" fmla="*/ 814 h 1011"/>
              <a:gd name="T52" fmla="*/ 292 w 910"/>
              <a:gd name="T53" fmla="*/ 777 h 1011"/>
              <a:gd name="T54" fmla="*/ 300 w 910"/>
              <a:gd name="T55" fmla="*/ 732 h 1011"/>
              <a:gd name="T56" fmla="*/ 331 w 910"/>
              <a:gd name="T57" fmla="*/ 673 h 1011"/>
              <a:gd name="T58" fmla="*/ 266 w 910"/>
              <a:gd name="T59" fmla="*/ 615 h 1011"/>
              <a:gd name="T60" fmla="*/ 222 w 910"/>
              <a:gd name="T61" fmla="*/ 531 h 1011"/>
              <a:gd name="T62" fmla="*/ 214 w 910"/>
              <a:gd name="T63" fmla="*/ 440 h 1011"/>
              <a:gd name="T64" fmla="*/ 242 w 910"/>
              <a:gd name="T65" fmla="*/ 349 h 1011"/>
              <a:gd name="T66" fmla="*/ 285 w 910"/>
              <a:gd name="T67" fmla="*/ 293 h 1011"/>
              <a:gd name="T68" fmla="*/ 361 w 910"/>
              <a:gd name="T69" fmla="*/ 241 h 1011"/>
              <a:gd name="T70" fmla="*/ 456 w 910"/>
              <a:gd name="T71" fmla="*/ 221 h 1011"/>
              <a:gd name="T72" fmla="*/ 530 w 910"/>
              <a:gd name="T73" fmla="*/ 942 h 1011"/>
              <a:gd name="T74" fmla="*/ 517 w 910"/>
              <a:gd name="T75" fmla="*/ 980 h 1011"/>
              <a:gd name="T76" fmla="*/ 473 w 910"/>
              <a:gd name="T77" fmla="*/ 1011 h 1011"/>
              <a:gd name="T78" fmla="*/ 434 w 910"/>
              <a:gd name="T79" fmla="*/ 1006 h 1011"/>
              <a:gd name="T80" fmla="*/ 398 w 910"/>
              <a:gd name="T81" fmla="*/ 974 h 1011"/>
              <a:gd name="T82" fmla="*/ 527 w 910"/>
              <a:gd name="T83" fmla="*/ 939 h 1011"/>
              <a:gd name="T84" fmla="*/ 341 w 910"/>
              <a:gd name="T85" fmla="*/ 866 h 1011"/>
              <a:gd name="T86" fmla="*/ 579 w 910"/>
              <a:gd name="T87" fmla="*/ 849 h 1011"/>
              <a:gd name="T88" fmla="*/ 579 w 910"/>
              <a:gd name="T89" fmla="*/ 838 h 1011"/>
              <a:gd name="T90" fmla="*/ 341 w 910"/>
              <a:gd name="T91" fmla="*/ 775 h 1011"/>
              <a:gd name="T92" fmla="*/ 579 w 910"/>
              <a:gd name="T93" fmla="*/ 758 h 1011"/>
              <a:gd name="T94" fmla="*/ 579 w 910"/>
              <a:gd name="T95" fmla="*/ 747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10" h="1011">
                <a:moveTo>
                  <a:pt x="428" y="0"/>
                </a:moveTo>
                <a:lnTo>
                  <a:pt x="484" y="0"/>
                </a:lnTo>
                <a:lnTo>
                  <a:pt x="484" y="152"/>
                </a:lnTo>
                <a:lnTo>
                  <a:pt x="428" y="152"/>
                </a:lnTo>
                <a:lnTo>
                  <a:pt x="428" y="0"/>
                </a:lnTo>
                <a:lnTo>
                  <a:pt x="428" y="0"/>
                </a:lnTo>
                <a:close/>
                <a:moveTo>
                  <a:pt x="910" y="429"/>
                </a:moveTo>
                <a:lnTo>
                  <a:pt x="910" y="485"/>
                </a:lnTo>
                <a:lnTo>
                  <a:pt x="761" y="485"/>
                </a:lnTo>
                <a:lnTo>
                  <a:pt x="761" y="429"/>
                </a:lnTo>
                <a:lnTo>
                  <a:pt x="910" y="429"/>
                </a:lnTo>
                <a:lnTo>
                  <a:pt x="910" y="429"/>
                </a:lnTo>
                <a:close/>
                <a:moveTo>
                  <a:pt x="837" y="206"/>
                </a:moveTo>
                <a:lnTo>
                  <a:pt x="865" y="254"/>
                </a:lnTo>
                <a:lnTo>
                  <a:pt x="733" y="329"/>
                </a:lnTo>
                <a:lnTo>
                  <a:pt x="705" y="280"/>
                </a:lnTo>
                <a:lnTo>
                  <a:pt x="837" y="206"/>
                </a:lnTo>
                <a:lnTo>
                  <a:pt x="837" y="206"/>
                </a:lnTo>
                <a:close/>
                <a:moveTo>
                  <a:pt x="659" y="48"/>
                </a:moveTo>
                <a:lnTo>
                  <a:pt x="584" y="178"/>
                </a:lnTo>
                <a:lnTo>
                  <a:pt x="634" y="206"/>
                </a:lnTo>
                <a:lnTo>
                  <a:pt x="707" y="76"/>
                </a:lnTo>
                <a:lnTo>
                  <a:pt x="659" y="48"/>
                </a:lnTo>
                <a:lnTo>
                  <a:pt x="659" y="48"/>
                </a:lnTo>
                <a:close/>
                <a:moveTo>
                  <a:pt x="0" y="485"/>
                </a:moveTo>
                <a:lnTo>
                  <a:pt x="0" y="429"/>
                </a:lnTo>
                <a:lnTo>
                  <a:pt x="151" y="429"/>
                </a:lnTo>
                <a:lnTo>
                  <a:pt x="151" y="485"/>
                </a:lnTo>
                <a:lnTo>
                  <a:pt x="0" y="485"/>
                </a:lnTo>
                <a:lnTo>
                  <a:pt x="0" y="485"/>
                </a:lnTo>
                <a:close/>
                <a:moveTo>
                  <a:pt x="47" y="254"/>
                </a:moveTo>
                <a:lnTo>
                  <a:pt x="75" y="204"/>
                </a:lnTo>
                <a:lnTo>
                  <a:pt x="205" y="280"/>
                </a:lnTo>
                <a:lnTo>
                  <a:pt x="177" y="327"/>
                </a:lnTo>
                <a:lnTo>
                  <a:pt x="47" y="254"/>
                </a:lnTo>
                <a:lnTo>
                  <a:pt x="47" y="254"/>
                </a:lnTo>
                <a:close/>
                <a:moveTo>
                  <a:pt x="203" y="76"/>
                </a:moveTo>
                <a:lnTo>
                  <a:pt x="279" y="206"/>
                </a:lnTo>
                <a:lnTo>
                  <a:pt x="328" y="178"/>
                </a:lnTo>
                <a:lnTo>
                  <a:pt x="253" y="48"/>
                </a:lnTo>
                <a:lnTo>
                  <a:pt x="203" y="76"/>
                </a:lnTo>
                <a:lnTo>
                  <a:pt x="203" y="76"/>
                </a:lnTo>
                <a:close/>
                <a:moveTo>
                  <a:pt x="456" y="221"/>
                </a:moveTo>
                <a:lnTo>
                  <a:pt x="456" y="221"/>
                </a:lnTo>
                <a:lnTo>
                  <a:pt x="478" y="223"/>
                </a:lnTo>
                <a:lnTo>
                  <a:pt x="502" y="228"/>
                </a:lnTo>
                <a:lnTo>
                  <a:pt x="525" y="234"/>
                </a:lnTo>
                <a:lnTo>
                  <a:pt x="549" y="243"/>
                </a:lnTo>
                <a:lnTo>
                  <a:pt x="571" y="254"/>
                </a:lnTo>
                <a:lnTo>
                  <a:pt x="592" y="264"/>
                </a:lnTo>
                <a:lnTo>
                  <a:pt x="612" y="277"/>
                </a:lnTo>
                <a:lnTo>
                  <a:pt x="627" y="293"/>
                </a:lnTo>
                <a:lnTo>
                  <a:pt x="627" y="293"/>
                </a:lnTo>
                <a:lnTo>
                  <a:pt x="644" y="310"/>
                </a:lnTo>
                <a:lnTo>
                  <a:pt x="657" y="329"/>
                </a:lnTo>
                <a:lnTo>
                  <a:pt x="670" y="349"/>
                </a:lnTo>
                <a:lnTo>
                  <a:pt x="681" y="370"/>
                </a:lnTo>
                <a:lnTo>
                  <a:pt x="688" y="392"/>
                </a:lnTo>
                <a:lnTo>
                  <a:pt x="694" y="416"/>
                </a:lnTo>
                <a:lnTo>
                  <a:pt x="698" y="440"/>
                </a:lnTo>
                <a:lnTo>
                  <a:pt x="698" y="466"/>
                </a:lnTo>
                <a:lnTo>
                  <a:pt x="698" y="466"/>
                </a:lnTo>
                <a:lnTo>
                  <a:pt x="696" y="498"/>
                </a:lnTo>
                <a:lnTo>
                  <a:pt x="690" y="531"/>
                </a:lnTo>
                <a:lnTo>
                  <a:pt x="679" y="561"/>
                </a:lnTo>
                <a:lnTo>
                  <a:pt x="666" y="589"/>
                </a:lnTo>
                <a:lnTo>
                  <a:pt x="666" y="589"/>
                </a:lnTo>
                <a:lnTo>
                  <a:pt x="649" y="613"/>
                </a:lnTo>
                <a:lnTo>
                  <a:pt x="631" y="634"/>
                </a:lnTo>
                <a:lnTo>
                  <a:pt x="610" y="654"/>
                </a:lnTo>
                <a:lnTo>
                  <a:pt x="586" y="669"/>
                </a:lnTo>
                <a:lnTo>
                  <a:pt x="586" y="695"/>
                </a:lnTo>
                <a:lnTo>
                  <a:pt x="595" y="695"/>
                </a:lnTo>
                <a:lnTo>
                  <a:pt x="614" y="693"/>
                </a:lnTo>
                <a:lnTo>
                  <a:pt x="621" y="710"/>
                </a:lnTo>
                <a:lnTo>
                  <a:pt x="621" y="710"/>
                </a:lnTo>
                <a:lnTo>
                  <a:pt x="627" y="730"/>
                </a:lnTo>
                <a:lnTo>
                  <a:pt x="629" y="751"/>
                </a:lnTo>
                <a:lnTo>
                  <a:pt x="629" y="751"/>
                </a:lnTo>
                <a:lnTo>
                  <a:pt x="627" y="771"/>
                </a:lnTo>
                <a:lnTo>
                  <a:pt x="621" y="790"/>
                </a:lnTo>
                <a:lnTo>
                  <a:pt x="618" y="794"/>
                </a:lnTo>
                <a:lnTo>
                  <a:pt x="621" y="801"/>
                </a:lnTo>
                <a:lnTo>
                  <a:pt x="621" y="801"/>
                </a:lnTo>
                <a:lnTo>
                  <a:pt x="627" y="820"/>
                </a:lnTo>
                <a:lnTo>
                  <a:pt x="629" y="842"/>
                </a:lnTo>
                <a:lnTo>
                  <a:pt x="629" y="842"/>
                </a:lnTo>
                <a:lnTo>
                  <a:pt x="627" y="861"/>
                </a:lnTo>
                <a:lnTo>
                  <a:pt x="621" y="881"/>
                </a:lnTo>
                <a:lnTo>
                  <a:pt x="614" y="894"/>
                </a:lnTo>
                <a:lnTo>
                  <a:pt x="599" y="896"/>
                </a:lnTo>
                <a:lnTo>
                  <a:pt x="324" y="920"/>
                </a:lnTo>
                <a:lnTo>
                  <a:pt x="307" y="922"/>
                </a:lnTo>
                <a:lnTo>
                  <a:pt x="298" y="905"/>
                </a:lnTo>
                <a:lnTo>
                  <a:pt x="298" y="905"/>
                </a:lnTo>
                <a:lnTo>
                  <a:pt x="294" y="885"/>
                </a:lnTo>
                <a:lnTo>
                  <a:pt x="292" y="868"/>
                </a:lnTo>
                <a:lnTo>
                  <a:pt x="292" y="868"/>
                </a:lnTo>
                <a:lnTo>
                  <a:pt x="292" y="857"/>
                </a:lnTo>
                <a:lnTo>
                  <a:pt x="292" y="846"/>
                </a:lnTo>
                <a:lnTo>
                  <a:pt x="296" y="836"/>
                </a:lnTo>
                <a:lnTo>
                  <a:pt x="300" y="823"/>
                </a:lnTo>
                <a:lnTo>
                  <a:pt x="303" y="820"/>
                </a:lnTo>
                <a:lnTo>
                  <a:pt x="298" y="814"/>
                </a:lnTo>
                <a:lnTo>
                  <a:pt x="298" y="814"/>
                </a:lnTo>
                <a:lnTo>
                  <a:pt x="294" y="797"/>
                </a:lnTo>
                <a:lnTo>
                  <a:pt x="292" y="777"/>
                </a:lnTo>
                <a:lnTo>
                  <a:pt x="292" y="777"/>
                </a:lnTo>
                <a:lnTo>
                  <a:pt x="292" y="766"/>
                </a:lnTo>
                <a:lnTo>
                  <a:pt x="292" y="755"/>
                </a:lnTo>
                <a:lnTo>
                  <a:pt x="296" y="745"/>
                </a:lnTo>
                <a:lnTo>
                  <a:pt x="300" y="732"/>
                </a:lnTo>
                <a:lnTo>
                  <a:pt x="307" y="719"/>
                </a:lnTo>
                <a:lnTo>
                  <a:pt x="320" y="719"/>
                </a:lnTo>
                <a:lnTo>
                  <a:pt x="331" y="717"/>
                </a:lnTo>
                <a:lnTo>
                  <a:pt x="331" y="673"/>
                </a:lnTo>
                <a:lnTo>
                  <a:pt x="331" y="673"/>
                </a:lnTo>
                <a:lnTo>
                  <a:pt x="307" y="656"/>
                </a:lnTo>
                <a:lnTo>
                  <a:pt x="285" y="637"/>
                </a:lnTo>
                <a:lnTo>
                  <a:pt x="266" y="615"/>
                </a:lnTo>
                <a:lnTo>
                  <a:pt x="248" y="591"/>
                </a:lnTo>
                <a:lnTo>
                  <a:pt x="248" y="591"/>
                </a:lnTo>
                <a:lnTo>
                  <a:pt x="233" y="563"/>
                </a:lnTo>
                <a:lnTo>
                  <a:pt x="222" y="531"/>
                </a:lnTo>
                <a:lnTo>
                  <a:pt x="216" y="498"/>
                </a:lnTo>
                <a:lnTo>
                  <a:pt x="214" y="466"/>
                </a:lnTo>
                <a:lnTo>
                  <a:pt x="214" y="466"/>
                </a:lnTo>
                <a:lnTo>
                  <a:pt x="214" y="440"/>
                </a:lnTo>
                <a:lnTo>
                  <a:pt x="218" y="416"/>
                </a:lnTo>
                <a:lnTo>
                  <a:pt x="225" y="392"/>
                </a:lnTo>
                <a:lnTo>
                  <a:pt x="233" y="370"/>
                </a:lnTo>
                <a:lnTo>
                  <a:pt x="242" y="349"/>
                </a:lnTo>
                <a:lnTo>
                  <a:pt x="255" y="329"/>
                </a:lnTo>
                <a:lnTo>
                  <a:pt x="270" y="310"/>
                </a:lnTo>
                <a:lnTo>
                  <a:pt x="285" y="293"/>
                </a:lnTo>
                <a:lnTo>
                  <a:pt x="285" y="293"/>
                </a:lnTo>
                <a:lnTo>
                  <a:pt x="303" y="277"/>
                </a:lnTo>
                <a:lnTo>
                  <a:pt x="320" y="264"/>
                </a:lnTo>
                <a:lnTo>
                  <a:pt x="341" y="251"/>
                </a:lnTo>
                <a:lnTo>
                  <a:pt x="361" y="241"/>
                </a:lnTo>
                <a:lnTo>
                  <a:pt x="385" y="232"/>
                </a:lnTo>
                <a:lnTo>
                  <a:pt x="409" y="228"/>
                </a:lnTo>
                <a:lnTo>
                  <a:pt x="432" y="223"/>
                </a:lnTo>
                <a:lnTo>
                  <a:pt x="456" y="221"/>
                </a:lnTo>
                <a:lnTo>
                  <a:pt x="456" y="221"/>
                </a:lnTo>
                <a:close/>
                <a:moveTo>
                  <a:pt x="527" y="939"/>
                </a:moveTo>
                <a:lnTo>
                  <a:pt x="527" y="939"/>
                </a:lnTo>
                <a:lnTo>
                  <a:pt x="530" y="942"/>
                </a:lnTo>
                <a:lnTo>
                  <a:pt x="530" y="942"/>
                </a:lnTo>
                <a:lnTo>
                  <a:pt x="527" y="957"/>
                </a:lnTo>
                <a:lnTo>
                  <a:pt x="523" y="970"/>
                </a:lnTo>
                <a:lnTo>
                  <a:pt x="517" y="980"/>
                </a:lnTo>
                <a:lnTo>
                  <a:pt x="508" y="991"/>
                </a:lnTo>
                <a:lnTo>
                  <a:pt x="497" y="1000"/>
                </a:lnTo>
                <a:lnTo>
                  <a:pt x="486" y="1006"/>
                </a:lnTo>
                <a:lnTo>
                  <a:pt x="473" y="1011"/>
                </a:lnTo>
                <a:lnTo>
                  <a:pt x="458" y="1011"/>
                </a:lnTo>
                <a:lnTo>
                  <a:pt x="458" y="1011"/>
                </a:lnTo>
                <a:lnTo>
                  <a:pt x="445" y="1011"/>
                </a:lnTo>
                <a:lnTo>
                  <a:pt x="434" y="1006"/>
                </a:lnTo>
                <a:lnTo>
                  <a:pt x="424" y="1002"/>
                </a:lnTo>
                <a:lnTo>
                  <a:pt x="413" y="993"/>
                </a:lnTo>
                <a:lnTo>
                  <a:pt x="404" y="985"/>
                </a:lnTo>
                <a:lnTo>
                  <a:pt x="398" y="974"/>
                </a:lnTo>
                <a:lnTo>
                  <a:pt x="393" y="963"/>
                </a:lnTo>
                <a:lnTo>
                  <a:pt x="389" y="950"/>
                </a:lnTo>
                <a:lnTo>
                  <a:pt x="527" y="939"/>
                </a:lnTo>
                <a:lnTo>
                  <a:pt x="527" y="939"/>
                </a:lnTo>
                <a:close/>
                <a:moveTo>
                  <a:pt x="579" y="838"/>
                </a:moveTo>
                <a:lnTo>
                  <a:pt x="341" y="857"/>
                </a:lnTo>
                <a:lnTo>
                  <a:pt x="341" y="857"/>
                </a:lnTo>
                <a:lnTo>
                  <a:pt x="341" y="866"/>
                </a:lnTo>
                <a:lnTo>
                  <a:pt x="341" y="866"/>
                </a:lnTo>
                <a:lnTo>
                  <a:pt x="341" y="868"/>
                </a:lnTo>
                <a:lnTo>
                  <a:pt x="579" y="849"/>
                </a:lnTo>
                <a:lnTo>
                  <a:pt x="579" y="849"/>
                </a:lnTo>
                <a:lnTo>
                  <a:pt x="579" y="842"/>
                </a:lnTo>
                <a:lnTo>
                  <a:pt x="579" y="842"/>
                </a:lnTo>
                <a:lnTo>
                  <a:pt x="579" y="838"/>
                </a:lnTo>
                <a:lnTo>
                  <a:pt x="579" y="838"/>
                </a:lnTo>
                <a:close/>
                <a:moveTo>
                  <a:pt x="579" y="747"/>
                </a:moveTo>
                <a:lnTo>
                  <a:pt x="341" y="766"/>
                </a:lnTo>
                <a:lnTo>
                  <a:pt x="341" y="766"/>
                </a:lnTo>
                <a:lnTo>
                  <a:pt x="341" y="775"/>
                </a:lnTo>
                <a:lnTo>
                  <a:pt x="341" y="775"/>
                </a:lnTo>
                <a:lnTo>
                  <a:pt x="341" y="777"/>
                </a:lnTo>
                <a:lnTo>
                  <a:pt x="579" y="758"/>
                </a:lnTo>
                <a:lnTo>
                  <a:pt x="579" y="758"/>
                </a:lnTo>
                <a:lnTo>
                  <a:pt x="579" y="751"/>
                </a:lnTo>
                <a:lnTo>
                  <a:pt x="579" y="751"/>
                </a:lnTo>
                <a:lnTo>
                  <a:pt x="579" y="747"/>
                </a:lnTo>
                <a:lnTo>
                  <a:pt x="579" y="747"/>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ysClr val="windowText" lastClr="000000"/>
              </a:solidFill>
              <a:ea typeface="宋体" panose="02010600030101010101" pitchFamily="2" charset="-122"/>
            </a:endParaRPr>
          </a:p>
        </p:txBody>
      </p:sp>
    </p:spTree>
    <p:extLst>
      <p:ext uri="{BB962C8B-B14F-4D97-AF65-F5344CB8AC3E}">
        <p14:creationId xmlns:p14="http://schemas.microsoft.com/office/powerpoint/2010/main" val="364030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anim calcmode="lin" valueType="num">
                                      <p:cBhvr>
                                        <p:cTn id="8" dur="250" fill="hold"/>
                                        <p:tgtEl>
                                          <p:spTgt spid="18"/>
                                        </p:tgtEl>
                                        <p:attrNameLst>
                                          <p:attrName>ppt_x</p:attrName>
                                        </p:attrNameLst>
                                      </p:cBhvr>
                                      <p:tavLst>
                                        <p:tav tm="0">
                                          <p:val>
                                            <p:strVal val="#ppt_x"/>
                                          </p:val>
                                        </p:tav>
                                        <p:tav tm="100000">
                                          <p:val>
                                            <p:strVal val="#ppt_x"/>
                                          </p:val>
                                        </p:tav>
                                      </p:tavLst>
                                    </p:anim>
                                    <p:anim calcmode="lin" valueType="num">
                                      <p:cBhvr>
                                        <p:cTn id="9" dur="250" fill="hold"/>
                                        <p:tgtEl>
                                          <p:spTgt spid="18"/>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5"/>
          <p:cNvSpPr>
            <a:spLocks/>
          </p:cNvSpPr>
          <p:nvPr/>
        </p:nvSpPr>
        <p:spPr bwMode="auto">
          <a:xfrm rot="5400000">
            <a:off x="4407603" y="-1284665"/>
            <a:ext cx="3420062" cy="303117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rgbClr val="0070C0"/>
            </a:solidFill>
          </a:ln>
          <a:effectLst>
            <a:outerShdw blurRad="444500" dist="1524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zh-CN" altLang="en-US" sz="1600" b="1">
              <a:latin typeface="微软雅黑" panose="020B0503020204020204" pitchFamily="34" charset="-122"/>
              <a:ea typeface="微软雅黑" panose="020B0503020204020204" pitchFamily="34" charset="-122"/>
            </a:endParaRPr>
          </a:p>
        </p:txBody>
      </p:sp>
      <p:pic>
        <p:nvPicPr>
          <p:cNvPr id="41" name="Picture 3" descr="C:\Users\Administrator\Desktop\微立体创业计划\002.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297387" y="-1611560"/>
            <a:ext cx="3672408" cy="3672406"/>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64" name="TextBox 59"/>
          <p:cNvSpPr txBox="1">
            <a:spLocks noChangeArrowheads="1"/>
          </p:cNvSpPr>
          <p:nvPr/>
        </p:nvSpPr>
        <p:spPr bwMode="auto">
          <a:xfrm>
            <a:off x="4441403" y="-83018"/>
            <a:ext cx="3312368" cy="1495794"/>
          </a:xfrm>
          <a:prstGeom prst="rect">
            <a:avLst/>
          </a:prstGeom>
          <a:no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914377">
              <a:lnSpc>
                <a:spcPct val="120000"/>
              </a:lnSpc>
              <a:defRPr/>
            </a:pPr>
            <a:r>
              <a:rPr lang="zh-CN" altLang="en-US" sz="4800" b="1" kern="0" dirty="0">
                <a:solidFill>
                  <a:srgbClr val="0070C0"/>
                </a:solidFill>
                <a:latin typeface="微软雅黑" pitchFamily="34" charset="-122"/>
                <a:ea typeface="微软雅黑" pitchFamily="34" charset="-122"/>
              </a:rPr>
              <a:t>目 录</a:t>
            </a:r>
            <a:r>
              <a:rPr lang="zh-CN" altLang="en-US" sz="4000" b="1" kern="0" dirty="0">
                <a:solidFill>
                  <a:srgbClr val="0070C0"/>
                </a:solidFill>
                <a:latin typeface="微软雅黑" pitchFamily="34" charset="-122"/>
                <a:ea typeface="微软雅黑" pitchFamily="34" charset="-122"/>
              </a:rPr>
              <a:t> </a:t>
            </a:r>
            <a:endParaRPr lang="en-US" altLang="zh-CN" sz="4000" b="1" kern="0" dirty="0">
              <a:solidFill>
                <a:srgbClr val="0070C0"/>
              </a:solidFill>
              <a:latin typeface="微软雅黑" pitchFamily="34" charset="-122"/>
              <a:ea typeface="微软雅黑" pitchFamily="34" charset="-122"/>
            </a:endParaRPr>
          </a:p>
          <a:p>
            <a:pPr algn="ctr" defTabSz="914377">
              <a:lnSpc>
                <a:spcPct val="120000"/>
              </a:lnSpc>
              <a:defRPr/>
            </a:pPr>
            <a:r>
              <a:rPr lang="en-US" altLang="zh-CN" sz="2800" kern="0" dirty="0">
                <a:solidFill>
                  <a:srgbClr val="0070C0"/>
                </a:solidFill>
                <a:latin typeface="微软雅黑" pitchFamily="34" charset="-122"/>
                <a:ea typeface="微软雅黑" pitchFamily="34" charset="-122"/>
              </a:rPr>
              <a:t>Contents</a:t>
            </a:r>
            <a:endParaRPr lang="en-US" altLang="ko-KR" sz="2800" kern="0" dirty="0">
              <a:solidFill>
                <a:srgbClr val="0070C0"/>
              </a:solidFill>
              <a:latin typeface="微软雅黑" pitchFamily="34" charset="-122"/>
              <a:ea typeface="微软雅黑" pitchFamily="34" charset="-122"/>
            </a:endParaRPr>
          </a:p>
        </p:txBody>
      </p:sp>
      <p:pic>
        <p:nvPicPr>
          <p:cNvPr id="65" name="Picture 3" descr="C:\Users\Administrator\Desktop\微立体创业计划\002.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422563" y="2967916"/>
            <a:ext cx="1872208" cy="187220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66" name="Freeform 5"/>
          <p:cNvSpPr>
            <a:spLocks/>
          </p:cNvSpPr>
          <p:nvPr/>
        </p:nvSpPr>
        <p:spPr bwMode="auto">
          <a:xfrm rot="5400000">
            <a:off x="1392650" y="3168809"/>
            <a:ext cx="630395" cy="55871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070C0"/>
          </a:solidFill>
          <a:ln w="25400">
            <a:noFill/>
          </a:ln>
          <a:effectLst>
            <a:outerShdw blurRad="444500" dist="1524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zh-CN" altLang="en-US" sz="1600" b="1">
              <a:latin typeface="微软雅黑" panose="020B0503020204020204" pitchFamily="34" charset="-122"/>
              <a:ea typeface="微软雅黑" panose="020B0503020204020204" pitchFamily="34" charset="-122"/>
            </a:endParaRPr>
          </a:p>
        </p:txBody>
      </p:sp>
      <p:sp>
        <p:nvSpPr>
          <p:cNvPr id="67" name="TextBox 7"/>
          <p:cNvSpPr>
            <a:spLocks noChangeArrowheads="1"/>
          </p:cNvSpPr>
          <p:nvPr/>
        </p:nvSpPr>
        <p:spPr bwMode="auto">
          <a:xfrm>
            <a:off x="1345059" y="3263500"/>
            <a:ext cx="7255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400" b="1" dirty="0">
                <a:solidFill>
                  <a:schemeClr val="bg1"/>
                </a:solidFill>
                <a:latin typeface="Impact MT Std" pitchFamily="34" charset="0"/>
                <a:ea typeface="微软雅黑" pitchFamily="34" charset="-122"/>
                <a:sym typeface="微软雅黑" pitchFamily="34" charset="-122"/>
              </a:rPr>
              <a:t>01</a:t>
            </a:r>
            <a:endParaRPr lang="zh-CN" altLang="en-US" sz="2400" b="1" dirty="0">
              <a:solidFill>
                <a:schemeClr val="bg1"/>
              </a:solidFill>
              <a:latin typeface="Impact MT Std" pitchFamily="34" charset="0"/>
              <a:ea typeface="微软雅黑" pitchFamily="34" charset="-122"/>
              <a:sym typeface="微软雅黑" pitchFamily="34" charset="-122"/>
            </a:endParaRPr>
          </a:p>
        </p:txBody>
      </p:sp>
      <p:sp>
        <p:nvSpPr>
          <p:cNvPr id="68" name="KSO_Shape"/>
          <p:cNvSpPr>
            <a:spLocks/>
          </p:cNvSpPr>
          <p:nvPr/>
        </p:nvSpPr>
        <p:spPr bwMode="auto">
          <a:xfrm>
            <a:off x="1998627" y="3615988"/>
            <a:ext cx="747868" cy="513534"/>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0070C0"/>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008AF2"/>
              </a:solidFill>
              <a:ea typeface="宋体" panose="02010600030101010101" pitchFamily="2" charset="-122"/>
            </a:endParaRPr>
          </a:p>
        </p:txBody>
      </p:sp>
      <p:sp>
        <p:nvSpPr>
          <p:cNvPr id="69" name="文本框 26"/>
          <p:cNvSpPr txBox="1"/>
          <p:nvPr/>
        </p:nvSpPr>
        <p:spPr>
          <a:xfrm>
            <a:off x="1350555" y="4840124"/>
            <a:ext cx="1943100" cy="461665"/>
          </a:xfrm>
          <a:prstGeom prst="rect">
            <a:avLst/>
          </a:prstGeom>
          <a:noFill/>
        </p:spPr>
        <p:txBody>
          <a:bodyPr wrap="square" rtlCol="0">
            <a:spAutoFit/>
          </a:bodyPr>
          <a:lstStyle/>
          <a:p>
            <a:pPr algn="ctr"/>
            <a:r>
              <a:rPr lang="zh-CN" altLang="en-US" sz="2400" b="1" spc="100" dirty="0">
                <a:solidFill>
                  <a:srgbClr val="0070C0"/>
                </a:solidFill>
                <a:latin typeface="微软雅黑" panose="020B0503020204020204" pitchFamily="34" charset="-122"/>
                <a:ea typeface="微软雅黑" panose="020B0503020204020204" pitchFamily="34" charset="-122"/>
              </a:rPr>
              <a:t>等保介绍</a:t>
            </a:r>
            <a:endParaRPr lang="en-US" altLang="zh-CN" sz="2400" b="1" spc="100" dirty="0">
              <a:solidFill>
                <a:srgbClr val="0070C0"/>
              </a:solidFill>
              <a:latin typeface="微软雅黑" panose="020B0503020204020204" pitchFamily="34" charset="-122"/>
              <a:ea typeface="微软雅黑" panose="020B0503020204020204" pitchFamily="34" charset="-122"/>
            </a:endParaRPr>
          </a:p>
        </p:txBody>
      </p:sp>
      <p:pic>
        <p:nvPicPr>
          <p:cNvPr id="70" name="Picture 3" descr="C:\Users\Administrator\Desktop\微立体创业计划\002.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294771" y="2967916"/>
            <a:ext cx="1872208" cy="187220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71" name="Freeform 5"/>
          <p:cNvSpPr>
            <a:spLocks/>
          </p:cNvSpPr>
          <p:nvPr/>
        </p:nvSpPr>
        <p:spPr bwMode="auto">
          <a:xfrm rot="5400000">
            <a:off x="3192850" y="4083877"/>
            <a:ext cx="630395" cy="55871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070C0"/>
          </a:solidFill>
          <a:ln w="25400">
            <a:noFill/>
          </a:ln>
          <a:effectLst>
            <a:outerShdw blurRad="444500" dist="1524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zh-CN" altLang="en-US" sz="1600" b="1">
              <a:latin typeface="微软雅黑" panose="020B0503020204020204" pitchFamily="34" charset="-122"/>
              <a:ea typeface="微软雅黑" panose="020B0503020204020204" pitchFamily="34" charset="-122"/>
            </a:endParaRPr>
          </a:p>
        </p:txBody>
      </p:sp>
      <p:sp>
        <p:nvSpPr>
          <p:cNvPr id="72" name="TextBox 7"/>
          <p:cNvSpPr>
            <a:spLocks noChangeArrowheads="1"/>
          </p:cNvSpPr>
          <p:nvPr/>
        </p:nvSpPr>
        <p:spPr bwMode="auto">
          <a:xfrm>
            <a:off x="3145259" y="4178568"/>
            <a:ext cx="7255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400" b="1" dirty="0">
                <a:solidFill>
                  <a:schemeClr val="bg1"/>
                </a:solidFill>
                <a:latin typeface="Impact MT Std" pitchFamily="34" charset="0"/>
                <a:ea typeface="微软雅黑" pitchFamily="34" charset="-122"/>
                <a:sym typeface="微软雅黑" pitchFamily="34" charset="-122"/>
              </a:rPr>
              <a:t>02</a:t>
            </a:r>
            <a:endParaRPr lang="zh-CN" altLang="en-US" sz="2400" b="1" dirty="0">
              <a:solidFill>
                <a:schemeClr val="bg1"/>
              </a:solidFill>
              <a:latin typeface="Impact MT Std" pitchFamily="34" charset="0"/>
              <a:ea typeface="微软雅黑" pitchFamily="34" charset="-122"/>
              <a:sym typeface="微软雅黑" pitchFamily="34" charset="-122"/>
            </a:endParaRPr>
          </a:p>
        </p:txBody>
      </p:sp>
      <p:sp>
        <p:nvSpPr>
          <p:cNvPr id="73" name="KSO_Shape"/>
          <p:cNvSpPr>
            <a:spLocks/>
          </p:cNvSpPr>
          <p:nvPr/>
        </p:nvSpPr>
        <p:spPr bwMode="auto">
          <a:xfrm>
            <a:off x="3894657" y="3663757"/>
            <a:ext cx="672436" cy="528295"/>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0070C0"/>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008AF2"/>
              </a:solidFill>
              <a:ea typeface="宋体" panose="02010600030101010101" pitchFamily="2" charset="-122"/>
            </a:endParaRPr>
          </a:p>
        </p:txBody>
      </p:sp>
      <p:sp>
        <p:nvSpPr>
          <p:cNvPr id="74" name="文本框 26"/>
          <p:cNvSpPr txBox="1"/>
          <p:nvPr/>
        </p:nvSpPr>
        <p:spPr>
          <a:xfrm>
            <a:off x="3290391" y="4840124"/>
            <a:ext cx="1943100" cy="461665"/>
          </a:xfrm>
          <a:prstGeom prst="rect">
            <a:avLst/>
          </a:prstGeom>
          <a:noFill/>
        </p:spPr>
        <p:txBody>
          <a:bodyPr wrap="square" rtlCol="0">
            <a:spAutoFit/>
          </a:bodyPr>
          <a:lstStyle/>
          <a:p>
            <a:pPr algn="ctr"/>
            <a:r>
              <a:rPr lang="zh-CN" altLang="en-US" sz="2400" b="1" spc="100" dirty="0">
                <a:solidFill>
                  <a:srgbClr val="0070C0"/>
                </a:solidFill>
                <a:latin typeface="微软雅黑" panose="020B0503020204020204" pitchFamily="34" charset="-122"/>
                <a:ea typeface="微软雅黑" panose="020B0503020204020204" pitchFamily="34" charset="-122"/>
              </a:rPr>
              <a:t>定级备案</a:t>
            </a:r>
            <a:endParaRPr lang="en-US" altLang="zh-CN" sz="2400" b="1" spc="100" dirty="0">
              <a:solidFill>
                <a:srgbClr val="0070C0"/>
              </a:solidFill>
              <a:latin typeface="微软雅黑" panose="020B0503020204020204" pitchFamily="34" charset="-122"/>
              <a:ea typeface="微软雅黑" panose="020B0503020204020204" pitchFamily="34" charset="-122"/>
            </a:endParaRPr>
          </a:p>
        </p:txBody>
      </p:sp>
      <p:pic>
        <p:nvPicPr>
          <p:cNvPr id="75" name="Picture 3" descr="C:\Users\Administrator\Desktop\微立体创业计划\002.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5161483" y="2967916"/>
            <a:ext cx="1872208" cy="187220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76" name="Freeform 5"/>
          <p:cNvSpPr>
            <a:spLocks/>
          </p:cNvSpPr>
          <p:nvPr/>
        </p:nvSpPr>
        <p:spPr bwMode="auto">
          <a:xfrm rot="5400000">
            <a:off x="5131570" y="3168809"/>
            <a:ext cx="630395" cy="55871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070C0"/>
          </a:solidFill>
          <a:ln w="25400">
            <a:noFill/>
          </a:ln>
          <a:effectLst>
            <a:outerShdw blurRad="444500" dist="1524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zh-CN" altLang="en-US" sz="1600" b="1">
              <a:latin typeface="微软雅黑" panose="020B0503020204020204" pitchFamily="34" charset="-122"/>
              <a:ea typeface="微软雅黑" panose="020B0503020204020204" pitchFamily="34" charset="-122"/>
            </a:endParaRPr>
          </a:p>
        </p:txBody>
      </p:sp>
      <p:sp>
        <p:nvSpPr>
          <p:cNvPr id="77" name="TextBox 7"/>
          <p:cNvSpPr>
            <a:spLocks noChangeArrowheads="1"/>
          </p:cNvSpPr>
          <p:nvPr/>
        </p:nvSpPr>
        <p:spPr bwMode="auto">
          <a:xfrm>
            <a:off x="5083979" y="3263500"/>
            <a:ext cx="7255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400" b="1" dirty="0">
                <a:solidFill>
                  <a:schemeClr val="bg1"/>
                </a:solidFill>
                <a:latin typeface="Impact MT Std" pitchFamily="34" charset="0"/>
                <a:ea typeface="微软雅黑" pitchFamily="34" charset="-122"/>
                <a:sym typeface="微软雅黑" pitchFamily="34" charset="-122"/>
              </a:rPr>
              <a:t>03</a:t>
            </a:r>
            <a:endParaRPr lang="zh-CN" altLang="en-US" sz="2400" b="1" dirty="0">
              <a:solidFill>
                <a:schemeClr val="bg1"/>
              </a:solidFill>
              <a:latin typeface="Impact MT Std" pitchFamily="34" charset="0"/>
              <a:ea typeface="微软雅黑" pitchFamily="34" charset="-122"/>
              <a:sym typeface="微软雅黑" pitchFamily="34" charset="-122"/>
            </a:endParaRPr>
          </a:p>
        </p:txBody>
      </p:sp>
      <p:sp>
        <p:nvSpPr>
          <p:cNvPr id="78" name="KSO_Shape"/>
          <p:cNvSpPr>
            <a:spLocks/>
          </p:cNvSpPr>
          <p:nvPr/>
        </p:nvSpPr>
        <p:spPr bwMode="auto">
          <a:xfrm>
            <a:off x="5784298" y="3565174"/>
            <a:ext cx="684534" cy="677689"/>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0070C0"/>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008AF2"/>
              </a:solidFill>
              <a:ea typeface="宋体" panose="02010600030101010101" pitchFamily="2" charset="-122"/>
            </a:endParaRPr>
          </a:p>
        </p:txBody>
      </p:sp>
      <p:sp>
        <p:nvSpPr>
          <p:cNvPr id="79" name="文本框 26"/>
          <p:cNvSpPr txBox="1"/>
          <p:nvPr/>
        </p:nvSpPr>
        <p:spPr>
          <a:xfrm>
            <a:off x="5162599" y="4840124"/>
            <a:ext cx="1943100" cy="461665"/>
          </a:xfrm>
          <a:prstGeom prst="rect">
            <a:avLst/>
          </a:prstGeom>
          <a:noFill/>
        </p:spPr>
        <p:txBody>
          <a:bodyPr wrap="square" rtlCol="0">
            <a:spAutoFit/>
          </a:bodyPr>
          <a:lstStyle/>
          <a:p>
            <a:pPr algn="ctr"/>
            <a:r>
              <a:rPr lang="zh-CN" altLang="en-US" sz="24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差距评估</a:t>
            </a:r>
            <a:endParaRPr lang="en-US" altLang="zh-CN" sz="2400" b="1" spc="100" dirty="0">
              <a:solidFill>
                <a:srgbClr val="0070C0"/>
              </a:solidFill>
              <a:latin typeface="微软雅黑" panose="020B0503020204020204" pitchFamily="34" charset="-122"/>
              <a:ea typeface="微软雅黑" panose="020B0503020204020204" pitchFamily="34" charset="-122"/>
            </a:endParaRPr>
          </a:p>
        </p:txBody>
      </p:sp>
      <p:pic>
        <p:nvPicPr>
          <p:cNvPr id="80" name="Picture 3" descr="C:\Users\Administrator\Desktop\微立体创业计划\002.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7039187" y="2967916"/>
            <a:ext cx="1872208" cy="187220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81" name="Freeform 5"/>
          <p:cNvSpPr>
            <a:spLocks/>
          </p:cNvSpPr>
          <p:nvPr/>
        </p:nvSpPr>
        <p:spPr bwMode="auto">
          <a:xfrm rot="5400000">
            <a:off x="6937266" y="4083877"/>
            <a:ext cx="630395" cy="55871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070C0"/>
          </a:solidFill>
          <a:ln w="25400">
            <a:noFill/>
          </a:ln>
          <a:effectLst>
            <a:outerShdw blurRad="444500" dist="1524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zh-CN" altLang="en-US" sz="1600" b="1">
              <a:latin typeface="微软雅黑" panose="020B0503020204020204" pitchFamily="34" charset="-122"/>
              <a:ea typeface="微软雅黑" panose="020B0503020204020204" pitchFamily="34" charset="-122"/>
            </a:endParaRPr>
          </a:p>
        </p:txBody>
      </p:sp>
      <p:sp>
        <p:nvSpPr>
          <p:cNvPr id="82" name="TextBox 7"/>
          <p:cNvSpPr>
            <a:spLocks noChangeArrowheads="1"/>
          </p:cNvSpPr>
          <p:nvPr/>
        </p:nvSpPr>
        <p:spPr bwMode="auto">
          <a:xfrm>
            <a:off x="6889675" y="4178568"/>
            <a:ext cx="7255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400" b="1" dirty="0">
                <a:solidFill>
                  <a:schemeClr val="bg1"/>
                </a:solidFill>
                <a:latin typeface="Impact MT Std" pitchFamily="34" charset="0"/>
                <a:ea typeface="微软雅黑" pitchFamily="34" charset="-122"/>
                <a:sym typeface="微软雅黑" pitchFamily="34" charset="-122"/>
              </a:rPr>
              <a:t>04</a:t>
            </a:r>
            <a:endParaRPr lang="zh-CN" altLang="en-US" sz="2400" b="1" dirty="0">
              <a:solidFill>
                <a:schemeClr val="bg1"/>
              </a:solidFill>
              <a:latin typeface="Impact MT Std" pitchFamily="34" charset="0"/>
              <a:ea typeface="微软雅黑" pitchFamily="34" charset="-122"/>
              <a:sym typeface="微软雅黑" pitchFamily="34" charset="-122"/>
            </a:endParaRPr>
          </a:p>
        </p:txBody>
      </p:sp>
      <p:sp>
        <p:nvSpPr>
          <p:cNvPr id="84" name="文本框 26"/>
          <p:cNvSpPr txBox="1"/>
          <p:nvPr/>
        </p:nvSpPr>
        <p:spPr>
          <a:xfrm>
            <a:off x="7033691" y="4840124"/>
            <a:ext cx="1943100" cy="461665"/>
          </a:xfrm>
          <a:prstGeom prst="rect">
            <a:avLst/>
          </a:prstGeom>
          <a:noFill/>
        </p:spPr>
        <p:txBody>
          <a:bodyPr wrap="square" rtlCol="0">
            <a:spAutoFit/>
          </a:bodyPr>
          <a:lstStyle/>
          <a:p>
            <a:pPr algn="ctr"/>
            <a:r>
              <a:rPr lang="zh-CN" altLang="en-US" sz="2400" b="1" spc="100" dirty="0">
                <a:solidFill>
                  <a:srgbClr val="0070C0"/>
                </a:solidFill>
                <a:latin typeface="微软雅黑" panose="020B0503020204020204" pitchFamily="34" charset="-122"/>
                <a:ea typeface="微软雅黑" panose="020B0503020204020204" pitchFamily="34" charset="-122"/>
              </a:rPr>
              <a:t>安全整改</a:t>
            </a:r>
            <a:endParaRPr lang="en-US" altLang="zh-CN" sz="2400" b="1" spc="100" dirty="0">
              <a:solidFill>
                <a:srgbClr val="0070C0"/>
              </a:solidFill>
              <a:latin typeface="微软雅黑" panose="020B0503020204020204" pitchFamily="34" charset="-122"/>
              <a:ea typeface="微软雅黑" panose="020B0503020204020204" pitchFamily="34" charset="-122"/>
            </a:endParaRPr>
          </a:p>
        </p:txBody>
      </p:sp>
      <p:pic>
        <p:nvPicPr>
          <p:cNvPr id="85" name="Picture 3" descr="C:\Users\Administrator\Desktop\微立体创业计划\002.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8905899" y="2967916"/>
            <a:ext cx="1872208" cy="187220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86" name="Freeform 5"/>
          <p:cNvSpPr>
            <a:spLocks/>
          </p:cNvSpPr>
          <p:nvPr/>
        </p:nvSpPr>
        <p:spPr bwMode="auto">
          <a:xfrm rot="5400000">
            <a:off x="8875986" y="3168809"/>
            <a:ext cx="630395" cy="55871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070C0"/>
          </a:solidFill>
          <a:ln w="25400">
            <a:noFill/>
          </a:ln>
          <a:effectLst>
            <a:outerShdw blurRad="444500" dist="1524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zh-CN" altLang="en-US" sz="1600" b="1">
              <a:latin typeface="微软雅黑" panose="020B0503020204020204" pitchFamily="34" charset="-122"/>
              <a:ea typeface="微软雅黑" panose="020B0503020204020204" pitchFamily="34" charset="-122"/>
            </a:endParaRPr>
          </a:p>
        </p:txBody>
      </p:sp>
      <p:sp>
        <p:nvSpPr>
          <p:cNvPr id="87" name="TextBox 7"/>
          <p:cNvSpPr>
            <a:spLocks noChangeArrowheads="1"/>
          </p:cNvSpPr>
          <p:nvPr/>
        </p:nvSpPr>
        <p:spPr bwMode="auto">
          <a:xfrm>
            <a:off x="8828395" y="3263500"/>
            <a:ext cx="7255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400" b="1" dirty="0">
                <a:solidFill>
                  <a:schemeClr val="bg1"/>
                </a:solidFill>
                <a:latin typeface="Impact MT Std" pitchFamily="34" charset="0"/>
                <a:ea typeface="微软雅黑" pitchFamily="34" charset="-122"/>
                <a:sym typeface="微软雅黑" pitchFamily="34" charset="-122"/>
              </a:rPr>
              <a:t>05</a:t>
            </a:r>
            <a:endParaRPr lang="zh-CN" altLang="en-US" sz="2400" b="1" dirty="0">
              <a:solidFill>
                <a:schemeClr val="bg1"/>
              </a:solidFill>
              <a:latin typeface="Impact MT Std" pitchFamily="34" charset="0"/>
              <a:ea typeface="微软雅黑" pitchFamily="34" charset="-122"/>
              <a:sym typeface="微软雅黑" pitchFamily="34" charset="-122"/>
            </a:endParaRPr>
          </a:p>
        </p:txBody>
      </p:sp>
      <p:sp>
        <p:nvSpPr>
          <p:cNvPr id="89" name="文本框 26"/>
          <p:cNvSpPr txBox="1"/>
          <p:nvPr/>
        </p:nvSpPr>
        <p:spPr>
          <a:xfrm>
            <a:off x="8907015" y="4840124"/>
            <a:ext cx="1943100" cy="461665"/>
          </a:xfrm>
          <a:prstGeom prst="rect">
            <a:avLst/>
          </a:prstGeom>
          <a:noFill/>
        </p:spPr>
        <p:txBody>
          <a:bodyPr wrap="square" rtlCol="0">
            <a:spAutoFit/>
          </a:bodyPr>
          <a:lstStyle/>
          <a:p>
            <a:pPr algn="ctr"/>
            <a:r>
              <a:rPr lang="zh-CN" altLang="en-US" sz="2400" b="1" spc="100" dirty="0">
                <a:solidFill>
                  <a:srgbClr val="0070C0"/>
                </a:solidFill>
                <a:latin typeface="微软雅黑" panose="020B0503020204020204" pitchFamily="34" charset="-122"/>
                <a:ea typeface="微软雅黑" panose="020B0503020204020204" pitchFamily="34" charset="-122"/>
              </a:rPr>
              <a:t>等保测评</a:t>
            </a:r>
            <a:endParaRPr lang="en-US" altLang="zh-CN" sz="2400" b="1" spc="100" dirty="0">
              <a:solidFill>
                <a:srgbClr val="0070C0"/>
              </a:solidFill>
              <a:latin typeface="微软雅黑" panose="020B0503020204020204" pitchFamily="34" charset="-122"/>
              <a:ea typeface="微软雅黑" panose="020B0503020204020204" pitchFamily="34" charset="-122"/>
            </a:endParaRPr>
          </a:p>
        </p:txBody>
      </p:sp>
      <p:sp>
        <p:nvSpPr>
          <p:cNvPr id="30" name="PA_任意多边形 71"/>
          <p:cNvSpPr>
            <a:spLocks noEditPoints="1"/>
          </p:cNvSpPr>
          <p:nvPr>
            <p:custDataLst>
              <p:tags r:id="rId1"/>
            </p:custDataLst>
          </p:nvPr>
        </p:nvSpPr>
        <p:spPr bwMode="auto">
          <a:xfrm>
            <a:off x="9553971" y="3655023"/>
            <a:ext cx="648072" cy="537029"/>
          </a:xfrm>
          <a:custGeom>
            <a:avLst/>
            <a:gdLst/>
            <a:ahLst/>
            <a:cxnLst>
              <a:cxn ang="0">
                <a:pos x="65" y="22"/>
              </a:cxn>
              <a:cxn ang="0">
                <a:pos x="26" y="45"/>
              </a:cxn>
              <a:cxn ang="0">
                <a:pos x="0" y="26"/>
              </a:cxn>
              <a:cxn ang="0">
                <a:pos x="39" y="0"/>
              </a:cxn>
              <a:cxn ang="0">
                <a:pos x="65" y="22"/>
              </a:cxn>
              <a:cxn ang="0">
                <a:pos x="65" y="69"/>
              </a:cxn>
              <a:cxn ang="0">
                <a:pos x="39" y="91"/>
              </a:cxn>
              <a:cxn ang="0">
                <a:pos x="0" y="67"/>
              </a:cxn>
              <a:cxn ang="0">
                <a:pos x="26" y="45"/>
              </a:cxn>
              <a:cxn ang="0">
                <a:pos x="65" y="69"/>
              </a:cxn>
              <a:cxn ang="0">
                <a:pos x="101" y="97"/>
              </a:cxn>
              <a:cxn ang="0">
                <a:pos x="65" y="119"/>
              </a:cxn>
              <a:cxn ang="0">
                <a:pos x="65" y="119"/>
              </a:cxn>
              <a:cxn ang="0">
                <a:pos x="65" y="119"/>
              </a:cxn>
              <a:cxn ang="0">
                <a:pos x="65" y="119"/>
              </a:cxn>
              <a:cxn ang="0">
                <a:pos x="65" y="119"/>
              </a:cxn>
              <a:cxn ang="0">
                <a:pos x="26" y="97"/>
              </a:cxn>
              <a:cxn ang="0">
                <a:pos x="26" y="89"/>
              </a:cxn>
              <a:cxn ang="0">
                <a:pos x="39" y="95"/>
              </a:cxn>
              <a:cxn ang="0">
                <a:pos x="65" y="74"/>
              </a:cxn>
              <a:cxn ang="0">
                <a:pos x="65" y="74"/>
              </a:cxn>
              <a:cxn ang="0">
                <a:pos x="65" y="74"/>
              </a:cxn>
              <a:cxn ang="0">
                <a:pos x="65" y="74"/>
              </a:cxn>
              <a:cxn ang="0">
                <a:pos x="65" y="74"/>
              </a:cxn>
              <a:cxn ang="0">
                <a:pos x="91" y="95"/>
              </a:cxn>
              <a:cxn ang="0">
                <a:pos x="101" y="89"/>
              </a:cxn>
              <a:cxn ang="0">
                <a:pos x="101" y="97"/>
              </a:cxn>
              <a:cxn ang="0">
                <a:pos x="127" y="26"/>
              </a:cxn>
              <a:cxn ang="0">
                <a:pos x="101" y="45"/>
              </a:cxn>
              <a:cxn ang="0">
                <a:pos x="65" y="22"/>
              </a:cxn>
              <a:cxn ang="0">
                <a:pos x="91" y="0"/>
              </a:cxn>
              <a:cxn ang="0">
                <a:pos x="127" y="26"/>
              </a:cxn>
              <a:cxn ang="0">
                <a:pos x="127" y="67"/>
              </a:cxn>
              <a:cxn ang="0">
                <a:pos x="91" y="91"/>
              </a:cxn>
              <a:cxn ang="0">
                <a:pos x="65" y="69"/>
              </a:cxn>
              <a:cxn ang="0">
                <a:pos x="101" y="45"/>
              </a:cxn>
              <a:cxn ang="0">
                <a:pos x="127" y="67"/>
              </a:cxn>
            </a:cxnLst>
            <a:rect l="0" t="0" r="r" b="b"/>
            <a:pathLst>
              <a:path w="127" h="119">
                <a:moveTo>
                  <a:pt x="65" y="22"/>
                </a:moveTo>
                <a:lnTo>
                  <a:pt x="26" y="45"/>
                </a:lnTo>
                <a:lnTo>
                  <a:pt x="0" y="26"/>
                </a:lnTo>
                <a:lnTo>
                  <a:pt x="39" y="0"/>
                </a:lnTo>
                <a:lnTo>
                  <a:pt x="65" y="22"/>
                </a:lnTo>
                <a:close/>
                <a:moveTo>
                  <a:pt x="65" y="69"/>
                </a:moveTo>
                <a:lnTo>
                  <a:pt x="39" y="91"/>
                </a:lnTo>
                <a:lnTo>
                  <a:pt x="0" y="67"/>
                </a:lnTo>
                <a:lnTo>
                  <a:pt x="26" y="45"/>
                </a:lnTo>
                <a:lnTo>
                  <a:pt x="65" y="69"/>
                </a:lnTo>
                <a:close/>
                <a:moveTo>
                  <a:pt x="101" y="97"/>
                </a:moveTo>
                <a:lnTo>
                  <a:pt x="65" y="119"/>
                </a:lnTo>
                <a:lnTo>
                  <a:pt x="65" y="119"/>
                </a:lnTo>
                <a:lnTo>
                  <a:pt x="65" y="119"/>
                </a:lnTo>
                <a:lnTo>
                  <a:pt x="65" y="119"/>
                </a:lnTo>
                <a:lnTo>
                  <a:pt x="65" y="119"/>
                </a:lnTo>
                <a:lnTo>
                  <a:pt x="26" y="97"/>
                </a:lnTo>
                <a:lnTo>
                  <a:pt x="26" y="89"/>
                </a:lnTo>
                <a:lnTo>
                  <a:pt x="39" y="95"/>
                </a:lnTo>
                <a:lnTo>
                  <a:pt x="65" y="74"/>
                </a:lnTo>
                <a:lnTo>
                  <a:pt x="65" y="74"/>
                </a:lnTo>
                <a:lnTo>
                  <a:pt x="65" y="74"/>
                </a:lnTo>
                <a:lnTo>
                  <a:pt x="65" y="74"/>
                </a:lnTo>
                <a:lnTo>
                  <a:pt x="65" y="74"/>
                </a:lnTo>
                <a:lnTo>
                  <a:pt x="91" y="95"/>
                </a:lnTo>
                <a:lnTo>
                  <a:pt x="101" y="89"/>
                </a:lnTo>
                <a:lnTo>
                  <a:pt x="101" y="97"/>
                </a:lnTo>
                <a:close/>
                <a:moveTo>
                  <a:pt x="127" y="26"/>
                </a:moveTo>
                <a:lnTo>
                  <a:pt x="101" y="45"/>
                </a:lnTo>
                <a:lnTo>
                  <a:pt x="65" y="22"/>
                </a:lnTo>
                <a:lnTo>
                  <a:pt x="91" y="0"/>
                </a:lnTo>
                <a:lnTo>
                  <a:pt x="127" y="26"/>
                </a:lnTo>
                <a:close/>
                <a:moveTo>
                  <a:pt x="127" y="67"/>
                </a:moveTo>
                <a:lnTo>
                  <a:pt x="91" y="91"/>
                </a:lnTo>
                <a:lnTo>
                  <a:pt x="65" y="69"/>
                </a:lnTo>
                <a:lnTo>
                  <a:pt x="101" y="45"/>
                </a:lnTo>
                <a:lnTo>
                  <a:pt x="127" y="67"/>
                </a:lnTo>
                <a:close/>
              </a:path>
            </a:pathLst>
          </a:custGeom>
          <a:solidFill>
            <a:srgbClr val="0070C0"/>
          </a:solidFill>
          <a:ln>
            <a:solidFill>
              <a:schemeClr val="tx2">
                <a:lumMod val="60000"/>
                <a:lumOff val="40000"/>
              </a:schemeClr>
            </a:solidFill>
          </a:ln>
        </p:spPr>
        <p:txBody>
          <a:bodyPr anchor="ctr">
            <a:scene3d>
              <a:camera prst="orthographicFront"/>
              <a:lightRig rig="threePt" dir="t"/>
            </a:scene3d>
            <a:sp3d contourW="12700">
              <a:contourClr>
                <a:srgbClr val="FFFFFF"/>
              </a:contourClr>
            </a:sp3d>
          </a:bodyPr>
          <a:lstStyle/>
          <a:p>
            <a:pPr algn="ctr"/>
            <a:endParaRPr lang="en-US">
              <a:solidFill>
                <a:schemeClr val="bg1"/>
              </a:solidFill>
              <a:ea typeface="宋体" panose="02010600030101010101" pitchFamily="2" charset="-122"/>
            </a:endParaRPr>
          </a:p>
        </p:txBody>
      </p:sp>
      <p:sp>
        <p:nvSpPr>
          <p:cNvPr id="31" name="KSO_Shape">
            <a:extLst>
              <a:ext uri="{FF2B5EF4-FFF2-40B4-BE49-F238E27FC236}">
                <a16:creationId xmlns:a16="http://schemas.microsoft.com/office/drawing/2014/main" xmlns="" id="{44B0A8F5-C3AB-4509-BA05-3D1A8FFF646F}"/>
              </a:ext>
            </a:extLst>
          </p:cNvPr>
          <p:cNvSpPr>
            <a:spLocks/>
          </p:cNvSpPr>
          <p:nvPr/>
        </p:nvSpPr>
        <p:spPr bwMode="auto">
          <a:xfrm>
            <a:off x="7657399" y="3620785"/>
            <a:ext cx="672436" cy="528295"/>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0070C0"/>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008AF2"/>
              </a:solidFill>
              <a:ea typeface="宋体" panose="02010600030101010101" pitchFamily="2" charset="-122"/>
            </a:endParaRPr>
          </a:p>
        </p:txBody>
      </p:sp>
    </p:spTree>
    <p:extLst>
      <p:ext uri="{BB962C8B-B14F-4D97-AF65-F5344CB8AC3E}">
        <p14:creationId xmlns:p14="http://schemas.microsoft.com/office/powerpoint/2010/main" val="2672174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25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
                                        <p:tgtEl>
                                          <p:spTgt spid="41"/>
                                        </p:tgtEl>
                                      </p:cBhvr>
                                    </p:animEffect>
                                    <p:anim calcmode="lin" valueType="num">
                                      <p:cBhvr>
                                        <p:cTn id="8" dur="10" fill="hold"/>
                                        <p:tgtEl>
                                          <p:spTgt spid="41"/>
                                        </p:tgtEl>
                                        <p:attrNameLst>
                                          <p:attrName>ppt_x</p:attrName>
                                        </p:attrNameLst>
                                      </p:cBhvr>
                                      <p:tavLst>
                                        <p:tav tm="0">
                                          <p:val>
                                            <p:strVal val="#ppt_x"/>
                                          </p:val>
                                        </p:tav>
                                        <p:tav tm="100000">
                                          <p:val>
                                            <p:strVal val="#ppt_x"/>
                                          </p:val>
                                        </p:tav>
                                      </p:tavLst>
                                    </p:anim>
                                    <p:anim calcmode="lin" valueType="num">
                                      <p:cBhvr>
                                        <p:cTn id="9" dur="10" fill="hold"/>
                                        <p:tgtEl>
                                          <p:spTgt spid="41"/>
                                        </p:tgtEl>
                                        <p:attrNameLst>
                                          <p:attrName>ppt_y</p:attrName>
                                        </p:attrNameLst>
                                      </p:cBhvr>
                                      <p:tavLst>
                                        <p:tav tm="0">
                                          <p:val>
                                            <p:strVal val="#ppt_y-.1"/>
                                          </p:val>
                                        </p:tav>
                                        <p:tav tm="100000">
                                          <p:val>
                                            <p:strVal val="#ppt_y"/>
                                          </p:val>
                                        </p:tav>
                                      </p:tavLst>
                                    </p:anim>
                                  </p:childTnLst>
                                </p:cTn>
                              </p:par>
                            </p:childTnLst>
                          </p:cTn>
                        </p:par>
                        <p:par>
                          <p:cTn id="10" fill="hold">
                            <p:stCondLst>
                              <p:cond delay="260"/>
                            </p:stCondLst>
                            <p:childTnLst>
                              <p:par>
                                <p:cTn id="11" presetID="21" presetClass="entr" presetSubtype="1" fill="hold" grpId="0"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heel(1)">
                                      <p:cBhvr>
                                        <p:cTn id="13" dur="250"/>
                                        <p:tgtEl>
                                          <p:spTgt spid="40"/>
                                        </p:tgtEl>
                                      </p:cBhvr>
                                    </p:animEffect>
                                  </p:childTnLst>
                                </p:cTn>
                              </p:par>
                            </p:childTnLst>
                          </p:cTn>
                        </p:par>
                        <p:par>
                          <p:cTn id="14" fill="hold">
                            <p:stCondLst>
                              <p:cond delay="510"/>
                            </p:stCondLst>
                            <p:childTnLst>
                              <p:par>
                                <p:cTn id="15" presetID="47" presetClass="entr" presetSubtype="0" fill="hold" grpId="0" nodeType="after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fade">
                                      <p:cBhvr>
                                        <p:cTn id="17" dur="250"/>
                                        <p:tgtEl>
                                          <p:spTgt spid="64"/>
                                        </p:tgtEl>
                                      </p:cBhvr>
                                    </p:animEffect>
                                    <p:anim calcmode="lin" valueType="num">
                                      <p:cBhvr>
                                        <p:cTn id="18" dur="250" fill="hold"/>
                                        <p:tgtEl>
                                          <p:spTgt spid="64"/>
                                        </p:tgtEl>
                                        <p:attrNameLst>
                                          <p:attrName>ppt_x</p:attrName>
                                        </p:attrNameLst>
                                      </p:cBhvr>
                                      <p:tavLst>
                                        <p:tav tm="0">
                                          <p:val>
                                            <p:strVal val="#ppt_x"/>
                                          </p:val>
                                        </p:tav>
                                        <p:tav tm="100000">
                                          <p:val>
                                            <p:strVal val="#ppt_x"/>
                                          </p:val>
                                        </p:tav>
                                      </p:tavLst>
                                    </p:anim>
                                    <p:anim calcmode="lin" valueType="num">
                                      <p:cBhvr>
                                        <p:cTn id="19" dur="250" fill="hold"/>
                                        <p:tgtEl>
                                          <p:spTgt spid="64"/>
                                        </p:tgtEl>
                                        <p:attrNameLst>
                                          <p:attrName>ppt_y</p:attrName>
                                        </p:attrNameLst>
                                      </p:cBhvr>
                                      <p:tavLst>
                                        <p:tav tm="0">
                                          <p:val>
                                            <p:strVal val="#ppt_y-.1"/>
                                          </p:val>
                                        </p:tav>
                                        <p:tav tm="100000">
                                          <p:val>
                                            <p:strVal val="#ppt_y"/>
                                          </p:val>
                                        </p:tav>
                                      </p:tavLst>
                                    </p:anim>
                                  </p:childTnLst>
                                </p:cTn>
                              </p:par>
                            </p:childTnLst>
                          </p:cTn>
                        </p:par>
                        <p:par>
                          <p:cTn id="20" fill="hold">
                            <p:stCondLst>
                              <p:cond delay="760"/>
                            </p:stCondLst>
                            <p:childTnLst>
                              <p:par>
                                <p:cTn id="21" presetID="42" presetClass="entr" presetSubtype="0"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250"/>
                                        <p:tgtEl>
                                          <p:spTgt spid="65"/>
                                        </p:tgtEl>
                                      </p:cBhvr>
                                    </p:animEffect>
                                    <p:anim calcmode="lin" valueType="num">
                                      <p:cBhvr>
                                        <p:cTn id="24" dur="250" fill="hold"/>
                                        <p:tgtEl>
                                          <p:spTgt spid="65"/>
                                        </p:tgtEl>
                                        <p:attrNameLst>
                                          <p:attrName>ppt_x</p:attrName>
                                        </p:attrNameLst>
                                      </p:cBhvr>
                                      <p:tavLst>
                                        <p:tav tm="0">
                                          <p:val>
                                            <p:strVal val="#ppt_x"/>
                                          </p:val>
                                        </p:tav>
                                        <p:tav tm="100000">
                                          <p:val>
                                            <p:strVal val="#ppt_x"/>
                                          </p:val>
                                        </p:tav>
                                      </p:tavLst>
                                    </p:anim>
                                    <p:anim calcmode="lin" valueType="num">
                                      <p:cBhvr>
                                        <p:cTn id="25" dur="250" fill="hold"/>
                                        <p:tgtEl>
                                          <p:spTgt spid="65"/>
                                        </p:tgtEl>
                                        <p:attrNameLst>
                                          <p:attrName>ppt_y</p:attrName>
                                        </p:attrNameLst>
                                      </p:cBhvr>
                                      <p:tavLst>
                                        <p:tav tm="0">
                                          <p:val>
                                            <p:strVal val="#ppt_y+.1"/>
                                          </p:val>
                                        </p:tav>
                                        <p:tav tm="100000">
                                          <p:val>
                                            <p:strVal val="#ppt_y"/>
                                          </p:val>
                                        </p:tav>
                                      </p:tavLst>
                                    </p:anim>
                                  </p:childTnLst>
                                </p:cTn>
                              </p:par>
                              <p:par>
                                <p:cTn id="26" presetID="53" presetClass="entr" presetSubtype="16" fill="hold" grpId="0" nodeType="withEffect">
                                  <p:stCondLst>
                                    <p:cond delay="500"/>
                                  </p:stCondLst>
                                  <p:childTnLst>
                                    <p:set>
                                      <p:cBhvr>
                                        <p:cTn id="27" dur="1" fill="hold">
                                          <p:stCondLst>
                                            <p:cond delay="0"/>
                                          </p:stCondLst>
                                        </p:cTn>
                                        <p:tgtEl>
                                          <p:spTgt spid="66"/>
                                        </p:tgtEl>
                                        <p:attrNameLst>
                                          <p:attrName>style.visibility</p:attrName>
                                        </p:attrNameLst>
                                      </p:cBhvr>
                                      <p:to>
                                        <p:strVal val="visible"/>
                                      </p:to>
                                    </p:set>
                                    <p:anim calcmode="lin" valueType="num">
                                      <p:cBhvr>
                                        <p:cTn id="28" dur="250" fill="hold"/>
                                        <p:tgtEl>
                                          <p:spTgt spid="66"/>
                                        </p:tgtEl>
                                        <p:attrNameLst>
                                          <p:attrName>ppt_w</p:attrName>
                                        </p:attrNameLst>
                                      </p:cBhvr>
                                      <p:tavLst>
                                        <p:tav tm="0">
                                          <p:val>
                                            <p:fltVal val="0"/>
                                          </p:val>
                                        </p:tav>
                                        <p:tav tm="100000">
                                          <p:val>
                                            <p:strVal val="#ppt_w"/>
                                          </p:val>
                                        </p:tav>
                                      </p:tavLst>
                                    </p:anim>
                                    <p:anim calcmode="lin" valueType="num">
                                      <p:cBhvr>
                                        <p:cTn id="29" dur="250" fill="hold"/>
                                        <p:tgtEl>
                                          <p:spTgt spid="66"/>
                                        </p:tgtEl>
                                        <p:attrNameLst>
                                          <p:attrName>ppt_h</p:attrName>
                                        </p:attrNameLst>
                                      </p:cBhvr>
                                      <p:tavLst>
                                        <p:tav tm="0">
                                          <p:val>
                                            <p:fltVal val="0"/>
                                          </p:val>
                                        </p:tav>
                                        <p:tav tm="100000">
                                          <p:val>
                                            <p:strVal val="#ppt_h"/>
                                          </p:val>
                                        </p:tav>
                                      </p:tavLst>
                                    </p:anim>
                                    <p:animEffect transition="in" filter="fade">
                                      <p:cBhvr>
                                        <p:cTn id="30" dur="250"/>
                                        <p:tgtEl>
                                          <p:spTgt spid="66"/>
                                        </p:tgtEl>
                                      </p:cBhvr>
                                    </p:animEffect>
                                  </p:childTnLst>
                                </p:cTn>
                              </p:par>
                              <p:par>
                                <p:cTn id="31" presetID="52" presetClass="entr" presetSubtype="0" fill="hold" grpId="0" nodeType="withEffect">
                                  <p:stCondLst>
                                    <p:cond delay="0"/>
                                  </p:stCondLst>
                                  <p:iterate type="lt">
                                    <p:tmPct val="10000"/>
                                  </p:iterate>
                                  <p:childTnLst>
                                    <p:set>
                                      <p:cBhvr>
                                        <p:cTn id="32" dur="1" fill="hold">
                                          <p:stCondLst>
                                            <p:cond delay="0"/>
                                          </p:stCondLst>
                                        </p:cTn>
                                        <p:tgtEl>
                                          <p:spTgt spid="67"/>
                                        </p:tgtEl>
                                        <p:attrNameLst>
                                          <p:attrName>style.visibility</p:attrName>
                                        </p:attrNameLst>
                                      </p:cBhvr>
                                      <p:to>
                                        <p:strVal val="visible"/>
                                      </p:to>
                                    </p:set>
                                    <p:animScale>
                                      <p:cBhvr>
                                        <p:cTn id="33" dur="250" decel="50000" fill="hold">
                                          <p:stCondLst>
                                            <p:cond delay="0"/>
                                          </p:stCondLst>
                                        </p:cTn>
                                        <p:tgtEl>
                                          <p:spTgt spid="6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250" decel="50000" fill="hold">
                                          <p:stCondLst>
                                            <p:cond delay="0"/>
                                          </p:stCondLst>
                                        </p:cTn>
                                        <p:tgtEl>
                                          <p:spTgt spid="67"/>
                                        </p:tgtEl>
                                        <p:attrNameLst>
                                          <p:attrName>ppt_x</p:attrName>
                                          <p:attrName>ppt_y</p:attrName>
                                        </p:attrNameLst>
                                      </p:cBhvr>
                                    </p:animMotion>
                                    <p:animEffect transition="in" filter="fade">
                                      <p:cBhvr>
                                        <p:cTn id="35" dur="250"/>
                                        <p:tgtEl>
                                          <p:spTgt spid="67"/>
                                        </p:tgtEl>
                                      </p:cBhvr>
                                    </p:animEffect>
                                  </p:childTnLst>
                                </p:cTn>
                              </p:par>
                            </p:childTnLst>
                          </p:cTn>
                        </p:par>
                        <p:par>
                          <p:cTn id="36" fill="hold">
                            <p:stCondLst>
                              <p:cond delay="1510"/>
                            </p:stCondLst>
                            <p:childTnLst>
                              <p:par>
                                <p:cTn id="37" presetID="12" presetClass="entr" presetSubtype="4" fill="hold" grpId="0" nodeType="afterEffect">
                                  <p:stCondLst>
                                    <p:cond delay="0"/>
                                  </p:stCondLst>
                                  <p:childTnLst>
                                    <p:set>
                                      <p:cBhvr>
                                        <p:cTn id="38" dur="1" fill="hold">
                                          <p:stCondLst>
                                            <p:cond delay="0"/>
                                          </p:stCondLst>
                                        </p:cTn>
                                        <p:tgtEl>
                                          <p:spTgt spid="68"/>
                                        </p:tgtEl>
                                        <p:attrNameLst>
                                          <p:attrName>style.visibility</p:attrName>
                                        </p:attrNameLst>
                                      </p:cBhvr>
                                      <p:to>
                                        <p:strVal val="visible"/>
                                      </p:to>
                                    </p:set>
                                    <p:anim calcmode="lin" valueType="num">
                                      <p:cBhvr additive="base">
                                        <p:cTn id="39" dur="250"/>
                                        <p:tgtEl>
                                          <p:spTgt spid="68"/>
                                        </p:tgtEl>
                                        <p:attrNameLst>
                                          <p:attrName>ppt_y</p:attrName>
                                        </p:attrNameLst>
                                      </p:cBhvr>
                                      <p:tavLst>
                                        <p:tav tm="0">
                                          <p:val>
                                            <p:strVal val="#ppt_y+#ppt_h*1.125000"/>
                                          </p:val>
                                        </p:tav>
                                        <p:tav tm="100000">
                                          <p:val>
                                            <p:strVal val="#ppt_y"/>
                                          </p:val>
                                        </p:tav>
                                      </p:tavLst>
                                    </p:anim>
                                    <p:animEffect transition="in" filter="wipe(up)">
                                      <p:cBhvr>
                                        <p:cTn id="40" dur="250"/>
                                        <p:tgtEl>
                                          <p:spTgt spid="68"/>
                                        </p:tgtEl>
                                      </p:cBhvr>
                                    </p:animEffect>
                                  </p:childTnLst>
                                </p:cTn>
                              </p:par>
                              <p:par>
                                <p:cTn id="41" presetID="53" presetClass="entr" presetSubtype="16" fill="hold" grpId="0" nodeType="withEffect">
                                  <p:stCondLst>
                                    <p:cond delay="0"/>
                                  </p:stCondLst>
                                  <p:iterate type="lt">
                                    <p:tmPct val="20000"/>
                                  </p:iterate>
                                  <p:childTnLst>
                                    <p:set>
                                      <p:cBhvr>
                                        <p:cTn id="42" dur="1" fill="hold">
                                          <p:stCondLst>
                                            <p:cond delay="0"/>
                                          </p:stCondLst>
                                        </p:cTn>
                                        <p:tgtEl>
                                          <p:spTgt spid="69"/>
                                        </p:tgtEl>
                                        <p:attrNameLst>
                                          <p:attrName>style.visibility</p:attrName>
                                        </p:attrNameLst>
                                      </p:cBhvr>
                                      <p:to>
                                        <p:strVal val="visible"/>
                                      </p:to>
                                    </p:set>
                                    <p:anim calcmode="lin" valueType="num">
                                      <p:cBhvr>
                                        <p:cTn id="43" dur="250" fill="hold"/>
                                        <p:tgtEl>
                                          <p:spTgt spid="69"/>
                                        </p:tgtEl>
                                        <p:attrNameLst>
                                          <p:attrName>ppt_w</p:attrName>
                                        </p:attrNameLst>
                                      </p:cBhvr>
                                      <p:tavLst>
                                        <p:tav tm="0">
                                          <p:val>
                                            <p:fltVal val="0"/>
                                          </p:val>
                                        </p:tav>
                                        <p:tav tm="100000">
                                          <p:val>
                                            <p:strVal val="#ppt_w"/>
                                          </p:val>
                                        </p:tav>
                                      </p:tavLst>
                                    </p:anim>
                                    <p:anim calcmode="lin" valueType="num">
                                      <p:cBhvr>
                                        <p:cTn id="44" dur="250" fill="hold"/>
                                        <p:tgtEl>
                                          <p:spTgt spid="69"/>
                                        </p:tgtEl>
                                        <p:attrNameLst>
                                          <p:attrName>ppt_h</p:attrName>
                                        </p:attrNameLst>
                                      </p:cBhvr>
                                      <p:tavLst>
                                        <p:tav tm="0">
                                          <p:val>
                                            <p:fltVal val="0"/>
                                          </p:val>
                                        </p:tav>
                                        <p:tav tm="100000">
                                          <p:val>
                                            <p:strVal val="#ppt_h"/>
                                          </p:val>
                                        </p:tav>
                                      </p:tavLst>
                                    </p:anim>
                                    <p:animEffect transition="in" filter="fade">
                                      <p:cBhvr>
                                        <p:cTn id="45" dur="250"/>
                                        <p:tgtEl>
                                          <p:spTgt spid="69"/>
                                        </p:tgtEl>
                                      </p:cBhvr>
                                    </p:animEffect>
                                  </p:childTnLst>
                                </p:cTn>
                              </p:par>
                            </p:childTnLst>
                          </p:cTn>
                        </p:par>
                        <p:par>
                          <p:cTn id="46" fill="hold">
                            <p:stCondLst>
                              <p:cond delay="1910"/>
                            </p:stCondLst>
                            <p:childTnLst>
                              <p:par>
                                <p:cTn id="47" presetID="42" presetClass="entr" presetSubtype="0" fill="hold" nodeType="after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fade">
                                      <p:cBhvr>
                                        <p:cTn id="49" dur="250"/>
                                        <p:tgtEl>
                                          <p:spTgt spid="70"/>
                                        </p:tgtEl>
                                      </p:cBhvr>
                                    </p:animEffect>
                                    <p:anim calcmode="lin" valueType="num">
                                      <p:cBhvr>
                                        <p:cTn id="50" dur="250" fill="hold"/>
                                        <p:tgtEl>
                                          <p:spTgt spid="70"/>
                                        </p:tgtEl>
                                        <p:attrNameLst>
                                          <p:attrName>ppt_x</p:attrName>
                                        </p:attrNameLst>
                                      </p:cBhvr>
                                      <p:tavLst>
                                        <p:tav tm="0">
                                          <p:val>
                                            <p:strVal val="#ppt_x"/>
                                          </p:val>
                                        </p:tav>
                                        <p:tav tm="100000">
                                          <p:val>
                                            <p:strVal val="#ppt_x"/>
                                          </p:val>
                                        </p:tav>
                                      </p:tavLst>
                                    </p:anim>
                                    <p:anim calcmode="lin" valueType="num">
                                      <p:cBhvr>
                                        <p:cTn id="51" dur="250" fill="hold"/>
                                        <p:tgtEl>
                                          <p:spTgt spid="70"/>
                                        </p:tgtEl>
                                        <p:attrNameLst>
                                          <p:attrName>ppt_y</p:attrName>
                                        </p:attrNameLst>
                                      </p:cBhvr>
                                      <p:tavLst>
                                        <p:tav tm="0">
                                          <p:val>
                                            <p:strVal val="#ppt_y+.1"/>
                                          </p:val>
                                        </p:tav>
                                        <p:tav tm="100000">
                                          <p:val>
                                            <p:strVal val="#ppt_y"/>
                                          </p:val>
                                        </p:tav>
                                      </p:tavLst>
                                    </p:anim>
                                  </p:childTnLst>
                                </p:cTn>
                              </p:par>
                              <p:par>
                                <p:cTn id="52" presetID="53" presetClass="entr" presetSubtype="16" fill="hold" grpId="0" nodeType="withEffect">
                                  <p:stCondLst>
                                    <p:cond delay="500"/>
                                  </p:stCondLst>
                                  <p:childTnLst>
                                    <p:set>
                                      <p:cBhvr>
                                        <p:cTn id="53" dur="1" fill="hold">
                                          <p:stCondLst>
                                            <p:cond delay="0"/>
                                          </p:stCondLst>
                                        </p:cTn>
                                        <p:tgtEl>
                                          <p:spTgt spid="71"/>
                                        </p:tgtEl>
                                        <p:attrNameLst>
                                          <p:attrName>style.visibility</p:attrName>
                                        </p:attrNameLst>
                                      </p:cBhvr>
                                      <p:to>
                                        <p:strVal val="visible"/>
                                      </p:to>
                                    </p:set>
                                    <p:anim calcmode="lin" valueType="num">
                                      <p:cBhvr>
                                        <p:cTn id="54" dur="250" fill="hold"/>
                                        <p:tgtEl>
                                          <p:spTgt spid="71"/>
                                        </p:tgtEl>
                                        <p:attrNameLst>
                                          <p:attrName>ppt_w</p:attrName>
                                        </p:attrNameLst>
                                      </p:cBhvr>
                                      <p:tavLst>
                                        <p:tav tm="0">
                                          <p:val>
                                            <p:fltVal val="0"/>
                                          </p:val>
                                        </p:tav>
                                        <p:tav tm="100000">
                                          <p:val>
                                            <p:strVal val="#ppt_w"/>
                                          </p:val>
                                        </p:tav>
                                      </p:tavLst>
                                    </p:anim>
                                    <p:anim calcmode="lin" valueType="num">
                                      <p:cBhvr>
                                        <p:cTn id="55" dur="250" fill="hold"/>
                                        <p:tgtEl>
                                          <p:spTgt spid="71"/>
                                        </p:tgtEl>
                                        <p:attrNameLst>
                                          <p:attrName>ppt_h</p:attrName>
                                        </p:attrNameLst>
                                      </p:cBhvr>
                                      <p:tavLst>
                                        <p:tav tm="0">
                                          <p:val>
                                            <p:fltVal val="0"/>
                                          </p:val>
                                        </p:tav>
                                        <p:tav tm="100000">
                                          <p:val>
                                            <p:strVal val="#ppt_h"/>
                                          </p:val>
                                        </p:tav>
                                      </p:tavLst>
                                    </p:anim>
                                    <p:animEffect transition="in" filter="fade">
                                      <p:cBhvr>
                                        <p:cTn id="56" dur="250"/>
                                        <p:tgtEl>
                                          <p:spTgt spid="71"/>
                                        </p:tgtEl>
                                      </p:cBhvr>
                                    </p:animEffect>
                                  </p:childTnLst>
                                </p:cTn>
                              </p:par>
                              <p:par>
                                <p:cTn id="57" presetID="52" presetClass="entr" presetSubtype="0" fill="hold" grpId="0" nodeType="withEffect">
                                  <p:stCondLst>
                                    <p:cond delay="0"/>
                                  </p:stCondLst>
                                  <p:iterate type="lt">
                                    <p:tmPct val="10000"/>
                                  </p:iterate>
                                  <p:childTnLst>
                                    <p:set>
                                      <p:cBhvr>
                                        <p:cTn id="58" dur="1" fill="hold">
                                          <p:stCondLst>
                                            <p:cond delay="0"/>
                                          </p:stCondLst>
                                        </p:cTn>
                                        <p:tgtEl>
                                          <p:spTgt spid="72"/>
                                        </p:tgtEl>
                                        <p:attrNameLst>
                                          <p:attrName>style.visibility</p:attrName>
                                        </p:attrNameLst>
                                      </p:cBhvr>
                                      <p:to>
                                        <p:strVal val="visible"/>
                                      </p:to>
                                    </p:set>
                                    <p:animScale>
                                      <p:cBhvr>
                                        <p:cTn id="59" dur="500" decel="50000" fill="hold">
                                          <p:stCondLst>
                                            <p:cond delay="0"/>
                                          </p:stCondLst>
                                        </p:cTn>
                                        <p:tgtEl>
                                          <p:spTgt spid="7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500" decel="50000" fill="hold">
                                          <p:stCondLst>
                                            <p:cond delay="0"/>
                                          </p:stCondLst>
                                        </p:cTn>
                                        <p:tgtEl>
                                          <p:spTgt spid="72"/>
                                        </p:tgtEl>
                                        <p:attrNameLst>
                                          <p:attrName>ppt_x</p:attrName>
                                          <p:attrName>ppt_y</p:attrName>
                                        </p:attrNameLst>
                                      </p:cBhvr>
                                    </p:animMotion>
                                    <p:animEffect transition="in" filter="fade">
                                      <p:cBhvr>
                                        <p:cTn id="61" dur="500"/>
                                        <p:tgtEl>
                                          <p:spTgt spid="72"/>
                                        </p:tgtEl>
                                      </p:cBhvr>
                                    </p:animEffect>
                                  </p:childTnLst>
                                </p:cTn>
                              </p:par>
                            </p:childTnLst>
                          </p:cTn>
                        </p:par>
                        <p:par>
                          <p:cTn id="62" fill="hold">
                            <p:stCondLst>
                              <p:cond delay="2660"/>
                            </p:stCondLst>
                            <p:childTnLst>
                              <p:par>
                                <p:cTn id="63" presetID="12" presetClass="entr" presetSubtype="4" fill="hold" grpId="0" nodeType="afterEffect">
                                  <p:stCondLst>
                                    <p:cond delay="0"/>
                                  </p:stCondLst>
                                  <p:childTnLst>
                                    <p:set>
                                      <p:cBhvr>
                                        <p:cTn id="64" dur="1" fill="hold">
                                          <p:stCondLst>
                                            <p:cond delay="0"/>
                                          </p:stCondLst>
                                        </p:cTn>
                                        <p:tgtEl>
                                          <p:spTgt spid="73"/>
                                        </p:tgtEl>
                                        <p:attrNameLst>
                                          <p:attrName>style.visibility</p:attrName>
                                        </p:attrNameLst>
                                      </p:cBhvr>
                                      <p:to>
                                        <p:strVal val="visible"/>
                                      </p:to>
                                    </p:set>
                                    <p:anim calcmode="lin" valueType="num">
                                      <p:cBhvr additive="base">
                                        <p:cTn id="65" dur="250"/>
                                        <p:tgtEl>
                                          <p:spTgt spid="73"/>
                                        </p:tgtEl>
                                        <p:attrNameLst>
                                          <p:attrName>ppt_y</p:attrName>
                                        </p:attrNameLst>
                                      </p:cBhvr>
                                      <p:tavLst>
                                        <p:tav tm="0">
                                          <p:val>
                                            <p:strVal val="#ppt_y+#ppt_h*1.125000"/>
                                          </p:val>
                                        </p:tav>
                                        <p:tav tm="100000">
                                          <p:val>
                                            <p:strVal val="#ppt_y"/>
                                          </p:val>
                                        </p:tav>
                                      </p:tavLst>
                                    </p:anim>
                                    <p:animEffect transition="in" filter="wipe(up)">
                                      <p:cBhvr>
                                        <p:cTn id="66" dur="250"/>
                                        <p:tgtEl>
                                          <p:spTgt spid="73"/>
                                        </p:tgtEl>
                                      </p:cBhvr>
                                    </p:animEffect>
                                  </p:childTnLst>
                                </p:cTn>
                              </p:par>
                              <p:par>
                                <p:cTn id="67" presetID="53" presetClass="entr" presetSubtype="16" fill="hold" grpId="0" nodeType="withEffect">
                                  <p:stCondLst>
                                    <p:cond delay="0"/>
                                  </p:stCondLst>
                                  <p:iterate type="lt">
                                    <p:tmPct val="20000"/>
                                  </p:iterate>
                                  <p:childTnLst>
                                    <p:set>
                                      <p:cBhvr>
                                        <p:cTn id="68" dur="1" fill="hold">
                                          <p:stCondLst>
                                            <p:cond delay="0"/>
                                          </p:stCondLst>
                                        </p:cTn>
                                        <p:tgtEl>
                                          <p:spTgt spid="74"/>
                                        </p:tgtEl>
                                        <p:attrNameLst>
                                          <p:attrName>style.visibility</p:attrName>
                                        </p:attrNameLst>
                                      </p:cBhvr>
                                      <p:to>
                                        <p:strVal val="visible"/>
                                      </p:to>
                                    </p:set>
                                    <p:anim calcmode="lin" valueType="num">
                                      <p:cBhvr>
                                        <p:cTn id="69" dur="250" fill="hold"/>
                                        <p:tgtEl>
                                          <p:spTgt spid="74"/>
                                        </p:tgtEl>
                                        <p:attrNameLst>
                                          <p:attrName>ppt_w</p:attrName>
                                        </p:attrNameLst>
                                      </p:cBhvr>
                                      <p:tavLst>
                                        <p:tav tm="0">
                                          <p:val>
                                            <p:fltVal val="0"/>
                                          </p:val>
                                        </p:tav>
                                        <p:tav tm="100000">
                                          <p:val>
                                            <p:strVal val="#ppt_w"/>
                                          </p:val>
                                        </p:tav>
                                      </p:tavLst>
                                    </p:anim>
                                    <p:anim calcmode="lin" valueType="num">
                                      <p:cBhvr>
                                        <p:cTn id="70" dur="250" fill="hold"/>
                                        <p:tgtEl>
                                          <p:spTgt spid="74"/>
                                        </p:tgtEl>
                                        <p:attrNameLst>
                                          <p:attrName>ppt_h</p:attrName>
                                        </p:attrNameLst>
                                      </p:cBhvr>
                                      <p:tavLst>
                                        <p:tav tm="0">
                                          <p:val>
                                            <p:fltVal val="0"/>
                                          </p:val>
                                        </p:tav>
                                        <p:tav tm="100000">
                                          <p:val>
                                            <p:strVal val="#ppt_h"/>
                                          </p:val>
                                        </p:tav>
                                      </p:tavLst>
                                    </p:anim>
                                    <p:animEffect transition="in" filter="fade">
                                      <p:cBhvr>
                                        <p:cTn id="71" dur="250"/>
                                        <p:tgtEl>
                                          <p:spTgt spid="74"/>
                                        </p:tgtEl>
                                      </p:cBhvr>
                                    </p:animEffect>
                                  </p:childTnLst>
                                </p:cTn>
                              </p:par>
                            </p:childTnLst>
                          </p:cTn>
                        </p:par>
                        <p:par>
                          <p:cTn id="72" fill="hold">
                            <p:stCondLst>
                              <p:cond delay="3060"/>
                            </p:stCondLst>
                            <p:childTnLst>
                              <p:par>
                                <p:cTn id="73" presetID="42" presetClass="entr" presetSubtype="0" fill="hold" nodeType="after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fade">
                                      <p:cBhvr>
                                        <p:cTn id="75" dur="250"/>
                                        <p:tgtEl>
                                          <p:spTgt spid="75"/>
                                        </p:tgtEl>
                                      </p:cBhvr>
                                    </p:animEffect>
                                    <p:anim calcmode="lin" valueType="num">
                                      <p:cBhvr>
                                        <p:cTn id="76" dur="250" fill="hold"/>
                                        <p:tgtEl>
                                          <p:spTgt spid="75"/>
                                        </p:tgtEl>
                                        <p:attrNameLst>
                                          <p:attrName>ppt_x</p:attrName>
                                        </p:attrNameLst>
                                      </p:cBhvr>
                                      <p:tavLst>
                                        <p:tav tm="0">
                                          <p:val>
                                            <p:strVal val="#ppt_x"/>
                                          </p:val>
                                        </p:tav>
                                        <p:tav tm="100000">
                                          <p:val>
                                            <p:strVal val="#ppt_x"/>
                                          </p:val>
                                        </p:tav>
                                      </p:tavLst>
                                    </p:anim>
                                    <p:anim calcmode="lin" valueType="num">
                                      <p:cBhvr>
                                        <p:cTn id="77" dur="250" fill="hold"/>
                                        <p:tgtEl>
                                          <p:spTgt spid="75"/>
                                        </p:tgtEl>
                                        <p:attrNameLst>
                                          <p:attrName>ppt_y</p:attrName>
                                        </p:attrNameLst>
                                      </p:cBhvr>
                                      <p:tavLst>
                                        <p:tav tm="0">
                                          <p:val>
                                            <p:strVal val="#ppt_y+.1"/>
                                          </p:val>
                                        </p:tav>
                                        <p:tav tm="100000">
                                          <p:val>
                                            <p:strVal val="#ppt_y"/>
                                          </p:val>
                                        </p:tav>
                                      </p:tavLst>
                                    </p:anim>
                                  </p:childTnLst>
                                </p:cTn>
                              </p:par>
                              <p:par>
                                <p:cTn id="78" presetID="53" presetClass="entr" presetSubtype="16" fill="hold" grpId="0" nodeType="withEffect">
                                  <p:stCondLst>
                                    <p:cond delay="500"/>
                                  </p:stCondLst>
                                  <p:childTnLst>
                                    <p:set>
                                      <p:cBhvr>
                                        <p:cTn id="79" dur="1" fill="hold">
                                          <p:stCondLst>
                                            <p:cond delay="0"/>
                                          </p:stCondLst>
                                        </p:cTn>
                                        <p:tgtEl>
                                          <p:spTgt spid="76"/>
                                        </p:tgtEl>
                                        <p:attrNameLst>
                                          <p:attrName>style.visibility</p:attrName>
                                        </p:attrNameLst>
                                      </p:cBhvr>
                                      <p:to>
                                        <p:strVal val="visible"/>
                                      </p:to>
                                    </p:set>
                                    <p:anim calcmode="lin" valueType="num">
                                      <p:cBhvr>
                                        <p:cTn id="80" dur="250" fill="hold"/>
                                        <p:tgtEl>
                                          <p:spTgt spid="76"/>
                                        </p:tgtEl>
                                        <p:attrNameLst>
                                          <p:attrName>ppt_w</p:attrName>
                                        </p:attrNameLst>
                                      </p:cBhvr>
                                      <p:tavLst>
                                        <p:tav tm="0">
                                          <p:val>
                                            <p:fltVal val="0"/>
                                          </p:val>
                                        </p:tav>
                                        <p:tav tm="100000">
                                          <p:val>
                                            <p:strVal val="#ppt_w"/>
                                          </p:val>
                                        </p:tav>
                                      </p:tavLst>
                                    </p:anim>
                                    <p:anim calcmode="lin" valueType="num">
                                      <p:cBhvr>
                                        <p:cTn id="81" dur="250" fill="hold"/>
                                        <p:tgtEl>
                                          <p:spTgt spid="76"/>
                                        </p:tgtEl>
                                        <p:attrNameLst>
                                          <p:attrName>ppt_h</p:attrName>
                                        </p:attrNameLst>
                                      </p:cBhvr>
                                      <p:tavLst>
                                        <p:tav tm="0">
                                          <p:val>
                                            <p:fltVal val="0"/>
                                          </p:val>
                                        </p:tav>
                                        <p:tav tm="100000">
                                          <p:val>
                                            <p:strVal val="#ppt_h"/>
                                          </p:val>
                                        </p:tav>
                                      </p:tavLst>
                                    </p:anim>
                                    <p:animEffect transition="in" filter="fade">
                                      <p:cBhvr>
                                        <p:cTn id="82" dur="250"/>
                                        <p:tgtEl>
                                          <p:spTgt spid="76"/>
                                        </p:tgtEl>
                                      </p:cBhvr>
                                    </p:animEffect>
                                  </p:childTnLst>
                                </p:cTn>
                              </p:par>
                              <p:par>
                                <p:cTn id="83" presetID="52" presetClass="entr" presetSubtype="0" fill="hold" grpId="0" nodeType="withEffect">
                                  <p:stCondLst>
                                    <p:cond delay="0"/>
                                  </p:stCondLst>
                                  <p:iterate type="lt">
                                    <p:tmPct val="10000"/>
                                  </p:iterate>
                                  <p:childTnLst>
                                    <p:set>
                                      <p:cBhvr>
                                        <p:cTn id="84" dur="1" fill="hold">
                                          <p:stCondLst>
                                            <p:cond delay="0"/>
                                          </p:stCondLst>
                                        </p:cTn>
                                        <p:tgtEl>
                                          <p:spTgt spid="77"/>
                                        </p:tgtEl>
                                        <p:attrNameLst>
                                          <p:attrName>style.visibility</p:attrName>
                                        </p:attrNameLst>
                                      </p:cBhvr>
                                      <p:to>
                                        <p:strVal val="visible"/>
                                      </p:to>
                                    </p:set>
                                    <p:animScale>
                                      <p:cBhvr>
                                        <p:cTn id="85" dur="500" decel="50000" fill="hold">
                                          <p:stCondLst>
                                            <p:cond delay="0"/>
                                          </p:stCondLst>
                                        </p:cTn>
                                        <p:tgtEl>
                                          <p:spTgt spid="7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6" dur="500" decel="50000" fill="hold">
                                          <p:stCondLst>
                                            <p:cond delay="0"/>
                                          </p:stCondLst>
                                        </p:cTn>
                                        <p:tgtEl>
                                          <p:spTgt spid="77"/>
                                        </p:tgtEl>
                                        <p:attrNameLst>
                                          <p:attrName>ppt_x</p:attrName>
                                          <p:attrName>ppt_y</p:attrName>
                                        </p:attrNameLst>
                                      </p:cBhvr>
                                    </p:animMotion>
                                    <p:animEffect transition="in" filter="fade">
                                      <p:cBhvr>
                                        <p:cTn id="87" dur="500"/>
                                        <p:tgtEl>
                                          <p:spTgt spid="77"/>
                                        </p:tgtEl>
                                      </p:cBhvr>
                                    </p:animEffect>
                                  </p:childTnLst>
                                </p:cTn>
                              </p:par>
                            </p:childTnLst>
                          </p:cTn>
                        </p:par>
                        <p:par>
                          <p:cTn id="88" fill="hold">
                            <p:stCondLst>
                              <p:cond delay="3810"/>
                            </p:stCondLst>
                            <p:childTnLst>
                              <p:par>
                                <p:cTn id="89" presetID="12" presetClass="entr" presetSubtype="4" fill="hold" grpId="0" nodeType="afterEffect">
                                  <p:stCondLst>
                                    <p:cond delay="0"/>
                                  </p:stCondLst>
                                  <p:childTnLst>
                                    <p:set>
                                      <p:cBhvr>
                                        <p:cTn id="90" dur="1" fill="hold">
                                          <p:stCondLst>
                                            <p:cond delay="0"/>
                                          </p:stCondLst>
                                        </p:cTn>
                                        <p:tgtEl>
                                          <p:spTgt spid="78"/>
                                        </p:tgtEl>
                                        <p:attrNameLst>
                                          <p:attrName>style.visibility</p:attrName>
                                        </p:attrNameLst>
                                      </p:cBhvr>
                                      <p:to>
                                        <p:strVal val="visible"/>
                                      </p:to>
                                    </p:set>
                                    <p:anim calcmode="lin" valueType="num">
                                      <p:cBhvr additive="base">
                                        <p:cTn id="91" dur="250"/>
                                        <p:tgtEl>
                                          <p:spTgt spid="78"/>
                                        </p:tgtEl>
                                        <p:attrNameLst>
                                          <p:attrName>ppt_y</p:attrName>
                                        </p:attrNameLst>
                                      </p:cBhvr>
                                      <p:tavLst>
                                        <p:tav tm="0">
                                          <p:val>
                                            <p:strVal val="#ppt_y+#ppt_h*1.125000"/>
                                          </p:val>
                                        </p:tav>
                                        <p:tav tm="100000">
                                          <p:val>
                                            <p:strVal val="#ppt_y"/>
                                          </p:val>
                                        </p:tav>
                                      </p:tavLst>
                                    </p:anim>
                                    <p:animEffect transition="in" filter="wipe(up)">
                                      <p:cBhvr>
                                        <p:cTn id="92" dur="250"/>
                                        <p:tgtEl>
                                          <p:spTgt spid="78"/>
                                        </p:tgtEl>
                                      </p:cBhvr>
                                    </p:animEffect>
                                  </p:childTnLst>
                                </p:cTn>
                              </p:par>
                              <p:par>
                                <p:cTn id="93" presetID="53" presetClass="entr" presetSubtype="16" fill="hold" grpId="0" nodeType="withEffect">
                                  <p:stCondLst>
                                    <p:cond delay="0"/>
                                  </p:stCondLst>
                                  <p:iterate type="lt">
                                    <p:tmPct val="20000"/>
                                  </p:iterate>
                                  <p:childTnLst>
                                    <p:set>
                                      <p:cBhvr>
                                        <p:cTn id="94" dur="1" fill="hold">
                                          <p:stCondLst>
                                            <p:cond delay="0"/>
                                          </p:stCondLst>
                                        </p:cTn>
                                        <p:tgtEl>
                                          <p:spTgt spid="79"/>
                                        </p:tgtEl>
                                        <p:attrNameLst>
                                          <p:attrName>style.visibility</p:attrName>
                                        </p:attrNameLst>
                                      </p:cBhvr>
                                      <p:to>
                                        <p:strVal val="visible"/>
                                      </p:to>
                                    </p:set>
                                    <p:anim calcmode="lin" valueType="num">
                                      <p:cBhvr>
                                        <p:cTn id="95" dur="250" fill="hold"/>
                                        <p:tgtEl>
                                          <p:spTgt spid="79"/>
                                        </p:tgtEl>
                                        <p:attrNameLst>
                                          <p:attrName>ppt_w</p:attrName>
                                        </p:attrNameLst>
                                      </p:cBhvr>
                                      <p:tavLst>
                                        <p:tav tm="0">
                                          <p:val>
                                            <p:fltVal val="0"/>
                                          </p:val>
                                        </p:tav>
                                        <p:tav tm="100000">
                                          <p:val>
                                            <p:strVal val="#ppt_w"/>
                                          </p:val>
                                        </p:tav>
                                      </p:tavLst>
                                    </p:anim>
                                    <p:anim calcmode="lin" valueType="num">
                                      <p:cBhvr>
                                        <p:cTn id="96" dur="250" fill="hold"/>
                                        <p:tgtEl>
                                          <p:spTgt spid="79"/>
                                        </p:tgtEl>
                                        <p:attrNameLst>
                                          <p:attrName>ppt_h</p:attrName>
                                        </p:attrNameLst>
                                      </p:cBhvr>
                                      <p:tavLst>
                                        <p:tav tm="0">
                                          <p:val>
                                            <p:fltVal val="0"/>
                                          </p:val>
                                        </p:tav>
                                        <p:tav tm="100000">
                                          <p:val>
                                            <p:strVal val="#ppt_h"/>
                                          </p:val>
                                        </p:tav>
                                      </p:tavLst>
                                    </p:anim>
                                    <p:animEffect transition="in" filter="fade">
                                      <p:cBhvr>
                                        <p:cTn id="97" dur="250"/>
                                        <p:tgtEl>
                                          <p:spTgt spid="79"/>
                                        </p:tgtEl>
                                      </p:cBhvr>
                                    </p:animEffect>
                                  </p:childTnLst>
                                </p:cTn>
                              </p:par>
                            </p:childTnLst>
                          </p:cTn>
                        </p:par>
                        <p:par>
                          <p:cTn id="98" fill="hold">
                            <p:stCondLst>
                              <p:cond delay="4210"/>
                            </p:stCondLst>
                            <p:childTnLst>
                              <p:par>
                                <p:cTn id="99" presetID="42" presetClass="entr" presetSubtype="0" fill="hold" nodeType="afterEffect">
                                  <p:stCondLst>
                                    <p:cond delay="0"/>
                                  </p:stCondLst>
                                  <p:childTnLst>
                                    <p:set>
                                      <p:cBhvr>
                                        <p:cTn id="100" dur="1" fill="hold">
                                          <p:stCondLst>
                                            <p:cond delay="0"/>
                                          </p:stCondLst>
                                        </p:cTn>
                                        <p:tgtEl>
                                          <p:spTgt spid="80"/>
                                        </p:tgtEl>
                                        <p:attrNameLst>
                                          <p:attrName>style.visibility</p:attrName>
                                        </p:attrNameLst>
                                      </p:cBhvr>
                                      <p:to>
                                        <p:strVal val="visible"/>
                                      </p:to>
                                    </p:set>
                                    <p:animEffect transition="in" filter="fade">
                                      <p:cBhvr>
                                        <p:cTn id="101" dur="250"/>
                                        <p:tgtEl>
                                          <p:spTgt spid="80"/>
                                        </p:tgtEl>
                                      </p:cBhvr>
                                    </p:animEffect>
                                    <p:anim calcmode="lin" valueType="num">
                                      <p:cBhvr>
                                        <p:cTn id="102" dur="250" fill="hold"/>
                                        <p:tgtEl>
                                          <p:spTgt spid="80"/>
                                        </p:tgtEl>
                                        <p:attrNameLst>
                                          <p:attrName>ppt_x</p:attrName>
                                        </p:attrNameLst>
                                      </p:cBhvr>
                                      <p:tavLst>
                                        <p:tav tm="0">
                                          <p:val>
                                            <p:strVal val="#ppt_x"/>
                                          </p:val>
                                        </p:tav>
                                        <p:tav tm="100000">
                                          <p:val>
                                            <p:strVal val="#ppt_x"/>
                                          </p:val>
                                        </p:tav>
                                      </p:tavLst>
                                    </p:anim>
                                    <p:anim calcmode="lin" valueType="num">
                                      <p:cBhvr>
                                        <p:cTn id="103" dur="250" fill="hold"/>
                                        <p:tgtEl>
                                          <p:spTgt spid="80"/>
                                        </p:tgtEl>
                                        <p:attrNameLst>
                                          <p:attrName>ppt_y</p:attrName>
                                        </p:attrNameLst>
                                      </p:cBhvr>
                                      <p:tavLst>
                                        <p:tav tm="0">
                                          <p:val>
                                            <p:strVal val="#ppt_y+.1"/>
                                          </p:val>
                                        </p:tav>
                                        <p:tav tm="100000">
                                          <p:val>
                                            <p:strVal val="#ppt_y"/>
                                          </p:val>
                                        </p:tav>
                                      </p:tavLst>
                                    </p:anim>
                                  </p:childTnLst>
                                </p:cTn>
                              </p:par>
                              <p:par>
                                <p:cTn id="104" presetID="53" presetClass="entr" presetSubtype="16" fill="hold" grpId="0" nodeType="withEffect">
                                  <p:stCondLst>
                                    <p:cond delay="500"/>
                                  </p:stCondLst>
                                  <p:childTnLst>
                                    <p:set>
                                      <p:cBhvr>
                                        <p:cTn id="105" dur="1" fill="hold">
                                          <p:stCondLst>
                                            <p:cond delay="0"/>
                                          </p:stCondLst>
                                        </p:cTn>
                                        <p:tgtEl>
                                          <p:spTgt spid="81"/>
                                        </p:tgtEl>
                                        <p:attrNameLst>
                                          <p:attrName>style.visibility</p:attrName>
                                        </p:attrNameLst>
                                      </p:cBhvr>
                                      <p:to>
                                        <p:strVal val="visible"/>
                                      </p:to>
                                    </p:set>
                                    <p:anim calcmode="lin" valueType="num">
                                      <p:cBhvr>
                                        <p:cTn id="106" dur="250" fill="hold"/>
                                        <p:tgtEl>
                                          <p:spTgt spid="81"/>
                                        </p:tgtEl>
                                        <p:attrNameLst>
                                          <p:attrName>ppt_w</p:attrName>
                                        </p:attrNameLst>
                                      </p:cBhvr>
                                      <p:tavLst>
                                        <p:tav tm="0">
                                          <p:val>
                                            <p:fltVal val="0"/>
                                          </p:val>
                                        </p:tav>
                                        <p:tav tm="100000">
                                          <p:val>
                                            <p:strVal val="#ppt_w"/>
                                          </p:val>
                                        </p:tav>
                                      </p:tavLst>
                                    </p:anim>
                                    <p:anim calcmode="lin" valueType="num">
                                      <p:cBhvr>
                                        <p:cTn id="107" dur="250" fill="hold"/>
                                        <p:tgtEl>
                                          <p:spTgt spid="81"/>
                                        </p:tgtEl>
                                        <p:attrNameLst>
                                          <p:attrName>ppt_h</p:attrName>
                                        </p:attrNameLst>
                                      </p:cBhvr>
                                      <p:tavLst>
                                        <p:tav tm="0">
                                          <p:val>
                                            <p:fltVal val="0"/>
                                          </p:val>
                                        </p:tav>
                                        <p:tav tm="100000">
                                          <p:val>
                                            <p:strVal val="#ppt_h"/>
                                          </p:val>
                                        </p:tav>
                                      </p:tavLst>
                                    </p:anim>
                                    <p:animEffect transition="in" filter="fade">
                                      <p:cBhvr>
                                        <p:cTn id="108" dur="250"/>
                                        <p:tgtEl>
                                          <p:spTgt spid="81"/>
                                        </p:tgtEl>
                                      </p:cBhvr>
                                    </p:animEffect>
                                  </p:childTnLst>
                                </p:cTn>
                              </p:par>
                              <p:par>
                                <p:cTn id="109" presetID="52" presetClass="entr" presetSubtype="0" fill="hold" grpId="0" nodeType="withEffect">
                                  <p:stCondLst>
                                    <p:cond delay="0"/>
                                  </p:stCondLst>
                                  <p:iterate type="lt">
                                    <p:tmPct val="10000"/>
                                  </p:iterate>
                                  <p:childTnLst>
                                    <p:set>
                                      <p:cBhvr>
                                        <p:cTn id="110" dur="1" fill="hold">
                                          <p:stCondLst>
                                            <p:cond delay="0"/>
                                          </p:stCondLst>
                                        </p:cTn>
                                        <p:tgtEl>
                                          <p:spTgt spid="82"/>
                                        </p:tgtEl>
                                        <p:attrNameLst>
                                          <p:attrName>style.visibility</p:attrName>
                                        </p:attrNameLst>
                                      </p:cBhvr>
                                      <p:to>
                                        <p:strVal val="visible"/>
                                      </p:to>
                                    </p:set>
                                    <p:animScale>
                                      <p:cBhvr>
                                        <p:cTn id="111" dur="500" decel="50000" fill="hold">
                                          <p:stCondLst>
                                            <p:cond delay="0"/>
                                          </p:stCondLst>
                                        </p:cTn>
                                        <p:tgtEl>
                                          <p:spTgt spid="8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2" dur="500" decel="50000" fill="hold">
                                          <p:stCondLst>
                                            <p:cond delay="0"/>
                                          </p:stCondLst>
                                        </p:cTn>
                                        <p:tgtEl>
                                          <p:spTgt spid="82"/>
                                        </p:tgtEl>
                                        <p:attrNameLst>
                                          <p:attrName>ppt_x</p:attrName>
                                          <p:attrName>ppt_y</p:attrName>
                                        </p:attrNameLst>
                                      </p:cBhvr>
                                    </p:animMotion>
                                    <p:animEffect transition="in" filter="fade">
                                      <p:cBhvr>
                                        <p:cTn id="113" dur="500"/>
                                        <p:tgtEl>
                                          <p:spTgt spid="82"/>
                                        </p:tgtEl>
                                      </p:cBhvr>
                                    </p:animEffect>
                                  </p:childTnLst>
                                </p:cTn>
                              </p:par>
                              <p:par>
                                <p:cTn id="114" presetID="53" presetClass="entr" presetSubtype="16" fill="hold" grpId="0" nodeType="withEffect">
                                  <p:stCondLst>
                                    <p:cond delay="0"/>
                                  </p:stCondLst>
                                  <p:iterate type="lt">
                                    <p:tmPct val="20000"/>
                                  </p:iterate>
                                  <p:childTnLst>
                                    <p:set>
                                      <p:cBhvr>
                                        <p:cTn id="115" dur="1" fill="hold">
                                          <p:stCondLst>
                                            <p:cond delay="0"/>
                                          </p:stCondLst>
                                        </p:cTn>
                                        <p:tgtEl>
                                          <p:spTgt spid="84"/>
                                        </p:tgtEl>
                                        <p:attrNameLst>
                                          <p:attrName>style.visibility</p:attrName>
                                        </p:attrNameLst>
                                      </p:cBhvr>
                                      <p:to>
                                        <p:strVal val="visible"/>
                                      </p:to>
                                    </p:set>
                                    <p:anim calcmode="lin" valueType="num">
                                      <p:cBhvr>
                                        <p:cTn id="116" dur="250" fill="hold"/>
                                        <p:tgtEl>
                                          <p:spTgt spid="84"/>
                                        </p:tgtEl>
                                        <p:attrNameLst>
                                          <p:attrName>ppt_w</p:attrName>
                                        </p:attrNameLst>
                                      </p:cBhvr>
                                      <p:tavLst>
                                        <p:tav tm="0">
                                          <p:val>
                                            <p:fltVal val="0"/>
                                          </p:val>
                                        </p:tav>
                                        <p:tav tm="100000">
                                          <p:val>
                                            <p:strVal val="#ppt_w"/>
                                          </p:val>
                                        </p:tav>
                                      </p:tavLst>
                                    </p:anim>
                                    <p:anim calcmode="lin" valueType="num">
                                      <p:cBhvr>
                                        <p:cTn id="117" dur="250" fill="hold"/>
                                        <p:tgtEl>
                                          <p:spTgt spid="84"/>
                                        </p:tgtEl>
                                        <p:attrNameLst>
                                          <p:attrName>ppt_h</p:attrName>
                                        </p:attrNameLst>
                                      </p:cBhvr>
                                      <p:tavLst>
                                        <p:tav tm="0">
                                          <p:val>
                                            <p:fltVal val="0"/>
                                          </p:val>
                                        </p:tav>
                                        <p:tav tm="100000">
                                          <p:val>
                                            <p:strVal val="#ppt_h"/>
                                          </p:val>
                                        </p:tav>
                                      </p:tavLst>
                                    </p:anim>
                                    <p:animEffect transition="in" filter="fade">
                                      <p:cBhvr>
                                        <p:cTn id="118" dur="250"/>
                                        <p:tgtEl>
                                          <p:spTgt spid="84"/>
                                        </p:tgtEl>
                                      </p:cBhvr>
                                    </p:animEffect>
                                  </p:childTnLst>
                                </p:cTn>
                              </p:par>
                            </p:childTnLst>
                          </p:cTn>
                        </p:par>
                        <p:par>
                          <p:cTn id="119" fill="hold">
                            <p:stCondLst>
                              <p:cond delay="4960"/>
                            </p:stCondLst>
                            <p:childTnLst>
                              <p:par>
                                <p:cTn id="120" presetID="42" presetClass="entr" presetSubtype="0" fill="hold" nodeType="afterEffect">
                                  <p:stCondLst>
                                    <p:cond delay="0"/>
                                  </p:stCondLst>
                                  <p:childTnLst>
                                    <p:set>
                                      <p:cBhvr>
                                        <p:cTn id="121" dur="1" fill="hold">
                                          <p:stCondLst>
                                            <p:cond delay="0"/>
                                          </p:stCondLst>
                                        </p:cTn>
                                        <p:tgtEl>
                                          <p:spTgt spid="85"/>
                                        </p:tgtEl>
                                        <p:attrNameLst>
                                          <p:attrName>style.visibility</p:attrName>
                                        </p:attrNameLst>
                                      </p:cBhvr>
                                      <p:to>
                                        <p:strVal val="visible"/>
                                      </p:to>
                                    </p:set>
                                    <p:animEffect transition="in" filter="fade">
                                      <p:cBhvr>
                                        <p:cTn id="122" dur="250"/>
                                        <p:tgtEl>
                                          <p:spTgt spid="85"/>
                                        </p:tgtEl>
                                      </p:cBhvr>
                                    </p:animEffect>
                                    <p:anim calcmode="lin" valueType="num">
                                      <p:cBhvr>
                                        <p:cTn id="123" dur="250" fill="hold"/>
                                        <p:tgtEl>
                                          <p:spTgt spid="85"/>
                                        </p:tgtEl>
                                        <p:attrNameLst>
                                          <p:attrName>ppt_x</p:attrName>
                                        </p:attrNameLst>
                                      </p:cBhvr>
                                      <p:tavLst>
                                        <p:tav tm="0">
                                          <p:val>
                                            <p:strVal val="#ppt_x"/>
                                          </p:val>
                                        </p:tav>
                                        <p:tav tm="100000">
                                          <p:val>
                                            <p:strVal val="#ppt_x"/>
                                          </p:val>
                                        </p:tav>
                                      </p:tavLst>
                                    </p:anim>
                                    <p:anim calcmode="lin" valueType="num">
                                      <p:cBhvr>
                                        <p:cTn id="124" dur="250" fill="hold"/>
                                        <p:tgtEl>
                                          <p:spTgt spid="85"/>
                                        </p:tgtEl>
                                        <p:attrNameLst>
                                          <p:attrName>ppt_y</p:attrName>
                                        </p:attrNameLst>
                                      </p:cBhvr>
                                      <p:tavLst>
                                        <p:tav tm="0">
                                          <p:val>
                                            <p:strVal val="#ppt_y+.1"/>
                                          </p:val>
                                        </p:tav>
                                        <p:tav tm="100000">
                                          <p:val>
                                            <p:strVal val="#ppt_y"/>
                                          </p:val>
                                        </p:tav>
                                      </p:tavLst>
                                    </p:anim>
                                  </p:childTnLst>
                                </p:cTn>
                              </p:par>
                            </p:childTnLst>
                          </p:cTn>
                        </p:par>
                        <p:par>
                          <p:cTn id="125" fill="hold">
                            <p:stCondLst>
                              <p:cond delay="5210"/>
                            </p:stCondLst>
                            <p:childTnLst>
                              <p:par>
                                <p:cTn id="126" presetID="12" presetClass="entr" presetSubtype="4" fill="hold" grpId="0" nodeType="afterEffect">
                                  <p:stCondLst>
                                    <p:cond delay="0"/>
                                  </p:stCondLst>
                                  <p:childTnLst>
                                    <p:set>
                                      <p:cBhvr>
                                        <p:cTn id="127" dur="1" fill="hold">
                                          <p:stCondLst>
                                            <p:cond delay="0"/>
                                          </p:stCondLst>
                                        </p:cTn>
                                        <p:tgtEl>
                                          <p:spTgt spid="31"/>
                                        </p:tgtEl>
                                        <p:attrNameLst>
                                          <p:attrName>style.visibility</p:attrName>
                                        </p:attrNameLst>
                                      </p:cBhvr>
                                      <p:to>
                                        <p:strVal val="visible"/>
                                      </p:to>
                                    </p:set>
                                    <p:anim calcmode="lin" valueType="num">
                                      <p:cBhvr additive="base">
                                        <p:cTn id="128" dur="250"/>
                                        <p:tgtEl>
                                          <p:spTgt spid="31"/>
                                        </p:tgtEl>
                                        <p:attrNameLst>
                                          <p:attrName>ppt_y</p:attrName>
                                        </p:attrNameLst>
                                      </p:cBhvr>
                                      <p:tavLst>
                                        <p:tav tm="0">
                                          <p:val>
                                            <p:strVal val="#ppt_y+#ppt_h*1.125000"/>
                                          </p:val>
                                        </p:tav>
                                        <p:tav tm="100000">
                                          <p:val>
                                            <p:strVal val="#ppt_y"/>
                                          </p:val>
                                        </p:tav>
                                      </p:tavLst>
                                    </p:anim>
                                    <p:animEffect transition="in" filter="wipe(up)">
                                      <p:cBhvr>
                                        <p:cTn id="129" dur="250"/>
                                        <p:tgtEl>
                                          <p:spTgt spid="31"/>
                                        </p:tgtEl>
                                      </p:cBhvr>
                                    </p:animEffect>
                                  </p:childTnLst>
                                </p:cTn>
                              </p:par>
                              <p:par>
                                <p:cTn id="130" presetID="53" presetClass="entr" presetSubtype="16" fill="hold" grpId="0" nodeType="withEffect">
                                  <p:stCondLst>
                                    <p:cond delay="500"/>
                                  </p:stCondLst>
                                  <p:childTnLst>
                                    <p:set>
                                      <p:cBhvr>
                                        <p:cTn id="131" dur="1" fill="hold">
                                          <p:stCondLst>
                                            <p:cond delay="0"/>
                                          </p:stCondLst>
                                        </p:cTn>
                                        <p:tgtEl>
                                          <p:spTgt spid="86"/>
                                        </p:tgtEl>
                                        <p:attrNameLst>
                                          <p:attrName>style.visibility</p:attrName>
                                        </p:attrNameLst>
                                      </p:cBhvr>
                                      <p:to>
                                        <p:strVal val="visible"/>
                                      </p:to>
                                    </p:set>
                                    <p:anim calcmode="lin" valueType="num">
                                      <p:cBhvr>
                                        <p:cTn id="132" dur="250" fill="hold"/>
                                        <p:tgtEl>
                                          <p:spTgt spid="86"/>
                                        </p:tgtEl>
                                        <p:attrNameLst>
                                          <p:attrName>ppt_w</p:attrName>
                                        </p:attrNameLst>
                                      </p:cBhvr>
                                      <p:tavLst>
                                        <p:tav tm="0">
                                          <p:val>
                                            <p:fltVal val="0"/>
                                          </p:val>
                                        </p:tav>
                                        <p:tav tm="100000">
                                          <p:val>
                                            <p:strVal val="#ppt_w"/>
                                          </p:val>
                                        </p:tav>
                                      </p:tavLst>
                                    </p:anim>
                                    <p:anim calcmode="lin" valueType="num">
                                      <p:cBhvr>
                                        <p:cTn id="133" dur="250" fill="hold"/>
                                        <p:tgtEl>
                                          <p:spTgt spid="86"/>
                                        </p:tgtEl>
                                        <p:attrNameLst>
                                          <p:attrName>ppt_h</p:attrName>
                                        </p:attrNameLst>
                                      </p:cBhvr>
                                      <p:tavLst>
                                        <p:tav tm="0">
                                          <p:val>
                                            <p:fltVal val="0"/>
                                          </p:val>
                                        </p:tav>
                                        <p:tav tm="100000">
                                          <p:val>
                                            <p:strVal val="#ppt_h"/>
                                          </p:val>
                                        </p:tav>
                                      </p:tavLst>
                                    </p:anim>
                                    <p:animEffect transition="in" filter="fade">
                                      <p:cBhvr>
                                        <p:cTn id="134" dur="250"/>
                                        <p:tgtEl>
                                          <p:spTgt spid="86"/>
                                        </p:tgtEl>
                                      </p:cBhvr>
                                    </p:animEffect>
                                  </p:childTnLst>
                                </p:cTn>
                              </p:par>
                              <p:par>
                                <p:cTn id="135" presetID="52" presetClass="entr" presetSubtype="0" fill="hold" grpId="0" nodeType="withEffect">
                                  <p:stCondLst>
                                    <p:cond delay="0"/>
                                  </p:stCondLst>
                                  <p:iterate type="lt">
                                    <p:tmPct val="10000"/>
                                  </p:iterate>
                                  <p:childTnLst>
                                    <p:set>
                                      <p:cBhvr>
                                        <p:cTn id="136" dur="1" fill="hold">
                                          <p:stCondLst>
                                            <p:cond delay="0"/>
                                          </p:stCondLst>
                                        </p:cTn>
                                        <p:tgtEl>
                                          <p:spTgt spid="87"/>
                                        </p:tgtEl>
                                        <p:attrNameLst>
                                          <p:attrName>style.visibility</p:attrName>
                                        </p:attrNameLst>
                                      </p:cBhvr>
                                      <p:to>
                                        <p:strVal val="visible"/>
                                      </p:to>
                                    </p:set>
                                    <p:animScale>
                                      <p:cBhvr>
                                        <p:cTn id="137" dur="500" decel="50000" fill="hold">
                                          <p:stCondLst>
                                            <p:cond delay="0"/>
                                          </p:stCondLst>
                                        </p:cTn>
                                        <p:tgtEl>
                                          <p:spTgt spid="8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8" dur="500" decel="50000" fill="hold">
                                          <p:stCondLst>
                                            <p:cond delay="0"/>
                                          </p:stCondLst>
                                        </p:cTn>
                                        <p:tgtEl>
                                          <p:spTgt spid="87"/>
                                        </p:tgtEl>
                                        <p:attrNameLst>
                                          <p:attrName>ppt_x</p:attrName>
                                          <p:attrName>ppt_y</p:attrName>
                                        </p:attrNameLst>
                                      </p:cBhvr>
                                    </p:animMotion>
                                    <p:animEffect transition="in" filter="fade">
                                      <p:cBhvr>
                                        <p:cTn id="139" dur="500"/>
                                        <p:tgtEl>
                                          <p:spTgt spid="87"/>
                                        </p:tgtEl>
                                      </p:cBhvr>
                                    </p:animEffect>
                                  </p:childTnLst>
                                </p:cTn>
                              </p:par>
                              <p:par>
                                <p:cTn id="140" presetID="53" presetClass="entr" presetSubtype="16" fill="hold" grpId="0" nodeType="withEffect">
                                  <p:stCondLst>
                                    <p:cond delay="0"/>
                                  </p:stCondLst>
                                  <p:iterate type="lt">
                                    <p:tmPct val="20000"/>
                                  </p:iterate>
                                  <p:childTnLst>
                                    <p:set>
                                      <p:cBhvr>
                                        <p:cTn id="141" dur="1" fill="hold">
                                          <p:stCondLst>
                                            <p:cond delay="0"/>
                                          </p:stCondLst>
                                        </p:cTn>
                                        <p:tgtEl>
                                          <p:spTgt spid="89"/>
                                        </p:tgtEl>
                                        <p:attrNameLst>
                                          <p:attrName>style.visibility</p:attrName>
                                        </p:attrNameLst>
                                      </p:cBhvr>
                                      <p:to>
                                        <p:strVal val="visible"/>
                                      </p:to>
                                    </p:set>
                                    <p:anim calcmode="lin" valueType="num">
                                      <p:cBhvr>
                                        <p:cTn id="142" dur="250" fill="hold"/>
                                        <p:tgtEl>
                                          <p:spTgt spid="89"/>
                                        </p:tgtEl>
                                        <p:attrNameLst>
                                          <p:attrName>ppt_w</p:attrName>
                                        </p:attrNameLst>
                                      </p:cBhvr>
                                      <p:tavLst>
                                        <p:tav tm="0">
                                          <p:val>
                                            <p:fltVal val="0"/>
                                          </p:val>
                                        </p:tav>
                                        <p:tav tm="100000">
                                          <p:val>
                                            <p:strVal val="#ppt_w"/>
                                          </p:val>
                                        </p:tav>
                                      </p:tavLst>
                                    </p:anim>
                                    <p:anim calcmode="lin" valueType="num">
                                      <p:cBhvr>
                                        <p:cTn id="143" dur="250" fill="hold"/>
                                        <p:tgtEl>
                                          <p:spTgt spid="89"/>
                                        </p:tgtEl>
                                        <p:attrNameLst>
                                          <p:attrName>ppt_h</p:attrName>
                                        </p:attrNameLst>
                                      </p:cBhvr>
                                      <p:tavLst>
                                        <p:tav tm="0">
                                          <p:val>
                                            <p:fltVal val="0"/>
                                          </p:val>
                                        </p:tav>
                                        <p:tav tm="100000">
                                          <p:val>
                                            <p:strVal val="#ppt_h"/>
                                          </p:val>
                                        </p:tav>
                                      </p:tavLst>
                                    </p:anim>
                                    <p:animEffect transition="in" filter="fade">
                                      <p:cBhvr>
                                        <p:cTn id="144" dur="250"/>
                                        <p:tgtEl>
                                          <p:spTgt spid="89"/>
                                        </p:tgtEl>
                                      </p:cBhvr>
                                    </p:animEffect>
                                  </p:childTnLst>
                                </p:cTn>
                              </p:par>
                              <p:par>
                                <p:cTn id="145" presetID="53" presetClass="entr" presetSubtype="16" fill="hold" grpId="0" nodeType="withEffect">
                                  <p:stCondLst>
                                    <p:cond delay="600"/>
                                  </p:stCondLst>
                                  <p:childTnLst>
                                    <p:set>
                                      <p:cBhvr>
                                        <p:cTn id="146" dur="1" fill="hold">
                                          <p:stCondLst>
                                            <p:cond delay="0"/>
                                          </p:stCondLst>
                                        </p:cTn>
                                        <p:tgtEl>
                                          <p:spTgt spid="30"/>
                                        </p:tgtEl>
                                        <p:attrNameLst>
                                          <p:attrName>style.visibility</p:attrName>
                                        </p:attrNameLst>
                                      </p:cBhvr>
                                      <p:to>
                                        <p:strVal val="visible"/>
                                      </p:to>
                                    </p:set>
                                    <p:anim calcmode="lin" valueType="num">
                                      <p:cBhvr>
                                        <p:cTn id="147" dur="250" fill="hold"/>
                                        <p:tgtEl>
                                          <p:spTgt spid="30"/>
                                        </p:tgtEl>
                                        <p:attrNameLst>
                                          <p:attrName>ppt_w</p:attrName>
                                        </p:attrNameLst>
                                      </p:cBhvr>
                                      <p:tavLst>
                                        <p:tav tm="0">
                                          <p:val>
                                            <p:fltVal val="0"/>
                                          </p:val>
                                        </p:tav>
                                        <p:tav tm="100000">
                                          <p:val>
                                            <p:strVal val="#ppt_w"/>
                                          </p:val>
                                        </p:tav>
                                      </p:tavLst>
                                    </p:anim>
                                    <p:anim calcmode="lin" valueType="num">
                                      <p:cBhvr>
                                        <p:cTn id="148" dur="250" fill="hold"/>
                                        <p:tgtEl>
                                          <p:spTgt spid="30"/>
                                        </p:tgtEl>
                                        <p:attrNameLst>
                                          <p:attrName>ppt_h</p:attrName>
                                        </p:attrNameLst>
                                      </p:cBhvr>
                                      <p:tavLst>
                                        <p:tav tm="0">
                                          <p:val>
                                            <p:fltVal val="0"/>
                                          </p:val>
                                        </p:tav>
                                        <p:tav tm="100000">
                                          <p:val>
                                            <p:strVal val="#ppt_h"/>
                                          </p:val>
                                        </p:tav>
                                      </p:tavLst>
                                    </p:anim>
                                    <p:animEffect transition="in" filter="fade">
                                      <p:cBhvr>
                                        <p:cTn id="149"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64" grpId="0"/>
      <p:bldP spid="66" grpId="0" animBg="1"/>
      <p:bldP spid="67" grpId="0"/>
      <p:bldP spid="68" grpId="0" animBg="1"/>
      <p:bldP spid="69" grpId="0"/>
      <p:bldP spid="71" grpId="0" animBg="1"/>
      <p:bldP spid="72" grpId="0"/>
      <p:bldP spid="73" grpId="0" animBg="1"/>
      <p:bldP spid="74" grpId="0"/>
      <p:bldP spid="76" grpId="0" animBg="1"/>
      <p:bldP spid="77" grpId="0"/>
      <p:bldP spid="78" grpId="0" animBg="1"/>
      <p:bldP spid="79" grpId="0"/>
      <p:bldP spid="81" grpId="0" animBg="1"/>
      <p:bldP spid="82" grpId="0"/>
      <p:bldP spid="84" grpId="0"/>
      <p:bldP spid="86" grpId="0" animBg="1"/>
      <p:bldP spid="87" grpId="0"/>
      <p:bldP spid="89" grpId="0"/>
      <p:bldP spid="30" grpId="0" animBg="1" autoUpdateAnimBg="0"/>
      <p:bldP spid="3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5"/>
          <p:cNvSpPr>
            <a:spLocks/>
          </p:cNvSpPr>
          <p:nvPr/>
        </p:nvSpPr>
        <p:spPr bwMode="auto">
          <a:xfrm rot="5400000">
            <a:off x="4407603" y="1811682"/>
            <a:ext cx="3420062" cy="303117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rgbClr val="0070C0"/>
            </a:solidFill>
          </a:ln>
          <a:effectLst>
            <a:outerShdw blurRad="444500" dist="1524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zh-CN" altLang="en-US" sz="1600" b="1">
              <a:latin typeface="微软雅黑" panose="020B0503020204020204" pitchFamily="34" charset="-122"/>
              <a:ea typeface="微软雅黑" panose="020B0503020204020204" pitchFamily="34" charset="-122"/>
            </a:endParaRPr>
          </a:p>
        </p:txBody>
      </p:sp>
      <p:pic>
        <p:nvPicPr>
          <p:cNvPr id="18" name="Picture 3" descr="C:\Users\Administrator\Desktop\微立体创业计划\002.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4297387" y="1484787"/>
            <a:ext cx="3672408" cy="3672406"/>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9" name="Freeform 5"/>
          <p:cNvSpPr>
            <a:spLocks/>
          </p:cNvSpPr>
          <p:nvPr/>
        </p:nvSpPr>
        <p:spPr bwMode="auto">
          <a:xfrm rot="5400000">
            <a:off x="4279797" y="2035996"/>
            <a:ext cx="1095233" cy="97069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070C0"/>
          </a:solidFill>
          <a:ln w="25400">
            <a:noFill/>
          </a:ln>
          <a:effectLst>
            <a:outerShdw blurRad="444500" dist="1524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zh-CN" altLang="en-US" sz="1600" b="1">
              <a:latin typeface="微软雅黑" panose="020B0503020204020204" pitchFamily="34" charset="-122"/>
              <a:ea typeface="微软雅黑" panose="020B0503020204020204" pitchFamily="34" charset="-122"/>
            </a:endParaRPr>
          </a:p>
        </p:txBody>
      </p:sp>
      <p:sp>
        <p:nvSpPr>
          <p:cNvPr id="20" name="TextBox 7"/>
          <p:cNvSpPr>
            <a:spLocks noChangeArrowheads="1"/>
          </p:cNvSpPr>
          <p:nvPr/>
        </p:nvSpPr>
        <p:spPr bwMode="auto">
          <a:xfrm>
            <a:off x="4179646" y="2302088"/>
            <a:ext cx="126059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3200" b="1" dirty="0">
                <a:solidFill>
                  <a:schemeClr val="bg1"/>
                </a:solidFill>
                <a:latin typeface="Impact MT Std" pitchFamily="34" charset="0"/>
                <a:ea typeface="微软雅黑" pitchFamily="34" charset="-122"/>
                <a:sym typeface="微软雅黑" pitchFamily="34" charset="-122"/>
              </a:rPr>
              <a:t>05</a:t>
            </a:r>
            <a:endParaRPr lang="zh-CN" altLang="en-US" sz="3200" b="1" dirty="0">
              <a:solidFill>
                <a:schemeClr val="bg1"/>
              </a:solidFill>
              <a:latin typeface="Impact MT Std" pitchFamily="34" charset="0"/>
              <a:ea typeface="微软雅黑" pitchFamily="34" charset="-122"/>
              <a:sym typeface="微软雅黑" pitchFamily="34" charset="-122"/>
            </a:endParaRPr>
          </a:p>
        </p:txBody>
      </p:sp>
      <p:sp>
        <p:nvSpPr>
          <p:cNvPr id="21" name="文本框 163"/>
          <p:cNvSpPr txBox="1"/>
          <p:nvPr/>
        </p:nvSpPr>
        <p:spPr>
          <a:xfrm>
            <a:off x="4792881" y="2660561"/>
            <a:ext cx="2704532" cy="923330"/>
          </a:xfrm>
          <a:prstGeom prst="rect">
            <a:avLst/>
          </a:prstGeom>
          <a:noFill/>
        </p:spPr>
        <p:txBody>
          <a:bodyPr wrap="square" rtlCol="0">
            <a:spAutoFit/>
          </a:bodyPr>
          <a:lstStyle/>
          <a:p>
            <a:pPr algn="ct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第</a:t>
            </a:r>
            <a:r>
              <a:rPr lang="en-US" altLang="zh-CN"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5</a:t>
            </a: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部分  </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a:r>
              <a:rPr lang="en-US" altLang="zh-CN" sz="20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36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等保测评</a:t>
            </a:r>
          </a:p>
        </p:txBody>
      </p:sp>
      <p:sp>
        <p:nvSpPr>
          <p:cNvPr id="2" name="矩形 1"/>
          <p:cNvSpPr/>
          <p:nvPr/>
        </p:nvSpPr>
        <p:spPr>
          <a:xfrm>
            <a:off x="5665538" y="4002670"/>
            <a:ext cx="833573" cy="481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5"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980597" y="5661248"/>
            <a:ext cx="2448272" cy="2448271"/>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86"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977907" y="4005065"/>
            <a:ext cx="2448272" cy="2448271"/>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87"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958635" y="5633865"/>
            <a:ext cx="2547664" cy="254766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91"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1125" y="5661247"/>
            <a:ext cx="2448272" cy="2448271"/>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92"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86185" y="4005064"/>
            <a:ext cx="2448272" cy="2448271"/>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93"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666913" y="5633864"/>
            <a:ext cx="2547664" cy="254766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24177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anim calcmode="lin" valueType="num">
                                      <p:cBhvr>
                                        <p:cTn id="8" dur="250" fill="hold"/>
                                        <p:tgtEl>
                                          <p:spTgt spid="18"/>
                                        </p:tgtEl>
                                        <p:attrNameLst>
                                          <p:attrName>ppt_x</p:attrName>
                                        </p:attrNameLst>
                                      </p:cBhvr>
                                      <p:tavLst>
                                        <p:tav tm="0">
                                          <p:val>
                                            <p:strVal val="#ppt_x"/>
                                          </p:val>
                                        </p:tav>
                                        <p:tav tm="100000">
                                          <p:val>
                                            <p:strVal val="#ppt_x"/>
                                          </p:val>
                                        </p:tav>
                                      </p:tavLst>
                                    </p:anim>
                                    <p:anim calcmode="lin" valueType="num">
                                      <p:cBhvr>
                                        <p:cTn id="9" dur="250" fill="hold"/>
                                        <p:tgtEl>
                                          <p:spTgt spid="18"/>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750"/>
                                  </p:stCondLst>
                                  <p:childTnLst>
                                    <p:set>
                                      <p:cBhvr>
                                        <p:cTn id="11" dur="1" fill="hold">
                                          <p:stCondLst>
                                            <p:cond delay="0"/>
                                          </p:stCondLst>
                                        </p:cTn>
                                        <p:tgtEl>
                                          <p:spTgt spid="19"/>
                                        </p:tgtEl>
                                        <p:attrNameLst>
                                          <p:attrName>style.visibility</p:attrName>
                                        </p:attrNameLst>
                                      </p:cBhvr>
                                      <p:to>
                                        <p:strVal val="visible"/>
                                      </p:to>
                                    </p:set>
                                    <p:anim calcmode="lin" valueType="num">
                                      <p:cBhvr>
                                        <p:cTn id="12" dur="250" fill="hold"/>
                                        <p:tgtEl>
                                          <p:spTgt spid="19"/>
                                        </p:tgtEl>
                                        <p:attrNameLst>
                                          <p:attrName>ppt_w</p:attrName>
                                        </p:attrNameLst>
                                      </p:cBhvr>
                                      <p:tavLst>
                                        <p:tav tm="0">
                                          <p:val>
                                            <p:fltVal val="0"/>
                                          </p:val>
                                        </p:tav>
                                        <p:tav tm="100000">
                                          <p:val>
                                            <p:strVal val="#ppt_w"/>
                                          </p:val>
                                        </p:tav>
                                      </p:tavLst>
                                    </p:anim>
                                    <p:anim calcmode="lin" valueType="num">
                                      <p:cBhvr>
                                        <p:cTn id="13" dur="250" fill="hold"/>
                                        <p:tgtEl>
                                          <p:spTgt spid="19"/>
                                        </p:tgtEl>
                                        <p:attrNameLst>
                                          <p:attrName>ppt_h</p:attrName>
                                        </p:attrNameLst>
                                      </p:cBhvr>
                                      <p:tavLst>
                                        <p:tav tm="0">
                                          <p:val>
                                            <p:fltVal val="0"/>
                                          </p:val>
                                        </p:tav>
                                        <p:tav tm="100000">
                                          <p:val>
                                            <p:strVal val="#ppt_h"/>
                                          </p:val>
                                        </p:tav>
                                      </p:tavLst>
                                    </p:anim>
                                    <p:animEffect transition="in" filter="fade">
                                      <p:cBhvr>
                                        <p:cTn id="14" dur="250"/>
                                        <p:tgtEl>
                                          <p:spTgt spid="19"/>
                                        </p:tgtEl>
                                      </p:cBhvr>
                                    </p:animEffect>
                                  </p:childTnLst>
                                </p:cTn>
                              </p:par>
                              <p:par>
                                <p:cTn id="15" presetID="52" presetClass="entr" presetSubtype="0" fill="hold" grpId="0" nodeType="withEffect">
                                  <p:stCondLst>
                                    <p:cond delay="0"/>
                                  </p:stCondLst>
                                  <p:iterate type="lt">
                                    <p:tmPct val="10000"/>
                                  </p:iterate>
                                  <p:childTnLst>
                                    <p:set>
                                      <p:cBhvr>
                                        <p:cTn id="16" dur="1" fill="hold">
                                          <p:stCondLst>
                                            <p:cond delay="0"/>
                                          </p:stCondLst>
                                        </p:cTn>
                                        <p:tgtEl>
                                          <p:spTgt spid="20"/>
                                        </p:tgtEl>
                                        <p:attrNameLst>
                                          <p:attrName>style.visibility</p:attrName>
                                        </p:attrNameLst>
                                      </p:cBhvr>
                                      <p:to>
                                        <p:strVal val="visible"/>
                                      </p:to>
                                    </p:set>
                                    <p:animScale>
                                      <p:cBhvr>
                                        <p:cTn id="17" dur="25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250" decel="50000" fill="hold">
                                          <p:stCondLst>
                                            <p:cond delay="0"/>
                                          </p:stCondLst>
                                        </p:cTn>
                                        <p:tgtEl>
                                          <p:spTgt spid="20"/>
                                        </p:tgtEl>
                                        <p:attrNameLst>
                                          <p:attrName>ppt_x</p:attrName>
                                          <p:attrName>ppt_y</p:attrName>
                                        </p:attrNameLst>
                                      </p:cBhvr>
                                    </p:animMotion>
                                    <p:animEffect transition="in" filter="fade">
                                      <p:cBhvr>
                                        <p:cTn id="19" dur="250"/>
                                        <p:tgtEl>
                                          <p:spTgt spid="20"/>
                                        </p:tgtEl>
                                      </p:cBhvr>
                                    </p:animEffect>
                                  </p:childTnLst>
                                </p:cTn>
                              </p:par>
                            </p:childTnLst>
                          </p:cTn>
                        </p:par>
                        <p:par>
                          <p:cTn id="20" fill="hold">
                            <p:stCondLst>
                              <p:cond delay="1000"/>
                            </p:stCondLst>
                            <p:childTnLst>
                              <p:par>
                                <p:cTn id="21" presetID="12" presetClass="entr" presetSubtype="4"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250"/>
                                        <p:tgtEl>
                                          <p:spTgt spid="21"/>
                                        </p:tgtEl>
                                        <p:attrNameLst>
                                          <p:attrName>ppt_y</p:attrName>
                                        </p:attrNameLst>
                                      </p:cBhvr>
                                      <p:tavLst>
                                        <p:tav tm="0">
                                          <p:val>
                                            <p:strVal val="#ppt_y+#ppt_h*1.125000"/>
                                          </p:val>
                                        </p:tav>
                                        <p:tav tm="100000">
                                          <p:val>
                                            <p:strVal val="#ppt_y"/>
                                          </p:val>
                                        </p:tav>
                                      </p:tavLst>
                                    </p:anim>
                                    <p:animEffect transition="in" filter="wipe(up)">
                                      <p:cBhvr>
                                        <p:cTn id="24" dur="250"/>
                                        <p:tgtEl>
                                          <p:spTgt spid="21"/>
                                        </p:tgtEl>
                                      </p:cBhvr>
                                    </p:animEffect>
                                  </p:childTnLst>
                                </p:cTn>
                              </p:par>
                            </p:childTnLst>
                          </p:cTn>
                        </p:par>
                        <p:par>
                          <p:cTn id="25" fill="hold">
                            <p:stCondLst>
                              <p:cond delay="1250"/>
                            </p:stCondLst>
                            <p:childTnLst>
                              <p:par>
                                <p:cTn id="26" presetID="42" presetClass="entr" presetSubtype="0"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250"/>
                                        <p:tgtEl>
                                          <p:spTgt spid="2"/>
                                        </p:tgtEl>
                                      </p:cBhvr>
                                    </p:animEffect>
                                    <p:anim calcmode="lin" valueType="num">
                                      <p:cBhvr>
                                        <p:cTn id="29" dur="250" fill="hold"/>
                                        <p:tgtEl>
                                          <p:spTgt spid="2"/>
                                        </p:tgtEl>
                                        <p:attrNameLst>
                                          <p:attrName>ppt_x</p:attrName>
                                        </p:attrNameLst>
                                      </p:cBhvr>
                                      <p:tavLst>
                                        <p:tav tm="0">
                                          <p:val>
                                            <p:strVal val="#ppt_x"/>
                                          </p:val>
                                        </p:tav>
                                        <p:tav tm="100000">
                                          <p:val>
                                            <p:strVal val="#ppt_x"/>
                                          </p:val>
                                        </p:tav>
                                      </p:tavLst>
                                    </p:anim>
                                    <p:anim calcmode="lin" valueType="num">
                                      <p:cBhvr>
                                        <p:cTn id="30" dur="250" fill="hold"/>
                                        <p:tgtEl>
                                          <p:spTgt spid="2"/>
                                        </p:tgtEl>
                                        <p:attrNameLst>
                                          <p:attrName>ppt_y</p:attrName>
                                        </p:attrNameLst>
                                      </p:cBhvr>
                                      <p:tavLst>
                                        <p:tav tm="0">
                                          <p:val>
                                            <p:strVal val="#ppt_y+.1"/>
                                          </p:val>
                                        </p:tav>
                                        <p:tav tm="100000">
                                          <p:val>
                                            <p:strVal val="#ppt_y"/>
                                          </p:val>
                                        </p:tav>
                                      </p:tavLst>
                                    </p:anim>
                                  </p:childTnLst>
                                </p:cTn>
                              </p:par>
                            </p:childTnLst>
                          </p:cTn>
                        </p:par>
                        <p:par>
                          <p:cTn id="31" fill="hold">
                            <p:stCondLst>
                              <p:cond delay="1500"/>
                            </p:stCondLst>
                            <p:childTnLst>
                              <p:par>
                                <p:cTn id="32" presetID="21" presetClass="entr" presetSubtype="1" fill="hold" grpId="0" nodeType="after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heel(1)">
                                      <p:cBhvr>
                                        <p:cTn id="34" dur="250"/>
                                        <p:tgtEl>
                                          <p:spTgt spid="45"/>
                                        </p:tgtEl>
                                      </p:cBhvr>
                                    </p:animEffect>
                                  </p:childTnLst>
                                </p:cTn>
                              </p:par>
                              <p:par>
                                <p:cTn id="35" presetID="42" presetClass="entr" presetSubtype="0" fill="hold" nodeType="withEffect">
                                  <p:stCondLst>
                                    <p:cond delay="750"/>
                                  </p:stCondLst>
                                  <p:childTnLst>
                                    <p:set>
                                      <p:cBhvr>
                                        <p:cTn id="36" dur="1" fill="hold">
                                          <p:stCondLst>
                                            <p:cond delay="0"/>
                                          </p:stCondLst>
                                        </p:cTn>
                                        <p:tgtEl>
                                          <p:spTgt spid="85"/>
                                        </p:tgtEl>
                                        <p:attrNameLst>
                                          <p:attrName>style.visibility</p:attrName>
                                        </p:attrNameLst>
                                      </p:cBhvr>
                                      <p:to>
                                        <p:strVal val="visible"/>
                                      </p:to>
                                    </p:set>
                                    <p:animEffect transition="in" filter="fade">
                                      <p:cBhvr>
                                        <p:cTn id="37" dur="250"/>
                                        <p:tgtEl>
                                          <p:spTgt spid="85"/>
                                        </p:tgtEl>
                                      </p:cBhvr>
                                    </p:animEffect>
                                    <p:anim calcmode="lin" valueType="num">
                                      <p:cBhvr>
                                        <p:cTn id="38" dur="250" fill="hold"/>
                                        <p:tgtEl>
                                          <p:spTgt spid="85"/>
                                        </p:tgtEl>
                                        <p:attrNameLst>
                                          <p:attrName>ppt_x</p:attrName>
                                        </p:attrNameLst>
                                      </p:cBhvr>
                                      <p:tavLst>
                                        <p:tav tm="0">
                                          <p:val>
                                            <p:strVal val="#ppt_x"/>
                                          </p:val>
                                        </p:tav>
                                        <p:tav tm="100000">
                                          <p:val>
                                            <p:strVal val="#ppt_x"/>
                                          </p:val>
                                        </p:tav>
                                      </p:tavLst>
                                    </p:anim>
                                    <p:anim calcmode="lin" valueType="num">
                                      <p:cBhvr>
                                        <p:cTn id="39" dur="250" fill="hold"/>
                                        <p:tgtEl>
                                          <p:spTgt spid="85"/>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750"/>
                                  </p:stCondLst>
                                  <p:childTnLst>
                                    <p:set>
                                      <p:cBhvr>
                                        <p:cTn id="41" dur="1" fill="hold">
                                          <p:stCondLst>
                                            <p:cond delay="0"/>
                                          </p:stCondLst>
                                        </p:cTn>
                                        <p:tgtEl>
                                          <p:spTgt spid="86"/>
                                        </p:tgtEl>
                                        <p:attrNameLst>
                                          <p:attrName>style.visibility</p:attrName>
                                        </p:attrNameLst>
                                      </p:cBhvr>
                                      <p:to>
                                        <p:strVal val="visible"/>
                                      </p:to>
                                    </p:set>
                                    <p:animEffect transition="in" filter="fade">
                                      <p:cBhvr>
                                        <p:cTn id="42" dur="250"/>
                                        <p:tgtEl>
                                          <p:spTgt spid="86"/>
                                        </p:tgtEl>
                                      </p:cBhvr>
                                    </p:animEffect>
                                    <p:anim calcmode="lin" valueType="num">
                                      <p:cBhvr>
                                        <p:cTn id="43" dur="250" fill="hold"/>
                                        <p:tgtEl>
                                          <p:spTgt spid="86"/>
                                        </p:tgtEl>
                                        <p:attrNameLst>
                                          <p:attrName>ppt_x</p:attrName>
                                        </p:attrNameLst>
                                      </p:cBhvr>
                                      <p:tavLst>
                                        <p:tav tm="0">
                                          <p:val>
                                            <p:strVal val="#ppt_x"/>
                                          </p:val>
                                        </p:tav>
                                        <p:tav tm="100000">
                                          <p:val>
                                            <p:strVal val="#ppt_x"/>
                                          </p:val>
                                        </p:tav>
                                      </p:tavLst>
                                    </p:anim>
                                    <p:anim calcmode="lin" valueType="num">
                                      <p:cBhvr>
                                        <p:cTn id="44" dur="250" fill="hold"/>
                                        <p:tgtEl>
                                          <p:spTgt spid="86"/>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750"/>
                                  </p:stCondLst>
                                  <p:childTnLst>
                                    <p:set>
                                      <p:cBhvr>
                                        <p:cTn id="46" dur="1" fill="hold">
                                          <p:stCondLst>
                                            <p:cond delay="0"/>
                                          </p:stCondLst>
                                        </p:cTn>
                                        <p:tgtEl>
                                          <p:spTgt spid="87"/>
                                        </p:tgtEl>
                                        <p:attrNameLst>
                                          <p:attrName>style.visibility</p:attrName>
                                        </p:attrNameLst>
                                      </p:cBhvr>
                                      <p:to>
                                        <p:strVal val="visible"/>
                                      </p:to>
                                    </p:set>
                                    <p:animEffect transition="in" filter="fade">
                                      <p:cBhvr>
                                        <p:cTn id="47" dur="250"/>
                                        <p:tgtEl>
                                          <p:spTgt spid="87"/>
                                        </p:tgtEl>
                                      </p:cBhvr>
                                    </p:animEffect>
                                    <p:anim calcmode="lin" valueType="num">
                                      <p:cBhvr>
                                        <p:cTn id="48" dur="250" fill="hold"/>
                                        <p:tgtEl>
                                          <p:spTgt spid="87"/>
                                        </p:tgtEl>
                                        <p:attrNameLst>
                                          <p:attrName>ppt_x</p:attrName>
                                        </p:attrNameLst>
                                      </p:cBhvr>
                                      <p:tavLst>
                                        <p:tav tm="0">
                                          <p:val>
                                            <p:strVal val="#ppt_x"/>
                                          </p:val>
                                        </p:tav>
                                        <p:tav tm="100000">
                                          <p:val>
                                            <p:strVal val="#ppt_x"/>
                                          </p:val>
                                        </p:tav>
                                      </p:tavLst>
                                    </p:anim>
                                    <p:anim calcmode="lin" valueType="num">
                                      <p:cBhvr>
                                        <p:cTn id="49" dur="250" fill="hold"/>
                                        <p:tgtEl>
                                          <p:spTgt spid="87"/>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750"/>
                                  </p:stCondLst>
                                  <p:childTnLst>
                                    <p:set>
                                      <p:cBhvr>
                                        <p:cTn id="51" dur="1" fill="hold">
                                          <p:stCondLst>
                                            <p:cond delay="0"/>
                                          </p:stCondLst>
                                        </p:cTn>
                                        <p:tgtEl>
                                          <p:spTgt spid="91"/>
                                        </p:tgtEl>
                                        <p:attrNameLst>
                                          <p:attrName>style.visibility</p:attrName>
                                        </p:attrNameLst>
                                      </p:cBhvr>
                                      <p:to>
                                        <p:strVal val="visible"/>
                                      </p:to>
                                    </p:set>
                                    <p:animEffect transition="in" filter="fade">
                                      <p:cBhvr>
                                        <p:cTn id="52" dur="250"/>
                                        <p:tgtEl>
                                          <p:spTgt spid="91"/>
                                        </p:tgtEl>
                                      </p:cBhvr>
                                    </p:animEffect>
                                    <p:anim calcmode="lin" valueType="num">
                                      <p:cBhvr>
                                        <p:cTn id="53" dur="250" fill="hold"/>
                                        <p:tgtEl>
                                          <p:spTgt spid="91"/>
                                        </p:tgtEl>
                                        <p:attrNameLst>
                                          <p:attrName>ppt_x</p:attrName>
                                        </p:attrNameLst>
                                      </p:cBhvr>
                                      <p:tavLst>
                                        <p:tav tm="0">
                                          <p:val>
                                            <p:strVal val="#ppt_x"/>
                                          </p:val>
                                        </p:tav>
                                        <p:tav tm="100000">
                                          <p:val>
                                            <p:strVal val="#ppt_x"/>
                                          </p:val>
                                        </p:tav>
                                      </p:tavLst>
                                    </p:anim>
                                    <p:anim calcmode="lin" valueType="num">
                                      <p:cBhvr>
                                        <p:cTn id="54" dur="250" fill="hold"/>
                                        <p:tgtEl>
                                          <p:spTgt spid="91"/>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750"/>
                                  </p:stCondLst>
                                  <p:childTnLst>
                                    <p:set>
                                      <p:cBhvr>
                                        <p:cTn id="56" dur="1" fill="hold">
                                          <p:stCondLst>
                                            <p:cond delay="0"/>
                                          </p:stCondLst>
                                        </p:cTn>
                                        <p:tgtEl>
                                          <p:spTgt spid="92"/>
                                        </p:tgtEl>
                                        <p:attrNameLst>
                                          <p:attrName>style.visibility</p:attrName>
                                        </p:attrNameLst>
                                      </p:cBhvr>
                                      <p:to>
                                        <p:strVal val="visible"/>
                                      </p:to>
                                    </p:set>
                                    <p:animEffect transition="in" filter="fade">
                                      <p:cBhvr>
                                        <p:cTn id="57" dur="250"/>
                                        <p:tgtEl>
                                          <p:spTgt spid="92"/>
                                        </p:tgtEl>
                                      </p:cBhvr>
                                    </p:animEffect>
                                    <p:anim calcmode="lin" valueType="num">
                                      <p:cBhvr>
                                        <p:cTn id="58" dur="250" fill="hold"/>
                                        <p:tgtEl>
                                          <p:spTgt spid="92"/>
                                        </p:tgtEl>
                                        <p:attrNameLst>
                                          <p:attrName>ppt_x</p:attrName>
                                        </p:attrNameLst>
                                      </p:cBhvr>
                                      <p:tavLst>
                                        <p:tav tm="0">
                                          <p:val>
                                            <p:strVal val="#ppt_x"/>
                                          </p:val>
                                        </p:tav>
                                        <p:tav tm="100000">
                                          <p:val>
                                            <p:strVal val="#ppt_x"/>
                                          </p:val>
                                        </p:tav>
                                      </p:tavLst>
                                    </p:anim>
                                    <p:anim calcmode="lin" valueType="num">
                                      <p:cBhvr>
                                        <p:cTn id="59" dur="250" fill="hold"/>
                                        <p:tgtEl>
                                          <p:spTgt spid="92"/>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750"/>
                                  </p:stCondLst>
                                  <p:childTnLst>
                                    <p:set>
                                      <p:cBhvr>
                                        <p:cTn id="61" dur="1" fill="hold">
                                          <p:stCondLst>
                                            <p:cond delay="0"/>
                                          </p:stCondLst>
                                        </p:cTn>
                                        <p:tgtEl>
                                          <p:spTgt spid="93"/>
                                        </p:tgtEl>
                                        <p:attrNameLst>
                                          <p:attrName>style.visibility</p:attrName>
                                        </p:attrNameLst>
                                      </p:cBhvr>
                                      <p:to>
                                        <p:strVal val="visible"/>
                                      </p:to>
                                    </p:set>
                                    <p:animEffect transition="in" filter="fade">
                                      <p:cBhvr>
                                        <p:cTn id="62" dur="250"/>
                                        <p:tgtEl>
                                          <p:spTgt spid="93"/>
                                        </p:tgtEl>
                                      </p:cBhvr>
                                    </p:animEffect>
                                    <p:anim calcmode="lin" valueType="num">
                                      <p:cBhvr>
                                        <p:cTn id="63" dur="250" fill="hold"/>
                                        <p:tgtEl>
                                          <p:spTgt spid="93"/>
                                        </p:tgtEl>
                                        <p:attrNameLst>
                                          <p:attrName>ppt_x</p:attrName>
                                        </p:attrNameLst>
                                      </p:cBhvr>
                                      <p:tavLst>
                                        <p:tav tm="0">
                                          <p:val>
                                            <p:strVal val="#ppt_x"/>
                                          </p:val>
                                        </p:tav>
                                        <p:tav tm="100000">
                                          <p:val>
                                            <p:strVal val="#ppt_x"/>
                                          </p:val>
                                        </p:tav>
                                      </p:tavLst>
                                    </p:anim>
                                    <p:anim calcmode="lin" valueType="num">
                                      <p:cBhvr>
                                        <p:cTn id="64" dur="250" fill="hold"/>
                                        <p:tgtEl>
                                          <p:spTgt spid="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19" grpId="0" animBg="1"/>
      <p:bldP spid="20" grpId="0"/>
      <p:bldP spid="21" grpId="0"/>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8365" y="357166"/>
            <a:ext cx="2357454" cy="500066"/>
          </a:xfrm>
        </p:spPr>
        <p:txBody>
          <a:bodyPr>
            <a:normAutofit/>
          </a:bodyPr>
          <a:lstStyle/>
          <a:p>
            <a:r>
              <a:rPr lang="zh-CN" altLang="en-US" sz="1800" b="1" dirty="0">
                <a:solidFill>
                  <a:srgbClr val="0070C0"/>
                </a:solidFill>
                <a:latin typeface="微软雅黑" pitchFamily="34" charset="-122"/>
                <a:ea typeface="微软雅黑" pitchFamily="34" charset="-122"/>
                <a:cs typeface="+mn-cs"/>
                <a:sym typeface="Arial" pitchFamily="34" charset="0"/>
              </a:rPr>
              <a:t>等级保护测评内容</a:t>
            </a:r>
          </a:p>
        </p:txBody>
      </p:sp>
      <p:sp>
        <p:nvSpPr>
          <p:cNvPr id="34" name="AutoShape 2"/>
          <p:cNvSpPr>
            <a:spLocks noChangeArrowheads="1"/>
          </p:cNvSpPr>
          <p:nvPr/>
        </p:nvSpPr>
        <p:spPr bwMode="auto">
          <a:xfrm>
            <a:off x="6866138" y="1543053"/>
            <a:ext cx="4513909" cy="3527425"/>
          </a:xfrm>
          <a:prstGeom prst="roundRect">
            <a:avLst>
              <a:gd name="adj" fmla="val 4167"/>
            </a:avLst>
          </a:prstGeom>
          <a:solidFill>
            <a:srgbClr val="CCECFF">
              <a:alpha val="49019"/>
            </a:srgbClr>
          </a:solidFill>
          <a:ln w="9525" algn="ctr">
            <a:noFill/>
            <a:round/>
            <a:headEnd/>
            <a:tailEnd/>
          </a:ln>
        </p:spPr>
        <p:txBody>
          <a:bodyPr wrap="none" anchor="ctr"/>
          <a:lstStyle/>
          <a:p>
            <a:pPr marL="342900" indent="4763" eaLnBrk="0" hangingPunct="0">
              <a:lnSpc>
                <a:spcPct val="85000"/>
              </a:lnSpc>
              <a:spcBef>
                <a:spcPct val="20000"/>
              </a:spcBef>
              <a:buClr>
                <a:schemeClr val="hlink"/>
              </a:buClr>
              <a:defRPr/>
            </a:pPr>
            <a:endParaRPr lang="zh-CN" altLang="zh-CN" sz="2200" b="1">
              <a:effectLst>
                <a:outerShdw blurRad="38100" dist="38100" dir="2700000" algn="tl">
                  <a:srgbClr val="000000">
                    <a:alpha val="43137"/>
                  </a:srgbClr>
                </a:outerShdw>
              </a:effectLst>
            </a:endParaRPr>
          </a:p>
        </p:txBody>
      </p:sp>
      <p:sp>
        <p:nvSpPr>
          <p:cNvPr id="35" name="AutoShape 4"/>
          <p:cNvSpPr>
            <a:spLocks noChangeArrowheads="1"/>
          </p:cNvSpPr>
          <p:nvPr/>
        </p:nvSpPr>
        <p:spPr bwMode="auto">
          <a:xfrm>
            <a:off x="622462" y="1543053"/>
            <a:ext cx="4513909" cy="3527425"/>
          </a:xfrm>
          <a:prstGeom prst="roundRect">
            <a:avLst>
              <a:gd name="adj" fmla="val 4167"/>
            </a:avLst>
          </a:prstGeom>
          <a:solidFill>
            <a:srgbClr val="CCECFF">
              <a:alpha val="49019"/>
            </a:srgbClr>
          </a:solidFill>
          <a:ln w="9525" algn="ctr">
            <a:noFill/>
            <a:round/>
            <a:headEnd/>
            <a:tailEnd/>
          </a:ln>
        </p:spPr>
        <p:txBody>
          <a:bodyPr wrap="none" anchor="ctr"/>
          <a:lstStyle/>
          <a:p>
            <a:pPr marL="342900" indent="4763" eaLnBrk="0" hangingPunct="0">
              <a:lnSpc>
                <a:spcPct val="85000"/>
              </a:lnSpc>
              <a:spcBef>
                <a:spcPct val="20000"/>
              </a:spcBef>
              <a:buClr>
                <a:schemeClr val="hlink"/>
              </a:buClr>
              <a:defRPr/>
            </a:pPr>
            <a:endParaRPr lang="zh-CN" altLang="zh-CN" sz="2200" b="1">
              <a:effectLst>
                <a:outerShdw blurRad="38100" dist="38100" dir="2700000" algn="tl">
                  <a:srgbClr val="000000">
                    <a:alpha val="43137"/>
                  </a:srgbClr>
                </a:outerShdw>
              </a:effectLst>
            </a:endParaRPr>
          </a:p>
        </p:txBody>
      </p:sp>
      <p:pic>
        <p:nvPicPr>
          <p:cNvPr id="36" name="Picture 5" descr="2-10205_box_MidLtGr"/>
          <p:cNvPicPr>
            <a:picLocks noChangeAspect="1" noChangeArrowheads="1"/>
          </p:cNvPicPr>
          <p:nvPr/>
        </p:nvPicPr>
        <p:blipFill>
          <a:blip r:embed="rId3" cstate="print"/>
          <a:srcRect/>
          <a:stretch>
            <a:fillRect/>
          </a:stretch>
        </p:blipFill>
        <p:spPr bwMode="auto">
          <a:xfrm>
            <a:off x="1035323" y="3311528"/>
            <a:ext cx="3620443" cy="447675"/>
          </a:xfrm>
          <a:prstGeom prst="rect">
            <a:avLst/>
          </a:prstGeom>
          <a:noFill/>
          <a:ln w="9525">
            <a:noFill/>
            <a:miter lim="800000"/>
            <a:headEnd/>
            <a:tailEnd/>
          </a:ln>
        </p:spPr>
      </p:pic>
      <p:sp>
        <p:nvSpPr>
          <p:cNvPr id="37" name="Rectangle 6"/>
          <p:cNvSpPr>
            <a:spLocks noChangeArrowheads="1"/>
          </p:cNvSpPr>
          <p:nvPr/>
        </p:nvSpPr>
        <p:spPr bwMode="auto">
          <a:xfrm>
            <a:off x="1198346" y="3349625"/>
            <a:ext cx="3457417" cy="336550"/>
          </a:xfrm>
          <a:prstGeom prst="rect">
            <a:avLst/>
          </a:prstGeom>
          <a:noFill/>
          <a:ln w="9525" algn="ctr">
            <a:noFill/>
            <a:miter lim="800000"/>
            <a:headEnd/>
            <a:tailEnd/>
          </a:ln>
          <a:effectLst/>
        </p:spPr>
        <p:txBody>
          <a:bodyPr anchor="ctr" anchorCtr="1">
            <a:spAutoFit/>
          </a:bodyPr>
          <a:lstStyle/>
          <a:p>
            <a:pPr>
              <a:defRPr/>
            </a:pPr>
            <a:r>
              <a:rPr lang="en-US" altLang="zh-CN" sz="1600" b="1">
                <a:effectLst>
                  <a:outerShdw blurRad="38100" dist="38100" dir="2700000" algn="tl">
                    <a:srgbClr val="000000">
                      <a:alpha val="43137"/>
                    </a:srgbClr>
                  </a:outerShdw>
                </a:effectLst>
                <a:ea typeface="宋体" charset="-122"/>
              </a:rPr>
              <a:t>3.</a:t>
            </a:r>
            <a:r>
              <a:rPr lang="zh-CN" altLang="en-US" sz="1600" b="1">
                <a:effectLst>
                  <a:outerShdw blurRad="38100" dist="38100" dir="2700000" algn="tl">
                    <a:srgbClr val="000000">
                      <a:alpha val="43137"/>
                    </a:srgbClr>
                  </a:outerShdw>
                </a:effectLst>
                <a:ea typeface="宋体" charset="-122"/>
              </a:rPr>
              <a:t>主机安全 </a:t>
            </a:r>
          </a:p>
        </p:txBody>
      </p:sp>
      <p:pic>
        <p:nvPicPr>
          <p:cNvPr id="38" name="Picture 7" descr="2-10205_box_MidLtGr"/>
          <p:cNvPicPr>
            <a:picLocks noChangeAspect="1" noChangeArrowheads="1"/>
          </p:cNvPicPr>
          <p:nvPr/>
        </p:nvPicPr>
        <p:blipFill>
          <a:blip r:embed="rId3" cstate="print"/>
          <a:srcRect/>
          <a:stretch>
            <a:fillRect/>
          </a:stretch>
        </p:blipFill>
        <p:spPr bwMode="auto">
          <a:xfrm>
            <a:off x="1035323" y="3814766"/>
            <a:ext cx="3620443" cy="447675"/>
          </a:xfrm>
          <a:prstGeom prst="rect">
            <a:avLst/>
          </a:prstGeom>
          <a:noFill/>
          <a:ln w="9525">
            <a:noFill/>
            <a:miter lim="800000"/>
            <a:headEnd/>
            <a:tailEnd/>
          </a:ln>
        </p:spPr>
      </p:pic>
      <p:sp>
        <p:nvSpPr>
          <p:cNvPr id="39" name="Rectangle 8"/>
          <p:cNvSpPr>
            <a:spLocks noChangeArrowheads="1"/>
          </p:cNvSpPr>
          <p:nvPr/>
        </p:nvSpPr>
        <p:spPr bwMode="auto">
          <a:xfrm>
            <a:off x="1198346" y="3852863"/>
            <a:ext cx="3457417" cy="336550"/>
          </a:xfrm>
          <a:prstGeom prst="rect">
            <a:avLst/>
          </a:prstGeom>
          <a:noFill/>
          <a:ln w="9525" algn="ctr">
            <a:noFill/>
            <a:miter lim="800000"/>
            <a:headEnd/>
            <a:tailEnd/>
          </a:ln>
          <a:effectLst/>
        </p:spPr>
        <p:txBody>
          <a:bodyPr anchor="ctr" anchorCtr="1">
            <a:spAutoFit/>
          </a:bodyPr>
          <a:lstStyle/>
          <a:p>
            <a:pPr>
              <a:defRPr/>
            </a:pPr>
            <a:r>
              <a:rPr lang="en-US" altLang="zh-CN" sz="1600" b="1">
                <a:effectLst>
                  <a:outerShdw blurRad="38100" dist="38100" dir="2700000" algn="tl">
                    <a:srgbClr val="000000">
                      <a:alpha val="43137"/>
                    </a:srgbClr>
                  </a:outerShdw>
                </a:effectLst>
                <a:ea typeface="宋体" charset="-122"/>
              </a:rPr>
              <a:t>4.</a:t>
            </a:r>
            <a:r>
              <a:rPr lang="zh-CN" altLang="en-US" sz="1600" b="1">
                <a:effectLst>
                  <a:outerShdw blurRad="38100" dist="38100" dir="2700000" algn="tl">
                    <a:srgbClr val="000000">
                      <a:alpha val="43137"/>
                    </a:srgbClr>
                  </a:outerShdw>
                </a:effectLst>
                <a:ea typeface="宋体" charset="-122"/>
              </a:rPr>
              <a:t>应用安全 </a:t>
            </a:r>
          </a:p>
        </p:txBody>
      </p:sp>
      <p:pic>
        <p:nvPicPr>
          <p:cNvPr id="40" name="Picture 9" descr="2-10205_box_MidLtGr"/>
          <p:cNvPicPr>
            <a:picLocks noChangeAspect="1" noChangeArrowheads="1"/>
          </p:cNvPicPr>
          <p:nvPr/>
        </p:nvPicPr>
        <p:blipFill>
          <a:blip r:embed="rId3" cstate="print"/>
          <a:srcRect/>
          <a:stretch>
            <a:fillRect/>
          </a:stretch>
        </p:blipFill>
        <p:spPr bwMode="auto">
          <a:xfrm>
            <a:off x="1005682" y="4319591"/>
            <a:ext cx="3620443" cy="447675"/>
          </a:xfrm>
          <a:prstGeom prst="rect">
            <a:avLst/>
          </a:prstGeom>
          <a:noFill/>
          <a:ln w="9525">
            <a:noFill/>
            <a:miter lim="800000"/>
            <a:headEnd/>
            <a:tailEnd/>
          </a:ln>
        </p:spPr>
      </p:pic>
      <p:sp>
        <p:nvSpPr>
          <p:cNvPr id="41" name="Rectangle 10"/>
          <p:cNvSpPr>
            <a:spLocks noChangeArrowheads="1"/>
          </p:cNvSpPr>
          <p:nvPr/>
        </p:nvSpPr>
        <p:spPr bwMode="auto">
          <a:xfrm>
            <a:off x="1168705" y="4357688"/>
            <a:ext cx="3457417" cy="336550"/>
          </a:xfrm>
          <a:prstGeom prst="rect">
            <a:avLst/>
          </a:prstGeom>
          <a:noFill/>
          <a:ln w="9525" algn="ctr">
            <a:noFill/>
            <a:miter lim="800000"/>
            <a:headEnd/>
            <a:tailEnd/>
          </a:ln>
          <a:effectLst/>
        </p:spPr>
        <p:txBody>
          <a:bodyPr anchor="ctr" anchorCtr="1">
            <a:spAutoFit/>
          </a:bodyPr>
          <a:lstStyle/>
          <a:p>
            <a:pPr>
              <a:defRPr/>
            </a:pPr>
            <a:r>
              <a:rPr lang="en-US" altLang="zh-CN" sz="1600" b="1">
                <a:effectLst>
                  <a:outerShdw blurRad="38100" dist="38100" dir="2700000" algn="tl">
                    <a:srgbClr val="000000">
                      <a:alpha val="43137"/>
                    </a:srgbClr>
                  </a:outerShdw>
                </a:effectLst>
                <a:ea typeface="宋体" charset="-122"/>
              </a:rPr>
              <a:t>5.</a:t>
            </a:r>
            <a:r>
              <a:rPr lang="zh-CN" altLang="en-US" sz="1600" b="1">
                <a:effectLst>
                  <a:outerShdw blurRad="38100" dist="38100" dir="2700000" algn="tl">
                    <a:srgbClr val="000000">
                      <a:alpha val="43137"/>
                    </a:srgbClr>
                  </a:outerShdw>
                </a:effectLst>
                <a:ea typeface="宋体" charset="-122"/>
              </a:rPr>
              <a:t>数据安全及备份恢复 </a:t>
            </a:r>
          </a:p>
        </p:txBody>
      </p:sp>
      <p:sp>
        <p:nvSpPr>
          <p:cNvPr id="42" name="Rectangle 11"/>
          <p:cNvSpPr>
            <a:spLocks noChangeArrowheads="1"/>
          </p:cNvSpPr>
          <p:nvPr/>
        </p:nvSpPr>
        <p:spPr bwMode="auto">
          <a:xfrm>
            <a:off x="1869507" y="1685928"/>
            <a:ext cx="2110866" cy="360363"/>
          </a:xfrm>
          <a:prstGeom prst="rect">
            <a:avLst/>
          </a:prstGeom>
          <a:noFill/>
          <a:ln w="9525" algn="ctr">
            <a:noFill/>
            <a:miter lim="800000"/>
            <a:headEnd/>
            <a:tailEnd/>
          </a:ln>
        </p:spPr>
        <p:txBody>
          <a:bodyPr wrap="none" anchor="ctr"/>
          <a:lstStyle/>
          <a:p>
            <a:pPr fontAlgn="t" hangingPunct="0">
              <a:buFont typeface="Wingdings" pitchFamily="2" charset="2"/>
              <a:buNone/>
              <a:defRPr/>
            </a:pPr>
            <a:r>
              <a:rPr kumimoji="1" lang="zh-CN" altLang="en-US" b="1">
                <a:effectLst>
                  <a:outerShdw blurRad="38100" dist="38100" dir="2700000" algn="tl">
                    <a:srgbClr val="000000">
                      <a:alpha val="43137"/>
                    </a:srgbClr>
                  </a:outerShdw>
                </a:effectLst>
                <a:latin typeface="Times New Roman" pitchFamily="18" charset="0"/>
              </a:rPr>
              <a:t>技术单元</a:t>
            </a:r>
          </a:p>
        </p:txBody>
      </p:sp>
      <p:sp>
        <p:nvSpPr>
          <p:cNvPr id="43" name="Rectangle 12"/>
          <p:cNvSpPr>
            <a:spLocks noChangeArrowheads="1"/>
          </p:cNvSpPr>
          <p:nvPr/>
        </p:nvSpPr>
        <p:spPr bwMode="auto">
          <a:xfrm>
            <a:off x="8405355" y="1685928"/>
            <a:ext cx="2110867" cy="360363"/>
          </a:xfrm>
          <a:prstGeom prst="rect">
            <a:avLst/>
          </a:prstGeom>
          <a:noFill/>
          <a:ln w="9525" algn="ctr">
            <a:noFill/>
            <a:miter lim="800000"/>
            <a:headEnd/>
            <a:tailEnd/>
          </a:ln>
        </p:spPr>
        <p:txBody>
          <a:bodyPr wrap="none" anchor="ctr"/>
          <a:lstStyle/>
          <a:p>
            <a:pPr fontAlgn="t" hangingPunct="0">
              <a:buFont typeface="Wingdings" pitchFamily="2" charset="2"/>
              <a:buNone/>
              <a:defRPr/>
            </a:pPr>
            <a:r>
              <a:rPr kumimoji="1" lang="zh-CN" altLang="en-US" b="1">
                <a:effectLst>
                  <a:outerShdw blurRad="38100" dist="38100" dir="2700000" algn="tl">
                    <a:srgbClr val="000000">
                      <a:alpha val="43137"/>
                    </a:srgbClr>
                  </a:outerShdw>
                </a:effectLst>
                <a:latin typeface="Times New Roman" pitchFamily="18" charset="0"/>
              </a:rPr>
              <a:t>管理单元</a:t>
            </a:r>
          </a:p>
        </p:txBody>
      </p:sp>
      <p:pic>
        <p:nvPicPr>
          <p:cNvPr id="44" name="Picture 13" descr="2-10205_box_MidLtGr"/>
          <p:cNvPicPr>
            <a:picLocks noChangeAspect="1" noChangeArrowheads="1"/>
          </p:cNvPicPr>
          <p:nvPr/>
        </p:nvPicPr>
        <p:blipFill>
          <a:blip r:embed="rId3" cstate="print"/>
          <a:srcRect/>
          <a:stretch>
            <a:fillRect/>
          </a:stretch>
        </p:blipFill>
        <p:spPr bwMode="auto">
          <a:xfrm>
            <a:off x="1005682" y="2767016"/>
            <a:ext cx="3620443" cy="447675"/>
          </a:xfrm>
          <a:prstGeom prst="rect">
            <a:avLst/>
          </a:prstGeom>
          <a:noFill/>
          <a:ln w="9525">
            <a:noFill/>
            <a:miter lim="800000"/>
            <a:headEnd/>
            <a:tailEnd/>
          </a:ln>
        </p:spPr>
      </p:pic>
      <p:sp>
        <p:nvSpPr>
          <p:cNvPr id="45" name="Rectangle 14"/>
          <p:cNvSpPr>
            <a:spLocks noChangeArrowheads="1"/>
          </p:cNvSpPr>
          <p:nvPr/>
        </p:nvSpPr>
        <p:spPr bwMode="auto">
          <a:xfrm>
            <a:off x="1168705" y="2805113"/>
            <a:ext cx="3457417" cy="336550"/>
          </a:xfrm>
          <a:prstGeom prst="rect">
            <a:avLst/>
          </a:prstGeom>
          <a:noFill/>
          <a:ln w="9525" algn="ctr">
            <a:noFill/>
            <a:miter lim="800000"/>
            <a:headEnd/>
            <a:tailEnd/>
          </a:ln>
          <a:effectLst/>
        </p:spPr>
        <p:txBody>
          <a:bodyPr anchor="ctr" anchorCtr="1">
            <a:spAutoFit/>
          </a:bodyPr>
          <a:lstStyle/>
          <a:p>
            <a:pPr>
              <a:defRPr/>
            </a:pPr>
            <a:r>
              <a:rPr lang="en-US" altLang="zh-CN" sz="1600" b="1">
                <a:effectLst>
                  <a:outerShdw blurRad="38100" dist="38100" dir="2700000" algn="tl">
                    <a:srgbClr val="000000">
                      <a:alpha val="43137"/>
                    </a:srgbClr>
                  </a:outerShdw>
                </a:effectLst>
                <a:ea typeface="宋体" charset="-122"/>
              </a:rPr>
              <a:t>2.</a:t>
            </a:r>
            <a:r>
              <a:rPr lang="zh-CN" altLang="en-US" sz="1600" b="1">
                <a:effectLst>
                  <a:outerShdw blurRad="38100" dist="38100" dir="2700000" algn="tl">
                    <a:srgbClr val="000000">
                      <a:alpha val="43137"/>
                    </a:srgbClr>
                  </a:outerShdw>
                </a:effectLst>
                <a:ea typeface="宋体" charset="-122"/>
              </a:rPr>
              <a:t>网络安全 </a:t>
            </a:r>
          </a:p>
        </p:txBody>
      </p:sp>
      <p:pic>
        <p:nvPicPr>
          <p:cNvPr id="46" name="Picture 15" descr="2-10205_box_MidLtGr"/>
          <p:cNvPicPr>
            <a:picLocks noChangeAspect="1" noChangeArrowheads="1"/>
          </p:cNvPicPr>
          <p:nvPr/>
        </p:nvPicPr>
        <p:blipFill>
          <a:blip r:embed="rId3" cstate="print"/>
          <a:srcRect/>
          <a:stretch>
            <a:fillRect/>
          </a:stretch>
        </p:blipFill>
        <p:spPr bwMode="auto">
          <a:xfrm>
            <a:off x="1005682" y="2246316"/>
            <a:ext cx="3620443" cy="447675"/>
          </a:xfrm>
          <a:prstGeom prst="rect">
            <a:avLst/>
          </a:prstGeom>
          <a:noFill/>
          <a:ln w="9525">
            <a:noFill/>
            <a:miter lim="800000"/>
            <a:headEnd/>
            <a:tailEnd/>
          </a:ln>
        </p:spPr>
      </p:pic>
      <p:sp>
        <p:nvSpPr>
          <p:cNvPr id="47" name="Rectangle 16"/>
          <p:cNvSpPr>
            <a:spLocks noChangeArrowheads="1"/>
          </p:cNvSpPr>
          <p:nvPr/>
        </p:nvSpPr>
        <p:spPr bwMode="auto">
          <a:xfrm>
            <a:off x="1168705" y="2284413"/>
            <a:ext cx="3457417" cy="336550"/>
          </a:xfrm>
          <a:prstGeom prst="rect">
            <a:avLst/>
          </a:prstGeom>
          <a:noFill/>
          <a:ln w="9525" algn="ctr">
            <a:noFill/>
            <a:miter lim="800000"/>
            <a:headEnd/>
            <a:tailEnd/>
          </a:ln>
          <a:effectLst/>
        </p:spPr>
        <p:txBody>
          <a:bodyPr anchor="ctr" anchorCtr="1">
            <a:spAutoFit/>
          </a:bodyPr>
          <a:lstStyle/>
          <a:p>
            <a:pPr>
              <a:defRPr/>
            </a:pPr>
            <a:r>
              <a:rPr lang="en-US" altLang="zh-CN" sz="1600" b="1">
                <a:effectLst>
                  <a:outerShdw blurRad="38100" dist="38100" dir="2700000" algn="tl">
                    <a:srgbClr val="000000">
                      <a:alpha val="43137"/>
                    </a:srgbClr>
                  </a:outerShdw>
                </a:effectLst>
                <a:ea typeface="宋体" charset="-122"/>
              </a:rPr>
              <a:t>1.</a:t>
            </a:r>
            <a:r>
              <a:rPr lang="zh-CN" altLang="en-US" sz="1600" b="1">
                <a:effectLst>
                  <a:outerShdw blurRad="38100" dist="38100" dir="2700000" algn="tl">
                    <a:srgbClr val="000000">
                      <a:alpha val="43137"/>
                    </a:srgbClr>
                  </a:outerShdw>
                </a:effectLst>
                <a:ea typeface="宋体" charset="-122"/>
              </a:rPr>
              <a:t>物理安全 </a:t>
            </a:r>
          </a:p>
        </p:txBody>
      </p:sp>
      <p:pic>
        <p:nvPicPr>
          <p:cNvPr id="48" name="Picture 17" descr="2-10205_box_MidLtGr"/>
          <p:cNvPicPr>
            <a:picLocks noChangeAspect="1" noChangeArrowheads="1"/>
          </p:cNvPicPr>
          <p:nvPr/>
        </p:nvPicPr>
        <p:blipFill>
          <a:blip r:embed="rId3" cstate="print"/>
          <a:srcRect/>
          <a:stretch>
            <a:fillRect/>
          </a:stretch>
        </p:blipFill>
        <p:spPr bwMode="auto">
          <a:xfrm>
            <a:off x="7376390" y="3327402"/>
            <a:ext cx="3620443" cy="447675"/>
          </a:xfrm>
          <a:prstGeom prst="rect">
            <a:avLst/>
          </a:prstGeom>
          <a:noFill/>
          <a:ln w="9525">
            <a:noFill/>
            <a:miter lim="800000"/>
            <a:headEnd/>
            <a:tailEnd/>
          </a:ln>
        </p:spPr>
      </p:pic>
      <p:sp>
        <p:nvSpPr>
          <p:cNvPr id="49" name="Rectangle 18"/>
          <p:cNvSpPr>
            <a:spLocks noChangeArrowheads="1"/>
          </p:cNvSpPr>
          <p:nvPr/>
        </p:nvSpPr>
        <p:spPr bwMode="auto">
          <a:xfrm>
            <a:off x="7539417" y="3365500"/>
            <a:ext cx="3457416" cy="336550"/>
          </a:xfrm>
          <a:prstGeom prst="rect">
            <a:avLst/>
          </a:prstGeom>
          <a:noFill/>
          <a:ln w="9525" algn="ctr">
            <a:noFill/>
            <a:miter lim="800000"/>
            <a:headEnd/>
            <a:tailEnd/>
          </a:ln>
          <a:effectLst/>
        </p:spPr>
        <p:txBody>
          <a:bodyPr anchor="ctr" anchorCtr="1">
            <a:spAutoFit/>
          </a:bodyPr>
          <a:lstStyle/>
          <a:p>
            <a:pPr>
              <a:defRPr/>
            </a:pPr>
            <a:r>
              <a:rPr lang="en-US" altLang="zh-CN" sz="1600" b="1">
                <a:effectLst>
                  <a:outerShdw blurRad="38100" dist="38100" dir="2700000" algn="tl">
                    <a:srgbClr val="000000">
                      <a:alpha val="43137"/>
                    </a:srgbClr>
                  </a:outerShdw>
                </a:effectLst>
                <a:ea typeface="宋体" charset="-122"/>
              </a:rPr>
              <a:t>3.</a:t>
            </a:r>
            <a:r>
              <a:rPr lang="zh-CN" altLang="en-US" sz="1600" b="1">
                <a:effectLst>
                  <a:outerShdw blurRad="38100" dist="38100" dir="2700000" algn="tl">
                    <a:srgbClr val="000000">
                      <a:alpha val="43137"/>
                    </a:srgbClr>
                  </a:outerShdw>
                </a:effectLst>
                <a:ea typeface="宋体" charset="-122"/>
              </a:rPr>
              <a:t>人员安全管理</a:t>
            </a:r>
          </a:p>
        </p:txBody>
      </p:sp>
      <p:pic>
        <p:nvPicPr>
          <p:cNvPr id="50" name="Picture 19" descr="2-10205_box_MidLtGr"/>
          <p:cNvPicPr>
            <a:picLocks noChangeAspect="1" noChangeArrowheads="1"/>
          </p:cNvPicPr>
          <p:nvPr/>
        </p:nvPicPr>
        <p:blipFill>
          <a:blip r:embed="rId3" cstate="print"/>
          <a:srcRect/>
          <a:stretch>
            <a:fillRect/>
          </a:stretch>
        </p:blipFill>
        <p:spPr bwMode="auto">
          <a:xfrm>
            <a:off x="7376390" y="3830641"/>
            <a:ext cx="3620443" cy="447675"/>
          </a:xfrm>
          <a:prstGeom prst="rect">
            <a:avLst/>
          </a:prstGeom>
          <a:noFill/>
          <a:ln w="9525">
            <a:noFill/>
            <a:miter lim="800000"/>
            <a:headEnd/>
            <a:tailEnd/>
          </a:ln>
        </p:spPr>
      </p:pic>
      <p:sp>
        <p:nvSpPr>
          <p:cNvPr id="51" name="Rectangle 20"/>
          <p:cNvSpPr>
            <a:spLocks noChangeArrowheads="1"/>
          </p:cNvSpPr>
          <p:nvPr/>
        </p:nvSpPr>
        <p:spPr bwMode="auto">
          <a:xfrm>
            <a:off x="7539417" y="3868738"/>
            <a:ext cx="3457416" cy="336550"/>
          </a:xfrm>
          <a:prstGeom prst="rect">
            <a:avLst/>
          </a:prstGeom>
          <a:noFill/>
          <a:ln w="9525" algn="ctr">
            <a:noFill/>
            <a:miter lim="800000"/>
            <a:headEnd/>
            <a:tailEnd/>
          </a:ln>
          <a:effectLst/>
        </p:spPr>
        <p:txBody>
          <a:bodyPr anchor="ctr" anchorCtr="1">
            <a:spAutoFit/>
          </a:bodyPr>
          <a:lstStyle/>
          <a:p>
            <a:pPr>
              <a:defRPr/>
            </a:pPr>
            <a:r>
              <a:rPr lang="en-US" altLang="zh-CN" sz="1600" b="1">
                <a:effectLst>
                  <a:outerShdw blurRad="38100" dist="38100" dir="2700000" algn="tl">
                    <a:srgbClr val="000000">
                      <a:alpha val="43137"/>
                    </a:srgbClr>
                  </a:outerShdw>
                </a:effectLst>
                <a:ea typeface="宋体" charset="-122"/>
              </a:rPr>
              <a:t>4.</a:t>
            </a:r>
            <a:r>
              <a:rPr lang="zh-CN" altLang="en-US" sz="1600" b="1">
                <a:effectLst>
                  <a:outerShdw blurRad="38100" dist="38100" dir="2700000" algn="tl">
                    <a:srgbClr val="000000">
                      <a:alpha val="43137"/>
                    </a:srgbClr>
                  </a:outerShdw>
                </a:effectLst>
                <a:ea typeface="宋体" charset="-122"/>
              </a:rPr>
              <a:t>系统建设管理 </a:t>
            </a:r>
          </a:p>
        </p:txBody>
      </p:sp>
      <p:pic>
        <p:nvPicPr>
          <p:cNvPr id="52" name="Picture 21" descr="2-10205_box_MidLtGr"/>
          <p:cNvPicPr>
            <a:picLocks noChangeAspect="1" noChangeArrowheads="1"/>
          </p:cNvPicPr>
          <p:nvPr/>
        </p:nvPicPr>
        <p:blipFill>
          <a:blip r:embed="rId3" cstate="print"/>
          <a:srcRect/>
          <a:stretch>
            <a:fillRect/>
          </a:stretch>
        </p:blipFill>
        <p:spPr bwMode="auto">
          <a:xfrm>
            <a:off x="7346749" y="4335466"/>
            <a:ext cx="3620443" cy="447675"/>
          </a:xfrm>
          <a:prstGeom prst="rect">
            <a:avLst/>
          </a:prstGeom>
          <a:noFill/>
          <a:ln w="9525">
            <a:noFill/>
            <a:miter lim="800000"/>
            <a:headEnd/>
            <a:tailEnd/>
          </a:ln>
        </p:spPr>
      </p:pic>
      <p:sp>
        <p:nvSpPr>
          <p:cNvPr id="53" name="Rectangle 22"/>
          <p:cNvSpPr>
            <a:spLocks noChangeArrowheads="1"/>
          </p:cNvSpPr>
          <p:nvPr/>
        </p:nvSpPr>
        <p:spPr bwMode="auto">
          <a:xfrm>
            <a:off x="7509776" y="4373563"/>
            <a:ext cx="3457416" cy="336550"/>
          </a:xfrm>
          <a:prstGeom prst="rect">
            <a:avLst/>
          </a:prstGeom>
          <a:noFill/>
          <a:ln w="9525" algn="ctr">
            <a:noFill/>
            <a:miter lim="800000"/>
            <a:headEnd/>
            <a:tailEnd/>
          </a:ln>
          <a:effectLst/>
        </p:spPr>
        <p:txBody>
          <a:bodyPr anchor="ctr" anchorCtr="1">
            <a:spAutoFit/>
          </a:bodyPr>
          <a:lstStyle/>
          <a:p>
            <a:pPr>
              <a:defRPr/>
            </a:pPr>
            <a:r>
              <a:rPr lang="en-US" altLang="zh-CN" sz="1600" b="1">
                <a:effectLst>
                  <a:outerShdw blurRad="38100" dist="38100" dir="2700000" algn="tl">
                    <a:srgbClr val="000000">
                      <a:alpha val="43137"/>
                    </a:srgbClr>
                  </a:outerShdw>
                </a:effectLst>
                <a:ea typeface="宋体" charset="-122"/>
              </a:rPr>
              <a:t>5.</a:t>
            </a:r>
            <a:r>
              <a:rPr lang="zh-CN" altLang="en-US" sz="1600" b="1">
                <a:effectLst>
                  <a:outerShdw blurRad="38100" dist="38100" dir="2700000" algn="tl">
                    <a:srgbClr val="000000">
                      <a:alpha val="43137"/>
                    </a:srgbClr>
                  </a:outerShdw>
                </a:effectLst>
                <a:ea typeface="宋体" charset="-122"/>
              </a:rPr>
              <a:t>系统运维管理 </a:t>
            </a:r>
          </a:p>
        </p:txBody>
      </p:sp>
      <p:pic>
        <p:nvPicPr>
          <p:cNvPr id="54" name="Picture 23" descr="2-10205_box_MidLtGr"/>
          <p:cNvPicPr>
            <a:picLocks noChangeAspect="1" noChangeArrowheads="1"/>
          </p:cNvPicPr>
          <p:nvPr/>
        </p:nvPicPr>
        <p:blipFill>
          <a:blip r:embed="rId3" cstate="print"/>
          <a:srcRect/>
          <a:stretch>
            <a:fillRect/>
          </a:stretch>
        </p:blipFill>
        <p:spPr bwMode="auto">
          <a:xfrm>
            <a:off x="7346749" y="2782891"/>
            <a:ext cx="3620443" cy="447675"/>
          </a:xfrm>
          <a:prstGeom prst="rect">
            <a:avLst/>
          </a:prstGeom>
          <a:noFill/>
          <a:ln w="9525">
            <a:noFill/>
            <a:miter lim="800000"/>
            <a:headEnd/>
            <a:tailEnd/>
          </a:ln>
        </p:spPr>
      </p:pic>
      <p:sp>
        <p:nvSpPr>
          <p:cNvPr id="55" name="Rectangle 24"/>
          <p:cNvSpPr>
            <a:spLocks noChangeArrowheads="1"/>
          </p:cNvSpPr>
          <p:nvPr/>
        </p:nvSpPr>
        <p:spPr bwMode="auto">
          <a:xfrm>
            <a:off x="7509776" y="2820988"/>
            <a:ext cx="3457416" cy="336550"/>
          </a:xfrm>
          <a:prstGeom prst="rect">
            <a:avLst/>
          </a:prstGeom>
          <a:noFill/>
          <a:ln w="9525" algn="ctr">
            <a:noFill/>
            <a:miter lim="800000"/>
            <a:headEnd/>
            <a:tailEnd/>
          </a:ln>
          <a:effectLst/>
        </p:spPr>
        <p:txBody>
          <a:bodyPr anchor="ctr" anchorCtr="1">
            <a:spAutoFit/>
          </a:bodyPr>
          <a:lstStyle/>
          <a:p>
            <a:pPr>
              <a:defRPr/>
            </a:pPr>
            <a:r>
              <a:rPr lang="en-US" altLang="zh-CN" sz="1600" b="1">
                <a:effectLst>
                  <a:outerShdw blurRad="38100" dist="38100" dir="2700000" algn="tl">
                    <a:srgbClr val="000000">
                      <a:alpha val="43137"/>
                    </a:srgbClr>
                  </a:outerShdw>
                </a:effectLst>
                <a:ea typeface="宋体" charset="-122"/>
              </a:rPr>
              <a:t>2.</a:t>
            </a:r>
            <a:r>
              <a:rPr lang="zh-CN" altLang="en-US" sz="1600" b="1">
                <a:effectLst>
                  <a:outerShdw blurRad="38100" dist="38100" dir="2700000" algn="tl">
                    <a:srgbClr val="000000">
                      <a:alpha val="43137"/>
                    </a:srgbClr>
                  </a:outerShdw>
                </a:effectLst>
                <a:ea typeface="宋体" charset="-122"/>
              </a:rPr>
              <a:t>安全管理机构 </a:t>
            </a:r>
          </a:p>
        </p:txBody>
      </p:sp>
      <p:pic>
        <p:nvPicPr>
          <p:cNvPr id="56" name="Picture 25" descr="2-10205_box_MidLtGr"/>
          <p:cNvPicPr>
            <a:picLocks noChangeAspect="1" noChangeArrowheads="1"/>
          </p:cNvPicPr>
          <p:nvPr/>
        </p:nvPicPr>
        <p:blipFill>
          <a:blip r:embed="rId3" cstate="print"/>
          <a:srcRect/>
          <a:stretch>
            <a:fillRect/>
          </a:stretch>
        </p:blipFill>
        <p:spPr bwMode="auto">
          <a:xfrm>
            <a:off x="7346749" y="2262191"/>
            <a:ext cx="3620443" cy="447675"/>
          </a:xfrm>
          <a:prstGeom prst="rect">
            <a:avLst/>
          </a:prstGeom>
          <a:noFill/>
          <a:ln w="9525">
            <a:noFill/>
            <a:miter lim="800000"/>
            <a:headEnd/>
            <a:tailEnd/>
          </a:ln>
        </p:spPr>
      </p:pic>
      <p:sp>
        <p:nvSpPr>
          <p:cNvPr id="57" name="Rectangle 26"/>
          <p:cNvSpPr>
            <a:spLocks noChangeArrowheads="1"/>
          </p:cNvSpPr>
          <p:nvPr/>
        </p:nvSpPr>
        <p:spPr bwMode="auto">
          <a:xfrm>
            <a:off x="7509776" y="2286000"/>
            <a:ext cx="3457416" cy="336550"/>
          </a:xfrm>
          <a:prstGeom prst="rect">
            <a:avLst/>
          </a:prstGeom>
          <a:noFill/>
          <a:ln w="9525">
            <a:noFill/>
            <a:miter lim="800000"/>
            <a:headEnd/>
            <a:tailEnd/>
          </a:ln>
          <a:effectLst/>
        </p:spPr>
        <p:txBody>
          <a:bodyPr anchor="ctr" anchorCtr="1">
            <a:spAutoFit/>
          </a:bodyPr>
          <a:lstStyle/>
          <a:p>
            <a:pPr>
              <a:defRPr/>
            </a:pPr>
            <a:r>
              <a:rPr lang="en-US" altLang="zh-CN" sz="1600" b="1">
                <a:effectLst>
                  <a:outerShdw blurRad="38100" dist="38100" dir="2700000" algn="tl">
                    <a:srgbClr val="000000">
                      <a:alpha val="43137"/>
                    </a:srgbClr>
                  </a:outerShdw>
                </a:effectLst>
                <a:ea typeface="宋体" charset="-122"/>
              </a:rPr>
              <a:t>1.</a:t>
            </a:r>
            <a:r>
              <a:rPr lang="zh-CN" altLang="en-US" sz="1600" b="1">
                <a:effectLst>
                  <a:outerShdw blurRad="38100" dist="38100" dir="2700000" algn="tl">
                    <a:srgbClr val="000000">
                      <a:alpha val="43137"/>
                    </a:srgbClr>
                  </a:outerShdw>
                </a:effectLst>
                <a:ea typeface="宋体" charset="-122"/>
              </a:rPr>
              <a:t>安全管理制度</a:t>
            </a:r>
            <a:endParaRPr lang="zh-CN" altLang="en-US">
              <a:effectLst>
                <a:outerShdw blurRad="38100" dist="38100" dir="2700000" algn="tl">
                  <a:srgbClr val="000000">
                    <a:alpha val="43137"/>
                  </a:srgbClr>
                </a:outerShdw>
              </a:effectLst>
              <a:ea typeface="宋体" charset="-122"/>
            </a:endParaRPr>
          </a:p>
        </p:txBody>
      </p:sp>
      <p:sp>
        <p:nvSpPr>
          <p:cNvPr id="58" name="Rectangle 28"/>
          <p:cNvSpPr>
            <a:spLocks noChangeArrowheads="1"/>
          </p:cNvSpPr>
          <p:nvPr/>
        </p:nvSpPr>
        <p:spPr bwMode="auto">
          <a:xfrm>
            <a:off x="5043213" y="5430838"/>
            <a:ext cx="2110867" cy="360362"/>
          </a:xfrm>
          <a:prstGeom prst="rect">
            <a:avLst/>
          </a:prstGeom>
          <a:noFill/>
          <a:ln w="9525" algn="ctr">
            <a:noFill/>
            <a:miter lim="800000"/>
            <a:headEnd/>
            <a:tailEnd/>
          </a:ln>
        </p:spPr>
        <p:txBody>
          <a:bodyPr wrap="none" anchor="ctr"/>
          <a:lstStyle/>
          <a:p>
            <a:pPr fontAlgn="t" hangingPunct="0">
              <a:buFont typeface="Wingdings" pitchFamily="2" charset="2"/>
              <a:buNone/>
              <a:defRPr/>
            </a:pPr>
            <a:r>
              <a:rPr kumimoji="1" lang="zh-CN" altLang="en-US" b="1">
                <a:effectLst>
                  <a:outerShdw blurRad="38100" dist="38100" dir="2700000" algn="tl">
                    <a:srgbClr val="000000">
                      <a:alpha val="43137"/>
                    </a:srgbClr>
                  </a:outerShdw>
                </a:effectLst>
                <a:latin typeface="Times New Roman" pitchFamily="18" charset="0"/>
              </a:rPr>
              <a:t>整体测评</a:t>
            </a:r>
          </a:p>
        </p:txBody>
      </p:sp>
      <p:pic>
        <p:nvPicPr>
          <p:cNvPr id="59" name="Picture 29" descr="2-10205_box_MidLtGr"/>
          <p:cNvPicPr>
            <a:picLocks noChangeAspect="1" noChangeArrowheads="1"/>
          </p:cNvPicPr>
          <p:nvPr/>
        </p:nvPicPr>
        <p:blipFill>
          <a:blip r:embed="rId3" cstate="print"/>
          <a:srcRect/>
          <a:stretch>
            <a:fillRect/>
          </a:stretch>
        </p:blipFill>
        <p:spPr bwMode="auto">
          <a:xfrm>
            <a:off x="652106" y="5934078"/>
            <a:ext cx="3620443" cy="447675"/>
          </a:xfrm>
          <a:prstGeom prst="rect">
            <a:avLst/>
          </a:prstGeom>
          <a:noFill/>
          <a:ln w="9525">
            <a:noFill/>
            <a:miter lim="800000"/>
            <a:headEnd/>
            <a:tailEnd/>
          </a:ln>
        </p:spPr>
      </p:pic>
      <p:sp>
        <p:nvSpPr>
          <p:cNvPr id="60" name="Rectangle 30"/>
          <p:cNvSpPr>
            <a:spLocks noChangeArrowheads="1"/>
          </p:cNvSpPr>
          <p:nvPr/>
        </p:nvSpPr>
        <p:spPr bwMode="auto">
          <a:xfrm>
            <a:off x="815133" y="5972175"/>
            <a:ext cx="3457416" cy="336550"/>
          </a:xfrm>
          <a:prstGeom prst="rect">
            <a:avLst/>
          </a:prstGeom>
          <a:noFill/>
          <a:ln w="9525">
            <a:noFill/>
            <a:miter lim="800000"/>
            <a:headEnd/>
            <a:tailEnd/>
          </a:ln>
          <a:effectLst/>
        </p:spPr>
        <p:txBody>
          <a:bodyPr anchor="ctr" anchorCtr="1">
            <a:spAutoFit/>
          </a:bodyPr>
          <a:lstStyle/>
          <a:p>
            <a:pPr>
              <a:defRPr/>
            </a:pPr>
            <a:r>
              <a:rPr lang="en-US" altLang="zh-CN" sz="1600" b="1">
                <a:effectLst>
                  <a:outerShdw blurRad="38100" dist="38100" dir="2700000" algn="tl">
                    <a:srgbClr val="000000">
                      <a:alpha val="43137"/>
                    </a:srgbClr>
                  </a:outerShdw>
                </a:effectLst>
                <a:ea typeface="宋体" charset="-122"/>
              </a:rPr>
              <a:t>1.</a:t>
            </a:r>
            <a:r>
              <a:rPr lang="zh-CN" altLang="en-US" sz="1600" b="1">
                <a:effectLst>
                  <a:outerShdw blurRad="38100" dist="38100" dir="2700000" algn="tl">
                    <a:srgbClr val="000000">
                      <a:alpha val="43137"/>
                    </a:srgbClr>
                  </a:outerShdw>
                </a:effectLst>
                <a:ea typeface="宋体" charset="-122"/>
              </a:rPr>
              <a:t>安全控制间测评</a:t>
            </a:r>
          </a:p>
        </p:txBody>
      </p:sp>
      <p:pic>
        <p:nvPicPr>
          <p:cNvPr id="61" name="Picture 31" descr="2-10205_box_MidLtGr"/>
          <p:cNvPicPr>
            <a:picLocks noChangeAspect="1" noChangeArrowheads="1"/>
          </p:cNvPicPr>
          <p:nvPr/>
        </p:nvPicPr>
        <p:blipFill>
          <a:blip r:embed="rId3" cstate="print"/>
          <a:srcRect/>
          <a:stretch>
            <a:fillRect/>
          </a:stretch>
        </p:blipFill>
        <p:spPr bwMode="auto">
          <a:xfrm>
            <a:off x="4175157" y="5934078"/>
            <a:ext cx="3620443" cy="447675"/>
          </a:xfrm>
          <a:prstGeom prst="rect">
            <a:avLst/>
          </a:prstGeom>
          <a:noFill/>
          <a:ln w="9525">
            <a:noFill/>
            <a:miter lim="800000"/>
            <a:headEnd/>
            <a:tailEnd/>
          </a:ln>
        </p:spPr>
      </p:pic>
      <p:sp>
        <p:nvSpPr>
          <p:cNvPr id="62" name="Rectangle 32"/>
          <p:cNvSpPr>
            <a:spLocks noChangeArrowheads="1"/>
          </p:cNvSpPr>
          <p:nvPr/>
        </p:nvSpPr>
        <p:spPr bwMode="auto">
          <a:xfrm>
            <a:off x="4338184" y="5972175"/>
            <a:ext cx="3457416" cy="336550"/>
          </a:xfrm>
          <a:prstGeom prst="rect">
            <a:avLst/>
          </a:prstGeom>
          <a:noFill/>
          <a:ln w="9525">
            <a:noFill/>
            <a:miter lim="800000"/>
            <a:headEnd/>
            <a:tailEnd/>
          </a:ln>
          <a:effectLst/>
        </p:spPr>
        <p:txBody>
          <a:bodyPr anchor="ctr" anchorCtr="1">
            <a:spAutoFit/>
          </a:bodyPr>
          <a:lstStyle/>
          <a:p>
            <a:pPr>
              <a:defRPr/>
            </a:pPr>
            <a:r>
              <a:rPr lang="en-US" altLang="zh-CN" sz="1600" b="1">
                <a:effectLst>
                  <a:outerShdw blurRad="38100" dist="38100" dir="2700000" algn="tl">
                    <a:srgbClr val="000000">
                      <a:alpha val="43137"/>
                    </a:srgbClr>
                  </a:outerShdw>
                </a:effectLst>
                <a:ea typeface="宋体" charset="-122"/>
              </a:rPr>
              <a:t>2.</a:t>
            </a:r>
            <a:r>
              <a:rPr lang="zh-CN" altLang="en-US" sz="1600" b="1">
                <a:effectLst>
                  <a:outerShdw blurRad="38100" dist="38100" dir="2700000" algn="tl">
                    <a:srgbClr val="000000">
                      <a:alpha val="43137"/>
                    </a:srgbClr>
                  </a:outerShdw>
                </a:effectLst>
                <a:ea typeface="宋体" charset="-122"/>
              </a:rPr>
              <a:t>层面间测评</a:t>
            </a:r>
          </a:p>
        </p:txBody>
      </p:sp>
      <p:pic>
        <p:nvPicPr>
          <p:cNvPr id="63" name="Picture 33" descr="2-10205_box_MidLtGr"/>
          <p:cNvPicPr>
            <a:picLocks noChangeAspect="1" noChangeArrowheads="1"/>
          </p:cNvPicPr>
          <p:nvPr/>
        </p:nvPicPr>
        <p:blipFill>
          <a:blip r:embed="rId3" cstate="print"/>
          <a:srcRect/>
          <a:stretch>
            <a:fillRect/>
          </a:stretch>
        </p:blipFill>
        <p:spPr bwMode="auto">
          <a:xfrm>
            <a:off x="7729966" y="5934078"/>
            <a:ext cx="3620443" cy="447675"/>
          </a:xfrm>
          <a:prstGeom prst="rect">
            <a:avLst/>
          </a:prstGeom>
          <a:noFill/>
          <a:ln w="9525">
            <a:noFill/>
            <a:miter lim="800000"/>
            <a:headEnd/>
            <a:tailEnd/>
          </a:ln>
        </p:spPr>
      </p:pic>
      <p:sp>
        <p:nvSpPr>
          <p:cNvPr id="64" name="Rectangle 34"/>
          <p:cNvSpPr>
            <a:spLocks noChangeArrowheads="1"/>
          </p:cNvSpPr>
          <p:nvPr/>
        </p:nvSpPr>
        <p:spPr bwMode="auto">
          <a:xfrm>
            <a:off x="7892988" y="5972175"/>
            <a:ext cx="3457417" cy="336550"/>
          </a:xfrm>
          <a:prstGeom prst="rect">
            <a:avLst/>
          </a:prstGeom>
          <a:noFill/>
          <a:ln w="9525">
            <a:noFill/>
            <a:miter lim="800000"/>
            <a:headEnd/>
            <a:tailEnd/>
          </a:ln>
          <a:effectLst/>
        </p:spPr>
        <p:txBody>
          <a:bodyPr anchor="ctr" anchorCtr="1">
            <a:spAutoFit/>
          </a:bodyPr>
          <a:lstStyle/>
          <a:p>
            <a:pPr>
              <a:defRPr/>
            </a:pPr>
            <a:r>
              <a:rPr lang="en-US" altLang="zh-CN" sz="1600" b="1">
                <a:effectLst>
                  <a:outerShdw blurRad="38100" dist="38100" dir="2700000" algn="tl">
                    <a:srgbClr val="000000">
                      <a:alpha val="43137"/>
                    </a:srgbClr>
                  </a:outerShdw>
                </a:effectLst>
                <a:ea typeface="宋体" charset="-122"/>
              </a:rPr>
              <a:t>3.</a:t>
            </a:r>
            <a:r>
              <a:rPr lang="zh-CN" altLang="en-US" sz="1600" b="1">
                <a:effectLst>
                  <a:outerShdw blurRad="38100" dist="38100" dir="2700000" algn="tl">
                    <a:srgbClr val="000000">
                      <a:alpha val="43137"/>
                    </a:srgbClr>
                  </a:outerShdw>
                </a:effectLst>
                <a:ea typeface="宋体" charset="-122"/>
              </a:rPr>
              <a:t>区域间测评</a:t>
            </a:r>
          </a:p>
        </p:txBody>
      </p:sp>
      <p:pic>
        <p:nvPicPr>
          <p:cNvPr id="65" name="Picture 35" descr="2Ou01"/>
          <p:cNvPicPr>
            <a:picLocks noChangeAspect="1" noChangeArrowheads="1"/>
          </p:cNvPicPr>
          <p:nvPr/>
        </p:nvPicPr>
        <p:blipFill>
          <a:blip r:embed="rId4" cstate="print"/>
          <a:srcRect/>
          <a:stretch>
            <a:fillRect/>
          </a:stretch>
        </p:blipFill>
        <p:spPr bwMode="auto">
          <a:xfrm>
            <a:off x="5424315" y="1901825"/>
            <a:ext cx="1164470" cy="869950"/>
          </a:xfrm>
          <a:prstGeom prst="rect">
            <a:avLst/>
          </a:prstGeom>
          <a:noFill/>
          <a:ln w="9525">
            <a:noFill/>
            <a:miter lim="800000"/>
            <a:headEnd/>
            <a:tailEnd/>
          </a:ln>
        </p:spPr>
      </p:pic>
      <p:sp>
        <p:nvSpPr>
          <p:cNvPr id="66" name="Rectangle 36"/>
          <p:cNvSpPr>
            <a:spLocks noChangeArrowheads="1"/>
          </p:cNvSpPr>
          <p:nvPr/>
        </p:nvSpPr>
        <p:spPr bwMode="auto">
          <a:xfrm>
            <a:off x="5627565" y="2190750"/>
            <a:ext cx="598241" cy="338554"/>
          </a:xfrm>
          <a:prstGeom prst="rect">
            <a:avLst/>
          </a:prstGeom>
          <a:noFill/>
          <a:ln w="38100" algn="ctr">
            <a:noFill/>
            <a:miter lim="800000"/>
            <a:headEnd/>
            <a:tailEnd/>
          </a:ln>
          <a:effectLst>
            <a:prstShdw prst="shdw17" dist="17961" dir="2700000">
              <a:srgbClr val="999999"/>
            </a:prstShdw>
          </a:effectLst>
        </p:spPr>
        <p:txBody>
          <a:bodyPr wrap="none">
            <a:spAutoFit/>
          </a:bodyPr>
          <a:lstStyle/>
          <a:p>
            <a:pPr>
              <a:defRPr/>
            </a:pPr>
            <a:r>
              <a:rPr lang="zh-CN" altLang="en-US" sz="1600" b="1" dirty="0">
                <a:effectLst>
                  <a:outerShdw blurRad="38100" dist="38100" dir="2700000" algn="tl">
                    <a:srgbClr val="000000">
                      <a:alpha val="43137"/>
                    </a:srgbClr>
                  </a:outerShdw>
                </a:effectLst>
              </a:rPr>
              <a:t>访谈</a:t>
            </a:r>
          </a:p>
        </p:txBody>
      </p:sp>
      <p:pic>
        <p:nvPicPr>
          <p:cNvPr id="67" name="Picture 37" descr="2Ou01"/>
          <p:cNvPicPr>
            <a:picLocks noChangeAspect="1" noChangeArrowheads="1"/>
          </p:cNvPicPr>
          <p:nvPr/>
        </p:nvPicPr>
        <p:blipFill>
          <a:blip r:embed="rId4" cstate="print"/>
          <a:srcRect/>
          <a:stretch>
            <a:fillRect/>
          </a:stretch>
        </p:blipFill>
        <p:spPr bwMode="auto">
          <a:xfrm>
            <a:off x="5437019" y="2982913"/>
            <a:ext cx="1164470" cy="869950"/>
          </a:xfrm>
          <a:prstGeom prst="rect">
            <a:avLst/>
          </a:prstGeom>
          <a:noFill/>
          <a:ln w="9525">
            <a:noFill/>
            <a:miter lim="800000"/>
            <a:headEnd/>
            <a:tailEnd/>
          </a:ln>
        </p:spPr>
      </p:pic>
      <p:sp>
        <p:nvSpPr>
          <p:cNvPr id="68" name="Rectangle 38"/>
          <p:cNvSpPr>
            <a:spLocks noChangeArrowheads="1"/>
          </p:cNvSpPr>
          <p:nvPr/>
        </p:nvSpPr>
        <p:spPr bwMode="auto">
          <a:xfrm>
            <a:off x="5640268" y="3222625"/>
            <a:ext cx="598241" cy="338554"/>
          </a:xfrm>
          <a:prstGeom prst="rect">
            <a:avLst/>
          </a:prstGeom>
          <a:noFill/>
          <a:ln w="38100" algn="ctr">
            <a:noFill/>
            <a:miter lim="800000"/>
            <a:headEnd/>
            <a:tailEnd/>
          </a:ln>
          <a:effectLst>
            <a:prstShdw prst="shdw17" dist="17961" dir="2700000">
              <a:srgbClr val="999999"/>
            </a:prstShdw>
          </a:effectLst>
        </p:spPr>
        <p:txBody>
          <a:bodyPr wrap="none">
            <a:spAutoFit/>
          </a:bodyPr>
          <a:lstStyle/>
          <a:p>
            <a:pPr>
              <a:defRPr/>
            </a:pPr>
            <a:r>
              <a:rPr lang="zh-CN" altLang="en-US" sz="1600" b="1" dirty="0">
                <a:effectLst>
                  <a:outerShdw blurRad="38100" dist="38100" dir="2700000" algn="tl">
                    <a:srgbClr val="000000">
                      <a:alpha val="43137"/>
                    </a:srgbClr>
                  </a:outerShdw>
                </a:effectLst>
              </a:rPr>
              <a:t>检查</a:t>
            </a:r>
          </a:p>
        </p:txBody>
      </p:sp>
      <p:pic>
        <p:nvPicPr>
          <p:cNvPr id="69" name="Picture 39" descr="2Ou01"/>
          <p:cNvPicPr>
            <a:picLocks noChangeAspect="1" noChangeArrowheads="1"/>
          </p:cNvPicPr>
          <p:nvPr/>
        </p:nvPicPr>
        <p:blipFill>
          <a:blip r:embed="rId4" cstate="print"/>
          <a:srcRect/>
          <a:stretch>
            <a:fillRect/>
          </a:stretch>
        </p:blipFill>
        <p:spPr bwMode="auto">
          <a:xfrm>
            <a:off x="5424315" y="4056063"/>
            <a:ext cx="1164470" cy="869950"/>
          </a:xfrm>
          <a:prstGeom prst="rect">
            <a:avLst/>
          </a:prstGeom>
          <a:noFill/>
          <a:ln w="9525">
            <a:noFill/>
            <a:miter lim="800000"/>
            <a:headEnd/>
            <a:tailEnd/>
          </a:ln>
        </p:spPr>
      </p:pic>
      <p:sp>
        <p:nvSpPr>
          <p:cNvPr id="70" name="Rectangle 40"/>
          <p:cNvSpPr>
            <a:spLocks noChangeArrowheads="1"/>
          </p:cNvSpPr>
          <p:nvPr/>
        </p:nvSpPr>
        <p:spPr bwMode="auto">
          <a:xfrm>
            <a:off x="5627565" y="4295775"/>
            <a:ext cx="598241" cy="338554"/>
          </a:xfrm>
          <a:prstGeom prst="rect">
            <a:avLst/>
          </a:prstGeom>
          <a:noFill/>
          <a:ln w="38100" algn="ctr">
            <a:noFill/>
            <a:miter lim="800000"/>
            <a:headEnd/>
            <a:tailEnd/>
          </a:ln>
          <a:effectLst>
            <a:prstShdw prst="shdw17" dist="17961" dir="2700000">
              <a:srgbClr val="999999"/>
            </a:prstShdw>
          </a:effectLst>
        </p:spPr>
        <p:txBody>
          <a:bodyPr wrap="none">
            <a:spAutoFit/>
          </a:bodyPr>
          <a:lstStyle/>
          <a:p>
            <a:pPr>
              <a:defRPr/>
            </a:pPr>
            <a:r>
              <a:rPr lang="zh-CN" altLang="en-US" sz="1600" b="1">
                <a:effectLst>
                  <a:outerShdw blurRad="38100" dist="38100" dir="2700000" algn="tl">
                    <a:srgbClr val="000000">
                      <a:alpha val="43137"/>
                    </a:srgbClr>
                  </a:outerShdw>
                </a:effectLst>
              </a:rPr>
              <a:t>测试</a:t>
            </a:r>
          </a:p>
        </p:txBody>
      </p:sp>
      <p:sp>
        <p:nvSpPr>
          <p:cNvPr id="71" name="Rectangle 44"/>
          <p:cNvSpPr>
            <a:spLocks noChangeArrowheads="1"/>
          </p:cNvSpPr>
          <p:nvPr/>
        </p:nvSpPr>
        <p:spPr bwMode="auto">
          <a:xfrm>
            <a:off x="5138492" y="1182688"/>
            <a:ext cx="2110866" cy="360362"/>
          </a:xfrm>
          <a:prstGeom prst="rect">
            <a:avLst/>
          </a:prstGeom>
          <a:noFill/>
          <a:ln w="9525" algn="ctr">
            <a:noFill/>
            <a:miter lim="800000"/>
            <a:headEnd/>
            <a:tailEnd/>
          </a:ln>
        </p:spPr>
        <p:txBody>
          <a:bodyPr wrap="none" anchor="ctr"/>
          <a:lstStyle/>
          <a:p>
            <a:pPr fontAlgn="t" hangingPunct="0">
              <a:buFont typeface="Wingdings" pitchFamily="2" charset="2"/>
              <a:buNone/>
              <a:defRPr/>
            </a:pPr>
            <a:r>
              <a:rPr kumimoji="1" lang="zh-CN" altLang="en-US" b="1">
                <a:effectLst>
                  <a:outerShdw blurRad="38100" dist="38100" dir="2700000" algn="tl">
                    <a:srgbClr val="000000">
                      <a:alpha val="43137"/>
                    </a:srgbClr>
                  </a:outerShdw>
                </a:effectLst>
                <a:latin typeface="Times New Roman" pitchFamily="18" charset="0"/>
              </a:rPr>
              <a:t>单元测评</a:t>
            </a:r>
          </a:p>
        </p:txBody>
      </p:sp>
      <p:pic>
        <p:nvPicPr>
          <p:cNvPr id="72" name="Picture 3" descr="C:\Users\Administrator\Desktop\微立体创业计划\002.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92931" y="116632"/>
            <a:ext cx="936103" cy="93610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73" name="PA_任意多边形 12"/>
          <p:cNvSpPr>
            <a:spLocks noEditPoints="1"/>
          </p:cNvSpPr>
          <p:nvPr>
            <p:custDataLst>
              <p:tags r:id="rId1"/>
            </p:custDataLst>
          </p:nvPr>
        </p:nvSpPr>
        <p:spPr bwMode="auto">
          <a:xfrm>
            <a:off x="419415" y="353328"/>
            <a:ext cx="479028" cy="472003"/>
          </a:xfrm>
          <a:custGeom>
            <a:avLst/>
            <a:gdLst>
              <a:gd name="T0" fmla="*/ 428 w 910"/>
              <a:gd name="T1" fmla="*/ 152 h 1011"/>
              <a:gd name="T2" fmla="*/ 910 w 910"/>
              <a:gd name="T3" fmla="*/ 485 h 1011"/>
              <a:gd name="T4" fmla="*/ 910 w 910"/>
              <a:gd name="T5" fmla="*/ 429 h 1011"/>
              <a:gd name="T6" fmla="*/ 705 w 910"/>
              <a:gd name="T7" fmla="*/ 280 h 1011"/>
              <a:gd name="T8" fmla="*/ 584 w 910"/>
              <a:gd name="T9" fmla="*/ 178 h 1011"/>
              <a:gd name="T10" fmla="*/ 659 w 910"/>
              <a:gd name="T11" fmla="*/ 48 h 1011"/>
              <a:gd name="T12" fmla="*/ 151 w 910"/>
              <a:gd name="T13" fmla="*/ 485 h 1011"/>
              <a:gd name="T14" fmla="*/ 75 w 910"/>
              <a:gd name="T15" fmla="*/ 204 h 1011"/>
              <a:gd name="T16" fmla="*/ 47 w 910"/>
              <a:gd name="T17" fmla="*/ 254 h 1011"/>
              <a:gd name="T18" fmla="*/ 253 w 910"/>
              <a:gd name="T19" fmla="*/ 48 h 1011"/>
              <a:gd name="T20" fmla="*/ 456 w 910"/>
              <a:gd name="T21" fmla="*/ 221 h 1011"/>
              <a:gd name="T22" fmla="*/ 549 w 910"/>
              <a:gd name="T23" fmla="*/ 243 h 1011"/>
              <a:gd name="T24" fmla="*/ 627 w 910"/>
              <a:gd name="T25" fmla="*/ 293 h 1011"/>
              <a:gd name="T26" fmla="*/ 670 w 910"/>
              <a:gd name="T27" fmla="*/ 349 h 1011"/>
              <a:gd name="T28" fmla="*/ 698 w 910"/>
              <a:gd name="T29" fmla="*/ 440 h 1011"/>
              <a:gd name="T30" fmla="*/ 690 w 910"/>
              <a:gd name="T31" fmla="*/ 531 h 1011"/>
              <a:gd name="T32" fmla="*/ 649 w 910"/>
              <a:gd name="T33" fmla="*/ 613 h 1011"/>
              <a:gd name="T34" fmla="*/ 586 w 910"/>
              <a:gd name="T35" fmla="*/ 695 h 1011"/>
              <a:gd name="T36" fmla="*/ 621 w 910"/>
              <a:gd name="T37" fmla="*/ 710 h 1011"/>
              <a:gd name="T38" fmla="*/ 627 w 910"/>
              <a:gd name="T39" fmla="*/ 771 h 1011"/>
              <a:gd name="T40" fmla="*/ 621 w 910"/>
              <a:gd name="T41" fmla="*/ 801 h 1011"/>
              <a:gd name="T42" fmla="*/ 627 w 910"/>
              <a:gd name="T43" fmla="*/ 861 h 1011"/>
              <a:gd name="T44" fmla="*/ 324 w 910"/>
              <a:gd name="T45" fmla="*/ 920 h 1011"/>
              <a:gd name="T46" fmla="*/ 294 w 910"/>
              <a:gd name="T47" fmla="*/ 885 h 1011"/>
              <a:gd name="T48" fmla="*/ 292 w 910"/>
              <a:gd name="T49" fmla="*/ 846 h 1011"/>
              <a:gd name="T50" fmla="*/ 298 w 910"/>
              <a:gd name="T51" fmla="*/ 814 h 1011"/>
              <a:gd name="T52" fmla="*/ 292 w 910"/>
              <a:gd name="T53" fmla="*/ 777 h 1011"/>
              <a:gd name="T54" fmla="*/ 300 w 910"/>
              <a:gd name="T55" fmla="*/ 732 h 1011"/>
              <a:gd name="T56" fmla="*/ 331 w 910"/>
              <a:gd name="T57" fmla="*/ 673 h 1011"/>
              <a:gd name="T58" fmla="*/ 266 w 910"/>
              <a:gd name="T59" fmla="*/ 615 h 1011"/>
              <a:gd name="T60" fmla="*/ 222 w 910"/>
              <a:gd name="T61" fmla="*/ 531 h 1011"/>
              <a:gd name="T62" fmla="*/ 214 w 910"/>
              <a:gd name="T63" fmla="*/ 440 h 1011"/>
              <a:gd name="T64" fmla="*/ 242 w 910"/>
              <a:gd name="T65" fmla="*/ 349 h 1011"/>
              <a:gd name="T66" fmla="*/ 285 w 910"/>
              <a:gd name="T67" fmla="*/ 293 h 1011"/>
              <a:gd name="T68" fmla="*/ 361 w 910"/>
              <a:gd name="T69" fmla="*/ 241 h 1011"/>
              <a:gd name="T70" fmla="*/ 456 w 910"/>
              <a:gd name="T71" fmla="*/ 221 h 1011"/>
              <a:gd name="T72" fmla="*/ 530 w 910"/>
              <a:gd name="T73" fmla="*/ 942 h 1011"/>
              <a:gd name="T74" fmla="*/ 517 w 910"/>
              <a:gd name="T75" fmla="*/ 980 h 1011"/>
              <a:gd name="T76" fmla="*/ 473 w 910"/>
              <a:gd name="T77" fmla="*/ 1011 h 1011"/>
              <a:gd name="T78" fmla="*/ 434 w 910"/>
              <a:gd name="T79" fmla="*/ 1006 h 1011"/>
              <a:gd name="T80" fmla="*/ 398 w 910"/>
              <a:gd name="T81" fmla="*/ 974 h 1011"/>
              <a:gd name="T82" fmla="*/ 527 w 910"/>
              <a:gd name="T83" fmla="*/ 939 h 1011"/>
              <a:gd name="T84" fmla="*/ 341 w 910"/>
              <a:gd name="T85" fmla="*/ 866 h 1011"/>
              <a:gd name="T86" fmla="*/ 579 w 910"/>
              <a:gd name="T87" fmla="*/ 849 h 1011"/>
              <a:gd name="T88" fmla="*/ 579 w 910"/>
              <a:gd name="T89" fmla="*/ 838 h 1011"/>
              <a:gd name="T90" fmla="*/ 341 w 910"/>
              <a:gd name="T91" fmla="*/ 775 h 1011"/>
              <a:gd name="T92" fmla="*/ 579 w 910"/>
              <a:gd name="T93" fmla="*/ 758 h 1011"/>
              <a:gd name="T94" fmla="*/ 579 w 910"/>
              <a:gd name="T95" fmla="*/ 747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10" h="1011">
                <a:moveTo>
                  <a:pt x="428" y="0"/>
                </a:moveTo>
                <a:lnTo>
                  <a:pt x="484" y="0"/>
                </a:lnTo>
                <a:lnTo>
                  <a:pt x="484" y="152"/>
                </a:lnTo>
                <a:lnTo>
                  <a:pt x="428" y="152"/>
                </a:lnTo>
                <a:lnTo>
                  <a:pt x="428" y="0"/>
                </a:lnTo>
                <a:lnTo>
                  <a:pt x="428" y="0"/>
                </a:lnTo>
                <a:close/>
                <a:moveTo>
                  <a:pt x="910" y="429"/>
                </a:moveTo>
                <a:lnTo>
                  <a:pt x="910" y="485"/>
                </a:lnTo>
                <a:lnTo>
                  <a:pt x="761" y="485"/>
                </a:lnTo>
                <a:lnTo>
                  <a:pt x="761" y="429"/>
                </a:lnTo>
                <a:lnTo>
                  <a:pt x="910" y="429"/>
                </a:lnTo>
                <a:lnTo>
                  <a:pt x="910" y="429"/>
                </a:lnTo>
                <a:close/>
                <a:moveTo>
                  <a:pt x="837" y="206"/>
                </a:moveTo>
                <a:lnTo>
                  <a:pt x="865" y="254"/>
                </a:lnTo>
                <a:lnTo>
                  <a:pt x="733" y="329"/>
                </a:lnTo>
                <a:lnTo>
                  <a:pt x="705" y="280"/>
                </a:lnTo>
                <a:lnTo>
                  <a:pt x="837" y="206"/>
                </a:lnTo>
                <a:lnTo>
                  <a:pt x="837" y="206"/>
                </a:lnTo>
                <a:close/>
                <a:moveTo>
                  <a:pt x="659" y="48"/>
                </a:moveTo>
                <a:lnTo>
                  <a:pt x="584" y="178"/>
                </a:lnTo>
                <a:lnTo>
                  <a:pt x="634" y="206"/>
                </a:lnTo>
                <a:lnTo>
                  <a:pt x="707" y="76"/>
                </a:lnTo>
                <a:lnTo>
                  <a:pt x="659" y="48"/>
                </a:lnTo>
                <a:lnTo>
                  <a:pt x="659" y="48"/>
                </a:lnTo>
                <a:close/>
                <a:moveTo>
                  <a:pt x="0" y="485"/>
                </a:moveTo>
                <a:lnTo>
                  <a:pt x="0" y="429"/>
                </a:lnTo>
                <a:lnTo>
                  <a:pt x="151" y="429"/>
                </a:lnTo>
                <a:lnTo>
                  <a:pt x="151" y="485"/>
                </a:lnTo>
                <a:lnTo>
                  <a:pt x="0" y="485"/>
                </a:lnTo>
                <a:lnTo>
                  <a:pt x="0" y="485"/>
                </a:lnTo>
                <a:close/>
                <a:moveTo>
                  <a:pt x="47" y="254"/>
                </a:moveTo>
                <a:lnTo>
                  <a:pt x="75" y="204"/>
                </a:lnTo>
                <a:lnTo>
                  <a:pt x="205" y="280"/>
                </a:lnTo>
                <a:lnTo>
                  <a:pt x="177" y="327"/>
                </a:lnTo>
                <a:lnTo>
                  <a:pt x="47" y="254"/>
                </a:lnTo>
                <a:lnTo>
                  <a:pt x="47" y="254"/>
                </a:lnTo>
                <a:close/>
                <a:moveTo>
                  <a:pt x="203" y="76"/>
                </a:moveTo>
                <a:lnTo>
                  <a:pt x="279" y="206"/>
                </a:lnTo>
                <a:lnTo>
                  <a:pt x="328" y="178"/>
                </a:lnTo>
                <a:lnTo>
                  <a:pt x="253" y="48"/>
                </a:lnTo>
                <a:lnTo>
                  <a:pt x="203" y="76"/>
                </a:lnTo>
                <a:lnTo>
                  <a:pt x="203" y="76"/>
                </a:lnTo>
                <a:close/>
                <a:moveTo>
                  <a:pt x="456" y="221"/>
                </a:moveTo>
                <a:lnTo>
                  <a:pt x="456" y="221"/>
                </a:lnTo>
                <a:lnTo>
                  <a:pt x="478" y="223"/>
                </a:lnTo>
                <a:lnTo>
                  <a:pt x="502" y="228"/>
                </a:lnTo>
                <a:lnTo>
                  <a:pt x="525" y="234"/>
                </a:lnTo>
                <a:lnTo>
                  <a:pt x="549" y="243"/>
                </a:lnTo>
                <a:lnTo>
                  <a:pt x="571" y="254"/>
                </a:lnTo>
                <a:lnTo>
                  <a:pt x="592" y="264"/>
                </a:lnTo>
                <a:lnTo>
                  <a:pt x="612" y="277"/>
                </a:lnTo>
                <a:lnTo>
                  <a:pt x="627" y="293"/>
                </a:lnTo>
                <a:lnTo>
                  <a:pt x="627" y="293"/>
                </a:lnTo>
                <a:lnTo>
                  <a:pt x="644" y="310"/>
                </a:lnTo>
                <a:lnTo>
                  <a:pt x="657" y="329"/>
                </a:lnTo>
                <a:lnTo>
                  <a:pt x="670" y="349"/>
                </a:lnTo>
                <a:lnTo>
                  <a:pt x="681" y="370"/>
                </a:lnTo>
                <a:lnTo>
                  <a:pt x="688" y="392"/>
                </a:lnTo>
                <a:lnTo>
                  <a:pt x="694" y="416"/>
                </a:lnTo>
                <a:lnTo>
                  <a:pt x="698" y="440"/>
                </a:lnTo>
                <a:lnTo>
                  <a:pt x="698" y="466"/>
                </a:lnTo>
                <a:lnTo>
                  <a:pt x="698" y="466"/>
                </a:lnTo>
                <a:lnTo>
                  <a:pt x="696" y="498"/>
                </a:lnTo>
                <a:lnTo>
                  <a:pt x="690" y="531"/>
                </a:lnTo>
                <a:lnTo>
                  <a:pt x="679" y="561"/>
                </a:lnTo>
                <a:lnTo>
                  <a:pt x="666" y="589"/>
                </a:lnTo>
                <a:lnTo>
                  <a:pt x="666" y="589"/>
                </a:lnTo>
                <a:lnTo>
                  <a:pt x="649" y="613"/>
                </a:lnTo>
                <a:lnTo>
                  <a:pt x="631" y="634"/>
                </a:lnTo>
                <a:lnTo>
                  <a:pt x="610" y="654"/>
                </a:lnTo>
                <a:lnTo>
                  <a:pt x="586" y="669"/>
                </a:lnTo>
                <a:lnTo>
                  <a:pt x="586" y="695"/>
                </a:lnTo>
                <a:lnTo>
                  <a:pt x="595" y="695"/>
                </a:lnTo>
                <a:lnTo>
                  <a:pt x="614" y="693"/>
                </a:lnTo>
                <a:lnTo>
                  <a:pt x="621" y="710"/>
                </a:lnTo>
                <a:lnTo>
                  <a:pt x="621" y="710"/>
                </a:lnTo>
                <a:lnTo>
                  <a:pt x="627" y="730"/>
                </a:lnTo>
                <a:lnTo>
                  <a:pt x="629" y="751"/>
                </a:lnTo>
                <a:lnTo>
                  <a:pt x="629" y="751"/>
                </a:lnTo>
                <a:lnTo>
                  <a:pt x="627" y="771"/>
                </a:lnTo>
                <a:lnTo>
                  <a:pt x="621" y="790"/>
                </a:lnTo>
                <a:lnTo>
                  <a:pt x="618" y="794"/>
                </a:lnTo>
                <a:lnTo>
                  <a:pt x="621" y="801"/>
                </a:lnTo>
                <a:lnTo>
                  <a:pt x="621" y="801"/>
                </a:lnTo>
                <a:lnTo>
                  <a:pt x="627" y="820"/>
                </a:lnTo>
                <a:lnTo>
                  <a:pt x="629" y="842"/>
                </a:lnTo>
                <a:lnTo>
                  <a:pt x="629" y="842"/>
                </a:lnTo>
                <a:lnTo>
                  <a:pt x="627" y="861"/>
                </a:lnTo>
                <a:lnTo>
                  <a:pt x="621" y="881"/>
                </a:lnTo>
                <a:lnTo>
                  <a:pt x="614" y="894"/>
                </a:lnTo>
                <a:lnTo>
                  <a:pt x="599" y="896"/>
                </a:lnTo>
                <a:lnTo>
                  <a:pt x="324" y="920"/>
                </a:lnTo>
                <a:lnTo>
                  <a:pt x="307" y="922"/>
                </a:lnTo>
                <a:lnTo>
                  <a:pt x="298" y="905"/>
                </a:lnTo>
                <a:lnTo>
                  <a:pt x="298" y="905"/>
                </a:lnTo>
                <a:lnTo>
                  <a:pt x="294" y="885"/>
                </a:lnTo>
                <a:lnTo>
                  <a:pt x="292" y="868"/>
                </a:lnTo>
                <a:lnTo>
                  <a:pt x="292" y="868"/>
                </a:lnTo>
                <a:lnTo>
                  <a:pt x="292" y="857"/>
                </a:lnTo>
                <a:lnTo>
                  <a:pt x="292" y="846"/>
                </a:lnTo>
                <a:lnTo>
                  <a:pt x="296" y="836"/>
                </a:lnTo>
                <a:lnTo>
                  <a:pt x="300" y="823"/>
                </a:lnTo>
                <a:lnTo>
                  <a:pt x="303" y="820"/>
                </a:lnTo>
                <a:lnTo>
                  <a:pt x="298" y="814"/>
                </a:lnTo>
                <a:lnTo>
                  <a:pt x="298" y="814"/>
                </a:lnTo>
                <a:lnTo>
                  <a:pt x="294" y="797"/>
                </a:lnTo>
                <a:lnTo>
                  <a:pt x="292" y="777"/>
                </a:lnTo>
                <a:lnTo>
                  <a:pt x="292" y="777"/>
                </a:lnTo>
                <a:lnTo>
                  <a:pt x="292" y="766"/>
                </a:lnTo>
                <a:lnTo>
                  <a:pt x="292" y="755"/>
                </a:lnTo>
                <a:lnTo>
                  <a:pt x="296" y="745"/>
                </a:lnTo>
                <a:lnTo>
                  <a:pt x="300" y="732"/>
                </a:lnTo>
                <a:lnTo>
                  <a:pt x="307" y="719"/>
                </a:lnTo>
                <a:lnTo>
                  <a:pt x="320" y="719"/>
                </a:lnTo>
                <a:lnTo>
                  <a:pt x="331" y="717"/>
                </a:lnTo>
                <a:lnTo>
                  <a:pt x="331" y="673"/>
                </a:lnTo>
                <a:lnTo>
                  <a:pt x="331" y="673"/>
                </a:lnTo>
                <a:lnTo>
                  <a:pt x="307" y="656"/>
                </a:lnTo>
                <a:lnTo>
                  <a:pt x="285" y="637"/>
                </a:lnTo>
                <a:lnTo>
                  <a:pt x="266" y="615"/>
                </a:lnTo>
                <a:lnTo>
                  <a:pt x="248" y="591"/>
                </a:lnTo>
                <a:lnTo>
                  <a:pt x="248" y="591"/>
                </a:lnTo>
                <a:lnTo>
                  <a:pt x="233" y="563"/>
                </a:lnTo>
                <a:lnTo>
                  <a:pt x="222" y="531"/>
                </a:lnTo>
                <a:lnTo>
                  <a:pt x="216" y="498"/>
                </a:lnTo>
                <a:lnTo>
                  <a:pt x="214" y="466"/>
                </a:lnTo>
                <a:lnTo>
                  <a:pt x="214" y="466"/>
                </a:lnTo>
                <a:lnTo>
                  <a:pt x="214" y="440"/>
                </a:lnTo>
                <a:lnTo>
                  <a:pt x="218" y="416"/>
                </a:lnTo>
                <a:lnTo>
                  <a:pt x="225" y="392"/>
                </a:lnTo>
                <a:lnTo>
                  <a:pt x="233" y="370"/>
                </a:lnTo>
                <a:lnTo>
                  <a:pt x="242" y="349"/>
                </a:lnTo>
                <a:lnTo>
                  <a:pt x="255" y="329"/>
                </a:lnTo>
                <a:lnTo>
                  <a:pt x="270" y="310"/>
                </a:lnTo>
                <a:lnTo>
                  <a:pt x="285" y="293"/>
                </a:lnTo>
                <a:lnTo>
                  <a:pt x="285" y="293"/>
                </a:lnTo>
                <a:lnTo>
                  <a:pt x="303" y="277"/>
                </a:lnTo>
                <a:lnTo>
                  <a:pt x="320" y="264"/>
                </a:lnTo>
                <a:lnTo>
                  <a:pt x="341" y="251"/>
                </a:lnTo>
                <a:lnTo>
                  <a:pt x="361" y="241"/>
                </a:lnTo>
                <a:lnTo>
                  <a:pt x="385" y="232"/>
                </a:lnTo>
                <a:lnTo>
                  <a:pt x="409" y="228"/>
                </a:lnTo>
                <a:lnTo>
                  <a:pt x="432" y="223"/>
                </a:lnTo>
                <a:lnTo>
                  <a:pt x="456" y="221"/>
                </a:lnTo>
                <a:lnTo>
                  <a:pt x="456" y="221"/>
                </a:lnTo>
                <a:close/>
                <a:moveTo>
                  <a:pt x="527" y="939"/>
                </a:moveTo>
                <a:lnTo>
                  <a:pt x="527" y="939"/>
                </a:lnTo>
                <a:lnTo>
                  <a:pt x="530" y="942"/>
                </a:lnTo>
                <a:lnTo>
                  <a:pt x="530" y="942"/>
                </a:lnTo>
                <a:lnTo>
                  <a:pt x="527" y="957"/>
                </a:lnTo>
                <a:lnTo>
                  <a:pt x="523" y="970"/>
                </a:lnTo>
                <a:lnTo>
                  <a:pt x="517" y="980"/>
                </a:lnTo>
                <a:lnTo>
                  <a:pt x="508" y="991"/>
                </a:lnTo>
                <a:lnTo>
                  <a:pt x="497" y="1000"/>
                </a:lnTo>
                <a:lnTo>
                  <a:pt x="486" y="1006"/>
                </a:lnTo>
                <a:lnTo>
                  <a:pt x="473" y="1011"/>
                </a:lnTo>
                <a:lnTo>
                  <a:pt x="458" y="1011"/>
                </a:lnTo>
                <a:lnTo>
                  <a:pt x="458" y="1011"/>
                </a:lnTo>
                <a:lnTo>
                  <a:pt x="445" y="1011"/>
                </a:lnTo>
                <a:lnTo>
                  <a:pt x="434" y="1006"/>
                </a:lnTo>
                <a:lnTo>
                  <a:pt x="424" y="1002"/>
                </a:lnTo>
                <a:lnTo>
                  <a:pt x="413" y="993"/>
                </a:lnTo>
                <a:lnTo>
                  <a:pt x="404" y="985"/>
                </a:lnTo>
                <a:lnTo>
                  <a:pt x="398" y="974"/>
                </a:lnTo>
                <a:lnTo>
                  <a:pt x="393" y="963"/>
                </a:lnTo>
                <a:lnTo>
                  <a:pt x="389" y="950"/>
                </a:lnTo>
                <a:lnTo>
                  <a:pt x="527" y="939"/>
                </a:lnTo>
                <a:lnTo>
                  <a:pt x="527" y="939"/>
                </a:lnTo>
                <a:close/>
                <a:moveTo>
                  <a:pt x="579" y="838"/>
                </a:moveTo>
                <a:lnTo>
                  <a:pt x="341" y="857"/>
                </a:lnTo>
                <a:lnTo>
                  <a:pt x="341" y="857"/>
                </a:lnTo>
                <a:lnTo>
                  <a:pt x="341" y="866"/>
                </a:lnTo>
                <a:lnTo>
                  <a:pt x="341" y="866"/>
                </a:lnTo>
                <a:lnTo>
                  <a:pt x="341" y="868"/>
                </a:lnTo>
                <a:lnTo>
                  <a:pt x="579" y="849"/>
                </a:lnTo>
                <a:lnTo>
                  <a:pt x="579" y="849"/>
                </a:lnTo>
                <a:lnTo>
                  <a:pt x="579" y="842"/>
                </a:lnTo>
                <a:lnTo>
                  <a:pt x="579" y="842"/>
                </a:lnTo>
                <a:lnTo>
                  <a:pt x="579" y="838"/>
                </a:lnTo>
                <a:lnTo>
                  <a:pt x="579" y="838"/>
                </a:lnTo>
                <a:close/>
                <a:moveTo>
                  <a:pt x="579" y="747"/>
                </a:moveTo>
                <a:lnTo>
                  <a:pt x="341" y="766"/>
                </a:lnTo>
                <a:lnTo>
                  <a:pt x="341" y="766"/>
                </a:lnTo>
                <a:lnTo>
                  <a:pt x="341" y="775"/>
                </a:lnTo>
                <a:lnTo>
                  <a:pt x="341" y="775"/>
                </a:lnTo>
                <a:lnTo>
                  <a:pt x="341" y="777"/>
                </a:lnTo>
                <a:lnTo>
                  <a:pt x="579" y="758"/>
                </a:lnTo>
                <a:lnTo>
                  <a:pt x="579" y="758"/>
                </a:lnTo>
                <a:lnTo>
                  <a:pt x="579" y="751"/>
                </a:lnTo>
                <a:lnTo>
                  <a:pt x="579" y="751"/>
                </a:lnTo>
                <a:lnTo>
                  <a:pt x="579" y="747"/>
                </a:lnTo>
                <a:lnTo>
                  <a:pt x="579" y="747"/>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ysClr val="windowText" lastClr="000000"/>
              </a:solidFill>
              <a:ea typeface="宋体" panose="02010600030101010101" pitchFamily="2" charset="-122"/>
            </a:endParaRPr>
          </a:p>
        </p:txBody>
      </p:sp>
    </p:spTree>
    <p:extLst>
      <p:ext uri="{BB962C8B-B14F-4D97-AF65-F5344CB8AC3E}">
        <p14:creationId xmlns:p14="http://schemas.microsoft.com/office/powerpoint/2010/main" val="13575669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250"/>
                                        <p:tgtEl>
                                          <p:spTgt spid="72"/>
                                        </p:tgtEl>
                                      </p:cBhvr>
                                    </p:animEffect>
                                    <p:anim calcmode="lin" valueType="num">
                                      <p:cBhvr>
                                        <p:cTn id="8" dur="250" fill="hold"/>
                                        <p:tgtEl>
                                          <p:spTgt spid="72"/>
                                        </p:tgtEl>
                                        <p:attrNameLst>
                                          <p:attrName>ppt_x</p:attrName>
                                        </p:attrNameLst>
                                      </p:cBhvr>
                                      <p:tavLst>
                                        <p:tav tm="0">
                                          <p:val>
                                            <p:strVal val="#ppt_x"/>
                                          </p:val>
                                        </p:tav>
                                        <p:tav tm="100000">
                                          <p:val>
                                            <p:strVal val="#ppt_x"/>
                                          </p:val>
                                        </p:tav>
                                      </p:tavLst>
                                    </p:anim>
                                    <p:anim calcmode="lin" valueType="num">
                                      <p:cBhvr>
                                        <p:cTn id="9" dur="250" fill="hold"/>
                                        <p:tgtEl>
                                          <p:spTgt spid="72"/>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25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6927" y="357166"/>
            <a:ext cx="1500198" cy="428628"/>
          </a:xfrm>
        </p:spPr>
        <p:txBody>
          <a:bodyPr>
            <a:normAutofit/>
          </a:bodyPr>
          <a:lstStyle/>
          <a:p>
            <a:r>
              <a:rPr lang="zh-CN" altLang="en-US" sz="1800" b="1" dirty="0">
                <a:solidFill>
                  <a:srgbClr val="0070C0"/>
                </a:solidFill>
                <a:latin typeface="微软雅黑" pitchFamily="34" charset="-122"/>
                <a:ea typeface="微软雅黑" pitchFamily="34" charset="-122"/>
                <a:cs typeface="+mn-cs"/>
                <a:sym typeface="Arial" pitchFamily="34" charset="0"/>
              </a:rPr>
              <a:t>测评结论</a:t>
            </a:r>
          </a:p>
        </p:txBody>
      </p:sp>
      <p:sp>
        <p:nvSpPr>
          <p:cNvPr id="4" name="灯片编号占位符 3"/>
          <p:cNvSpPr>
            <a:spLocks noGrp="1"/>
          </p:cNvSpPr>
          <p:nvPr>
            <p:ph type="sldNum" sz="quarter" idx="11"/>
          </p:nvPr>
        </p:nvSpPr>
        <p:spPr>
          <a:xfrm>
            <a:off x="8739879" y="5668714"/>
            <a:ext cx="3053028" cy="476250"/>
          </a:xfrm>
          <a:noFill/>
        </p:spPr>
        <p:txBody>
          <a:bodyPr/>
          <a:lstStyle/>
          <a:p>
            <a:fld id="{E6AEF1BE-7E9E-4FCD-A0B9-E2388144C6E7}" type="slidenum">
              <a:rPr lang="en-US" altLang="zh-CN" smtClean="0">
                <a:latin typeface="Arial" charset="0"/>
              </a:rPr>
              <a:pPr/>
              <a:t>22</a:t>
            </a:fld>
            <a:endParaRPr lang="en-US" altLang="zh-CN">
              <a:latin typeface="Arial" charset="0"/>
            </a:endParaRPr>
          </a:p>
        </p:txBody>
      </p:sp>
      <p:sp>
        <p:nvSpPr>
          <p:cNvPr id="6" name="矩形 5"/>
          <p:cNvSpPr/>
          <p:nvPr/>
        </p:nvSpPr>
        <p:spPr>
          <a:xfrm>
            <a:off x="334521" y="1196975"/>
            <a:ext cx="11526134" cy="1338828"/>
          </a:xfrm>
          <a:prstGeom prst="rect">
            <a:avLst/>
          </a:prstGeom>
        </p:spPr>
        <p:txBody>
          <a:bodyPr>
            <a:spAutoFit/>
          </a:bodyPr>
          <a:lstStyle/>
          <a:p>
            <a:pPr marL="469900" indent="-469900" eaLnBrk="0" hangingPunct="0">
              <a:lnSpc>
                <a:spcPct val="150000"/>
              </a:lnSpc>
              <a:buClr>
                <a:srgbClr val="EE0000"/>
              </a:buClr>
              <a:buFont typeface="Wingdings" pitchFamily="2" charset="2"/>
              <a:buChar char="o"/>
              <a:defRPr/>
            </a:pPr>
            <a:r>
              <a:rPr lang="zh-CN" altLang="en-US" dirty="0">
                <a:latin typeface="华文中宋" panose="02010600040101010101" pitchFamily="2" charset="-122"/>
                <a:ea typeface="华文中宋" panose="02010600040101010101" pitchFamily="2" charset="-122"/>
              </a:rPr>
              <a:t>综合</a:t>
            </a:r>
            <a:r>
              <a:rPr lang="zh-CN" altLang="en-US" b="1" dirty="0">
                <a:solidFill>
                  <a:srgbClr val="85BA54"/>
                </a:solidFill>
                <a:latin typeface="华文中宋" panose="02010600040101010101" pitchFamily="2" charset="-122"/>
                <a:ea typeface="华文中宋" panose="02010600040101010101" pitchFamily="2" charset="-122"/>
              </a:rPr>
              <a:t>单元测评、整体测评、测评结果汇总、风险分析</a:t>
            </a:r>
            <a:r>
              <a:rPr lang="zh-CN" altLang="en-US" dirty="0">
                <a:latin typeface="华文中宋" panose="02010600040101010101" pitchFamily="2" charset="-122"/>
                <a:ea typeface="华文中宋" panose="02010600040101010101" pitchFamily="2" charset="-122"/>
              </a:rPr>
              <a:t>和评价部分的测评与分析结果，对信息系统基本安全保护状态进行综合判断，并给出等级测评结论，表述为</a:t>
            </a:r>
            <a:r>
              <a:rPr lang="zh-CN" altLang="en-US" b="1" dirty="0">
                <a:solidFill>
                  <a:srgbClr val="85BA54"/>
                </a:solidFill>
                <a:latin typeface="华文中宋" panose="02010600040101010101" pitchFamily="2" charset="-122"/>
                <a:ea typeface="华文中宋" panose="02010600040101010101" pitchFamily="2" charset="-122"/>
              </a:rPr>
              <a:t>“符合（</a:t>
            </a:r>
            <a:r>
              <a:rPr lang="en-US" altLang="zh-CN" b="1" dirty="0">
                <a:solidFill>
                  <a:srgbClr val="85BA54"/>
                </a:solidFill>
                <a:latin typeface="华文中宋" panose="02010600040101010101" pitchFamily="2" charset="-122"/>
                <a:ea typeface="华文中宋" panose="02010600040101010101" pitchFamily="2" charset="-122"/>
              </a:rPr>
              <a:t>100</a:t>
            </a:r>
            <a:r>
              <a:rPr lang="zh-CN" altLang="en-US" b="1" dirty="0">
                <a:solidFill>
                  <a:srgbClr val="85BA54"/>
                </a:solidFill>
                <a:latin typeface="华文中宋" panose="02010600040101010101" pitchFamily="2" charset="-122"/>
                <a:ea typeface="华文中宋" panose="02010600040101010101" pitchFamily="2" charset="-122"/>
              </a:rPr>
              <a:t>分）、“基本符合</a:t>
            </a:r>
            <a:r>
              <a:rPr lang="zh-CN" altLang="en-US" b="1" dirty="0" smtClean="0">
                <a:solidFill>
                  <a:srgbClr val="85BA54"/>
                </a:solidFill>
                <a:latin typeface="华文中宋" panose="02010600040101010101" pitchFamily="2" charset="-122"/>
                <a:ea typeface="华文中宋" panose="02010600040101010101" pitchFamily="2" charset="-122"/>
              </a:rPr>
              <a:t>（</a:t>
            </a:r>
            <a:r>
              <a:rPr lang="en-US" altLang="zh-CN" b="1" dirty="0">
                <a:solidFill>
                  <a:srgbClr val="85BA54"/>
                </a:solidFill>
                <a:latin typeface="华文中宋" panose="02010600040101010101" pitchFamily="2" charset="-122"/>
                <a:ea typeface="华文中宋" panose="02010600040101010101" pitchFamily="2" charset="-122"/>
              </a:rPr>
              <a:t>7</a:t>
            </a:r>
            <a:r>
              <a:rPr lang="en-US" altLang="zh-CN" b="1" smtClean="0">
                <a:solidFill>
                  <a:srgbClr val="85BA54"/>
                </a:solidFill>
                <a:latin typeface="华文中宋" panose="02010600040101010101" pitchFamily="2" charset="-122"/>
                <a:ea typeface="华文中宋" panose="02010600040101010101" pitchFamily="2" charset="-122"/>
              </a:rPr>
              <a:t>0-100</a:t>
            </a:r>
            <a:r>
              <a:rPr lang="zh-CN" altLang="en-US" b="1" dirty="0">
                <a:solidFill>
                  <a:srgbClr val="85BA54"/>
                </a:solidFill>
                <a:latin typeface="华文中宋" panose="02010600040101010101" pitchFamily="2" charset="-122"/>
                <a:ea typeface="华文中宋" panose="02010600040101010101" pitchFamily="2" charset="-122"/>
              </a:rPr>
              <a:t>分）”或者“不符合（</a:t>
            </a:r>
            <a:r>
              <a:rPr lang="en-US" altLang="zh-CN" b="1" dirty="0" smtClean="0">
                <a:solidFill>
                  <a:srgbClr val="85BA54"/>
                </a:solidFill>
                <a:latin typeface="华文中宋" panose="02010600040101010101" pitchFamily="2" charset="-122"/>
                <a:ea typeface="华文中宋" panose="02010600040101010101" pitchFamily="2" charset="-122"/>
              </a:rPr>
              <a:t>&lt;70</a:t>
            </a:r>
            <a:r>
              <a:rPr lang="zh-CN" altLang="en-US" b="1" dirty="0">
                <a:solidFill>
                  <a:srgbClr val="85BA54"/>
                </a:solidFill>
                <a:latin typeface="华文中宋" panose="02010600040101010101" pitchFamily="2" charset="-122"/>
                <a:ea typeface="华文中宋" panose="02010600040101010101" pitchFamily="2" charset="-122"/>
              </a:rPr>
              <a:t>分）”</a:t>
            </a:r>
            <a:r>
              <a:rPr lang="zh-CN" altLang="en-US" b="1" dirty="0">
                <a:latin typeface="华文中宋" panose="02010600040101010101" pitchFamily="2" charset="-122"/>
                <a:ea typeface="华文中宋" panose="02010600040101010101" pitchFamily="2" charset="-122"/>
              </a:rPr>
              <a:t>。 </a:t>
            </a:r>
          </a:p>
        </p:txBody>
      </p:sp>
      <p:pic>
        <p:nvPicPr>
          <p:cNvPr id="7" name="Picture 2"/>
          <p:cNvPicPr>
            <a:picLocks noChangeAspect="1" noChangeArrowheads="1"/>
          </p:cNvPicPr>
          <p:nvPr/>
        </p:nvPicPr>
        <p:blipFill>
          <a:blip r:embed="rId3" cstate="print"/>
          <a:srcRect/>
          <a:stretch>
            <a:fillRect/>
          </a:stretch>
        </p:blipFill>
        <p:spPr bwMode="auto">
          <a:xfrm>
            <a:off x="442503" y="2996955"/>
            <a:ext cx="11418155" cy="2987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椭圆 7"/>
          <p:cNvSpPr/>
          <p:nvPr/>
        </p:nvSpPr>
        <p:spPr>
          <a:xfrm>
            <a:off x="5329041" y="3646239"/>
            <a:ext cx="961217" cy="431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9" name="椭圆 8"/>
          <p:cNvSpPr/>
          <p:nvPr/>
        </p:nvSpPr>
        <p:spPr>
          <a:xfrm>
            <a:off x="9169674" y="4149477"/>
            <a:ext cx="1249159" cy="431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10" name="椭圆 9"/>
          <p:cNvSpPr/>
          <p:nvPr/>
        </p:nvSpPr>
        <p:spPr>
          <a:xfrm>
            <a:off x="3696666" y="4581277"/>
            <a:ext cx="961217" cy="431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11" name="椭圆 10"/>
          <p:cNvSpPr/>
          <p:nvPr/>
        </p:nvSpPr>
        <p:spPr>
          <a:xfrm>
            <a:off x="8881733" y="5086102"/>
            <a:ext cx="961217" cy="431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12" name="椭圆 11"/>
          <p:cNvSpPr/>
          <p:nvPr/>
        </p:nvSpPr>
        <p:spPr>
          <a:xfrm>
            <a:off x="10899441" y="5086102"/>
            <a:ext cx="961217" cy="431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pic>
        <p:nvPicPr>
          <p:cNvPr id="13" name="Picture 3" descr="C:\Users\Administrator\Desktop\微立体创业计划\002.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92931" y="116632"/>
            <a:ext cx="936103" cy="93610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4" name="PA_任意多边形 12"/>
          <p:cNvSpPr>
            <a:spLocks noEditPoints="1"/>
          </p:cNvSpPr>
          <p:nvPr>
            <p:custDataLst>
              <p:tags r:id="rId1"/>
            </p:custDataLst>
          </p:nvPr>
        </p:nvSpPr>
        <p:spPr bwMode="auto">
          <a:xfrm>
            <a:off x="419415" y="353328"/>
            <a:ext cx="479028" cy="472003"/>
          </a:xfrm>
          <a:custGeom>
            <a:avLst/>
            <a:gdLst>
              <a:gd name="T0" fmla="*/ 428 w 910"/>
              <a:gd name="T1" fmla="*/ 152 h 1011"/>
              <a:gd name="T2" fmla="*/ 910 w 910"/>
              <a:gd name="T3" fmla="*/ 485 h 1011"/>
              <a:gd name="T4" fmla="*/ 910 w 910"/>
              <a:gd name="T5" fmla="*/ 429 h 1011"/>
              <a:gd name="T6" fmla="*/ 705 w 910"/>
              <a:gd name="T7" fmla="*/ 280 h 1011"/>
              <a:gd name="T8" fmla="*/ 584 w 910"/>
              <a:gd name="T9" fmla="*/ 178 h 1011"/>
              <a:gd name="T10" fmla="*/ 659 w 910"/>
              <a:gd name="T11" fmla="*/ 48 h 1011"/>
              <a:gd name="T12" fmla="*/ 151 w 910"/>
              <a:gd name="T13" fmla="*/ 485 h 1011"/>
              <a:gd name="T14" fmla="*/ 75 w 910"/>
              <a:gd name="T15" fmla="*/ 204 h 1011"/>
              <a:gd name="T16" fmla="*/ 47 w 910"/>
              <a:gd name="T17" fmla="*/ 254 h 1011"/>
              <a:gd name="T18" fmla="*/ 253 w 910"/>
              <a:gd name="T19" fmla="*/ 48 h 1011"/>
              <a:gd name="T20" fmla="*/ 456 w 910"/>
              <a:gd name="T21" fmla="*/ 221 h 1011"/>
              <a:gd name="T22" fmla="*/ 549 w 910"/>
              <a:gd name="T23" fmla="*/ 243 h 1011"/>
              <a:gd name="T24" fmla="*/ 627 w 910"/>
              <a:gd name="T25" fmla="*/ 293 h 1011"/>
              <a:gd name="T26" fmla="*/ 670 w 910"/>
              <a:gd name="T27" fmla="*/ 349 h 1011"/>
              <a:gd name="T28" fmla="*/ 698 w 910"/>
              <a:gd name="T29" fmla="*/ 440 h 1011"/>
              <a:gd name="T30" fmla="*/ 690 w 910"/>
              <a:gd name="T31" fmla="*/ 531 h 1011"/>
              <a:gd name="T32" fmla="*/ 649 w 910"/>
              <a:gd name="T33" fmla="*/ 613 h 1011"/>
              <a:gd name="T34" fmla="*/ 586 w 910"/>
              <a:gd name="T35" fmla="*/ 695 h 1011"/>
              <a:gd name="T36" fmla="*/ 621 w 910"/>
              <a:gd name="T37" fmla="*/ 710 h 1011"/>
              <a:gd name="T38" fmla="*/ 627 w 910"/>
              <a:gd name="T39" fmla="*/ 771 h 1011"/>
              <a:gd name="T40" fmla="*/ 621 w 910"/>
              <a:gd name="T41" fmla="*/ 801 h 1011"/>
              <a:gd name="T42" fmla="*/ 627 w 910"/>
              <a:gd name="T43" fmla="*/ 861 h 1011"/>
              <a:gd name="T44" fmla="*/ 324 w 910"/>
              <a:gd name="T45" fmla="*/ 920 h 1011"/>
              <a:gd name="T46" fmla="*/ 294 w 910"/>
              <a:gd name="T47" fmla="*/ 885 h 1011"/>
              <a:gd name="T48" fmla="*/ 292 w 910"/>
              <a:gd name="T49" fmla="*/ 846 h 1011"/>
              <a:gd name="T50" fmla="*/ 298 w 910"/>
              <a:gd name="T51" fmla="*/ 814 h 1011"/>
              <a:gd name="T52" fmla="*/ 292 w 910"/>
              <a:gd name="T53" fmla="*/ 777 h 1011"/>
              <a:gd name="T54" fmla="*/ 300 w 910"/>
              <a:gd name="T55" fmla="*/ 732 h 1011"/>
              <a:gd name="T56" fmla="*/ 331 w 910"/>
              <a:gd name="T57" fmla="*/ 673 h 1011"/>
              <a:gd name="T58" fmla="*/ 266 w 910"/>
              <a:gd name="T59" fmla="*/ 615 h 1011"/>
              <a:gd name="T60" fmla="*/ 222 w 910"/>
              <a:gd name="T61" fmla="*/ 531 h 1011"/>
              <a:gd name="T62" fmla="*/ 214 w 910"/>
              <a:gd name="T63" fmla="*/ 440 h 1011"/>
              <a:gd name="T64" fmla="*/ 242 w 910"/>
              <a:gd name="T65" fmla="*/ 349 h 1011"/>
              <a:gd name="T66" fmla="*/ 285 w 910"/>
              <a:gd name="T67" fmla="*/ 293 h 1011"/>
              <a:gd name="T68" fmla="*/ 361 w 910"/>
              <a:gd name="T69" fmla="*/ 241 h 1011"/>
              <a:gd name="T70" fmla="*/ 456 w 910"/>
              <a:gd name="T71" fmla="*/ 221 h 1011"/>
              <a:gd name="T72" fmla="*/ 530 w 910"/>
              <a:gd name="T73" fmla="*/ 942 h 1011"/>
              <a:gd name="T74" fmla="*/ 517 w 910"/>
              <a:gd name="T75" fmla="*/ 980 h 1011"/>
              <a:gd name="T76" fmla="*/ 473 w 910"/>
              <a:gd name="T77" fmla="*/ 1011 h 1011"/>
              <a:gd name="T78" fmla="*/ 434 w 910"/>
              <a:gd name="T79" fmla="*/ 1006 h 1011"/>
              <a:gd name="T80" fmla="*/ 398 w 910"/>
              <a:gd name="T81" fmla="*/ 974 h 1011"/>
              <a:gd name="T82" fmla="*/ 527 w 910"/>
              <a:gd name="T83" fmla="*/ 939 h 1011"/>
              <a:gd name="T84" fmla="*/ 341 w 910"/>
              <a:gd name="T85" fmla="*/ 866 h 1011"/>
              <a:gd name="T86" fmla="*/ 579 w 910"/>
              <a:gd name="T87" fmla="*/ 849 h 1011"/>
              <a:gd name="T88" fmla="*/ 579 w 910"/>
              <a:gd name="T89" fmla="*/ 838 h 1011"/>
              <a:gd name="T90" fmla="*/ 341 w 910"/>
              <a:gd name="T91" fmla="*/ 775 h 1011"/>
              <a:gd name="T92" fmla="*/ 579 w 910"/>
              <a:gd name="T93" fmla="*/ 758 h 1011"/>
              <a:gd name="T94" fmla="*/ 579 w 910"/>
              <a:gd name="T95" fmla="*/ 747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10" h="1011">
                <a:moveTo>
                  <a:pt x="428" y="0"/>
                </a:moveTo>
                <a:lnTo>
                  <a:pt x="484" y="0"/>
                </a:lnTo>
                <a:lnTo>
                  <a:pt x="484" y="152"/>
                </a:lnTo>
                <a:lnTo>
                  <a:pt x="428" y="152"/>
                </a:lnTo>
                <a:lnTo>
                  <a:pt x="428" y="0"/>
                </a:lnTo>
                <a:lnTo>
                  <a:pt x="428" y="0"/>
                </a:lnTo>
                <a:close/>
                <a:moveTo>
                  <a:pt x="910" y="429"/>
                </a:moveTo>
                <a:lnTo>
                  <a:pt x="910" y="485"/>
                </a:lnTo>
                <a:lnTo>
                  <a:pt x="761" y="485"/>
                </a:lnTo>
                <a:lnTo>
                  <a:pt x="761" y="429"/>
                </a:lnTo>
                <a:lnTo>
                  <a:pt x="910" y="429"/>
                </a:lnTo>
                <a:lnTo>
                  <a:pt x="910" y="429"/>
                </a:lnTo>
                <a:close/>
                <a:moveTo>
                  <a:pt x="837" y="206"/>
                </a:moveTo>
                <a:lnTo>
                  <a:pt x="865" y="254"/>
                </a:lnTo>
                <a:lnTo>
                  <a:pt x="733" y="329"/>
                </a:lnTo>
                <a:lnTo>
                  <a:pt x="705" y="280"/>
                </a:lnTo>
                <a:lnTo>
                  <a:pt x="837" y="206"/>
                </a:lnTo>
                <a:lnTo>
                  <a:pt x="837" y="206"/>
                </a:lnTo>
                <a:close/>
                <a:moveTo>
                  <a:pt x="659" y="48"/>
                </a:moveTo>
                <a:lnTo>
                  <a:pt x="584" y="178"/>
                </a:lnTo>
                <a:lnTo>
                  <a:pt x="634" y="206"/>
                </a:lnTo>
                <a:lnTo>
                  <a:pt x="707" y="76"/>
                </a:lnTo>
                <a:lnTo>
                  <a:pt x="659" y="48"/>
                </a:lnTo>
                <a:lnTo>
                  <a:pt x="659" y="48"/>
                </a:lnTo>
                <a:close/>
                <a:moveTo>
                  <a:pt x="0" y="485"/>
                </a:moveTo>
                <a:lnTo>
                  <a:pt x="0" y="429"/>
                </a:lnTo>
                <a:lnTo>
                  <a:pt x="151" y="429"/>
                </a:lnTo>
                <a:lnTo>
                  <a:pt x="151" y="485"/>
                </a:lnTo>
                <a:lnTo>
                  <a:pt x="0" y="485"/>
                </a:lnTo>
                <a:lnTo>
                  <a:pt x="0" y="485"/>
                </a:lnTo>
                <a:close/>
                <a:moveTo>
                  <a:pt x="47" y="254"/>
                </a:moveTo>
                <a:lnTo>
                  <a:pt x="75" y="204"/>
                </a:lnTo>
                <a:lnTo>
                  <a:pt x="205" y="280"/>
                </a:lnTo>
                <a:lnTo>
                  <a:pt x="177" y="327"/>
                </a:lnTo>
                <a:lnTo>
                  <a:pt x="47" y="254"/>
                </a:lnTo>
                <a:lnTo>
                  <a:pt x="47" y="254"/>
                </a:lnTo>
                <a:close/>
                <a:moveTo>
                  <a:pt x="203" y="76"/>
                </a:moveTo>
                <a:lnTo>
                  <a:pt x="279" y="206"/>
                </a:lnTo>
                <a:lnTo>
                  <a:pt x="328" y="178"/>
                </a:lnTo>
                <a:lnTo>
                  <a:pt x="253" y="48"/>
                </a:lnTo>
                <a:lnTo>
                  <a:pt x="203" y="76"/>
                </a:lnTo>
                <a:lnTo>
                  <a:pt x="203" y="76"/>
                </a:lnTo>
                <a:close/>
                <a:moveTo>
                  <a:pt x="456" y="221"/>
                </a:moveTo>
                <a:lnTo>
                  <a:pt x="456" y="221"/>
                </a:lnTo>
                <a:lnTo>
                  <a:pt x="478" y="223"/>
                </a:lnTo>
                <a:lnTo>
                  <a:pt x="502" y="228"/>
                </a:lnTo>
                <a:lnTo>
                  <a:pt x="525" y="234"/>
                </a:lnTo>
                <a:lnTo>
                  <a:pt x="549" y="243"/>
                </a:lnTo>
                <a:lnTo>
                  <a:pt x="571" y="254"/>
                </a:lnTo>
                <a:lnTo>
                  <a:pt x="592" y="264"/>
                </a:lnTo>
                <a:lnTo>
                  <a:pt x="612" y="277"/>
                </a:lnTo>
                <a:lnTo>
                  <a:pt x="627" y="293"/>
                </a:lnTo>
                <a:lnTo>
                  <a:pt x="627" y="293"/>
                </a:lnTo>
                <a:lnTo>
                  <a:pt x="644" y="310"/>
                </a:lnTo>
                <a:lnTo>
                  <a:pt x="657" y="329"/>
                </a:lnTo>
                <a:lnTo>
                  <a:pt x="670" y="349"/>
                </a:lnTo>
                <a:lnTo>
                  <a:pt x="681" y="370"/>
                </a:lnTo>
                <a:lnTo>
                  <a:pt x="688" y="392"/>
                </a:lnTo>
                <a:lnTo>
                  <a:pt x="694" y="416"/>
                </a:lnTo>
                <a:lnTo>
                  <a:pt x="698" y="440"/>
                </a:lnTo>
                <a:lnTo>
                  <a:pt x="698" y="466"/>
                </a:lnTo>
                <a:lnTo>
                  <a:pt x="698" y="466"/>
                </a:lnTo>
                <a:lnTo>
                  <a:pt x="696" y="498"/>
                </a:lnTo>
                <a:lnTo>
                  <a:pt x="690" y="531"/>
                </a:lnTo>
                <a:lnTo>
                  <a:pt x="679" y="561"/>
                </a:lnTo>
                <a:lnTo>
                  <a:pt x="666" y="589"/>
                </a:lnTo>
                <a:lnTo>
                  <a:pt x="666" y="589"/>
                </a:lnTo>
                <a:lnTo>
                  <a:pt x="649" y="613"/>
                </a:lnTo>
                <a:lnTo>
                  <a:pt x="631" y="634"/>
                </a:lnTo>
                <a:lnTo>
                  <a:pt x="610" y="654"/>
                </a:lnTo>
                <a:lnTo>
                  <a:pt x="586" y="669"/>
                </a:lnTo>
                <a:lnTo>
                  <a:pt x="586" y="695"/>
                </a:lnTo>
                <a:lnTo>
                  <a:pt x="595" y="695"/>
                </a:lnTo>
                <a:lnTo>
                  <a:pt x="614" y="693"/>
                </a:lnTo>
                <a:lnTo>
                  <a:pt x="621" y="710"/>
                </a:lnTo>
                <a:lnTo>
                  <a:pt x="621" y="710"/>
                </a:lnTo>
                <a:lnTo>
                  <a:pt x="627" y="730"/>
                </a:lnTo>
                <a:lnTo>
                  <a:pt x="629" y="751"/>
                </a:lnTo>
                <a:lnTo>
                  <a:pt x="629" y="751"/>
                </a:lnTo>
                <a:lnTo>
                  <a:pt x="627" y="771"/>
                </a:lnTo>
                <a:lnTo>
                  <a:pt x="621" y="790"/>
                </a:lnTo>
                <a:lnTo>
                  <a:pt x="618" y="794"/>
                </a:lnTo>
                <a:lnTo>
                  <a:pt x="621" y="801"/>
                </a:lnTo>
                <a:lnTo>
                  <a:pt x="621" y="801"/>
                </a:lnTo>
                <a:lnTo>
                  <a:pt x="627" y="820"/>
                </a:lnTo>
                <a:lnTo>
                  <a:pt x="629" y="842"/>
                </a:lnTo>
                <a:lnTo>
                  <a:pt x="629" y="842"/>
                </a:lnTo>
                <a:lnTo>
                  <a:pt x="627" y="861"/>
                </a:lnTo>
                <a:lnTo>
                  <a:pt x="621" y="881"/>
                </a:lnTo>
                <a:lnTo>
                  <a:pt x="614" y="894"/>
                </a:lnTo>
                <a:lnTo>
                  <a:pt x="599" y="896"/>
                </a:lnTo>
                <a:lnTo>
                  <a:pt x="324" y="920"/>
                </a:lnTo>
                <a:lnTo>
                  <a:pt x="307" y="922"/>
                </a:lnTo>
                <a:lnTo>
                  <a:pt x="298" y="905"/>
                </a:lnTo>
                <a:lnTo>
                  <a:pt x="298" y="905"/>
                </a:lnTo>
                <a:lnTo>
                  <a:pt x="294" y="885"/>
                </a:lnTo>
                <a:lnTo>
                  <a:pt x="292" y="868"/>
                </a:lnTo>
                <a:lnTo>
                  <a:pt x="292" y="868"/>
                </a:lnTo>
                <a:lnTo>
                  <a:pt x="292" y="857"/>
                </a:lnTo>
                <a:lnTo>
                  <a:pt x="292" y="846"/>
                </a:lnTo>
                <a:lnTo>
                  <a:pt x="296" y="836"/>
                </a:lnTo>
                <a:lnTo>
                  <a:pt x="300" y="823"/>
                </a:lnTo>
                <a:lnTo>
                  <a:pt x="303" y="820"/>
                </a:lnTo>
                <a:lnTo>
                  <a:pt x="298" y="814"/>
                </a:lnTo>
                <a:lnTo>
                  <a:pt x="298" y="814"/>
                </a:lnTo>
                <a:lnTo>
                  <a:pt x="294" y="797"/>
                </a:lnTo>
                <a:lnTo>
                  <a:pt x="292" y="777"/>
                </a:lnTo>
                <a:lnTo>
                  <a:pt x="292" y="777"/>
                </a:lnTo>
                <a:lnTo>
                  <a:pt x="292" y="766"/>
                </a:lnTo>
                <a:lnTo>
                  <a:pt x="292" y="755"/>
                </a:lnTo>
                <a:lnTo>
                  <a:pt x="296" y="745"/>
                </a:lnTo>
                <a:lnTo>
                  <a:pt x="300" y="732"/>
                </a:lnTo>
                <a:lnTo>
                  <a:pt x="307" y="719"/>
                </a:lnTo>
                <a:lnTo>
                  <a:pt x="320" y="719"/>
                </a:lnTo>
                <a:lnTo>
                  <a:pt x="331" y="717"/>
                </a:lnTo>
                <a:lnTo>
                  <a:pt x="331" y="673"/>
                </a:lnTo>
                <a:lnTo>
                  <a:pt x="331" y="673"/>
                </a:lnTo>
                <a:lnTo>
                  <a:pt x="307" y="656"/>
                </a:lnTo>
                <a:lnTo>
                  <a:pt x="285" y="637"/>
                </a:lnTo>
                <a:lnTo>
                  <a:pt x="266" y="615"/>
                </a:lnTo>
                <a:lnTo>
                  <a:pt x="248" y="591"/>
                </a:lnTo>
                <a:lnTo>
                  <a:pt x="248" y="591"/>
                </a:lnTo>
                <a:lnTo>
                  <a:pt x="233" y="563"/>
                </a:lnTo>
                <a:lnTo>
                  <a:pt x="222" y="531"/>
                </a:lnTo>
                <a:lnTo>
                  <a:pt x="216" y="498"/>
                </a:lnTo>
                <a:lnTo>
                  <a:pt x="214" y="466"/>
                </a:lnTo>
                <a:lnTo>
                  <a:pt x="214" y="466"/>
                </a:lnTo>
                <a:lnTo>
                  <a:pt x="214" y="440"/>
                </a:lnTo>
                <a:lnTo>
                  <a:pt x="218" y="416"/>
                </a:lnTo>
                <a:lnTo>
                  <a:pt x="225" y="392"/>
                </a:lnTo>
                <a:lnTo>
                  <a:pt x="233" y="370"/>
                </a:lnTo>
                <a:lnTo>
                  <a:pt x="242" y="349"/>
                </a:lnTo>
                <a:lnTo>
                  <a:pt x="255" y="329"/>
                </a:lnTo>
                <a:lnTo>
                  <a:pt x="270" y="310"/>
                </a:lnTo>
                <a:lnTo>
                  <a:pt x="285" y="293"/>
                </a:lnTo>
                <a:lnTo>
                  <a:pt x="285" y="293"/>
                </a:lnTo>
                <a:lnTo>
                  <a:pt x="303" y="277"/>
                </a:lnTo>
                <a:lnTo>
                  <a:pt x="320" y="264"/>
                </a:lnTo>
                <a:lnTo>
                  <a:pt x="341" y="251"/>
                </a:lnTo>
                <a:lnTo>
                  <a:pt x="361" y="241"/>
                </a:lnTo>
                <a:lnTo>
                  <a:pt x="385" y="232"/>
                </a:lnTo>
                <a:lnTo>
                  <a:pt x="409" y="228"/>
                </a:lnTo>
                <a:lnTo>
                  <a:pt x="432" y="223"/>
                </a:lnTo>
                <a:lnTo>
                  <a:pt x="456" y="221"/>
                </a:lnTo>
                <a:lnTo>
                  <a:pt x="456" y="221"/>
                </a:lnTo>
                <a:close/>
                <a:moveTo>
                  <a:pt x="527" y="939"/>
                </a:moveTo>
                <a:lnTo>
                  <a:pt x="527" y="939"/>
                </a:lnTo>
                <a:lnTo>
                  <a:pt x="530" y="942"/>
                </a:lnTo>
                <a:lnTo>
                  <a:pt x="530" y="942"/>
                </a:lnTo>
                <a:lnTo>
                  <a:pt x="527" y="957"/>
                </a:lnTo>
                <a:lnTo>
                  <a:pt x="523" y="970"/>
                </a:lnTo>
                <a:lnTo>
                  <a:pt x="517" y="980"/>
                </a:lnTo>
                <a:lnTo>
                  <a:pt x="508" y="991"/>
                </a:lnTo>
                <a:lnTo>
                  <a:pt x="497" y="1000"/>
                </a:lnTo>
                <a:lnTo>
                  <a:pt x="486" y="1006"/>
                </a:lnTo>
                <a:lnTo>
                  <a:pt x="473" y="1011"/>
                </a:lnTo>
                <a:lnTo>
                  <a:pt x="458" y="1011"/>
                </a:lnTo>
                <a:lnTo>
                  <a:pt x="458" y="1011"/>
                </a:lnTo>
                <a:lnTo>
                  <a:pt x="445" y="1011"/>
                </a:lnTo>
                <a:lnTo>
                  <a:pt x="434" y="1006"/>
                </a:lnTo>
                <a:lnTo>
                  <a:pt x="424" y="1002"/>
                </a:lnTo>
                <a:lnTo>
                  <a:pt x="413" y="993"/>
                </a:lnTo>
                <a:lnTo>
                  <a:pt x="404" y="985"/>
                </a:lnTo>
                <a:lnTo>
                  <a:pt x="398" y="974"/>
                </a:lnTo>
                <a:lnTo>
                  <a:pt x="393" y="963"/>
                </a:lnTo>
                <a:lnTo>
                  <a:pt x="389" y="950"/>
                </a:lnTo>
                <a:lnTo>
                  <a:pt x="527" y="939"/>
                </a:lnTo>
                <a:lnTo>
                  <a:pt x="527" y="939"/>
                </a:lnTo>
                <a:close/>
                <a:moveTo>
                  <a:pt x="579" y="838"/>
                </a:moveTo>
                <a:lnTo>
                  <a:pt x="341" y="857"/>
                </a:lnTo>
                <a:lnTo>
                  <a:pt x="341" y="857"/>
                </a:lnTo>
                <a:lnTo>
                  <a:pt x="341" y="866"/>
                </a:lnTo>
                <a:lnTo>
                  <a:pt x="341" y="866"/>
                </a:lnTo>
                <a:lnTo>
                  <a:pt x="341" y="868"/>
                </a:lnTo>
                <a:lnTo>
                  <a:pt x="579" y="849"/>
                </a:lnTo>
                <a:lnTo>
                  <a:pt x="579" y="849"/>
                </a:lnTo>
                <a:lnTo>
                  <a:pt x="579" y="842"/>
                </a:lnTo>
                <a:lnTo>
                  <a:pt x="579" y="842"/>
                </a:lnTo>
                <a:lnTo>
                  <a:pt x="579" y="838"/>
                </a:lnTo>
                <a:lnTo>
                  <a:pt x="579" y="838"/>
                </a:lnTo>
                <a:close/>
                <a:moveTo>
                  <a:pt x="579" y="747"/>
                </a:moveTo>
                <a:lnTo>
                  <a:pt x="341" y="766"/>
                </a:lnTo>
                <a:lnTo>
                  <a:pt x="341" y="766"/>
                </a:lnTo>
                <a:lnTo>
                  <a:pt x="341" y="775"/>
                </a:lnTo>
                <a:lnTo>
                  <a:pt x="341" y="775"/>
                </a:lnTo>
                <a:lnTo>
                  <a:pt x="341" y="777"/>
                </a:lnTo>
                <a:lnTo>
                  <a:pt x="579" y="758"/>
                </a:lnTo>
                <a:lnTo>
                  <a:pt x="579" y="758"/>
                </a:lnTo>
                <a:lnTo>
                  <a:pt x="579" y="751"/>
                </a:lnTo>
                <a:lnTo>
                  <a:pt x="579" y="751"/>
                </a:lnTo>
                <a:lnTo>
                  <a:pt x="579" y="747"/>
                </a:lnTo>
                <a:lnTo>
                  <a:pt x="579" y="747"/>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ysClr val="windowText" lastClr="000000"/>
              </a:solidFill>
              <a:ea typeface="宋体" panose="02010600030101010101" pitchFamily="2" charset="-122"/>
            </a:endParaRPr>
          </a:p>
        </p:txBody>
      </p:sp>
    </p:spTree>
    <p:extLst>
      <p:ext uri="{BB962C8B-B14F-4D97-AF65-F5344CB8AC3E}">
        <p14:creationId xmlns:p14="http://schemas.microsoft.com/office/powerpoint/2010/main" val="6134905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50"/>
                                        <p:tgtEl>
                                          <p:spTgt spid="13"/>
                                        </p:tgtEl>
                                      </p:cBhvr>
                                    </p:animEffect>
                                    <p:anim calcmode="lin" valueType="num">
                                      <p:cBhvr>
                                        <p:cTn id="8" dur="250" fill="hold"/>
                                        <p:tgtEl>
                                          <p:spTgt spid="13"/>
                                        </p:tgtEl>
                                        <p:attrNameLst>
                                          <p:attrName>ppt_x</p:attrName>
                                        </p:attrNameLst>
                                      </p:cBhvr>
                                      <p:tavLst>
                                        <p:tav tm="0">
                                          <p:val>
                                            <p:strVal val="#ppt_x"/>
                                          </p:val>
                                        </p:tav>
                                        <p:tav tm="100000">
                                          <p:val>
                                            <p:strVal val="#ppt_x"/>
                                          </p:val>
                                        </p:tav>
                                      </p:tavLst>
                                    </p:anim>
                                    <p:anim calcmode="lin" valueType="num">
                                      <p:cBhvr>
                                        <p:cTn id="9" dur="250" fill="hold"/>
                                        <p:tgtEl>
                                          <p:spTgt spid="13"/>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a:xfrm>
            <a:off x="1350786" y="374365"/>
            <a:ext cx="1107996" cy="369332"/>
          </a:xfrm>
        </p:spPr>
        <p:txBody>
          <a:bodyPr wrap="none">
            <a:spAutoFit/>
          </a:bodyPr>
          <a:lstStyle/>
          <a:p>
            <a:pPr>
              <a:defRPr/>
            </a:pPr>
            <a:r>
              <a:rPr lang="zh-CN" altLang="en-US" sz="1800" b="1" dirty="0">
                <a:solidFill>
                  <a:srgbClr val="0070C0"/>
                </a:solidFill>
                <a:latin typeface="微软雅黑" pitchFamily="34" charset="-122"/>
                <a:ea typeface="微软雅黑" pitchFamily="34" charset="-122"/>
                <a:cs typeface="+mn-cs"/>
                <a:sym typeface="Arial" pitchFamily="34" charset="0"/>
              </a:rPr>
              <a:t>测评报告</a:t>
            </a:r>
          </a:p>
        </p:txBody>
      </p:sp>
      <p:pic>
        <p:nvPicPr>
          <p:cNvPr id="3074" name="Picture 2"/>
          <p:cNvPicPr>
            <a:picLocks noChangeAspect="1" noChangeArrowheads="1"/>
          </p:cNvPicPr>
          <p:nvPr/>
        </p:nvPicPr>
        <p:blipFill>
          <a:blip r:embed="rId4" cstate="print"/>
          <a:srcRect/>
          <a:stretch>
            <a:fillRect/>
          </a:stretch>
        </p:blipFill>
        <p:spPr bwMode="auto">
          <a:xfrm>
            <a:off x="239246" y="1268413"/>
            <a:ext cx="3362142" cy="2881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Line 4"/>
          <p:cNvSpPr>
            <a:spLocks noChangeShapeType="1"/>
          </p:cNvSpPr>
          <p:nvPr/>
        </p:nvSpPr>
        <p:spPr bwMode="auto">
          <a:xfrm>
            <a:off x="3601388" y="1268413"/>
            <a:ext cx="2015591" cy="576262"/>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lIns="0" tIns="0" rIns="0" bIns="0"/>
          <a:lstStyle/>
          <a:p>
            <a:pPr>
              <a:defRPr/>
            </a:pPr>
            <a:endParaRPr lang="zh-CN" altLang="en-US"/>
          </a:p>
        </p:txBody>
      </p:sp>
      <p:sp>
        <p:nvSpPr>
          <p:cNvPr id="14" name="Line 5"/>
          <p:cNvSpPr>
            <a:spLocks noChangeShapeType="1"/>
          </p:cNvSpPr>
          <p:nvPr/>
        </p:nvSpPr>
        <p:spPr bwMode="auto">
          <a:xfrm flipV="1">
            <a:off x="3601388" y="5661025"/>
            <a:ext cx="2015591" cy="8636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lIns="0" tIns="0" rIns="0" bIns="0"/>
          <a:lstStyle/>
          <a:p>
            <a:pPr>
              <a:defRPr/>
            </a:pPr>
            <a:endParaRPr lang="zh-CN" altLang="en-US"/>
          </a:p>
        </p:txBody>
      </p:sp>
      <p:grpSp>
        <p:nvGrpSpPr>
          <p:cNvPr id="2" name="Group 6"/>
          <p:cNvGrpSpPr>
            <a:grpSpLocks/>
          </p:cNvGrpSpPr>
          <p:nvPr/>
        </p:nvGrpSpPr>
        <p:grpSpPr bwMode="auto">
          <a:xfrm>
            <a:off x="5521708" y="1773241"/>
            <a:ext cx="6338950" cy="3959225"/>
            <a:chOff x="295" y="865"/>
            <a:chExt cx="2495" cy="1827"/>
          </a:xfrm>
        </p:grpSpPr>
        <p:pic>
          <p:nvPicPr>
            <p:cNvPr id="16" name="Picture 4" descr="Proposals_1_on"/>
            <p:cNvPicPr>
              <a:picLocks noChangeAspect="1" noChangeArrowheads="1"/>
            </p:cNvPicPr>
            <p:nvPr/>
          </p:nvPicPr>
          <p:blipFill>
            <a:blip r:embed="rId5" cstate="print"/>
            <a:srcRect/>
            <a:stretch>
              <a:fillRect/>
            </a:stretch>
          </p:blipFill>
          <p:spPr bwMode="auto">
            <a:xfrm>
              <a:off x="295" y="865"/>
              <a:ext cx="2495" cy="1827"/>
            </a:xfrm>
            <a:prstGeom prst="rect">
              <a:avLst/>
            </a:prstGeom>
            <a:ln>
              <a:noFill/>
            </a:ln>
            <a:effectLst>
              <a:outerShdw blurRad="190500" algn="tl" rotWithShape="0">
                <a:srgbClr val="000000">
                  <a:alpha val="70000"/>
                </a:srgbClr>
              </a:outerShdw>
            </a:effectLst>
          </p:spPr>
        </p:pic>
        <p:sp>
          <p:nvSpPr>
            <p:cNvPr id="77838" name="Rectangle 8"/>
            <p:cNvSpPr>
              <a:spLocks noChangeArrowheads="1"/>
            </p:cNvSpPr>
            <p:nvPr/>
          </p:nvSpPr>
          <p:spPr bwMode="auto">
            <a:xfrm>
              <a:off x="431" y="981"/>
              <a:ext cx="2268" cy="1587"/>
            </a:xfrm>
            <a:prstGeom prst="rect">
              <a:avLst/>
            </a:prstGeom>
            <a:solidFill>
              <a:schemeClr val="bg1"/>
            </a:solidFill>
            <a:ln w="9525">
              <a:noFill/>
              <a:miter lim="800000"/>
              <a:headEnd/>
              <a:tailEnd/>
            </a:ln>
          </p:spPr>
          <p:txBody>
            <a:bodyPr wrap="none" anchor="ctr"/>
            <a:lstStyle/>
            <a:p>
              <a:pPr algn="ctr"/>
              <a:endParaRPr lang="zh-CN" altLang="zh-CN" b="1"/>
            </a:p>
          </p:txBody>
        </p:sp>
      </p:grpSp>
      <p:pic>
        <p:nvPicPr>
          <p:cNvPr id="3075" name="Picture 3"/>
          <p:cNvPicPr>
            <a:picLocks noChangeAspect="1" noChangeArrowheads="1"/>
          </p:cNvPicPr>
          <p:nvPr/>
        </p:nvPicPr>
        <p:blipFill>
          <a:blip r:embed="rId6" cstate="print"/>
          <a:srcRect/>
          <a:stretch>
            <a:fillRect/>
          </a:stretch>
        </p:blipFill>
        <p:spPr bwMode="auto">
          <a:xfrm>
            <a:off x="239246" y="4221163"/>
            <a:ext cx="3362142" cy="22590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7832" name="Text Box 9"/>
          <p:cNvSpPr txBox="1">
            <a:spLocks noChangeArrowheads="1"/>
          </p:cNvSpPr>
          <p:nvPr/>
        </p:nvSpPr>
        <p:spPr bwMode="auto">
          <a:xfrm>
            <a:off x="5714375" y="2009775"/>
            <a:ext cx="4897124" cy="3722688"/>
          </a:xfrm>
          <a:prstGeom prst="rect">
            <a:avLst/>
          </a:prstGeom>
          <a:noFill/>
          <a:ln w="9525">
            <a:noFill/>
            <a:miter lim="800000"/>
            <a:headEnd/>
            <a:tailEnd/>
          </a:ln>
        </p:spPr>
        <p:txBody>
          <a:bodyPr>
            <a:spAutoFit/>
          </a:bodyPr>
          <a:lstStyle/>
          <a:p>
            <a:pPr marL="266700" indent="-266700">
              <a:spcBef>
                <a:spcPct val="25000"/>
              </a:spcBef>
              <a:buClr>
                <a:schemeClr val="accent2"/>
              </a:buClr>
              <a:buSzPct val="75000"/>
              <a:buFont typeface="Arial" pitchFamily="34" charset="0"/>
              <a:buChar char="►"/>
            </a:pPr>
            <a:r>
              <a:rPr lang="zh-CN" altLang="zh-CN" sz="1600" b="1"/>
              <a:t>报告摘要</a:t>
            </a:r>
            <a:endParaRPr lang="en-US" altLang="zh-CN" sz="1600" b="1"/>
          </a:p>
          <a:p>
            <a:pPr marL="266700" indent="-266700">
              <a:spcBef>
                <a:spcPct val="25000"/>
              </a:spcBef>
              <a:buClr>
                <a:schemeClr val="accent2"/>
              </a:buClr>
              <a:buSzPct val="75000"/>
              <a:buFont typeface="Arial" pitchFamily="34" charset="0"/>
              <a:buChar char="►"/>
            </a:pPr>
            <a:r>
              <a:rPr lang="zh-CN" altLang="en-US" sz="1600" b="1"/>
              <a:t>第一章：</a:t>
            </a:r>
            <a:r>
              <a:rPr lang="zh-CN" altLang="zh-CN" sz="1600" b="1"/>
              <a:t>测评项目概述</a:t>
            </a:r>
            <a:endParaRPr lang="en-US" altLang="zh-CN" sz="1600" b="1"/>
          </a:p>
          <a:p>
            <a:pPr marL="266700" indent="-266700">
              <a:spcBef>
                <a:spcPct val="25000"/>
              </a:spcBef>
              <a:buClr>
                <a:schemeClr val="accent2"/>
              </a:buClr>
              <a:buSzPct val="75000"/>
              <a:buFont typeface="Arial" pitchFamily="34" charset="0"/>
              <a:buChar char="►"/>
            </a:pPr>
            <a:r>
              <a:rPr lang="zh-CN" altLang="en-US" sz="1600" b="1"/>
              <a:t>第二章：</a:t>
            </a:r>
            <a:r>
              <a:rPr lang="zh-CN" altLang="zh-CN" sz="1600" b="1"/>
              <a:t>被测系统情况</a:t>
            </a:r>
            <a:endParaRPr lang="en-US" altLang="zh-CN" sz="1600" b="1"/>
          </a:p>
          <a:p>
            <a:pPr marL="266700" indent="-266700">
              <a:spcBef>
                <a:spcPct val="25000"/>
              </a:spcBef>
              <a:buClr>
                <a:schemeClr val="accent2"/>
              </a:buClr>
              <a:buSzPct val="75000"/>
              <a:buFont typeface="Arial" pitchFamily="34" charset="0"/>
              <a:buChar char="►"/>
            </a:pPr>
            <a:r>
              <a:rPr lang="zh-CN" altLang="en-US" sz="1600" b="1"/>
              <a:t>第三章：</a:t>
            </a:r>
            <a:r>
              <a:rPr lang="zh-CN" altLang="zh-CN" sz="1600" b="1"/>
              <a:t>等级测评范围与方法</a:t>
            </a:r>
            <a:endParaRPr lang="en-US" altLang="zh-CN" sz="1600" b="1"/>
          </a:p>
          <a:p>
            <a:pPr marL="266700" indent="-266700">
              <a:spcBef>
                <a:spcPct val="25000"/>
              </a:spcBef>
              <a:buClr>
                <a:schemeClr val="accent2"/>
              </a:buClr>
              <a:buSzPct val="75000"/>
              <a:buFont typeface="Arial" pitchFamily="34" charset="0"/>
              <a:buChar char="►"/>
            </a:pPr>
            <a:r>
              <a:rPr lang="zh-CN" altLang="en-US" sz="1600" b="1"/>
              <a:t>第四章：</a:t>
            </a:r>
            <a:r>
              <a:rPr lang="zh-CN" altLang="zh-CN" sz="1600" b="1"/>
              <a:t>等级测评内容</a:t>
            </a:r>
            <a:endParaRPr lang="en-US" altLang="zh-CN" sz="1600" b="1"/>
          </a:p>
          <a:p>
            <a:pPr marL="266700" indent="-266700">
              <a:spcBef>
                <a:spcPct val="25000"/>
              </a:spcBef>
              <a:buClr>
                <a:schemeClr val="accent2"/>
              </a:buClr>
              <a:buSzPct val="75000"/>
              <a:buFont typeface="Arial" pitchFamily="34" charset="0"/>
              <a:buChar char="►"/>
            </a:pPr>
            <a:r>
              <a:rPr lang="zh-CN" altLang="en-US" sz="1600" b="1"/>
              <a:t>第五章：</a:t>
            </a:r>
            <a:r>
              <a:rPr lang="zh-CN" altLang="zh-CN" sz="1600" b="1"/>
              <a:t>整体测评</a:t>
            </a:r>
            <a:endParaRPr lang="en-US" altLang="zh-CN" sz="1600" b="1"/>
          </a:p>
          <a:p>
            <a:pPr marL="266700" indent="-266700">
              <a:spcBef>
                <a:spcPct val="25000"/>
              </a:spcBef>
              <a:buClr>
                <a:schemeClr val="accent2"/>
              </a:buClr>
              <a:buSzPct val="75000"/>
              <a:buFont typeface="Arial" pitchFamily="34" charset="0"/>
              <a:buChar char="►"/>
            </a:pPr>
            <a:r>
              <a:rPr lang="zh-CN" altLang="en-US" sz="1600" b="1"/>
              <a:t>第六章：</a:t>
            </a:r>
            <a:r>
              <a:rPr lang="zh-CN" altLang="zh-CN" sz="1600" b="1"/>
              <a:t>测评结果汇总</a:t>
            </a:r>
            <a:endParaRPr lang="en-US" altLang="zh-CN" sz="1600" b="1"/>
          </a:p>
          <a:p>
            <a:pPr marL="266700" indent="-266700">
              <a:spcBef>
                <a:spcPct val="25000"/>
              </a:spcBef>
              <a:buClr>
                <a:schemeClr val="accent2"/>
              </a:buClr>
              <a:buSzPct val="75000"/>
              <a:buFont typeface="Arial" pitchFamily="34" charset="0"/>
              <a:buChar char="►"/>
            </a:pPr>
            <a:r>
              <a:rPr lang="zh-CN" altLang="en-US" sz="1600" b="1"/>
              <a:t>第七章：</a:t>
            </a:r>
            <a:r>
              <a:rPr lang="zh-CN" altLang="zh-CN" sz="1600" b="1"/>
              <a:t>风险分析和评价</a:t>
            </a:r>
            <a:endParaRPr lang="en-US" altLang="zh-CN" sz="1600" b="1"/>
          </a:p>
          <a:p>
            <a:pPr marL="266700" indent="-266700">
              <a:spcBef>
                <a:spcPct val="25000"/>
              </a:spcBef>
              <a:buClr>
                <a:schemeClr val="accent2"/>
              </a:buClr>
              <a:buSzPct val="75000"/>
              <a:buFont typeface="Arial" pitchFamily="34" charset="0"/>
              <a:buChar char="►"/>
            </a:pPr>
            <a:r>
              <a:rPr lang="zh-CN" altLang="en-US" sz="1600" b="1"/>
              <a:t>第八章：</a:t>
            </a:r>
            <a:r>
              <a:rPr lang="zh-CN" altLang="zh-CN" sz="1600" b="1"/>
              <a:t>等级测评结论</a:t>
            </a:r>
            <a:endParaRPr lang="en-US" altLang="zh-CN" sz="1600" b="1"/>
          </a:p>
          <a:p>
            <a:pPr marL="266700" indent="-266700">
              <a:spcBef>
                <a:spcPct val="25000"/>
              </a:spcBef>
              <a:buClr>
                <a:schemeClr val="accent2"/>
              </a:buClr>
              <a:buSzPct val="75000"/>
              <a:buFont typeface="Arial" pitchFamily="34" charset="0"/>
              <a:buChar char="►"/>
            </a:pPr>
            <a:r>
              <a:rPr lang="zh-CN" altLang="en-US" sz="1600" b="1"/>
              <a:t>第九章：</a:t>
            </a:r>
            <a:r>
              <a:rPr lang="zh-CN" altLang="zh-CN" sz="1600" b="1"/>
              <a:t>系统安全建设、整改建议</a:t>
            </a:r>
            <a:endParaRPr lang="en-US" altLang="zh-CN" sz="1600" b="1"/>
          </a:p>
          <a:p>
            <a:pPr marL="266700" indent="-266700">
              <a:spcBef>
                <a:spcPct val="25000"/>
              </a:spcBef>
              <a:buClr>
                <a:schemeClr val="accent2"/>
              </a:buClr>
              <a:buSzPct val="75000"/>
              <a:buFont typeface="Arial" pitchFamily="34" charset="0"/>
              <a:buChar char="►"/>
            </a:pPr>
            <a:r>
              <a:rPr lang="zh-CN" altLang="zh-CN" sz="1600" b="1"/>
              <a:t>附：信息系统安全等级保护备案表</a:t>
            </a:r>
            <a:endParaRPr lang="en-US" altLang="zh-CN" sz="1600" b="1"/>
          </a:p>
          <a:p>
            <a:pPr marL="266700" indent="-266700">
              <a:spcBef>
                <a:spcPct val="25000"/>
              </a:spcBef>
              <a:buClr>
                <a:schemeClr val="accent2"/>
              </a:buClr>
              <a:buSzPct val="75000"/>
              <a:buFont typeface="Arial" pitchFamily="34" charset="0"/>
              <a:buChar char="►"/>
            </a:pPr>
            <a:endParaRPr lang="en-US" altLang="zh-CN" sz="1600" b="1"/>
          </a:p>
        </p:txBody>
      </p:sp>
      <p:sp>
        <p:nvSpPr>
          <p:cNvPr id="77836" name="灯片编号占位符 3"/>
          <p:cNvSpPr txBox="1">
            <a:spLocks/>
          </p:cNvSpPr>
          <p:nvPr/>
        </p:nvSpPr>
        <p:spPr bwMode="auto">
          <a:xfrm>
            <a:off x="10994713" y="6386513"/>
            <a:ext cx="609759" cy="228600"/>
          </a:xfrm>
          <a:prstGeom prst="rect">
            <a:avLst/>
          </a:prstGeom>
          <a:noFill/>
          <a:ln w="9525">
            <a:noFill/>
            <a:miter lim="800000"/>
            <a:headEnd/>
            <a:tailEnd/>
          </a:ln>
        </p:spPr>
        <p:txBody>
          <a:bodyPr/>
          <a:lstStyle/>
          <a:p>
            <a:pPr algn="r"/>
            <a:fld id="{A9E7E853-8686-4A65-8463-6C06A1068407}" type="slidenum">
              <a:rPr lang="zh-CN" altLang="en-US" sz="1000">
                <a:solidFill>
                  <a:schemeClr val="bg1"/>
                </a:solidFill>
                <a:latin typeface="Verdana" pitchFamily="34" charset="0"/>
              </a:rPr>
              <a:pPr algn="r"/>
              <a:t>23</a:t>
            </a:fld>
            <a:endParaRPr lang="zh-CN" altLang="en-US" sz="1000">
              <a:solidFill>
                <a:schemeClr val="bg1"/>
              </a:solidFill>
              <a:latin typeface="Verdana" pitchFamily="34" charset="0"/>
            </a:endParaRPr>
          </a:p>
        </p:txBody>
      </p:sp>
      <p:pic>
        <p:nvPicPr>
          <p:cNvPr id="12" name="Picture 3" descr="C:\Users\Administrator\Desktop\微立体创业计划\002.png"/>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92931" y="116632"/>
            <a:ext cx="936103" cy="93610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5" name="PA_任意多边形 12"/>
          <p:cNvSpPr>
            <a:spLocks noEditPoints="1"/>
          </p:cNvSpPr>
          <p:nvPr>
            <p:custDataLst>
              <p:tags r:id="rId1"/>
            </p:custDataLst>
          </p:nvPr>
        </p:nvSpPr>
        <p:spPr bwMode="auto">
          <a:xfrm>
            <a:off x="419415" y="353328"/>
            <a:ext cx="479028" cy="472003"/>
          </a:xfrm>
          <a:custGeom>
            <a:avLst/>
            <a:gdLst>
              <a:gd name="T0" fmla="*/ 428 w 910"/>
              <a:gd name="T1" fmla="*/ 152 h 1011"/>
              <a:gd name="T2" fmla="*/ 910 w 910"/>
              <a:gd name="T3" fmla="*/ 485 h 1011"/>
              <a:gd name="T4" fmla="*/ 910 w 910"/>
              <a:gd name="T5" fmla="*/ 429 h 1011"/>
              <a:gd name="T6" fmla="*/ 705 w 910"/>
              <a:gd name="T7" fmla="*/ 280 h 1011"/>
              <a:gd name="T8" fmla="*/ 584 w 910"/>
              <a:gd name="T9" fmla="*/ 178 h 1011"/>
              <a:gd name="T10" fmla="*/ 659 w 910"/>
              <a:gd name="T11" fmla="*/ 48 h 1011"/>
              <a:gd name="T12" fmla="*/ 151 w 910"/>
              <a:gd name="T13" fmla="*/ 485 h 1011"/>
              <a:gd name="T14" fmla="*/ 75 w 910"/>
              <a:gd name="T15" fmla="*/ 204 h 1011"/>
              <a:gd name="T16" fmla="*/ 47 w 910"/>
              <a:gd name="T17" fmla="*/ 254 h 1011"/>
              <a:gd name="T18" fmla="*/ 253 w 910"/>
              <a:gd name="T19" fmla="*/ 48 h 1011"/>
              <a:gd name="T20" fmla="*/ 456 w 910"/>
              <a:gd name="T21" fmla="*/ 221 h 1011"/>
              <a:gd name="T22" fmla="*/ 549 w 910"/>
              <a:gd name="T23" fmla="*/ 243 h 1011"/>
              <a:gd name="T24" fmla="*/ 627 w 910"/>
              <a:gd name="T25" fmla="*/ 293 h 1011"/>
              <a:gd name="T26" fmla="*/ 670 w 910"/>
              <a:gd name="T27" fmla="*/ 349 h 1011"/>
              <a:gd name="T28" fmla="*/ 698 w 910"/>
              <a:gd name="T29" fmla="*/ 440 h 1011"/>
              <a:gd name="T30" fmla="*/ 690 w 910"/>
              <a:gd name="T31" fmla="*/ 531 h 1011"/>
              <a:gd name="T32" fmla="*/ 649 w 910"/>
              <a:gd name="T33" fmla="*/ 613 h 1011"/>
              <a:gd name="T34" fmla="*/ 586 w 910"/>
              <a:gd name="T35" fmla="*/ 695 h 1011"/>
              <a:gd name="T36" fmla="*/ 621 w 910"/>
              <a:gd name="T37" fmla="*/ 710 h 1011"/>
              <a:gd name="T38" fmla="*/ 627 w 910"/>
              <a:gd name="T39" fmla="*/ 771 h 1011"/>
              <a:gd name="T40" fmla="*/ 621 w 910"/>
              <a:gd name="T41" fmla="*/ 801 h 1011"/>
              <a:gd name="T42" fmla="*/ 627 w 910"/>
              <a:gd name="T43" fmla="*/ 861 h 1011"/>
              <a:gd name="T44" fmla="*/ 324 w 910"/>
              <a:gd name="T45" fmla="*/ 920 h 1011"/>
              <a:gd name="T46" fmla="*/ 294 w 910"/>
              <a:gd name="T47" fmla="*/ 885 h 1011"/>
              <a:gd name="T48" fmla="*/ 292 w 910"/>
              <a:gd name="T49" fmla="*/ 846 h 1011"/>
              <a:gd name="T50" fmla="*/ 298 w 910"/>
              <a:gd name="T51" fmla="*/ 814 h 1011"/>
              <a:gd name="T52" fmla="*/ 292 w 910"/>
              <a:gd name="T53" fmla="*/ 777 h 1011"/>
              <a:gd name="T54" fmla="*/ 300 w 910"/>
              <a:gd name="T55" fmla="*/ 732 h 1011"/>
              <a:gd name="T56" fmla="*/ 331 w 910"/>
              <a:gd name="T57" fmla="*/ 673 h 1011"/>
              <a:gd name="T58" fmla="*/ 266 w 910"/>
              <a:gd name="T59" fmla="*/ 615 h 1011"/>
              <a:gd name="T60" fmla="*/ 222 w 910"/>
              <a:gd name="T61" fmla="*/ 531 h 1011"/>
              <a:gd name="T62" fmla="*/ 214 w 910"/>
              <a:gd name="T63" fmla="*/ 440 h 1011"/>
              <a:gd name="T64" fmla="*/ 242 w 910"/>
              <a:gd name="T65" fmla="*/ 349 h 1011"/>
              <a:gd name="T66" fmla="*/ 285 w 910"/>
              <a:gd name="T67" fmla="*/ 293 h 1011"/>
              <a:gd name="T68" fmla="*/ 361 w 910"/>
              <a:gd name="T69" fmla="*/ 241 h 1011"/>
              <a:gd name="T70" fmla="*/ 456 w 910"/>
              <a:gd name="T71" fmla="*/ 221 h 1011"/>
              <a:gd name="T72" fmla="*/ 530 w 910"/>
              <a:gd name="T73" fmla="*/ 942 h 1011"/>
              <a:gd name="T74" fmla="*/ 517 w 910"/>
              <a:gd name="T75" fmla="*/ 980 h 1011"/>
              <a:gd name="T76" fmla="*/ 473 w 910"/>
              <a:gd name="T77" fmla="*/ 1011 h 1011"/>
              <a:gd name="T78" fmla="*/ 434 w 910"/>
              <a:gd name="T79" fmla="*/ 1006 h 1011"/>
              <a:gd name="T80" fmla="*/ 398 w 910"/>
              <a:gd name="T81" fmla="*/ 974 h 1011"/>
              <a:gd name="T82" fmla="*/ 527 w 910"/>
              <a:gd name="T83" fmla="*/ 939 h 1011"/>
              <a:gd name="T84" fmla="*/ 341 w 910"/>
              <a:gd name="T85" fmla="*/ 866 h 1011"/>
              <a:gd name="T86" fmla="*/ 579 w 910"/>
              <a:gd name="T87" fmla="*/ 849 h 1011"/>
              <a:gd name="T88" fmla="*/ 579 w 910"/>
              <a:gd name="T89" fmla="*/ 838 h 1011"/>
              <a:gd name="T90" fmla="*/ 341 w 910"/>
              <a:gd name="T91" fmla="*/ 775 h 1011"/>
              <a:gd name="T92" fmla="*/ 579 w 910"/>
              <a:gd name="T93" fmla="*/ 758 h 1011"/>
              <a:gd name="T94" fmla="*/ 579 w 910"/>
              <a:gd name="T95" fmla="*/ 747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10" h="1011">
                <a:moveTo>
                  <a:pt x="428" y="0"/>
                </a:moveTo>
                <a:lnTo>
                  <a:pt x="484" y="0"/>
                </a:lnTo>
                <a:lnTo>
                  <a:pt x="484" y="152"/>
                </a:lnTo>
                <a:lnTo>
                  <a:pt x="428" y="152"/>
                </a:lnTo>
                <a:lnTo>
                  <a:pt x="428" y="0"/>
                </a:lnTo>
                <a:lnTo>
                  <a:pt x="428" y="0"/>
                </a:lnTo>
                <a:close/>
                <a:moveTo>
                  <a:pt x="910" y="429"/>
                </a:moveTo>
                <a:lnTo>
                  <a:pt x="910" y="485"/>
                </a:lnTo>
                <a:lnTo>
                  <a:pt x="761" y="485"/>
                </a:lnTo>
                <a:lnTo>
                  <a:pt x="761" y="429"/>
                </a:lnTo>
                <a:lnTo>
                  <a:pt x="910" y="429"/>
                </a:lnTo>
                <a:lnTo>
                  <a:pt x="910" y="429"/>
                </a:lnTo>
                <a:close/>
                <a:moveTo>
                  <a:pt x="837" y="206"/>
                </a:moveTo>
                <a:lnTo>
                  <a:pt x="865" y="254"/>
                </a:lnTo>
                <a:lnTo>
                  <a:pt x="733" y="329"/>
                </a:lnTo>
                <a:lnTo>
                  <a:pt x="705" y="280"/>
                </a:lnTo>
                <a:lnTo>
                  <a:pt x="837" y="206"/>
                </a:lnTo>
                <a:lnTo>
                  <a:pt x="837" y="206"/>
                </a:lnTo>
                <a:close/>
                <a:moveTo>
                  <a:pt x="659" y="48"/>
                </a:moveTo>
                <a:lnTo>
                  <a:pt x="584" y="178"/>
                </a:lnTo>
                <a:lnTo>
                  <a:pt x="634" y="206"/>
                </a:lnTo>
                <a:lnTo>
                  <a:pt x="707" y="76"/>
                </a:lnTo>
                <a:lnTo>
                  <a:pt x="659" y="48"/>
                </a:lnTo>
                <a:lnTo>
                  <a:pt x="659" y="48"/>
                </a:lnTo>
                <a:close/>
                <a:moveTo>
                  <a:pt x="0" y="485"/>
                </a:moveTo>
                <a:lnTo>
                  <a:pt x="0" y="429"/>
                </a:lnTo>
                <a:lnTo>
                  <a:pt x="151" y="429"/>
                </a:lnTo>
                <a:lnTo>
                  <a:pt x="151" y="485"/>
                </a:lnTo>
                <a:lnTo>
                  <a:pt x="0" y="485"/>
                </a:lnTo>
                <a:lnTo>
                  <a:pt x="0" y="485"/>
                </a:lnTo>
                <a:close/>
                <a:moveTo>
                  <a:pt x="47" y="254"/>
                </a:moveTo>
                <a:lnTo>
                  <a:pt x="75" y="204"/>
                </a:lnTo>
                <a:lnTo>
                  <a:pt x="205" y="280"/>
                </a:lnTo>
                <a:lnTo>
                  <a:pt x="177" y="327"/>
                </a:lnTo>
                <a:lnTo>
                  <a:pt x="47" y="254"/>
                </a:lnTo>
                <a:lnTo>
                  <a:pt x="47" y="254"/>
                </a:lnTo>
                <a:close/>
                <a:moveTo>
                  <a:pt x="203" y="76"/>
                </a:moveTo>
                <a:lnTo>
                  <a:pt x="279" y="206"/>
                </a:lnTo>
                <a:lnTo>
                  <a:pt x="328" y="178"/>
                </a:lnTo>
                <a:lnTo>
                  <a:pt x="253" y="48"/>
                </a:lnTo>
                <a:lnTo>
                  <a:pt x="203" y="76"/>
                </a:lnTo>
                <a:lnTo>
                  <a:pt x="203" y="76"/>
                </a:lnTo>
                <a:close/>
                <a:moveTo>
                  <a:pt x="456" y="221"/>
                </a:moveTo>
                <a:lnTo>
                  <a:pt x="456" y="221"/>
                </a:lnTo>
                <a:lnTo>
                  <a:pt x="478" y="223"/>
                </a:lnTo>
                <a:lnTo>
                  <a:pt x="502" y="228"/>
                </a:lnTo>
                <a:lnTo>
                  <a:pt x="525" y="234"/>
                </a:lnTo>
                <a:lnTo>
                  <a:pt x="549" y="243"/>
                </a:lnTo>
                <a:lnTo>
                  <a:pt x="571" y="254"/>
                </a:lnTo>
                <a:lnTo>
                  <a:pt x="592" y="264"/>
                </a:lnTo>
                <a:lnTo>
                  <a:pt x="612" y="277"/>
                </a:lnTo>
                <a:lnTo>
                  <a:pt x="627" y="293"/>
                </a:lnTo>
                <a:lnTo>
                  <a:pt x="627" y="293"/>
                </a:lnTo>
                <a:lnTo>
                  <a:pt x="644" y="310"/>
                </a:lnTo>
                <a:lnTo>
                  <a:pt x="657" y="329"/>
                </a:lnTo>
                <a:lnTo>
                  <a:pt x="670" y="349"/>
                </a:lnTo>
                <a:lnTo>
                  <a:pt x="681" y="370"/>
                </a:lnTo>
                <a:lnTo>
                  <a:pt x="688" y="392"/>
                </a:lnTo>
                <a:lnTo>
                  <a:pt x="694" y="416"/>
                </a:lnTo>
                <a:lnTo>
                  <a:pt x="698" y="440"/>
                </a:lnTo>
                <a:lnTo>
                  <a:pt x="698" y="466"/>
                </a:lnTo>
                <a:lnTo>
                  <a:pt x="698" y="466"/>
                </a:lnTo>
                <a:lnTo>
                  <a:pt x="696" y="498"/>
                </a:lnTo>
                <a:lnTo>
                  <a:pt x="690" y="531"/>
                </a:lnTo>
                <a:lnTo>
                  <a:pt x="679" y="561"/>
                </a:lnTo>
                <a:lnTo>
                  <a:pt x="666" y="589"/>
                </a:lnTo>
                <a:lnTo>
                  <a:pt x="666" y="589"/>
                </a:lnTo>
                <a:lnTo>
                  <a:pt x="649" y="613"/>
                </a:lnTo>
                <a:lnTo>
                  <a:pt x="631" y="634"/>
                </a:lnTo>
                <a:lnTo>
                  <a:pt x="610" y="654"/>
                </a:lnTo>
                <a:lnTo>
                  <a:pt x="586" y="669"/>
                </a:lnTo>
                <a:lnTo>
                  <a:pt x="586" y="695"/>
                </a:lnTo>
                <a:lnTo>
                  <a:pt x="595" y="695"/>
                </a:lnTo>
                <a:lnTo>
                  <a:pt x="614" y="693"/>
                </a:lnTo>
                <a:lnTo>
                  <a:pt x="621" y="710"/>
                </a:lnTo>
                <a:lnTo>
                  <a:pt x="621" y="710"/>
                </a:lnTo>
                <a:lnTo>
                  <a:pt x="627" y="730"/>
                </a:lnTo>
                <a:lnTo>
                  <a:pt x="629" y="751"/>
                </a:lnTo>
                <a:lnTo>
                  <a:pt x="629" y="751"/>
                </a:lnTo>
                <a:lnTo>
                  <a:pt x="627" y="771"/>
                </a:lnTo>
                <a:lnTo>
                  <a:pt x="621" y="790"/>
                </a:lnTo>
                <a:lnTo>
                  <a:pt x="618" y="794"/>
                </a:lnTo>
                <a:lnTo>
                  <a:pt x="621" y="801"/>
                </a:lnTo>
                <a:lnTo>
                  <a:pt x="621" y="801"/>
                </a:lnTo>
                <a:lnTo>
                  <a:pt x="627" y="820"/>
                </a:lnTo>
                <a:lnTo>
                  <a:pt x="629" y="842"/>
                </a:lnTo>
                <a:lnTo>
                  <a:pt x="629" y="842"/>
                </a:lnTo>
                <a:lnTo>
                  <a:pt x="627" y="861"/>
                </a:lnTo>
                <a:lnTo>
                  <a:pt x="621" y="881"/>
                </a:lnTo>
                <a:lnTo>
                  <a:pt x="614" y="894"/>
                </a:lnTo>
                <a:lnTo>
                  <a:pt x="599" y="896"/>
                </a:lnTo>
                <a:lnTo>
                  <a:pt x="324" y="920"/>
                </a:lnTo>
                <a:lnTo>
                  <a:pt x="307" y="922"/>
                </a:lnTo>
                <a:lnTo>
                  <a:pt x="298" y="905"/>
                </a:lnTo>
                <a:lnTo>
                  <a:pt x="298" y="905"/>
                </a:lnTo>
                <a:lnTo>
                  <a:pt x="294" y="885"/>
                </a:lnTo>
                <a:lnTo>
                  <a:pt x="292" y="868"/>
                </a:lnTo>
                <a:lnTo>
                  <a:pt x="292" y="868"/>
                </a:lnTo>
                <a:lnTo>
                  <a:pt x="292" y="857"/>
                </a:lnTo>
                <a:lnTo>
                  <a:pt x="292" y="846"/>
                </a:lnTo>
                <a:lnTo>
                  <a:pt x="296" y="836"/>
                </a:lnTo>
                <a:lnTo>
                  <a:pt x="300" y="823"/>
                </a:lnTo>
                <a:lnTo>
                  <a:pt x="303" y="820"/>
                </a:lnTo>
                <a:lnTo>
                  <a:pt x="298" y="814"/>
                </a:lnTo>
                <a:lnTo>
                  <a:pt x="298" y="814"/>
                </a:lnTo>
                <a:lnTo>
                  <a:pt x="294" y="797"/>
                </a:lnTo>
                <a:lnTo>
                  <a:pt x="292" y="777"/>
                </a:lnTo>
                <a:lnTo>
                  <a:pt x="292" y="777"/>
                </a:lnTo>
                <a:lnTo>
                  <a:pt x="292" y="766"/>
                </a:lnTo>
                <a:lnTo>
                  <a:pt x="292" y="755"/>
                </a:lnTo>
                <a:lnTo>
                  <a:pt x="296" y="745"/>
                </a:lnTo>
                <a:lnTo>
                  <a:pt x="300" y="732"/>
                </a:lnTo>
                <a:lnTo>
                  <a:pt x="307" y="719"/>
                </a:lnTo>
                <a:lnTo>
                  <a:pt x="320" y="719"/>
                </a:lnTo>
                <a:lnTo>
                  <a:pt x="331" y="717"/>
                </a:lnTo>
                <a:lnTo>
                  <a:pt x="331" y="673"/>
                </a:lnTo>
                <a:lnTo>
                  <a:pt x="331" y="673"/>
                </a:lnTo>
                <a:lnTo>
                  <a:pt x="307" y="656"/>
                </a:lnTo>
                <a:lnTo>
                  <a:pt x="285" y="637"/>
                </a:lnTo>
                <a:lnTo>
                  <a:pt x="266" y="615"/>
                </a:lnTo>
                <a:lnTo>
                  <a:pt x="248" y="591"/>
                </a:lnTo>
                <a:lnTo>
                  <a:pt x="248" y="591"/>
                </a:lnTo>
                <a:lnTo>
                  <a:pt x="233" y="563"/>
                </a:lnTo>
                <a:lnTo>
                  <a:pt x="222" y="531"/>
                </a:lnTo>
                <a:lnTo>
                  <a:pt x="216" y="498"/>
                </a:lnTo>
                <a:lnTo>
                  <a:pt x="214" y="466"/>
                </a:lnTo>
                <a:lnTo>
                  <a:pt x="214" y="466"/>
                </a:lnTo>
                <a:lnTo>
                  <a:pt x="214" y="440"/>
                </a:lnTo>
                <a:lnTo>
                  <a:pt x="218" y="416"/>
                </a:lnTo>
                <a:lnTo>
                  <a:pt x="225" y="392"/>
                </a:lnTo>
                <a:lnTo>
                  <a:pt x="233" y="370"/>
                </a:lnTo>
                <a:lnTo>
                  <a:pt x="242" y="349"/>
                </a:lnTo>
                <a:lnTo>
                  <a:pt x="255" y="329"/>
                </a:lnTo>
                <a:lnTo>
                  <a:pt x="270" y="310"/>
                </a:lnTo>
                <a:lnTo>
                  <a:pt x="285" y="293"/>
                </a:lnTo>
                <a:lnTo>
                  <a:pt x="285" y="293"/>
                </a:lnTo>
                <a:lnTo>
                  <a:pt x="303" y="277"/>
                </a:lnTo>
                <a:lnTo>
                  <a:pt x="320" y="264"/>
                </a:lnTo>
                <a:lnTo>
                  <a:pt x="341" y="251"/>
                </a:lnTo>
                <a:lnTo>
                  <a:pt x="361" y="241"/>
                </a:lnTo>
                <a:lnTo>
                  <a:pt x="385" y="232"/>
                </a:lnTo>
                <a:lnTo>
                  <a:pt x="409" y="228"/>
                </a:lnTo>
                <a:lnTo>
                  <a:pt x="432" y="223"/>
                </a:lnTo>
                <a:lnTo>
                  <a:pt x="456" y="221"/>
                </a:lnTo>
                <a:lnTo>
                  <a:pt x="456" y="221"/>
                </a:lnTo>
                <a:close/>
                <a:moveTo>
                  <a:pt x="527" y="939"/>
                </a:moveTo>
                <a:lnTo>
                  <a:pt x="527" y="939"/>
                </a:lnTo>
                <a:lnTo>
                  <a:pt x="530" y="942"/>
                </a:lnTo>
                <a:lnTo>
                  <a:pt x="530" y="942"/>
                </a:lnTo>
                <a:lnTo>
                  <a:pt x="527" y="957"/>
                </a:lnTo>
                <a:lnTo>
                  <a:pt x="523" y="970"/>
                </a:lnTo>
                <a:lnTo>
                  <a:pt x="517" y="980"/>
                </a:lnTo>
                <a:lnTo>
                  <a:pt x="508" y="991"/>
                </a:lnTo>
                <a:lnTo>
                  <a:pt x="497" y="1000"/>
                </a:lnTo>
                <a:lnTo>
                  <a:pt x="486" y="1006"/>
                </a:lnTo>
                <a:lnTo>
                  <a:pt x="473" y="1011"/>
                </a:lnTo>
                <a:lnTo>
                  <a:pt x="458" y="1011"/>
                </a:lnTo>
                <a:lnTo>
                  <a:pt x="458" y="1011"/>
                </a:lnTo>
                <a:lnTo>
                  <a:pt x="445" y="1011"/>
                </a:lnTo>
                <a:lnTo>
                  <a:pt x="434" y="1006"/>
                </a:lnTo>
                <a:lnTo>
                  <a:pt x="424" y="1002"/>
                </a:lnTo>
                <a:lnTo>
                  <a:pt x="413" y="993"/>
                </a:lnTo>
                <a:lnTo>
                  <a:pt x="404" y="985"/>
                </a:lnTo>
                <a:lnTo>
                  <a:pt x="398" y="974"/>
                </a:lnTo>
                <a:lnTo>
                  <a:pt x="393" y="963"/>
                </a:lnTo>
                <a:lnTo>
                  <a:pt x="389" y="950"/>
                </a:lnTo>
                <a:lnTo>
                  <a:pt x="527" y="939"/>
                </a:lnTo>
                <a:lnTo>
                  <a:pt x="527" y="939"/>
                </a:lnTo>
                <a:close/>
                <a:moveTo>
                  <a:pt x="579" y="838"/>
                </a:moveTo>
                <a:lnTo>
                  <a:pt x="341" y="857"/>
                </a:lnTo>
                <a:lnTo>
                  <a:pt x="341" y="857"/>
                </a:lnTo>
                <a:lnTo>
                  <a:pt x="341" y="866"/>
                </a:lnTo>
                <a:lnTo>
                  <a:pt x="341" y="866"/>
                </a:lnTo>
                <a:lnTo>
                  <a:pt x="341" y="868"/>
                </a:lnTo>
                <a:lnTo>
                  <a:pt x="579" y="849"/>
                </a:lnTo>
                <a:lnTo>
                  <a:pt x="579" y="849"/>
                </a:lnTo>
                <a:lnTo>
                  <a:pt x="579" y="842"/>
                </a:lnTo>
                <a:lnTo>
                  <a:pt x="579" y="842"/>
                </a:lnTo>
                <a:lnTo>
                  <a:pt x="579" y="838"/>
                </a:lnTo>
                <a:lnTo>
                  <a:pt x="579" y="838"/>
                </a:lnTo>
                <a:close/>
                <a:moveTo>
                  <a:pt x="579" y="747"/>
                </a:moveTo>
                <a:lnTo>
                  <a:pt x="341" y="766"/>
                </a:lnTo>
                <a:lnTo>
                  <a:pt x="341" y="766"/>
                </a:lnTo>
                <a:lnTo>
                  <a:pt x="341" y="775"/>
                </a:lnTo>
                <a:lnTo>
                  <a:pt x="341" y="775"/>
                </a:lnTo>
                <a:lnTo>
                  <a:pt x="341" y="777"/>
                </a:lnTo>
                <a:lnTo>
                  <a:pt x="579" y="758"/>
                </a:lnTo>
                <a:lnTo>
                  <a:pt x="579" y="758"/>
                </a:lnTo>
                <a:lnTo>
                  <a:pt x="579" y="751"/>
                </a:lnTo>
                <a:lnTo>
                  <a:pt x="579" y="751"/>
                </a:lnTo>
                <a:lnTo>
                  <a:pt x="579" y="747"/>
                </a:lnTo>
                <a:lnTo>
                  <a:pt x="579" y="747"/>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ysClr val="windowText" lastClr="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anim calcmode="lin" valueType="num">
                                      <p:cBhvr>
                                        <p:cTn id="8" dur="250" fill="hold"/>
                                        <p:tgtEl>
                                          <p:spTgt spid="12"/>
                                        </p:tgtEl>
                                        <p:attrNameLst>
                                          <p:attrName>ppt_x</p:attrName>
                                        </p:attrNameLst>
                                      </p:cBhvr>
                                      <p:tavLst>
                                        <p:tav tm="0">
                                          <p:val>
                                            <p:strVal val="#ppt_x"/>
                                          </p:val>
                                        </p:tav>
                                        <p:tav tm="100000">
                                          <p:val>
                                            <p:strVal val="#ppt_x"/>
                                          </p:val>
                                        </p:tav>
                                      </p:tavLst>
                                    </p:anim>
                                    <p:anim calcmode="lin" valueType="num">
                                      <p:cBhvr>
                                        <p:cTn id="9" dur="250" fill="hold"/>
                                        <p:tgtEl>
                                          <p:spTgt spid="12"/>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椭圆 51"/>
          <p:cNvSpPr/>
          <p:nvPr/>
        </p:nvSpPr>
        <p:spPr>
          <a:xfrm>
            <a:off x="4715100" y="680742"/>
            <a:ext cx="2820266" cy="2820266"/>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961195" y="944271"/>
            <a:ext cx="2310642" cy="231064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Oval 8"/>
          <p:cNvSpPr>
            <a:spLocks noChangeArrowheads="1"/>
          </p:cNvSpPr>
          <p:nvPr/>
        </p:nvSpPr>
        <p:spPr bwMode="auto">
          <a:xfrm>
            <a:off x="5946267" y="404664"/>
            <a:ext cx="425734" cy="425733"/>
          </a:xfrm>
          <a:prstGeom prst="ellipse">
            <a:avLst/>
          </a:prstGeom>
          <a:solidFill>
            <a:srgbClr val="0070C0"/>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6" name="Oval 9"/>
          <p:cNvSpPr>
            <a:spLocks noChangeArrowheads="1"/>
          </p:cNvSpPr>
          <p:nvPr/>
        </p:nvSpPr>
        <p:spPr bwMode="auto">
          <a:xfrm>
            <a:off x="5367671" y="972025"/>
            <a:ext cx="223479" cy="224727"/>
          </a:xfrm>
          <a:prstGeom prst="ellipse">
            <a:avLst/>
          </a:prstGeom>
          <a:solidFill>
            <a:srgbClr val="0070C0"/>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7" name="Oval 11"/>
          <p:cNvSpPr>
            <a:spLocks noChangeArrowheads="1"/>
          </p:cNvSpPr>
          <p:nvPr/>
        </p:nvSpPr>
        <p:spPr bwMode="auto">
          <a:xfrm>
            <a:off x="6995580" y="2852515"/>
            <a:ext cx="395770" cy="395769"/>
          </a:xfrm>
          <a:prstGeom prst="ellipse">
            <a:avLst/>
          </a:prstGeom>
          <a:solidFill>
            <a:srgbClr val="0070C0"/>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8" name="Oval 15"/>
          <p:cNvSpPr>
            <a:spLocks noChangeArrowheads="1"/>
          </p:cNvSpPr>
          <p:nvPr/>
        </p:nvSpPr>
        <p:spPr bwMode="auto">
          <a:xfrm>
            <a:off x="4799062" y="2689396"/>
            <a:ext cx="458194" cy="459442"/>
          </a:xfrm>
          <a:prstGeom prst="ellipse">
            <a:avLst/>
          </a:prstGeom>
          <a:solidFill>
            <a:srgbClr val="0070C0"/>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pic>
        <p:nvPicPr>
          <p:cNvPr id="59"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727054" y="650928"/>
            <a:ext cx="2850082" cy="2850080"/>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61" name="Oval 9"/>
          <p:cNvSpPr>
            <a:spLocks noChangeArrowheads="1"/>
          </p:cNvSpPr>
          <p:nvPr/>
        </p:nvSpPr>
        <p:spPr bwMode="auto">
          <a:xfrm>
            <a:off x="7383895" y="2052145"/>
            <a:ext cx="223479" cy="224727"/>
          </a:xfrm>
          <a:prstGeom prst="ellipse">
            <a:avLst/>
          </a:prstGeom>
          <a:solidFill>
            <a:srgbClr val="0070C0"/>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2" name="Oval 9"/>
          <p:cNvSpPr>
            <a:spLocks noChangeArrowheads="1"/>
          </p:cNvSpPr>
          <p:nvPr/>
        </p:nvSpPr>
        <p:spPr bwMode="auto">
          <a:xfrm>
            <a:off x="4655046" y="2204546"/>
            <a:ext cx="111740" cy="112364"/>
          </a:xfrm>
          <a:prstGeom prst="ellipse">
            <a:avLst/>
          </a:prstGeom>
          <a:solidFill>
            <a:srgbClr val="0070C0"/>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3" name="Oval 8"/>
          <p:cNvSpPr>
            <a:spLocks noChangeArrowheads="1"/>
          </p:cNvSpPr>
          <p:nvPr/>
        </p:nvSpPr>
        <p:spPr bwMode="auto">
          <a:xfrm>
            <a:off x="7178483" y="1055893"/>
            <a:ext cx="212867" cy="212867"/>
          </a:xfrm>
          <a:prstGeom prst="ellipse">
            <a:avLst/>
          </a:prstGeom>
          <a:solidFill>
            <a:srgbClr val="0070C0"/>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4" name="Oval 9"/>
          <p:cNvSpPr>
            <a:spLocks noChangeArrowheads="1"/>
          </p:cNvSpPr>
          <p:nvPr/>
        </p:nvSpPr>
        <p:spPr bwMode="auto">
          <a:xfrm>
            <a:off x="5623426" y="3388644"/>
            <a:ext cx="111740" cy="112364"/>
          </a:xfrm>
          <a:prstGeom prst="ellipse">
            <a:avLst/>
          </a:prstGeom>
          <a:solidFill>
            <a:srgbClr val="0070C0"/>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5" name="矩形 64"/>
          <p:cNvSpPr/>
          <p:nvPr/>
        </p:nvSpPr>
        <p:spPr>
          <a:xfrm>
            <a:off x="2710830" y="3784356"/>
            <a:ext cx="6814553" cy="1015663"/>
          </a:xfrm>
          <a:prstGeom prst="rect">
            <a:avLst/>
          </a:prstGeom>
        </p:spPr>
        <p:txBody>
          <a:bodyPr wrap="square">
            <a:spAutoFit/>
          </a:bodyPr>
          <a:lstStyle/>
          <a:p>
            <a:pPr algn="ctr"/>
            <a:r>
              <a:rPr lang="zh-CN" altLang="en-US" sz="6000" b="1" dirty="0">
                <a:solidFill>
                  <a:srgbClr val="0070C0"/>
                </a:solidFill>
                <a:latin typeface="微软雅黑" panose="020B0503020204020204" pitchFamily="34" charset="-122"/>
                <a:ea typeface="微软雅黑" panose="020B0503020204020204" pitchFamily="34" charset="-122"/>
              </a:rPr>
              <a:t>谢谢您的聆听</a:t>
            </a:r>
          </a:p>
        </p:txBody>
      </p:sp>
      <p:grpSp>
        <p:nvGrpSpPr>
          <p:cNvPr id="66" name="组合 65"/>
          <p:cNvGrpSpPr/>
          <p:nvPr/>
        </p:nvGrpSpPr>
        <p:grpSpPr>
          <a:xfrm>
            <a:off x="3009498" y="4746630"/>
            <a:ext cx="6099407" cy="338554"/>
            <a:chOff x="2992618" y="3469364"/>
            <a:chExt cx="6284223" cy="338554"/>
          </a:xfrm>
        </p:grpSpPr>
        <p:sp>
          <p:nvSpPr>
            <p:cNvPr id="67" name="矩形 66"/>
            <p:cNvSpPr>
              <a:spLocks noChangeArrowheads="1"/>
            </p:cNvSpPr>
            <p:nvPr/>
          </p:nvSpPr>
          <p:spPr bwMode="auto">
            <a:xfrm>
              <a:off x="3898035" y="3469364"/>
              <a:ext cx="43959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a:endParaRPr lang="zh-CN" altLang="en-US" sz="1600" dirty="0">
                <a:solidFill>
                  <a:srgbClr val="00B050"/>
                </a:solidFill>
                <a:latin typeface="Impact MT Std" pitchFamily="34" charset="0"/>
              </a:endParaRPr>
            </a:p>
          </p:txBody>
        </p:sp>
        <p:cxnSp>
          <p:nvCxnSpPr>
            <p:cNvPr id="68" name="直接连接符 67"/>
            <p:cNvCxnSpPr/>
            <p:nvPr/>
          </p:nvCxnSpPr>
          <p:spPr bwMode="auto">
            <a:xfrm>
              <a:off x="2992618" y="3609064"/>
              <a:ext cx="1769599" cy="0"/>
            </a:xfrm>
            <a:prstGeom prst="line">
              <a:avLst/>
            </a:prstGeom>
            <a:noFill/>
            <a:ln w="12700" cap="flat" cmpd="sng" algn="ctr">
              <a:solidFill>
                <a:schemeClr val="bg1">
                  <a:lumMod val="50000"/>
                </a:schemeClr>
              </a:solidFill>
              <a:prstDash val="solid"/>
            </a:ln>
            <a:effectLst/>
          </p:spPr>
        </p:cxnSp>
        <p:cxnSp>
          <p:nvCxnSpPr>
            <p:cNvPr id="69" name="直接连接符 68"/>
            <p:cNvCxnSpPr/>
            <p:nvPr/>
          </p:nvCxnSpPr>
          <p:spPr bwMode="auto">
            <a:xfrm>
              <a:off x="7507243" y="3609064"/>
              <a:ext cx="1769598" cy="0"/>
            </a:xfrm>
            <a:prstGeom prst="line">
              <a:avLst/>
            </a:prstGeom>
            <a:noFill/>
            <a:ln w="12700" cap="flat" cmpd="sng" algn="ctr">
              <a:solidFill>
                <a:schemeClr val="bg1">
                  <a:lumMod val="50000"/>
                </a:schemeClr>
              </a:solidFill>
              <a:prstDash val="solid"/>
            </a:ln>
            <a:effectLst/>
          </p:spPr>
        </p:cxnSp>
      </p:grpSp>
      <p:sp>
        <p:nvSpPr>
          <p:cNvPr id="70" name="矩形 69"/>
          <p:cNvSpPr/>
          <p:nvPr/>
        </p:nvSpPr>
        <p:spPr>
          <a:xfrm>
            <a:off x="4824876" y="4674622"/>
            <a:ext cx="2422458" cy="338554"/>
          </a:xfrm>
          <a:prstGeom prst="rect">
            <a:avLst/>
          </a:prstGeom>
        </p:spPr>
        <p:txBody>
          <a:bodyPr wrap="none">
            <a:spAutoFit/>
          </a:bodyPr>
          <a:lstStyle/>
          <a:p>
            <a:pPr algn="ctr"/>
            <a:r>
              <a:rPr lang="en-US" altLang="zh-CN" sz="1600" dirty="0">
                <a:solidFill>
                  <a:schemeClr val="tx1">
                    <a:lumMod val="50000"/>
                    <a:lumOff val="50000"/>
                  </a:schemeClr>
                </a:solidFill>
                <a:latin typeface="方正兰亭黑简体" panose="02000000000000000000" pitchFamily="2" charset="-122"/>
                <a:ea typeface="方正兰亭黑简体" panose="02000000000000000000" pitchFamily="2" charset="-122"/>
              </a:rPr>
              <a:t>THEBUSINESS PLAN</a:t>
            </a:r>
          </a:p>
        </p:txBody>
      </p:sp>
      <p:grpSp>
        <p:nvGrpSpPr>
          <p:cNvPr id="71" name="Group 4"/>
          <p:cNvGrpSpPr>
            <a:grpSpLocks noChangeAspect="1"/>
          </p:cNvGrpSpPr>
          <p:nvPr/>
        </p:nvGrpSpPr>
        <p:grpSpPr bwMode="auto">
          <a:xfrm>
            <a:off x="3549725" y="5191815"/>
            <a:ext cx="265502" cy="384698"/>
            <a:chOff x="4638" y="-33"/>
            <a:chExt cx="667" cy="1069"/>
          </a:xfrm>
          <a:solidFill>
            <a:srgbClr val="0070C0"/>
          </a:solidFill>
        </p:grpSpPr>
        <p:sp>
          <p:nvSpPr>
            <p:cNvPr id="72" name="Freeform 5"/>
            <p:cNvSpPr>
              <a:spLocks/>
            </p:cNvSpPr>
            <p:nvPr/>
          </p:nvSpPr>
          <p:spPr bwMode="auto">
            <a:xfrm>
              <a:off x="4638" y="556"/>
              <a:ext cx="667" cy="480"/>
            </a:xfrm>
            <a:custGeom>
              <a:avLst/>
              <a:gdLst>
                <a:gd name="T0" fmla="*/ 67 w 67"/>
                <a:gd name="T1" fmla="*/ 15 h 49"/>
                <a:gd name="T2" fmla="*/ 52 w 67"/>
                <a:gd name="T3" fmla="*/ 0 h 49"/>
                <a:gd name="T4" fmla="*/ 38 w 67"/>
                <a:gd name="T5" fmla="*/ 24 h 49"/>
                <a:gd name="T6" fmla="*/ 36 w 67"/>
                <a:gd name="T7" fmla="*/ 13 h 49"/>
                <a:gd name="T8" fmla="*/ 38 w 67"/>
                <a:gd name="T9" fmla="*/ 9 h 49"/>
                <a:gd name="T10" fmla="*/ 34 w 67"/>
                <a:gd name="T11" fmla="*/ 5 h 49"/>
                <a:gd name="T12" fmla="*/ 30 w 67"/>
                <a:gd name="T13" fmla="*/ 9 h 49"/>
                <a:gd name="T14" fmla="*/ 31 w 67"/>
                <a:gd name="T15" fmla="*/ 13 h 49"/>
                <a:gd name="T16" fmla="*/ 30 w 67"/>
                <a:gd name="T17" fmla="*/ 24 h 49"/>
                <a:gd name="T18" fmla="*/ 16 w 67"/>
                <a:gd name="T19" fmla="*/ 0 h 49"/>
                <a:gd name="T20" fmla="*/ 1 w 67"/>
                <a:gd name="T21" fmla="*/ 15 h 49"/>
                <a:gd name="T22" fmla="*/ 0 w 67"/>
                <a:gd name="T23" fmla="*/ 15 h 49"/>
                <a:gd name="T24" fmla="*/ 0 w 67"/>
                <a:gd name="T25" fmla="*/ 45 h 49"/>
                <a:gd name="T26" fmla="*/ 1 w 67"/>
                <a:gd name="T27" fmla="*/ 45 h 49"/>
                <a:gd name="T28" fmla="*/ 34 w 67"/>
                <a:gd name="T29" fmla="*/ 49 h 49"/>
                <a:gd name="T30" fmla="*/ 66 w 67"/>
                <a:gd name="T31" fmla="*/ 45 h 49"/>
                <a:gd name="T32" fmla="*/ 67 w 67"/>
                <a:gd name="T33" fmla="*/ 45 h 49"/>
                <a:gd name="T34" fmla="*/ 67 w 67"/>
                <a:gd name="T35"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49">
                  <a:moveTo>
                    <a:pt x="67" y="15"/>
                  </a:moveTo>
                  <a:cubicBezTo>
                    <a:pt x="66" y="9"/>
                    <a:pt x="60" y="3"/>
                    <a:pt x="52" y="0"/>
                  </a:cubicBezTo>
                  <a:cubicBezTo>
                    <a:pt x="38" y="24"/>
                    <a:pt x="38" y="24"/>
                    <a:pt x="38" y="24"/>
                  </a:cubicBezTo>
                  <a:cubicBezTo>
                    <a:pt x="36" y="13"/>
                    <a:pt x="36" y="13"/>
                    <a:pt x="36" y="13"/>
                  </a:cubicBezTo>
                  <a:cubicBezTo>
                    <a:pt x="37" y="12"/>
                    <a:pt x="38" y="11"/>
                    <a:pt x="38" y="9"/>
                  </a:cubicBezTo>
                  <a:cubicBezTo>
                    <a:pt x="38" y="7"/>
                    <a:pt x="36" y="5"/>
                    <a:pt x="34" y="5"/>
                  </a:cubicBezTo>
                  <a:cubicBezTo>
                    <a:pt x="31" y="5"/>
                    <a:pt x="30" y="7"/>
                    <a:pt x="30" y="9"/>
                  </a:cubicBezTo>
                  <a:cubicBezTo>
                    <a:pt x="30" y="11"/>
                    <a:pt x="30" y="12"/>
                    <a:pt x="31" y="13"/>
                  </a:cubicBezTo>
                  <a:cubicBezTo>
                    <a:pt x="30" y="24"/>
                    <a:pt x="30" y="24"/>
                    <a:pt x="30" y="24"/>
                  </a:cubicBezTo>
                  <a:cubicBezTo>
                    <a:pt x="16" y="0"/>
                    <a:pt x="16" y="0"/>
                    <a:pt x="16" y="0"/>
                  </a:cubicBezTo>
                  <a:cubicBezTo>
                    <a:pt x="8" y="3"/>
                    <a:pt x="2" y="9"/>
                    <a:pt x="1" y="15"/>
                  </a:cubicBezTo>
                  <a:cubicBezTo>
                    <a:pt x="0" y="15"/>
                    <a:pt x="0" y="15"/>
                    <a:pt x="0" y="15"/>
                  </a:cubicBezTo>
                  <a:cubicBezTo>
                    <a:pt x="0" y="45"/>
                    <a:pt x="0" y="45"/>
                    <a:pt x="0" y="45"/>
                  </a:cubicBezTo>
                  <a:cubicBezTo>
                    <a:pt x="1" y="45"/>
                    <a:pt x="1" y="45"/>
                    <a:pt x="1" y="45"/>
                  </a:cubicBezTo>
                  <a:cubicBezTo>
                    <a:pt x="4" y="47"/>
                    <a:pt x="18" y="49"/>
                    <a:pt x="34" y="49"/>
                  </a:cubicBezTo>
                  <a:cubicBezTo>
                    <a:pt x="50" y="49"/>
                    <a:pt x="63" y="47"/>
                    <a:pt x="66" y="45"/>
                  </a:cubicBezTo>
                  <a:cubicBezTo>
                    <a:pt x="67" y="45"/>
                    <a:pt x="67" y="45"/>
                    <a:pt x="67" y="45"/>
                  </a:cubicBezTo>
                  <a:cubicBezTo>
                    <a:pt x="67" y="15"/>
                    <a:pt x="67" y="15"/>
                    <a:pt x="6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schemeClr val="bg1"/>
                </a:solidFill>
              </a:endParaRPr>
            </a:p>
          </p:txBody>
        </p:sp>
        <p:sp>
          <p:nvSpPr>
            <p:cNvPr id="73" name="Freeform 6"/>
            <p:cNvSpPr>
              <a:spLocks noEditPoints="1"/>
            </p:cNvSpPr>
            <p:nvPr/>
          </p:nvSpPr>
          <p:spPr bwMode="auto">
            <a:xfrm>
              <a:off x="4737" y="-33"/>
              <a:ext cx="449" cy="589"/>
            </a:xfrm>
            <a:custGeom>
              <a:avLst/>
              <a:gdLst>
                <a:gd name="T0" fmla="*/ 3 w 45"/>
                <a:gd name="T1" fmla="*/ 38 h 60"/>
                <a:gd name="T2" fmla="*/ 7 w 45"/>
                <a:gd name="T3" fmla="*/ 43 h 60"/>
                <a:gd name="T4" fmla="*/ 23 w 45"/>
                <a:gd name="T5" fmla="*/ 60 h 60"/>
                <a:gd name="T6" fmla="*/ 40 w 45"/>
                <a:gd name="T7" fmla="*/ 43 h 60"/>
                <a:gd name="T8" fmla="*/ 40 w 45"/>
                <a:gd name="T9" fmla="*/ 43 h 60"/>
                <a:gd name="T10" fmla="*/ 44 w 45"/>
                <a:gd name="T11" fmla="*/ 38 h 60"/>
                <a:gd name="T12" fmla="*/ 41 w 45"/>
                <a:gd name="T13" fmla="*/ 33 h 60"/>
                <a:gd name="T14" fmla="*/ 41 w 45"/>
                <a:gd name="T15" fmla="*/ 33 h 60"/>
                <a:gd name="T16" fmla="*/ 36 w 45"/>
                <a:gd name="T17" fmla="*/ 13 h 60"/>
                <a:gd name="T18" fmla="*/ 12 w 45"/>
                <a:gd name="T19" fmla="*/ 10 h 60"/>
                <a:gd name="T20" fmla="*/ 6 w 45"/>
                <a:gd name="T21" fmla="*/ 33 h 60"/>
                <a:gd name="T22" fmla="*/ 6 w 45"/>
                <a:gd name="T23" fmla="*/ 33 h 60"/>
                <a:gd name="T24" fmla="*/ 3 w 45"/>
                <a:gd name="T25" fmla="*/ 38 h 60"/>
                <a:gd name="T26" fmla="*/ 8 w 45"/>
                <a:gd name="T27" fmla="*/ 34 h 60"/>
                <a:gd name="T28" fmla="*/ 8 w 45"/>
                <a:gd name="T29" fmla="*/ 34 h 60"/>
                <a:gd name="T30" fmla="*/ 8 w 45"/>
                <a:gd name="T31" fmla="*/ 34 h 60"/>
                <a:gd name="T32" fmla="*/ 8 w 45"/>
                <a:gd name="T33" fmla="*/ 32 h 60"/>
                <a:gd name="T34" fmla="*/ 9 w 45"/>
                <a:gd name="T35" fmla="*/ 25 h 60"/>
                <a:gd name="T36" fmla="*/ 11 w 45"/>
                <a:gd name="T37" fmla="*/ 23 h 60"/>
                <a:gd name="T38" fmla="*/ 29 w 45"/>
                <a:gd name="T39" fmla="*/ 19 h 60"/>
                <a:gd name="T40" fmla="*/ 38 w 45"/>
                <a:gd name="T41" fmla="*/ 34 h 60"/>
                <a:gd name="T42" fmla="*/ 38 w 45"/>
                <a:gd name="T43" fmla="*/ 34 h 60"/>
                <a:gd name="T44" fmla="*/ 39 w 45"/>
                <a:gd name="T45" fmla="*/ 34 h 60"/>
                <a:gd name="T46" fmla="*/ 40 w 45"/>
                <a:gd name="T47" fmla="*/ 34 h 60"/>
                <a:gd name="T48" fmla="*/ 42 w 45"/>
                <a:gd name="T49" fmla="*/ 35 h 60"/>
                <a:gd name="T50" fmla="*/ 43 w 45"/>
                <a:gd name="T51" fmla="*/ 38 h 60"/>
                <a:gd name="T52" fmla="*/ 42 w 45"/>
                <a:gd name="T53" fmla="*/ 41 h 60"/>
                <a:gd name="T54" fmla="*/ 40 w 45"/>
                <a:gd name="T55" fmla="*/ 42 h 60"/>
                <a:gd name="T56" fmla="*/ 40 w 45"/>
                <a:gd name="T57" fmla="*/ 42 h 60"/>
                <a:gd name="T58" fmla="*/ 39 w 45"/>
                <a:gd name="T59" fmla="*/ 42 h 60"/>
                <a:gd name="T60" fmla="*/ 38 w 45"/>
                <a:gd name="T61" fmla="*/ 43 h 60"/>
                <a:gd name="T62" fmla="*/ 33 w 45"/>
                <a:gd name="T63" fmla="*/ 54 h 60"/>
                <a:gd name="T64" fmla="*/ 29 w 45"/>
                <a:gd name="T65" fmla="*/ 58 h 60"/>
                <a:gd name="T66" fmla="*/ 23 w 45"/>
                <a:gd name="T67" fmla="*/ 59 h 60"/>
                <a:gd name="T68" fmla="*/ 18 w 45"/>
                <a:gd name="T69" fmla="*/ 58 h 60"/>
                <a:gd name="T70" fmla="*/ 14 w 45"/>
                <a:gd name="T71" fmla="*/ 54 h 60"/>
                <a:gd name="T72" fmla="*/ 8 w 45"/>
                <a:gd name="T73" fmla="*/ 43 h 60"/>
                <a:gd name="T74" fmla="*/ 8 w 45"/>
                <a:gd name="T75" fmla="*/ 42 h 60"/>
                <a:gd name="T76" fmla="*/ 7 w 45"/>
                <a:gd name="T77" fmla="*/ 42 h 60"/>
                <a:gd name="T78" fmla="*/ 5 w 45"/>
                <a:gd name="T79" fmla="*/ 38 h 60"/>
                <a:gd name="T80" fmla="*/ 5 w 45"/>
                <a:gd name="T81" fmla="*/ 35 h 60"/>
                <a:gd name="T82" fmla="*/ 8 w 45"/>
                <a:gd name="T8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 h="60">
                  <a:moveTo>
                    <a:pt x="3" y="38"/>
                  </a:moveTo>
                  <a:cubicBezTo>
                    <a:pt x="3" y="40"/>
                    <a:pt x="5" y="43"/>
                    <a:pt x="7" y="43"/>
                  </a:cubicBezTo>
                  <a:cubicBezTo>
                    <a:pt x="9" y="53"/>
                    <a:pt x="16" y="60"/>
                    <a:pt x="23" y="60"/>
                  </a:cubicBezTo>
                  <a:cubicBezTo>
                    <a:pt x="31" y="60"/>
                    <a:pt x="38" y="53"/>
                    <a:pt x="40" y="43"/>
                  </a:cubicBezTo>
                  <a:cubicBezTo>
                    <a:pt x="40" y="43"/>
                    <a:pt x="40" y="43"/>
                    <a:pt x="40" y="43"/>
                  </a:cubicBezTo>
                  <a:cubicBezTo>
                    <a:pt x="42" y="43"/>
                    <a:pt x="44" y="41"/>
                    <a:pt x="44" y="38"/>
                  </a:cubicBezTo>
                  <a:cubicBezTo>
                    <a:pt x="44" y="35"/>
                    <a:pt x="43" y="33"/>
                    <a:pt x="41" y="33"/>
                  </a:cubicBezTo>
                  <a:cubicBezTo>
                    <a:pt x="41" y="33"/>
                    <a:pt x="41" y="33"/>
                    <a:pt x="41" y="33"/>
                  </a:cubicBezTo>
                  <a:cubicBezTo>
                    <a:pt x="41" y="33"/>
                    <a:pt x="45" y="18"/>
                    <a:pt x="36" y="13"/>
                  </a:cubicBezTo>
                  <a:cubicBezTo>
                    <a:pt x="35" y="0"/>
                    <a:pt x="12" y="10"/>
                    <a:pt x="12" y="10"/>
                  </a:cubicBezTo>
                  <a:cubicBezTo>
                    <a:pt x="0" y="17"/>
                    <a:pt x="6" y="33"/>
                    <a:pt x="6" y="33"/>
                  </a:cubicBezTo>
                  <a:cubicBezTo>
                    <a:pt x="6" y="33"/>
                    <a:pt x="6" y="33"/>
                    <a:pt x="6" y="33"/>
                  </a:cubicBezTo>
                  <a:cubicBezTo>
                    <a:pt x="4" y="34"/>
                    <a:pt x="3" y="36"/>
                    <a:pt x="3" y="38"/>
                  </a:cubicBezTo>
                  <a:close/>
                  <a:moveTo>
                    <a:pt x="8" y="34"/>
                  </a:moveTo>
                  <a:cubicBezTo>
                    <a:pt x="8" y="34"/>
                    <a:pt x="8" y="34"/>
                    <a:pt x="8" y="34"/>
                  </a:cubicBezTo>
                  <a:cubicBezTo>
                    <a:pt x="8" y="34"/>
                    <a:pt x="8" y="34"/>
                    <a:pt x="8" y="34"/>
                  </a:cubicBezTo>
                  <a:cubicBezTo>
                    <a:pt x="8" y="32"/>
                    <a:pt x="8" y="32"/>
                    <a:pt x="8" y="32"/>
                  </a:cubicBezTo>
                  <a:cubicBezTo>
                    <a:pt x="9" y="25"/>
                    <a:pt x="9" y="25"/>
                    <a:pt x="9" y="25"/>
                  </a:cubicBezTo>
                  <a:cubicBezTo>
                    <a:pt x="10" y="24"/>
                    <a:pt x="11" y="23"/>
                    <a:pt x="11" y="23"/>
                  </a:cubicBezTo>
                  <a:cubicBezTo>
                    <a:pt x="21" y="24"/>
                    <a:pt x="29" y="19"/>
                    <a:pt x="29" y="19"/>
                  </a:cubicBezTo>
                  <a:cubicBezTo>
                    <a:pt x="36" y="13"/>
                    <a:pt x="38" y="34"/>
                    <a:pt x="38" y="34"/>
                  </a:cubicBezTo>
                  <a:cubicBezTo>
                    <a:pt x="38" y="34"/>
                    <a:pt x="38" y="34"/>
                    <a:pt x="38" y="34"/>
                  </a:cubicBezTo>
                  <a:cubicBezTo>
                    <a:pt x="39" y="34"/>
                    <a:pt x="39" y="34"/>
                    <a:pt x="39" y="34"/>
                  </a:cubicBezTo>
                  <a:cubicBezTo>
                    <a:pt x="40" y="34"/>
                    <a:pt x="40" y="34"/>
                    <a:pt x="40" y="34"/>
                  </a:cubicBezTo>
                  <a:cubicBezTo>
                    <a:pt x="41" y="34"/>
                    <a:pt x="41" y="34"/>
                    <a:pt x="42" y="35"/>
                  </a:cubicBezTo>
                  <a:cubicBezTo>
                    <a:pt x="43" y="35"/>
                    <a:pt x="43" y="37"/>
                    <a:pt x="43" y="38"/>
                  </a:cubicBezTo>
                  <a:cubicBezTo>
                    <a:pt x="43" y="39"/>
                    <a:pt x="43" y="40"/>
                    <a:pt x="42" y="41"/>
                  </a:cubicBezTo>
                  <a:cubicBezTo>
                    <a:pt x="41" y="41"/>
                    <a:pt x="41" y="42"/>
                    <a:pt x="40" y="42"/>
                  </a:cubicBezTo>
                  <a:cubicBezTo>
                    <a:pt x="40" y="42"/>
                    <a:pt x="40" y="42"/>
                    <a:pt x="40" y="42"/>
                  </a:cubicBezTo>
                  <a:cubicBezTo>
                    <a:pt x="39" y="42"/>
                    <a:pt x="39" y="42"/>
                    <a:pt x="39" y="42"/>
                  </a:cubicBezTo>
                  <a:cubicBezTo>
                    <a:pt x="38" y="43"/>
                    <a:pt x="38" y="43"/>
                    <a:pt x="38" y="43"/>
                  </a:cubicBezTo>
                  <a:cubicBezTo>
                    <a:pt x="38" y="47"/>
                    <a:pt x="36" y="51"/>
                    <a:pt x="33" y="54"/>
                  </a:cubicBezTo>
                  <a:cubicBezTo>
                    <a:pt x="32" y="56"/>
                    <a:pt x="30" y="57"/>
                    <a:pt x="29" y="58"/>
                  </a:cubicBezTo>
                  <a:cubicBezTo>
                    <a:pt x="27" y="58"/>
                    <a:pt x="25" y="59"/>
                    <a:pt x="23" y="59"/>
                  </a:cubicBezTo>
                  <a:cubicBezTo>
                    <a:pt x="22" y="59"/>
                    <a:pt x="20" y="58"/>
                    <a:pt x="18" y="58"/>
                  </a:cubicBezTo>
                  <a:cubicBezTo>
                    <a:pt x="17" y="57"/>
                    <a:pt x="15" y="56"/>
                    <a:pt x="14" y="54"/>
                  </a:cubicBezTo>
                  <a:cubicBezTo>
                    <a:pt x="11" y="51"/>
                    <a:pt x="9" y="47"/>
                    <a:pt x="8" y="43"/>
                  </a:cubicBezTo>
                  <a:cubicBezTo>
                    <a:pt x="8" y="42"/>
                    <a:pt x="8" y="42"/>
                    <a:pt x="8" y="42"/>
                  </a:cubicBezTo>
                  <a:cubicBezTo>
                    <a:pt x="7" y="42"/>
                    <a:pt x="7" y="42"/>
                    <a:pt x="7" y="42"/>
                  </a:cubicBezTo>
                  <a:cubicBezTo>
                    <a:pt x="6" y="42"/>
                    <a:pt x="5" y="40"/>
                    <a:pt x="5" y="38"/>
                  </a:cubicBezTo>
                  <a:cubicBezTo>
                    <a:pt x="5" y="37"/>
                    <a:pt x="5" y="35"/>
                    <a:pt x="5" y="35"/>
                  </a:cubicBezTo>
                  <a:cubicBezTo>
                    <a:pt x="6" y="34"/>
                    <a:pt x="7" y="34"/>
                    <a:pt x="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sz="1350">
                <a:solidFill>
                  <a:schemeClr val="bg1"/>
                </a:solidFill>
              </a:endParaRPr>
            </a:p>
          </p:txBody>
        </p:sp>
      </p:grpSp>
      <p:sp>
        <p:nvSpPr>
          <p:cNvPr id="74" name="文本框 163"/>
          <p:cNvSpPr txBox="1"/>
          <p:nvPr/>
        </p:nvSpPr>
        <p:spPr>
          <a:xfrm>
            <a:off x="3924281" y="5219908"/>
            <a:ext cx="1569660" cy="369332"/>
          </a:xfrm>
          <a:prstGeom prst="rect">
            <a:avLst/>
          </a:prstGeom>
          <a:noFill/>
        </p:spPr>
        <p:txBody>
          <a:bodyPr wrap="none" rtlCol="0">
            <a:spAutoFit/>
          </a:bodyPr>
          <a:lstStyle/>
          <a:p>
            <a:r>
              <a:rPr lang="zh-CN" altLang="en-US" b="1"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讲师：</a:t>
            </a: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周林亮</a:t>
            </a:r>
          </a:p>
        </p:txBody>
      </p:sp>
      <p:sp>
        <p:nvSpPr>
          <p:cNvPr id="25" name="文本框 163"/>
          <p:cNvSpPr txBox="1"/>
          <p:nvPr/>
        </p:nvSpPr>
        <p:spPr>
          <a:xfrm>
            <a:off x="4811703" y="1714488"/>
            <a:ext cx="2704532" cy="646331"/>
          </a:xfrm>
          <a:prstGeom prst="rect">
            <a:avLst/>
          </a:prstGeom>
          <a:noFill/>
        </p:spPr>
        <p:txBody>
          <a:bodyPr wrap="square" rtlCol="0">
            <a:spAutoFit/>
          </a:bodyPr>
          <a:lstStyle/>
          <a:p>
            <a:pPr algn="ctr"/>
            <a:r>
              <a:rPr lang="zh-CN" altLang="en-US" sz="36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欧驰云</a:t>
            </a:r>
          </a:p>
        </p:txBody>
      </p:sp>
      <p:pic>
        <p:nvPicPr>
          <p:cNvPr id="27" name="图片 26">
            <a:extLst>
              <a:ext uri="{FF2B5EF4-FFF2-40B4-BE49-F238E27FC236}">
                <a16:creationId xmlns:a16="http://schemas.microsoft.com/office/drawing/2014/main" xmlns="" id="{9ABA1AF4-D56A-4E74-9210-ED4A05401D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83867" y="5214950"/>
            <a:ext cx="1463490" cy="1463490"/>
          </a:xfrm>
          <a:prstGeom prst="rect">
            <a:avLst/>
          </a:prstGeom>
        </p:spPr>
      </p:pic>
    </p:spTree>
    <p:extLst>
      <p:ext uri="{BB962C8B-B14F-4D97-AF65-F5344CB8AC3E}">
        <p14:creationId xmlns:p14="http://schemas.microsoft.com/office/powerpoint/2010/main" val="3732416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anim calcmode="lin" valueType="num">
                                      <p:cBhvr>
                                        <p:cTn id="8" dur="500" fill="hold"/>
                                        <p:tgtEl>
                                          <p:spTgt spid="59"/>
                                        </p:tgtEl>
                                        <p:attrNameLst>
                                          <p:attrName>ppt_x</p:attrName>
                                        </p:attrNameLst>
                                      </p:cBhvr>
                                      <p:tavLst>
                                        <p:tav tm="0">
                                          <p:val>
                                            <p:strVal val="#ppt_x"/>
                                          </p:val>
                                        </p:tav>
                                        <p:tav tm="100000">
                                          <p:val>
                                            <p:strVal val="#ppt_x"/>
                                          </p:val>
                                        </p:tav>
                                      </p:tavLst>
                                    </p:anim>
                                    <p:anim calcmode="lin" valueType="num">
                                      <p:cBhvr>
                                        <p:cTn id="9" dur="500" fill="hold"/>
                                        <p:tgtEl>
                                          <p:spTgt spid="5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1" presetClass="entr" presetSubtype="1" fill="hold" grpId="0" nodeType="after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wheel(1)">
                                      <p:cBhvr>
                                        <p:cTn id="13" dur="1000"/>
                                        <p:tgtEl>
                                          <p:spTgt spid="54"/>
                                        </p:tgtEl>
                                      </p:cBhvr>
                                    </p:animEffect>
                                  </p:childTnLst>
                                </p:cTn>
                              </p:par>
                              <p:par>
                                <p:cTn id="14" presetID="21" presetClass="entr" presetSubtype="1" fill="hold" grpId="0" nodeType="withEffect">
                                  <p:stCondLst>
                                    <p:cond delay="500"/>
                                  </p:stCondLst>
                                  <p:childTnLst>
                                    <p:set>
                                      <p:cBhvr>
                                        <p:cTn id="15" dur="1" fill="hold">
                                          <p:stCondLst>
                                            <p:cond delay="0"/>
                                          </p:stCondLst>
                                        </p:cTn>
                                        <p:tgtEl>
                                          <p:spTgt spid="52"/>
                                        </p:tgtEl>
                                        <p:attrNameLst>
                                          <p:attrName>style.visibility</p:attrName>
                                        </p:attrNameLst>
                                      </p:cBhvr>
                                      <p:to>
                                        <p:strVal val="visible"/>
                                      </p:to>
                                    </p:set>
                                    <p:animEffect transition="in" filter="wheel(1)">
                                      <p:cBhvr>
                                        <p:cTn id="16" dur="1000"/>
                                        <p:tgtEl>
                                          <p:spTgt spid="52"/>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300"/>
                                        <p:tgtEl>
                                          <p:spTgt spid="56"/>
                                        </p:tgtEl>
                                      </p:cBhvr>
                                    </p:animEffect>
                                  </p:childTnLst>
                                </p:cTn>
                              </p:par>
                            </p:childTnLst>
                          </p:cTn>
                        </p:par>
                        <p:par>
                          <p:cTn id="21" fill="hold">
                            <p:stCondLst>
                              <p:cond delay="2300"/>
                            </p:stCondLst>
                            <p:childTnLst>
                              <p:par>
                                <p:cTn id="22" presetID="10" presetClass="entr" presetSubtype="0" fill="hold" grpId="0" nodeType="after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fade">
                                      <p:cBhvr>
                                        <p:cTn id="24" dur="300"/>
                                        <p:tgtEl>
                                          <p:spTgt spid="55"/>
                                        </p:tgtEl>
                                      </p:cBhvr>
                                    </p:animEffect>
                                  </p:childTnLst>
                                </p:cTn>
                              </p:par>
                            </p:childTnLst>
                          </p:cTn>
                        </p:par>
                        <p:par>
                          <p:cTn id="25" fill="hold">
                            <p:stCondLst>
                              <p:cond delay="2600"/>
                            </p:stCondLst>
                            <p:childTnLst>
                              <p:par>
                                <p:cTn id="26" presetID="10" presetClass="entr" presetSubtype="0" fill="hold" grpId="0" nodeType="after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fade">
                                      <p:cBhvr>
                                        <p:cTn id="28" dur="300"/>
                                        <p:tgtEl>
                                          <p:spTgt spid="57"/>
                                        </p:tgtEl>
                                      </p:cBhvr>
                                    </p:animEffect>
                                  </p:childTnLst>
                                </p:cTn>
                              </p:par>
                            </p:childTnLst>
                          </p:cTn>
                        </p:par>
                        <p:par>
                          <p:cTn id="29" fill="hold">
                            <p:stCondLst>
                              <p:cond delay="2900"/>
                            </p:stCondLst>
                            <p:childTnLst>
                              <p:par>
                                <p:cTn id="30" presetID="10" presetClass="entr" presetSubtype="0" fill="hold" grpId="0" nodeType="after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300"/>
                                        <p:tgtEl>
                                          <p:spTgt spid="58"/>
                                        </p:tgtEl>
                                      </p:cBhvr>
                                    </p:animEffect>
                                  </p:childTnLst>
                                </p:cTn>
                              </p:par>
                            </p:childTnLst>
                          </p:cTn>
                        </p:par>
                        <p:par>
                          <p:cTn id="33" fill="hold">
                            <p:stCondLst>
                              <p:cond delay="3200"/>
                            </p:stCondLst>
                            <p:childTnLst>
                              <p:par>
                                <p:cTn id="34" presetID="10" presetClass="entr" presetSubtype="0" fill="hold" grpId="0" nodeType="after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fade">
                                      <p:cBhvr>
                                        <p:cTn id="36" dur="300"/>
                                        <p:tgtEl>
                                          <p:spTgt spid="61"/>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fade">
                                      <p:cBhvr>
                                        <p:cTn id="40" dur="300"/>
                                        <p:tgtEl>
                                          <p:spTgt spid="62"/>
                                        </p:tgtEl>
                                      </p:cBhvr>
                                    </p:animEffect>
                                  </p:childTnLst>
                                </p:cTn>
                              </p:par>
                            </p:childTnLst>
                          </p:cTn>
                        </p:par>
                        <p:par>
                          <p:cTn id="41" fill="hold">
                            <p:stCondLst>
                              <p:cond delay="3800"/>
                            </p:stCondLst>
                            <p:childTnLst>
                              <p:par>
                                <p:cTn id="42" presetID="10" presetClass="entr" presetSubtype="0" fill="hold" grpId="0" nodeType="after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300"/>
                                        <p:tgtEl>
                                          <p:spTgt spid="63"/>
                                        </p:tgtEl>
                                      </p:cBhvr>
                                    </p:animEffect>
                                  </p:childTnLst>
                                </p:cTn>
                              </p:par>
                            </p:childTnLst>
                          </p:cTn>
                        </p:par>
                        <p:par>
                          <p:cTn id="45" fill="hold">
                            <p:stCondLst>
                              <p:cond delay="4100"/>
                            </p:stCondLst>
                            <p:childTnLst>
                              <p:par>
                                <p:cTn id="46" presetID="10" presetClass="entr" presetSubtype="0" fill="hold" grpId="0" nodeType="after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fade">
                                      <p:cBhvr>
                                        <p:cTn id="48" dur="300"/>
                                        <p:tgtEl>
                                          <p:spTgt spid="64"/>
                                        </p:tgtEl>
                                      </p:cBhvr>
                                    </p:animEffect>
                                  </p:childTnLst>
                                </p:cTn>
                              </p:par>
                            </p:childTnLst>
                          </p:cTn>
                        </p:par>
                        <p:par>
                          <p:cTn id="49" fill="hold">
                            <p:stCondLst>
                              <p:cond delay="4400"/>
                            </p:stCondLst>
                            <p:childTnLst>
                              <p:par>
                                <p:cTn id="50" presetID="41" presetClass="entr" presetSubtype="0" fill="hold" grpId="0" nodeType="afterEffect">
                                  <p:stCondLst>
                                    <p:cond delay="0"/>
                                  </p:stCondLst>
                                  <p:iterate type="lt">
                                    <p:tmPct val="10000"/>
                                  </p:iterate>
                                  <p:childTnLst>
                                    <p:set>
                                      <p:cBhvr>
                                        <p:cTn id="51" dur="1" fill="hold">
                                          <p:stCondLst>
                                            <p:cond delay="0"/>
                                          </p:stCondLst>
                                        </p:cTn>
                                        <p:tgtEl>
                                          <p:spTgt spid="65"/>
                                        </p:tgtEl>
                                        <p:attrNameLst>
                                          <p:attrName>style.visibility</p:attrName>
                                        </p:attrNameLst>
                                      </p:cBhvr>
                                      <p:to>
                                        <p:strVal val="visible"/>
                                      </p:to>
                                    </p:set>
                                    <p:anim calcmode="lin" valueType="num">
                                      <p:cBhvr>
                                        <p:cTn id="52" dur="500" fill="hold"/>
                                        <p:tgtEl>
                                          <p:spTgt spid="65"/>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65"/>
                                        </p:tgtEl>
                                        <p:attrNameLst>
                                          <p:attrName>ppt_y</p:attrName>
                                        </p:attrNameLst>
                                      </p:cBhvr>
                                      <p:tavLst>
                                        <p:tav tm="0">
                                          <p:val>
                                            <p:strVal val="#ppt_y"/>
                                          </p:val>
                                        </p:tav>
                                        <p:tav tm="100000">
                                          <p:val>
                                            <p:strVal val="#ppt_y"/>
                                          </p:val>
                                        </p:tav>
                                      </p:tavLst>
                                    </p:anim>
                                    <p:anim calcmode="lin" valueType="num">
                                      <p:cBhvr>
                                        <p:cTn id="54" dur="500" fill="hold"/>
                                        <p:tgtEl>
                                          <p:spTgt spid="65"/>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65"/>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65"/>
                                        </p:tgtEl>
                                      </p:cBhvr>
                                    </p:animEffect>
                                  </p:childTnLst>
                                </p:cTn>
                              </p:par>
                            </p:childTnLst>
                          </p:cTn>
                        </p:par>
                        <p:par>
                          <p:cTn id="57" fill="hold">
                            <p:stCondLst>
                              <p:cond delay="5150"/>
                            </p:stCondLst>
                            <p:childTnLst>
                              <p:par>
                                <p:cTn id="58" presetID="10" presetClass="entr" presetSubtype="0" fill="hold" grpId="0" nodeType="afterEffect">
                                  <p:stCondLst>
                                    <p:cond delay="0"/>
                                  </p:stCondLst>
                                  <p:childTnLst>
                                    <p:set>
                                      <p:cBhvr>
                                        <p:cTn id="59" dur="1" fill="hold">
                                          <p:stCondLst>
                                            <p:cond delay="0"/>
                                          </p:stCondLst>
                                        </p:cTn>
                                        <p:tgtEl>
                                          <p:spTgt spid="70"/>
                                        </p:tgtEl>
                                        <p:attrNameLst>
                                          <p:attrName>style.visibility</p:attrName>
                                        </p:attrNameLst>
                                      </p:cBhvr>
                                      <p:to>
                                        <p:strVal val="visible"/>
                                      </p:to>
                                    </p:set>
                                    <p:animEffect transition="in" filter="fade">
                                      <p:cBhvr>
                                        <p:cTn id="60" dur="500"/>
                                        <p:tgtEl>
                                          <p:spTgt spid="70"/>
                                        </p:tgtEl>
                                      </p:cBhvr>
                                    </p:animEffect>
                                  </p:childTnLst>
                                </p:cTn>
                              </p:par>
                              <p:par>
                                <p:cTn id="61" presetID="16" presetClass="entr" presetSubtype="37" fill="hold" nodeType="withEffect">
                                  <p:stCondLst>
                                    <p:cond delay="200"/>
                                  </p:stCondLst>
                                  <p:childTnLst>
                                    <p:set>
                                      <p:cBhvr>
                                        <p:cTn id="62" dur="1" fill="hold">
                                          <p:stCondLst>
                                            <p:cond delay="0"/>
                                          </p:stCondLst>
                                        </p:cTn>
                                        <p:tgtEl>
                                          <p:spTgt spid="66"/>
                                        </p:tgtEl>
                                        <p:attrNameLst>
                                          <p:attrName>style.visibility</p:attrName>
                                        </p:attrNameLst>
                                      </p:cBhvr>
                                      <p:to>
                                        <p:strVal val="visible"/>
                                      </p:to>
                                    </p:set>
                                    <p:animEffect transition="in" filter="barn(outVertical)">
                                      <p:cBhvr>
                                        <p:cTn id="63" dur="500"/>
                                        <p:tgtEl>
                                          <p:spTgt spid="66"/>
                                        </p:tgtEl>
                                      </p:cBhvr>
                                    </p:animEffect>
                                  </p:childTnLst>
                                </p:cTn>
                              </p:par>
                              <p:par>
                                <p:cTn id="64" presetID="10" presetClass="entr" presetSubtype="0" fill="hold" nodeType="withEffect">
                                  <p:stCondLst>
                                    <p:cond delay="1500"/>
                                  </p:stCondLst>
                                  <p:childTnLst>
                                    <p:set>
                                      <p:cBhvr>
                                        <p:cTn id="65" dur="1" fill="hold">
                                          <p:stCondLst>
                                            <p:cond delay="0"/>
                                          </p:stCondLst>
                                        </p:cTn>
                                        <p:tgtEl>
                                          <p:spTgt spid="71"/>
                                        </p:tgtEl>
                                        <p:attrNameLst>
                                          <p:attrName>style.visibility</p:attrName>
                                        </p:attrNameLst>
                                      </p:cBhvr>
                                      <p:to>
                                        <p:strVal val="visible"/>
                                      </p:to>
                                    </p:set>
                                    <p:animEffect transition="in" filter="fade">
                                      <p:cBhvr>
                                        <p:cTn id="66" dur="250"/>
                                        <p:tgtEl>
                                          <p:spTgt spid="71"/>
                                        </p:tgtEl>
                                      </p:cBhvr>
                                    </p:animEffect>
                                  </p:childTnLst>
                                </p:cTn>
                              </p:par>
                              <p:par>
                                <p:cTn id="67" presetID="10" presetClass="entr" presetSubtype="0" fill="hold" grpId="0" nodeType="withEffect">
                                  <p:stCondLst>
                                    <p:cond delay="1500"/>
                                  </p:stCondLst>
                                  <p:childTnLst>
                                    <p:set>
                                      <p:cBhvr>
                                        <p:cTn id="68" dur="1" fill="hold">
                                          <p:stCondLst>
                                            <p:cond delay="0"/>
                                          </p:stCondLst>
                                        </p:cTn>
                                        <p:tgtEl>
                                          <p:spTgt spid="74"/>
                                        </p:tgtEl>
                                        <p:attrNameLst>
                                          <p:attrName>style.visibility</p:attrName>
                                        </p:attrNameLst>
                                      </p:cBhvr>
                                      <p:to>
                                        <p:strVal val="visible"/>
                                      </p:to>
                                    </p:set>
                                    <p:animEffect transition="in" filter="fade">
                                      <p:cBhvr>
                                        <p:cTn id="69" dur="250"/>
                                        <p:tgtEl>
                                          <p:spTgt spid="74"/>
                                        </p:tgtEl>
                                      </p:cBhvr>
                                    </p:animEffect>
                                  </p:childTnLst>
                                </p:cTn>
                              </p:par>
                              <p:par>
                                <p:cTn id="70" presetID="12" presetClass="entr" presetSubtype="4" fill="hold" nodeType="withEffect">
                                  <p:stCondLst>
                                    <p:cond delay="1500"/>
                                  </p:stCondLst>
                                  <p:childTnLst>
                                    <p:set>
                                      <p:cBhvr>
                                        <p:cTn id="71" dur="1" fill="hold">
                                          <p:stCondLst>
                                            <p:cond delay="0"/>
                                          </p:stCondLst>
                                        </p:cTn>
                                        <p:tgtEl>
                                          <p:spTgt spid="71"/>
                                        </p:tgtEl>
                                        <p:attrNameLst>
                                          <p:attrName>style.visibility</p:attrName>
                                        </p:attrNameLst>
                                      </p:cBhvr>
                                      <p:to>
                                        <p:strVal val="visible"/>
                                      </p:to>
                                    </p:set>
                                    <p:anim calcmode="lin" valueType="num">
                                      <p:cBhvr additive="base">
                                        <p:cTn id="72" dur="250"/>
                                        <p:tgtEl>
                                          <p:spTgt spid="71"/>
                                        </p:tgtEl>
                                        <p:attrNameLst>
                                          <p:attrName>ppt_y</p:attrName>
                                        </p:attrNameLst>
                                      </p:cBhvr>
                                      <p:tavLst>
                                        <p:tav tm="0">
                                          <p:val>
                                            <p:strVal val="#ppt_y+#ppt_h*1.125000"/>
                                          </p:val>
                                        </p:tav>
                                        <p:tav tm="100000">
                                          <p:val>
                                            <p:strVal val="#ppt_y"/>
                                          </p:val>
                                        </p:tav>
                                      </p:tavLst>
                                    </p:anim>
                                    <p:animEffect transition="in" filter="wipe(up)">
                                      <p:cBhvr>
                                        <p:cTn id="73" dur="250"/>
                                        <p:tgtEl>
                                          <p:spTgt spid="71"/>
                                        </p:tgtEl>
                                      </p:cBhvr>
                                    </p:animEffect>
                                  </p:childTnLst>
                                </p:cTn>
                              </p:par>
                              <p:par>
                                <p:cTn id="74" presetID="12" presetClass="entr" presetSubtype="4" fill="hold" grpId="1" nodeType="withEffect">
                                  <p:stCondLst>
                                    <p:cond delay="1500"/>
                                  </p:stCondLst>
                                  <p:childTnLst>
                                    <p:set>
                                      <p:cBhvr>
                                        <p:cTn id="75" dur="1" fill="hold">
                                          <p:stCondLst>
                                            <p:cond delay="0"/>
                                          </p:stCondLst>
                                        </p:cTn>
                                        <p:tgtEl>
                                          <p:spTgt spid="74"/>
                                        </p:tgtEl>
                                        <p:attrNameLst>
                                          <p:attrName>style.visibility</p:attrName>
                                        </p:attrNameLst>
                                      </p:cBhvr>
                                      <p:to>
                                        <p:strVal val="visible"/>
                                      </p:to>
                                    </p:set>
                                    <p:anim calcmode="lin" valueType="num">
                                      <p:cBhvr additive="base">
                                        <p:cTn id="76" dur="250"/>
                                        <p:tgtEl>
                                          <p:spTgt spid="74"/>
                                        </p:tgtEl>
                                        <p:attrNameLst>
                                          <p:attrName>ppt_y</p:attrName>
                                        </p:attrNameLst>
                                      </p:cBhvr>
                                      <p:tavLst>
                                        <p:tav tm="0">
                                          <p:val>
                                            <p:strVal val="#ppt_y+#ppt_h*1.125000"/>
                                          </p:val>
                                        </p:tav>
                                        <p:tav tm="100000">
                                          <p:val>
                                            <p:strVal val="#ppt_y"/>
                                          </p:val>
                                        </p:tav>
                                      </p:tavLst>
                                    </p:anim>
                                    <p:animEffect transition="in" filter="wipe(up)">
                                      <p:cBhvr>
                                        <p:cTn id="77" dur="250"/>
                                        <p:tgtEl>
                                          <p:spTgt spid="74"/>
                                        </p:tgtEl>
                                      </p:cBhvr>
                                    </p:animEffect>
                                  </p:childTnLst>
                                </p:cTn>
                              </p:par>
                            </p:childTnLst>
                          </p:cTn>
                        </p:par>
                        <p:par>
                          <p:cTn id="78" fill="hold">
                            <p:stCondLst>
                              <p:cond delay="6900"/>
                            </p:stCondLst>
                            <p:childTnLst>
                              <p:par>
                                <p:cTn id="79" presetID="12" presetClass="entr" presetSubtype="4" fill="hold" grpId="0" nodeType="afterEffect">
                                  <p:stCondLst>
                                    <p:cond delay="0"/>
                                  </p:stCondLst>
                                  <p:childTnLst>
                                    <p:set>
                                      <p:cBhvr>
                                        <p:cTn id="80" dur="1" fill="hold">
                                          <p:stCondLst>
                                            <p:cond delay="0"/>
                                          </p:stCondLst>
                                        </p:cTn>
                                        <p:tgtEl>
                                          <p:spTgt spid="25"/>
                                        </p:tgtEl>
                                        <p:attrNameLst>
                                          <p:attrName>style.visibility</p:attrName>
                                        </p:attrNameLst>
                                      </p:cBhvr>
                                      <p:to>
                                        <p:strVal val="visible"/>
                                      </p:to>
                                    </p:set>
                                    <p:anim calcmode="lin" valueType="num">
                                      <p:cBhvr additive="base">
                                        <p:cTn id="81" dur="250"/>
                                        <p:tgtEl>
                                          <p:spTgt spid="25"/>
                                        </p:tgtEl>
                                        <p:attrNameLst>
                                          <p:attrName>ppt_y</p:attrName>
                                        </p:attrNameLst>
                                      </p:cBhvr>
                                      <p:tavLst>
                                        <p:tav tm="0">
                                          <p:val>
                                            <p:strVal val="#ppt_y+#ppt_h*1.125000"/>
                                          </p:val>
                                        </p:tav>
                                        <p:tav tm="100000">
                                          <p:val>
                                            <p:strVal val="#ppt_y"/>
                                          </p:val>
                                        </p:tav>
                                      </p:tavLst>
                                    </p:anim>
                                    <p:animEffect transition="in" filter="wipe(up)">
                                      <p:cBhvr>
                                        <p:cTn id="82"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4" grpId="0" animBg="1"/>
      <p:bldP spid="55" grpId="0" animBg="1"/>
      <p:bldP spid="56" grpId="0" animBg="1"/>
      <p:bldP spid="57" grpId="0" animBg="1"/>
      <p:bldP spid="58" grpId="0" animBg="1"/>
      <p:bldP spid="61" grpId="0" animBg="1"/>
      <p:bldP spid="62" grpId="0" animBg="1"/>
      <p:bldP spid="63" grpId="0" animBg="1"/>
      <p:bldP spid="64" grpId="0" animBg="1"/>
      <p:bldP spid="65" grpId="0"/>
      <p:bldP spid="70" grpId="0"/>
      <p:bldP spid="74" grpId="0"/>
      <p:bldP spid="74" grpId="1"/>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5"/>
          <p:cNvSpPr>
            <a:spLocks/>
          </p:cNvSpPr>
          <p:nvPr/>
        </p:nvSpPr>
        <p:spPr bwMode="auto">
          <a:xfrm rot="5400000">
            <a:off x="4407603" y="1811682"/>
            <a:ext cx="3420062" cy="303117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rgbClr val="0070C0"/>
            </a:solidFill>
          </a:ln>
          <a:effectLst>
            <a:outerShdw blurRad="444500" dist="1524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zh-CN" altLang="en-US" sz="1600" b="1">
              <a:latin typeface="微软雅黑" panose="020B0503020204020204" pitchFamily="34" charset="-122"/>
              <a:ea typeface="微软雅黑" panose="020B0503020204020204" pitchFamily="34" charset="-122"/>
            </a:endParaRPr>
          </a:p>
        </p:txBody>
      </p:sp>
      <p:pic>
        <p:nvPicPr>
          <p:cNvPr id="18" name="Picture 3" descr="C:\Users\Administrator\Desktop\微立体创业计划\002.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4297387" y="1484787"/>
            <a:ext cx="3672408" cy="3672406"/>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9" name="Freeform 5"/>
          <p:cNvSpPr>
            <a:spLocks/>
          </p:cNvSpPr>
          <p:nvPr/>
        </p:nvSpPr>
        <p:spPr bwMode="auto">
          <a:xfrm rot="5400000">
            <a:off x="4279797" y="2035996"/>
            <a:ext cx="1095233" cy="97069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070C0"/>
          </a:solidFill>
          <a:ln w="25400">
            <a:noFill/>
          </a:ln>
          <a:effectLst>
            <a:outerShdw blurRad="444500" dist="1524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zh-CN" altLang="en-US" sz="1600" b="1">
              <a:latin typeface="微软雅黑" panose="020B0503020204020204" pitchFamily="34" charset="-122"/>
              <a:ea typeface="微软雅黑" panose="020B0503020204020204" pitchFamily="34" charset="-122"/>
            </a:endParaRPr>
          </a:p>
        </p:txBody>
      </p:sp>
      <p:sp>
        <p:nvSpPr>
          <p:cNvPr id="20" name="TextBox 7"/>
          <p:cNvSpPr>
            <a:spLocks noChangeArrowheads="1"/>
          </p:cNvSpPr>
          <p:nvPr/>
        </p:nvSpPr>
        <p:spPr bwMode="auto">
          <a:xfrm>
            <a:off x="4179646" y="2302088"/>
            <a:ext cx="126059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3200" b="1" dirty="0">
                <a:solidFill>
                  <a:schemeClr val="bg1"/>
                </a:solidFill>
                <a:latin typeface="Impact MT Std" pitchFamily="34" charset="0"/>
                <a:ea typeface="微软雅黑" pitchFamily="34" charset="-122"/>
                <a:sym typeface="微软雅黑" pitchFamily="34" charset="-122"/>
              </a:rPr>
              <a:t>01</a:t>
            </a:r>
            <a:endParaRPr lang="zh-CN" altLang="en-US" sz="3200" b="1" dirty="0">
              <a:solidFill>
                <a:schemeClr val="bg1"/>
              </a:solidFill>
              <a:latin typeface="Impact MT Std" pitchFamily="34" charset="0"/>
              <a:ea typeface="微软雅黑" pitchFamily="34" charset="-122"/>
              <a:sym typeface="微软雅黑" pitchFamily="34" charset="-122"/>
            </a:endParaRPr>
          </a:p>
        </p:txBody>
      </p:sp>
      <p:sp>
        <p:nvSpPr>
          <p:cNvPr id="21" name="文本框 163"/>
          <p:cNvSpPr txBox="1"/>
          <p:nvPr/>
        </p:nvSpPr>
        <p:spPr>
          <a:xfrm>
            <a:off x="4792881" y="2660561"/>
            <a:ext cx="2704532" cy="923330"/>
          </a:xfrm>
          <a:prstGeom prst="rect">
            <a:avLst/>
          </a:prstGeom>
          <a:noFill/>
        </p:spPr>
        <p:txBody>
          <a:bodyPr wrap="square" rtlCol="0">
            <a:spAutoFit/>
          </a:bodyPr>
          <a:lstStyle/>
          <a:p>
            <a:pPr algn="ct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第一部分  </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a:r>
              <a:rPr lang="en-US" altLang="zh-CN" sz="20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36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等保介绍</a:t>
            </a:r>
          </a:p>
        </p:txBody>
      </p:sp>
      <p:sp>
        <p:nvSpPr>
          <p:cNvPr id="2" name="矩形 1"/>
          <p:cNvSpPr/>
          <p:nvPr/>
        </p:nvSpPr>
        <p:spPr>
          <a:xfrm>
            <a:off x="5665538" y="4002670"/>
            <a:ext cx="833573" cy="481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5"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980597" y="5661248"/>
            <a:ext cx="2448272" cy="2448271"/>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86"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977907" y="4005065"/>
            <a:ext cx="2448272" cy="2448271"/>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87"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958635" y="5633865"/>
            <a:ext cx="2547664" cy="254766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91"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1125" y="5661247"/>
            <a:ext cx="2448272" cy="2448271"/>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92"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86185" y="4005064"/>
            <a:ext cx="2448272" cy="2448271"/>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93"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666913" y="5633864"/>
            <a:ext cx="2547664" cy="254766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87044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anim calcmode="lin" valueType="num">
                                      <p:cBhvr>
                                        <p:cTn id="8" dur="250" fill="hold"/>
                                        <p:tgtEl>
                                          <p:spTgt spid="18"/>
                                        </p:tgtEl>
                                        <p:attrNameLst>
                                          <p:attrName>ppt_x</p:attrName>
                                        </p:attrNameLst>
                                      </p:cBhvr>
                                      <p:tavLst>
                                        <p:tav tm="0">
                                          <p:val>
                                            <p:strVal val="#ppt_x"/>
                                          </p:val>
                                        </p:tav>
                                        <p:tav tm="100000">
                                          <p:val>
                                            <p:strVal val="#ppt_x"/>
                                          </p:val>
                                        </p:tav>
                                      </p:tavLst>
                                    </p:anim>
                                    <p:anim calcmode="lin" valueType="num">
                                      <p:cBhvr>
                                        <p:cTn id="9" dur="250" fill="hold"/>
                                        <p:tgtEl>
                                          <p:spTgt spid="18"/>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750"/>
                                  </p:stCondLst>
                                  <p:childTnLst>
                                    <p:set>
                                      <p:cBhvr>
                                        <p:cTn id="11" dur="1" fill="hold">
                                          <p:stCondLst>
                                            <p:cond delay="0"/>
                                          </p:stCondLst>
                                        </p:cTn>
                                        <p:tgtEl>
                                          <p:spTgt spid="19"/>
                                        </p:tgtEl>
                                        <p:attrNameLst>
                                          <p:attrName>style.visibility</p:attrName>
                                        </p:attrNameLst>
                                      </p:cBhvr>
                                      <p:to>
                                        <p:strVal val="visible"/>
                                      </p:to>
                                    </p:set>
                                    <p:anim calcmode="lin" valueType="num">
                                      <p:cBhvr>
                                        <p:cTn id="12" dur="250" fill="hold"/>
                                        <p:tgtEl>
                                          <p:spTgt spid="19"/>
                                        </p:tgtEl>
                                        <p:attrNameLst>
                                          <p:attrName>ppt_w</p:attrName>
                                        </p:attrNameLst>
                                      </p:cBhvr>
                                      <p:tavLst>
                                        <p:tav tm="0">
                                          <p:val>
                                            <p:fltVal val="0"/>
                                          </p:val>
                                        </p:tav>
                                        <p:tav tm="100000">
                                          <p:val>
                                            <p:strVal val="#ppt_w"/>
                                          </p:val>
                                        </p:tav>
                                      </p:tavLst>
                                    </p:anim>
                                    <p:anim calcmode="lin" valueType="num">
                                      <p:cBhvr>
                                        <p:cTn id="13" dur="250" fill="hold"/>
                                        <p:tgtEl>
                                          <p:spTgt spid="19"/>
                                        </p:tgtEl>
                                        <p:attrNameLst>
                                          <p:attrName>ppt_h</p:attrName>
                                        </p:attrNameLst>
                                      </p:cBhvr>
                                      <p:tavLst>
                                        <p:tav tm="0">
                                          <p:val>
                                            <p:fltVal val="0"/>
                                          </p:val>
                                        </p:tav>
                                        <p:tav tm="100000">
                                          <p:val>
                                            <p:strVal val="#ppt_h"/>
                                          </p:val>
                                        </p:tav>
                                      </p:tavLst>
                                    </p:anim>
                                    <p:animEffect transition="in" filter="fade">
                                      <p:cBhvr>
                                        <p:cTn id="14" dur="250"/>
                                        <p:tgtEl>
                                          <p:spTgt spid="19"/>
                                        </p:tgtEl>
                                      </p:cBhvr>
                                    </p:animEffect>
                                  </p:childTnLst>
                                </p:cTn>
                              </p:par>
                              <p:par>
                                <p:cTn id="15" presetID="52" presetClass="entr" presetSubtype="0" fill="hold" grpId="0" nodeType="withEffect">
                                  <p:stCondLst>
                                    <p:cond delay="0"/>
                                  </p:stCondLst>
                                  <p:iterate type="lt">
                                    <p:tmPct val="10000"/>
                                  </p:iterate>
                                  <p:childTnLst>
                                    <p:set>
                                      <p:cBhvr>
                                        <p:cTn id="16" dur="1" fill="hold">
                                          <p:stCondLst>
                                            <p:cond delay="0"/>
                                          </p:stCondLst>
                                        </p:cTn>
                                        <p:tgtEl>
                                          <p:spTgt spid="20"/>
                                        </p:tgtEl>
                                        <p:attrNameLst>
                                          <p:attrName>style.visibility</p:attrName>
                                        </p:attrNameLst>
                                      </p:cBhvr>
                                      <p:to>
                                        <p:strVal val="visible"/>
                                      </p:to>
                                    </p:set>
                                    <p:animScale>
                                      <p:cBhvr>
                                        <p:cTn id="17" dur="25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250" decel="50000" fill="hold">
                                          <p:stCondLst>
                                            <p:cond delay="0"/>
                                          </p:stCondLst>
                                        </p:cTn>
                                        <p:tgtEl>
                                          <p:spTgt spid="20"/>
                                        </p:tgtEl>
                                        <p:attrNameLst>
                                          <p:attrName>ppt_x</p:attrName>
                                          <p:attrName>ppt_y</p:attrName>
                                        </p:attrNameLst>
                                      </p:cBhvr>
                                    </p:animMotion>
                                    <p:animEffect transition="in" filter="fade">
                                      <p:cBhvr>
                                        <p:cTn id="19" dur="250"/>
                                        <p:tgtEl>
                                          <p:spTgt spid="20"/>
                                        </p:tgtEl>
                                      </p:cBhvr>
                                    </p:animEffect>
                                  </p:childTnLst>
                                </p:cTn>
                              </p:par>
                            </p:childTnLst>
                          </p:cTn>
                        </p:par>
                        <p:par>
                          <p:cTn id="20" fill="hold">
                            <p:stCondLst>
                              <p:cond delay="1000"/>
                            </p:stCondLst>
                            <p:childTnLst>
                              <p:par>
                                <p:cTn id="21" presetID="12" presetClass="entr" presetSubtype="4"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250"/>
                                        <p:tgtEl>
                                          <p:spTgt spid="21"/>
                                        </p:tgtEl>
                                        <p:attrNameLst>
                                          <p:attrName>ppt_y</p:attrName>
                                        </p:attrNameLst>
                                      </p:cBhvr>
                                      <p:tavLst>
                                        <p:tav tm="0">
                                          <p:val>
                                            <p:strVal val="#ppt_y+#ppt_h*1.125000"/>
                                          </p:val>
                                        </p:tav>
                                        <p:tav tm="100000">
                                          <p:val>
                                            <p:strVal val="#ppt_y"/>
                                          </p:val>
                                        </p:tav>
                                      </p:tavLst>
                                    </p:anim>
                                    <p:animEffect transition="in" filter="wipe(up)">
                                      <p:cBhvr>
                                        <p:cTn id="24" dur="250"/>
                                        <p:tgtEl>
                                          <p:spTgt spid="21"/>
                                        </p:tgtEl>
                                      </p:cBhvr>
                                    </p:animEffect>
                                  </p:childTnLst>
                                </p:cTn>
                              </p:par>
                            </p:childTnLst>
                          </p:cTn>
                        </p:par>
                        <p:par>
                          <p:cTn id="25" fill="hold">
                            <p:stCondLst>
                              <p:cond delay="1250"/>
                            </p:stCondLst>
                            <p:childTnLst>
                              <p:par>
                                <p:cTn id="26" presetID="42" presetClass="entr" presetSubtype="0"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250"/>
                                        <p:tgtEl>
                                          <p:spTgt spid="2"/>
                                        </p:tgtEl>
                                      </p:cBhvr>
                                    </p:animEffect>
                                    <p:anim calcmode="lin" valueType="num">
                                      <p:cBhvr>
                                        <p:cTn id="29" dur="250" fill="hold"/>
                                        <p:tgtEl>
                                          <p:spTgt spid="2"/>
                                        </p:tgtEl>
                                        <p:attrNameLst>
                                          <p:attrName>ppt_x</p:attrName>
                                        </p:attrNameLst>
                                      </p:cBhvr>
                                      <p:tavLst>
                                        <p:tav tm="0">
                                          <p:val>
                                            <p:strVal val="#ppt_x"/>
                                          </p:val>
                                        </p:tav>
                                        <p:tav tm="100000">
                                          <p:val>
                                            <p:strVal val="#ppt_x"/>
                                          </p:val>
                                        </p:tav>
                                      </p:tavLst>
                                    </p:anim>
                                    <p:anim calcmode="lin" valueType="num">
                                      <p:cBhvr>
                                        <p:cTn id="30" dur="250" fill="hold"/>
                                        <p:tgtEl>
                                          <p:spTgt spid="2"/>
                                        </p:tgtEl>
                                        <p:attrNameLst>
                                          <p:attrName>ppt_y</p:attrName>
                                        </p:attrNameLst>
                                      </p:cBhvr>
                                      <p:tavLst>
                                        <p:tav tm="0">
                                          <p:val>
                                            <p:strVal val="#ppt_y+.1"/>
                                          </p:val>
                                        </p:tav>
                                        <p:tav tm="100000">
                                          <p:val>
                                            <p:strVal val="#ppt_y"/>
                                          </p:val>
                                        </p:tav>
                                      </p:tavLst>
                                    </p:anim>
                                  </p:childTnLst>
                                </p:cTn>
                              </p:par>
                            </p:childTnLst>
                          </p:cTn>
                        </p:par>
                        <p:par>
                          <p:cTn id="31" fill="hold">
                            <p:stCondLst>
                              <p:cond delay="1500"/>
                            </p:stCondLst>
                            <p:childTnLst>
                              <p:par>
                                <p:cTn id="32" presetID="21" presetClass="entr" presetSubtype="1" fill="hold" grpId="0" nodeType="after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heel(1)">
                                      <p:cBhvr>
                                        <p:cTn id="34" dur="250"/>
                                        <p:tgtEl>
                                          <p:spTgt spid="45"/>
                                        </p:tgtEl>
                                      </p:cBhvr>
                                    </p:animEffect>
                                  </p:childTnLst>
                                </p:cTn>
                              </p:par>
                              <p:par>
                                <p:cTn id="35" presetID="42" presetClass="entr" presetSubtype="0" fill="hold" nodeType="withEffect">
                                  <p:stCondLst>
                                    <p:cond delay="750"/>
                                  </p:stCondLst>
                                  <p:childTnLst>
                                    <p:set>
                                      <p:cBhvr>
                                        <p:cTn id="36" dur="1" fill="hold">
                                          <p:stCondLst>
                                            <p:cond delay="0"/>
                                          </p:stCondLst>
                                        </p:cTn>
                                        <p:tgtEl>
                                          <p:spTgt spid="85"/>
                                        </p:tgtEl>
                                        <p:attrNameLst>
                                          <p:attrName>style.visibility</p:attrName>
                                        </p:attrNameLst>
                                      </p:cBhvr>
                                      <p:to>
                                        <p:strVal val="visible"/>
                                      </p:to>
                                    </p:set>
                                    <p:animEffect transition="in" filter="fade">
                                      <p:cBhvr>
                                        <p:cTn id="37" dur="250"/>
                                        <p:tgtEl>
                                          <p:spTgt spid="85"/>
                                        </p:tgtEl>
                                      </p:cBhvr>
                                    </p:animEffect>
                                    <p:anim calcmode="lin" valueType="num">
                                      <p:cBhvr>
                                        <p:cTn id="38" dur="250" fill="hold"/>
                                        <p:tgtEl>
                                          <p:spTgt spid="85"/>
                                        </p:tgtEl>
                                        <p:attrNameLst>
                                          <p:attrName>ppt_x</p:attrName>
                                        </p:attrNameLst>
                                      </p:cBhvr>
                                      <p:tavLst>
                                        <p:tav tm="0">
                                          <p:val>
                                            <p:strVal val="#ppt_x"/>
                                          </p:val>
                                        </p:tav>
                                        <p:tav tm="100000">
                                          <p:val>
                                            <p:strVal val="#ppt_x"/>
                                          </p:val>
                                        </p:tav>
                                      </p:tavLst>
                                    </p:anim>
                                    <p:anim calcmode="lin" valueType="num">
                                      <p:cBhvr>
                                        <p:cTn id="39" dur="250" fill="hold"/>
                                        <p:tgtEl>
                                          <p:spTgt spid="85"/>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750"/>
                                  </p:stCondLst>
                                  <p:childTnLst>
                                    <p:set>
                                      <p:cBhvr>
                                        <p:cTn id="41" dur="1" fill="hold">
                                          <p:stCondLst>
                                            <p:cond delay="0"/>
                                          </p:stCondLst>
                                        </p:cTn>
                                        <p:tgtEl>
                                          <p:spTgt spid="86"/>
                                        </p:tgtEl>
                                        <p:attrNameLst>
                                          <p:attrName>style.visibility</p:attrName>
                                        </p:attrNameLst>
                                      </p:cBhvr>
                                      <p:to>
                                        <p:strVal val="visible"/>
                                      </p:to>
                                    </p:set>
                                    <p:animEffect transition="in" filter="fade">
                                      <p:cBhvr>
                                        <p:cTn id="42" dur="250"/>
                                        <p:tgtEl>
                                          <p:spTgt spid="86"/>
                                        </p:tgtEl>
                                      </p:cBhvr>
                                    </p:animEffect>
                                    <p:anim calcmode="lin" valueType="num">
                                      <p:cBhvr>
                                        <p:cTn id="43" dur="250" fill="hold"/>
                                        <p:tgtEl>
                                          <p:spTgt spid="86"/>
                                        </p:tgtEl>
                                        <p:attrNameLst>
                                          <p:attrName>ppt_x</p:attrName>
                                        </p:attrNameLst>
                                      </p:cBhvr>
                                      <p:tavLst>
                                        <p:tav tm="0">
                                          <p:val>
                                            <p:strVal val="#ppt_x"/>
                                          </p:val>
                                        </p:tav>
                                        <p:tav tm="100000">
                                          <p:val>
                                            <p:strVal val="#ppt_x"/>
                                          </p:val>
                                        </p:tav>
                                      </p:tavLst>
                                    </p:anim>
                                    <p:anim calcmode="lin" valueType="num">
                                      <p:cBhvr>
                                        <p:cTn id="44" dur="250" fill="hold"/>
                                        <p:tgtEl>
                                          <p:spTgt spid="86"/>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750"/>
                                  </p:stCondLst>
                                  <p:childTnLst>
                                    <p:set>
                                      <p:cBhvr>
                                        <p:cTn id="46" dur="1" fill="hold">
                                          <p:stCondLst>
                                            <p:cond delay="0"/>
                                          </p:stCondLst>
                                        </p:cTn>
                                        <p:tgtEl>
                                          <p:spTgt spid="87"/>
                                        </p:tgtEl>
                                        <p:attrNameLst>
                                          <p:attrName>style.visibility</p:attrName>
                                        </p:attrNameLst>
                                      </p:cBhvr>
                                      <p:to>
                                        <p:strVal val="visible"/>
                                      </p:to>
                                    </p:set>
                                    <p:animEffect transition="in" filter="fade">
                                      <p:cBhvr>
                                        <p:cTn id="47" dur="250"/>
                                        <p:tgtEl>
                                          <p:spTgt spid="87"/>
                                        </p:tgtEl>
                                      </p:cBhvr>
                                    </p:animEffect>
                                    <p:anim calcmode="lin" valueType="num">
                                      <p:cBhvr>
                                        <p:cTn id="48" dur="250" fill="hold"/>
                                        <p:tgtEl>
                                          <p:spTgt spid="87"/>
                                        </p:tgtEl>
                                        <p:attrNameLst>
                                          <p:attrName>ppt_x</p:attrName>
                                        </p:attrNameLst>
                                      </p:cBhvr>
                                      <p:tavLst>
                                        <p:tav tm="0">
                                          <p:val>
                                            <p:strVal val="#ppt_x"/>
                                          </p:val>
                                        </p:tav>
                                        <p:tav tm="100000">
                                          <p:val>
                                            <p:strVal val="#ppt_x"/>
                                          </p:val>
                                        </p:tav>
                                      </p:tavLst>
                                    </p:anim>
                                    <p:anim calcmode="lin" valueType="num">
                                      <p:cBhvr>
                                        <p:cTn id="49" dur="250" fill="hold"/>
                                        <p:tgtEl>
                                          <p:spTgt spid="87"/>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750"/>
                                  </p:stCondLst>
                                  <p:childTnLst>
                                    <p:set>
                                      <p:cBhvr>
                                        <p:cTn id="51" dur="1" fill="hold">
                                          <p:stCondLst>
                                            <p:cond delay="0"/>
                                          </p:stCondLst>
                                        </p:cTn>
                                        <p:tgtEl>
                                          <p:spTgt spid="91"/>
                                        </p:tgtEl>
                                        <p:attrNameLst>
                                          <p:attrName>style.visibility</p:attrName>
                                        </p:attrNameLst>
                                      </p:cBhvr>
                                      <p:to>
                                        <p:strVal val="visible"/>
                                      </p:to>
                                    </p:set>
                                    <p:animEffect transition="in" filter="fade">
                                      <p:cBhvr>
                                        <p:cTn id="52" dur="250"/>
                                        <p:tgtEl>
                                          <p:spTgt spid="91"/>
                                        </p:tgtEl>
                                      </p:cBhvr>
                                    </p:animEffect>
                                    <p:anim calcmode="lin" valueType="num">
                                      <p:cBhvr>
                                        <p:cTn id="53" dur="250" fill="hold"/>
                                        <p:tgtEl>
                                          <p:spTgt spid="91"/>
                                        </p:tgtEl>
                                        <p:attrNameLst>
                                          <p:attrName>ppt_x</p:attrName>
                                        </p:attrNameLst>
                                      </p:cBhvr>
                                      <p:tavLst>
                                        <p:tav tm="0">
                                          <p:val>
                                            <p:strVal val="#ppt_x"/>
                                          </p:val>
                                        </p:tav>
                                        <p:tav tm="100000">
                                          <p:val>
                                            <p:strVal val="#ppt_x"/>
                                          </p:val>
                                        </p:tav>
                                      </p:tavLst>
                                    </p:anim>
                                    <p:anim calcmode="lin" valueType="num">
                                      <p:cBhvr>
                                        <p:cTn id="54" dur="250" fill="hold"/>
                                        <p:tgtEl>
                                          <p:spTgt spid="91"/>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750"/>
                                  </p:stCondLst>
                                  <p:childTnLst>
                                    <p:set>
                                      <p:cBhvr>
                                        <p:cTn id="56" dur="1" fill="hold">
                                          <p:stCondLst>
                                            <p:cond delay="0"/>
                                          </p:stCondLst>
                                        </p:cTn>
                                        <p:tgtEl>
                                          <p:spTgt spid="92"/>
                                        </p:tgtEl>
                                        <p:attrNameLst>
                                          <p:attrName>style.visibility</p:attrName>
                                        </p:attrNameLst>
                                      </p:cBhvr>
                                      <p:to>
                                        <p:strVal val="visible"/>
                                      </p:to>
                                    </p:set>
                                    <p:animEffect transition="in" filter="fade">
                                      <p:cBhvr>
                                        <p:cTn id="57" dur="250"/>
                                        <p:tgtEl>
                                          <p:spTgt spid="92"/>
                                        </p:tgtEl>
                                      </p:cBhvr>
                                    </p:animEffect>
                                    <p:anim calcmode="lin" valueType="num">
                                      <p:cBhvr>
                                        <p:cTn id="58" dur="250" fill="hold"/>
                                        <p:tgtEl>
                                          <p:spTgt spid="92"/>
                                        </p:tgtEl>
                                        <p:attrNameLst>
                                          <p:attrName>ppt_x</p:attrName>
                                        </p:attrNameLst>
                                      </p:cBhvr>
                                      <p:tavLst>
                                        <p:tav tm="0">
                                          <p:val>
                                            <p:strVal val="#ppt_x"/>
                                          </p:val>
                                        </p:tav>
                                        <p:tav tm="100000">
                                          <p:val>
                                            <p:strVal val="#ppt_x"/>
                                          </p:val>
                                        </p:tav>
                                      </p:tavLst>
                                    </p:anim>
                                    <p:anim calcmode="lin" valueType="num">
                                      <p:cBhvr>
                                        <p:cTn id="59" dur="250" fill="hold"/>
                                        <p:tgtEl>
                                          <p:spTgt spid="92"/>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750"/>
                                  </p:stCondLst>
                                  <p:childTnLst>
                                    <p:set>
                                      <p:cBhvr>
                                        <p:cTn id="61" dur="1" fill="hold">
                                          <p:stCondLst>
                                            <p:cond delay="0"/>
                                          </p:stCondLst>
                                        </p:cTn>
                                        <p:tgtEl>
                                          <p:spTgt spid="93"/>
                                        </p:tgtEl>
                                        <p:attrNameLst>
                                          <p:attrName>style.visibility</p:attrName>
                                        </p:attrNameLst>
                                      </p:cBhvr>
                                      <p:to>
                                        <p:strVal val="visible"/>
                                      </p:to>
                                    </p:set>
                                    <p:animEffect transition="in" filter="fade">
                                      <p:cBhvr>
                                        <p:cTn id="62" dur="250"/>
                                        <p:tgtEl>
                                          <p:spTgt spid="93"/>
                                        </p:tgtEl>
                                      </p:cBhvr>
                                    </p:animEffect>
                                    <p:anim calcmode="lin" valueType="num">
                                      <p:cBhvr>
                                        <p:cTn id="63" dur="250" fill="hold"/>
                                        <p:tgtEl>
                                          <p:spTgt spid="93"/>
                                        </p:tgtEl>
                                        <p:attrNameLst>
                                          <p:attrName>ppt_x</p:attrName>
                                        </p:attrNameLst>
                                      </p:cBhvr>
                                      <p:tavLst>
                                        <p:tav tm="0">
                                          <p:val>
                                            <p:strVal val="#ppt_x"/>
                                          </p:val>
                                        </p:tav>
                                        <p:tav tm="100000">
                                          <p:val>
                                            <p:strVal val="#ppt_x"/>
                                          </p:val>
                                        </p:tav>
                                      </p:tavLst>
                                    </p:anim>
                                    <p:anim calcmode="lin" valueType="num">
                                      <p:cBhvr>
                                        <p:cTn id="64" dur="250" fill="hold"/>
                                        <p:tgtEl>
                                          <p:spTgt spid="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19" grpId="0" animBg="1"/>
      <p:bldP spid="20" grpId="0"/>
      <p:bldP spid="21" grpId="0"/>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C:\Users\Administrator\Desktop\微立体创业计划\002.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92931" y="116632"/>
            <a:ext cx="936103" cy="93610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129035" y="404664"/>
            <a:ext cx="1569660" cy="369332"/>
          </a:xfrm>
          <a:prstGeom prst="rect">
            <a:avLst/>
          </a:prstGeom>
          <a:noFill/>
        </p:spPr>
        <p:txBody>
          <a:bodyPr wrap="none" rtlCol="0">
            <a:spAutoFit/>
          </a:bodyPr>
          <a:lstStyle/>
          <a:p>
            <a:r>
              <a:rPr lang="zh-CN" altLang="en-US" b="1" dirty="0">
                <a:solidFill>
                  <a:srgbClr val="0070C0"/>
                </a:solidFill>
                <a:latin typeface="微软雅黑" pitchFamily="34" charset="-122"/>
                <a:ea typeface="微软雅黑" pitchFamily="34" charset="-122"/>
                <a:sym typeface="Arial" pitchFamily="34" charset="0"/>
              </a:rPr>
              <a:t>等保发展历程</a:t>
            </a:r>
            <a:endParaRPr lang="zh-CN" altLang="en-US" baseline="-3000" dirty="0">
              <a:solidFill>
                <a:schemeClr val="tx1">
                  <a:lumMod val="50000"/>
                  <a:lumOff val="50000"/>
                </a:schemeClr>
              </a:solidFill>
              <a:latin typeface="微软雅黑" panose="020B0503020204020204" pitchFamily="34" charset="-122"/>
              <a:ea typeface="微软雅黑" panose="020B0503020204020204" pitchFamily="34" charset="-122"/>
              <a:sym typeface="Arial" pitchFamily="34" charset="0"/>
            </a:endParaRPr>
          </a:p>
        </p:txBody>
      </p:sp>
      <p:grpSp>
        <p:nvGrpSpPr>
          <p:cNvPr id="5" name="组合 4"/>
          <p:cNvGrpSpPr/>
          <p:nvPr/>
        </p:nvGrpSpPr>
        <p:grpSpPr>
          <a:xfrm>
            <a:off x="985018" y="2365105"/>
            <a:ext cx="10567747" cy="3196779"/>
            <a:chOff x="1138081" y="2254413"/>
            <a:chExt cx="11660048" cy="3527207"/>
          </a:xfrm>
        </p:grpSpPr>
        <p:sp>
          <p:nvSpPr>
            <p:cNvPr id="6" name="椭圆 5"/>
            <p:cNvSpPr/>
            <p:nvPr/>
          </p:nvSpPr>
          <p:spPr>
            <a:xfrm>
              <a:off x="1275068" y="5122168"/>
              <a:ext cx="8865709" cy="659452"/>
            </a:xfrm>
            <a:prstGeom prst="ellipse">
              <a:avLst/>
            </a:prstGeom>
            <a:gradFill flip="none" rotWithShape="1">
              <a:gsLst>
                <a:gs pos="100000">
                  <a:schemeClr val="bg1">
                    <a:lumMod val="75000"/>
                    <a:alpha val="0"/>
                  </a:schemeClr>
                </a:gs>
                <a:gs pos="29000">
                  <a:schemeClr val="tx1">
                    <a:alpha val="18000"/>
                  </a:schemeClr>
                </a:gs>
                <a:gs pos="0">
                  <a:schemeClr val="tx1">
                    <a:alpha val="30000"/>
                  </a:schemeClr>
                </a:gs>
              </a:gsLst>
              <a:path path="shape">
                <a:fillToRect l="50000" t="50000" r="50000" b="50000"/>
              </a:path>
              <a:tileRect/>
            </a:grad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7" name="任意多边形 6"/>
            <p:cNvSpPr/>
            <p:nvPr/>
          </p:nvSpPr>
          <p:spPr>
            <a:xfrm rot="20175034">
              <a:off x="1138081" y="2254413"/>
              <a:ext cx="11660048" cy="2820999"/>
            </a:xfrm>
            <a:custGeom>
              <a:avLst/>
              <a:gdLst>
                <a:gd name="connsiteX0" fmla="*/ 371475 w 8134350"/>
                <a:gd name="connsiteY0" fmla="*/ 0 h 3473725"/>
                <a:gd name="connsiteX1" fmla="*/ 3680363 w 8134350"/>
                <a:gd name="connsiteY1" fmla="*/ 0 h 3473725"/>
                <a:gd name="connsiteX2" fmla="*/ 4051838 w 8134350"/>
                <a:gd name="connsiteY2" fmla="*/ 371475 h 3473725"/>
                <a:gd name="connsiteX3" fmla="*/ 4051838 w 8134350"/>
                <a:gd name="connsiteY3" fmla="*/ 371477 h 3473725"/>
                <a:gd name="connsiteX4" fmla="*/ 4051838 w 8134350"/>
                <a:gd name="connsiteY4" fmla="*/ 2267624 h 3473725"/>
                <a:gd name="connsiteX5" fmla="*/ 6989250 w 8134350"/>
                <a:gd name="connsiteY5" fmla="*/ 2267624 h 3473725"/>
                <a:gd name="connsiteX6" fmla="*/ 7009698 w 8134350"/>
                <a:gd name="connsiteY6" fmla="*/ 2269686 h 3473725"/>
                <a:gd name="connsiteX7" fmla="*/ 7009698 w 8134350"/>
                <a:gd name="connsiteY7" fmla="*/ 1961252 h 3473725"/>
                <a:gd name="connsiteX8" fmla="*/ 7012047 w 8134350"/>
                <a:gd name="connsiteY8" fmla="*/ 1930538 h 3473725"/>
                <a:gd name="connsiteX9" fmla="*/ 7015807 w 8134350"/>
                <a:gd name="connsiteY9" fmla="*/ 1914575 h 3473725"/>
                <a:gd name="connsiteX10" fmla="*/ 7016792 w 8134350"/>
                <a:gd name="connsiteY10" fmla="*/ 1908843 h 3473725"/>
                <a:gd name="connsiteX11" fmla="*/ 7017969 w 8134350"/>
                <a:gd name="connsiteY11" fmla="*/ 1905400 h 3473725"/>
                <a:gd name="connsiteX12" fmla="*/ 7018786 w 8134350"/>
                <a:gd name="connsiteY12" fmla="*/ 1901931 h 3473725"/>
                <a:gd name="connsiteX13" fmla="*/ 7020948 w 8134350"/>
                <a:gd name="connsiteY13" fmla="*/ 1896681 h 3473725"/>
                <a:gd name="connsiteX14" fmla="*/ 7026411 w 8134350"/>
                <a:gd name="connsiteY14" fmla="*/ 1880696 h 3473725"/>
                <a:gd name="connsiteX15" fmla="*/ 7140860 w 8134350"/>
                <a:gd name="connsiteY15" fmla="*/ 1805626 h 3473725"/>
                <a:gd name="connsiteX16" fmla="*/ 7184389 w 8134350"/>
                <a:gd name="connsiteY16" fmla="*/ 1824914 h 3473725"/>
                <a:gd name="connsiteX17" fmla="*/ 8076507 w 8134350"/>
                <a:gd name="connsiteY17" fmla="*/ 2503656 h 3473725"/>
                <a:gd name="connsiteX18" fmla="*/ 8134063 w 8134350"/>
                <a:gd name="connsiteY18" fmla="*/ 2625031 h 3473725"/>
                <a:gd name="connsiteX19" fmla="*/ 8134030 w 8134350"/>
                <a:gd name="connsiteY19" fmla="*/ 2647103 h 3473725"/>
                <a:gd name="connsiteX20" fmla="*/ 8133955 w 8134350"/>
                <a:gd name="connsiteY20" fmla="*/ 2647768 h 3473725"/>
                <a:gd name="connsiteX21" fmla="*/ 8134063 w 8134350"/>
                <a:gd name="connsiteY21" fmla="*/ 2653167 h 3473725"/>
                <a:gd name="connsiteX22" fmla="*/ 8076507 w 8134350"/>
                <a:gd name="connsiteY22" fmla="*/ 2774542 h 3473725"/>
                <a:gd name="connsiteX23" fmla="*/ 7184389 w 8134350"/>
                <a:gd name="connsiteY23" fmla="*/ 3453283 h 3473725"/>
                <a:gd name="connsiteX24" fmla="*/ 7040099 w 8134350"/>
                <a:gd name="connsiteY24" fmla="*/ 3422552 h 3473725"/>
                <a:gd name="connsiteX25" fmla="*/ 7033235 w 8134350"/>
                <a:gd name="connsiteY25" fmla="*/ 3409989 h 3473725"/>
                <a:gd name="connsiteX26" fmla="*/ 7029448 w 8134350"/>
                <a:gd name="connsiteY26" fmla="*/ 3403942 h 3473725"/>
                <a:gd name="connsiteX27" fmla="*/ 7027973 w 8134350"/>
                <a:gd name="connsiteY27" fmla="*/ 3400360 h 3473725"/>
                <a:gd name="connsiteX28" fmla="*/ 7026411 w 8134350"/>
                <a:gd name="connsiteY28" fmla="*/ 3397501 h 3473725"/>
                <a:gd name="connsiteX29" fmla="*/ 7024537 w 8134350"/>
                <a:gd name="connsiteY29" fmla="*/ 3392018 h 3473725"/>
                <a:gd name="connsiteX30" fmla="*/ 7018786 w 8134350"/>
                <a:gd name="connsiteY30" fmla="*/ 3378055 h 3473725"/>
                <a:gd name="connsiteX31" fmla="*/ 7009698 w 8134350"/>
                <a:gd name="connsiteY31" fmla="*/ 3318734 h 3473725"/>
                <a:gd name="connsiteX32" fmla="*/ 7009698 w 8134350"/>
                <a:gd name="connsiteY32" fmla="*/ 3008513 h 3473725"/>
                <a:gd name="connsiteX33" fmla="*/ 6989250 w 8134350"/>
                <a:gd name="connsiteY33" fmla="*/ 3010574 h 3473725"/>
                <a:gd name="connsiteX34" fmla="*/ 3680362 w 8134350"/>
                <a:gd name="connsiteY34" fmla="*/ 3010574 h 3473725"/>
                <a:gd name="connsiteX35" fmla="*/ 3308887 w 8134350"/>
                <a:gd name="connsiteY35" fmla="*/ 2639099 h 3473725"/>
                <a:gd name="connsiteX36" fmla="*/ 3308888 w 8134350"/>
                <a:gd name="connsiteY36" fmla="*/ 2639094 h 3473725"/>
                <a:gd name="connsiteX37" fmla="*/ 3308888 w 8134350"/>
                <a:gd name="connsiteY37" fmla="*/ 742950 h 3473725"/>
                <a:gd name="connsiteX38" fmla="*/ 371475 w 8134350"/>
                <a:gd name="connsiteY38" fmla="*/ 742950 h 3473725"/>
                <a:gd name="connsiteX39" fmla="*/ 0 w 8134350"/>
                <a:gd name="connsiteY39" fmla="*/ 371475 h 3473725"/>
                <a:gd name="connsiteX40" fmla="*/ 371475 w 8134350"/>
                <a:gd name="connsiteY40" fmla="*/ 0 h 347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4350" h="3473725">
                  <a:moveTo>
                    <a:pt x="371475" y="0"/>
                  </a:moveTo>
                  <a:lnTo>
                    <a:pt x="3680363" y="0"/>
                  </a:lnTo>
                  <a:cubicBezTo>
                    <a:pt x="3885523" y="0"/>
                    <a:pt x="4051838" y="166315"/>
                    <a:pt x="4051838" y="371475"/>
                  </a:cubicBezTo>
                  <a:lnTo>
                    <a:pt x="4051838" y="371477"/>
                  </a:lnTo>
                  <a:lnTo>
                    <a:pt x="4051838" y="2267624"/>
                  </a:lnTo>
                  <a:lnTo>
                    <a:pt x="6989250" y="2267624"/>
                  </a:lnTo>
                  <a:lnTo>
                    <a:pt x="7009698" y="2269686"/>
                  </a:lnTo>
                  <a:lnTo>
                    <a:pt x="7009698" y="1961252"/>
                  </a:lnTo>
                  <a:cubicBezTo>
                    <a:pt x="7009698" y="1950731"/>
                    <a:pt x="7010507" y="1940459"/>
                    <a:pt x="7012047" y="1930538"/>
                  </a:cubicBezTo>
                  <a:lnTo>
                    <a:pt x="7015807" y="1914575"/>
                  </a:lnTo>
                  <a:lnTo>
                    <a:pt x="7016792" y="1908843"/>
                  </a:lnTo>
                  <a:lnTo>
                    <a:pt x="7017969" y="1905400"/>
                  </a:lnTo>
                  <a:lnTo>
                    <a:pt x="7018786" y="1901931"/>
                  </a:lnTo>
                  <a:lnTo>
                    <a:pt x="7020948" y="1896681"/>
                  </a:lnTo>
                  <a:lnTo>
                    <a:pt x="7026411" y="1880696"/>
                  </a:lnTo>
                  <a:cubicBezTo>
                    <a:pt x="7050362" y="1826027"/>
                    <a:pt x="7096135" y="1798312"/>
                    <a:pt x="7140860" y="1805626"/>
                  </a:cubicBezTo>
                  <a:cubicBezTo>
                    <a:pt x="7155769" y="1808064"/>
                    <a:pt x="7170560" y="1814393"/>
                    <a:pt x="7184389" y="1824914"/>
                  </a:cubicBezTo>
                  <a:lnTo>
                    <a:pt x="8076507" y="2503656"/>
                  </a:lnTo>
                  <a:cubicBezTo>
                    <a:pt x="8111078" y="2529958"/>
                    <a:pt x="8131446" y="2576230"/>
                    <a:pt x="8134063" y="2625031"/>
                  </a:cubicBezTo>
                  <a:cubicBezTo>
                    <a:pt x="8134455" y="2632351"/>
                    <a:pt x="8134449" y="2639728"/>
                    <a:pt x="8134030" y="2647103"/>
                  </a:cubicBezTo>
                  <a:lnTo>
                    <a:pt x="8133955" y="2647768"/>
                  </a:lnTo>
                  <a:lnTo>
                    <a:pt x="8134063" y="2653167"/>
                  </a:lnTo>
                  <a:cubicBezTo>
                    <a:pt x="8131446" y="2701968"/>
                    <a:pt x="8111078" y="2748240"/>
                    <a:pt x="8076507" y="2774542"/>
                  </a:cubicBezTo>
                  <a:lnTo>
                    <a:pt x="7184389" y="3453283"/>
                  </a:lnTo>
                  <a:cubicBezTo>
                    <a:pt x="7135990" y="3490106"/>
                    <a:pt x="7075788" y="3475588"/>
                    <a:pt x="7040099" y="3422552"/>
                  </a:cubicBezTo>
                  <a:lnTo>
                    <a:pt x="7033235" y="3409989"/>
                  </a:lnTo>
                  <a:lnTo>
                    <a:pt x="7029448" y="3403942"/>
                  </a:lnTo>
                  <a:lnTo>
                    <a:pt x="7027973" y="3400360"/>
                  </a:lnTo>
                  <a:lnTo>
                    <a:pt x="7026411" y="3397501"/>
                  </a:lnTo>
                  <a:lnTo>
                    <a:pt x="7024537" y="3392018"/>
                  </a:lnTo>
                  <a:lnTo>
                    <a:pt x="7018786" y="3378055"/>
                  </a:lnTo>
                  <a:cubicBezTo>
                    <a:pt x="7012934" y="3359822"/>
                    <a:pt x="7009698" y="3339776"/>
                    <a:pt x="7009698" y="3318734"/>
                  </a:cubicBezTo>
                  <a:lnTo>
                    <a:pt x="7009698" y="3008513"/>
                  </a:lnTo>
                  <a:lnTo>
                    <a:pt x="6989250" y="3010574"/>
                  </a:lnTo>
                  <a:lnTo>
                    <a:pt x="3680362" y="3010574"/>
                  </a:lnTo>
                  <a:cubicBezTo>
                    <a:pt x="3475202" y="3010574"/>
                    <a:pt x="3308887" y="2844259"/>
                    <a:pt x="3308887" y="2639099"/>
                  </a:cubicBezTo>
                  <a:lnTo>
                    <a:pt x="3308888" y="2639094"/>
                  </a:lnTo>
                  <a:lnTo>
                    <a:pt x="3308888" y="742950"/>
                  </a:lnTo>
                  <a:lnTo>
                    <a:pt x="371475" y="742950"/>
                  </a:lnTo>
                  <a:cubicBezTo>
                    <a:pt x="166315" y="742950"/>
                    <a:pt x="0" y="576635"/>
                    <a:pt x="0" y="371475"/>
                  </a:cubicBezTo>
                  <a:cubicBezTo>
                    <a:pt x="0" y="166315"/>
                    <a:pt x="166315" y="0"/>
                    <a:pt x="371475" y="0"/>
                  </a:cubicBezTo>
                  <a:close/>
                </a:path>
              </a:pathLst>
            </a:custGeom>
            <a:gradFill>
              <a:gsLst>
                <a:gs pos="85500">
                  <a:schemeClr val="bg1">
                    <a:lumMod val="75000"/>
                  </a:schemeClr>
                </a:gs>
                <a:gs pos="71000">
                  <a:schemeClr val="bg1">
                    <a:lumMod val="95000"/>
                  </a:schemeClr>
                </a:gs>
                <a:gs pos="54000">
                  <a:schemeClr val="bg1">
                    <a:lumMod val="75000"/>
                  </a:schemeClr>
                </a:gs>
                <a:gs pos="37000">
                  <a:schemeClr val="bg1">
                    <a:lumMod val="95000"/>
                  </a:schemeClr>
                </a:gs>
                <a:gs pos="19000">
                  <a:schemeClr val="bg1">
                    <a:lumMod val="75000"/>
                  </a:schemeClr>
                </a:gs>
                <a:gs pos="100000">
                  <a:schemeClr val="bg1">
                    <a:lumMod val="95000"/>
                  </a:schemeClr>
                </a:gs>
                <a:gs pos="0">
                  <a:schemeClr val="bg1">
                    <a:lumMod val="95000"/>
                  </a:schemeClr>
                </a:gs>
              </a:gsLst>
              <a:lin ang="6000000" scaled="0"/>
            </a:gradFill>
            <a:ln w="31750">
              <a:noFill/>
            </a:ln>
            <a:effectLst>
              <a:outerShdw blurRad="50800" dist="38100" dir="2700000" algn="tl" rotWithShape="0">
                <a:prstClr val="black">
                  <a:alpha val="40000"/>
                </a:prstClr>
              </a:outerShdw>
            </a:effectLst>
            <a:scene3d>
              <a:camera prst="perspectiveRelaxedModerately"/>
              <a:lightRig rig="threePt" dir="t">
                <a:rot lat="0" lon="0" rev="0"/>
              </a:lightRig>
            </a:scene3d>
            <a:sp3d extrusionH="368300" prstMaterial="matte">
              <a:extrusionClr>
                <a:schemeClr val="bg1">
                  <a:lumMod val="65000"/>
                </a:schemeClr>
              </a:extrusionClr>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24" name="组合 23"/>
          <p:cNvGrpSpPr/>
          <p:nvPr/>
        </p:nvGrpSpPr>
        <p:grpSpPr>
          <a:xfrm rot="10800000">
            <a:off x="3263463" y="2303775"/>
            <a:ext cx="1068858" cy="1864217"/>
            <a:chOff x="5614955" y="3718139"/>
            <a:chExt cx="1068858" cy="1864217"/>
          </a:xfrm>
        </p:grpSpPr>
        <p:sp>
          <p:nvSpPr>
            <p:cNvPr id="25" name="椭圆 24"/>
            <p:cNvSpPr/>
            <p:nvPr/>
          </p:nvSpPr>
          <p:spPr>
            <a:xfrm>
              <a:off x="5714805" y="3861166"/>
              <a:ext cx="882164" cy="882164"/>
            </a:xfrm>
            <a:prstGeom prst="ellipse">
              <a:avLst/>
            </a:prstGeom>
            <a:gradFill>
              <a:gsLst>
                <a:gs pos="100000">
                  <a:schemeClr val="bg1"/>
                </a:gs>
                <a:gs pos="0">
                  <a:schemeClr val="bg1">
                    <a:lumMod val="75000"/>
                  </a:schemeClr>
                </a:gs>
              </a:gsLst>
              <a:lin ang="2700000" scaled="1"/>
            </a:grad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32" name="文本框 24"/>
            <p:cNvSpPr txBox="1"/>
            <p:nvPr/>
          </p:nvSpPr>
          <p:spPr>
            <a:xfrm rot="10800000">
              <a:off x="5676833" y="4089303"/>
              <a:ext cx="959272" cy="400110"/>
            </a:xfrm>
            <a:prstGeom prst="rect">
              <a:avLst/>
            </a:prstGeom>
            <a:noFill/>
          </p:spPr>
          <p:txBody>
            <a:bodyPr wrap="square" rtlCol="0">
              <a:spAutoFit/>
            </a:bodyPr>
            <a:lstStyle/>
            <a:p>
              <a:pPr algn="ctr"/>
              <a:r>
                <a:rPr lang="en-US" altLang="zh-CN" sz="2000" dirty="0">
                  <a:solidFill>
                    <a:srgbClr val="0070C0"/>
                  </a:solidFill>
                  <a:latin typeface="Impact MT Std" pitchFamily="34" charset="0"/>
                </a:rPr>
                <a:t>2005</a:t>
              </a:r>
              <a:endParaRPr lang="zh-CN" altLang="en-US" sz="2000" dirty="0">
                <a:solidFill>
                  <a:srgbClr val="0070C0"/>
                </a:solidFill>
                <a:latin typeface="Impact MT Std" pitchFamily="34" charset="0"/>
              </a:endParaRPr>
            </a:p>
          </p:txBody>
        </p:sp>
        <p:grpSp>
          <p:nvGrpSpPr>
            <p:cNvPr id="27" name="组合 26"/>
            <p:cNvGrpSpPr/>
            <p:nvPr/>
          </p:nvGrpSpPr>
          <p:grpSpPr>
            <a:xfrm>
              <a:off x="5614955" y="3718139"/>
              <a:ext cx="1068858" cy="1864217"/>
              <a:chOff x="2499058" y="3318525"/>
              <a:chExt cx="1068858" cy="1864217"/>
            </a:xfrm>
          </p:grpSpPr>
          <p:sp>
            <p:nvSpPr>
              <p:cNvPr id="28" name="弧形 27"/>
              <p:cNvSpPr/>
              <p:nvPr/>
            </p:nvSpPr>
            <p:spPr>
              <a:xfrm flipH="1">
                <a:off x="2499058" y="3368205"/>
                <a:ext cx="1068858" cy="1068858"/>
              </a:xfrm>
              <a:prstGeom prst="arc">
                <a:avLst>
                  <a:gd name="adj1" fmla="val 16200000"/>
                  <a:gd name="adj2" fmla="val 5620576"/>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70C0"/>
                  </a:solidFill>
                </a:endParaRPr>
              </a:p>
            </p:txBody>
          </p:sp>
          <p:sp>
            <p:nvSpPr>
              <p:cNvPr id="29" name="椭圆 28"/>
              <p:cNvSpPr/>
              <p:nvPr/>
            </p:nvSpPr>
            <p:spPr>
              <a:xfrm>
                <a:off x="3009485" y="3318525"/>
                <a:ext cx="93725" cy="93725"/>
              </a:xfrm>
              <a:prstGeom prst="ellipse">
                <a:avLst/>
              </a:prstGeom>
              <a:solidFill>
                <a:srgbClr val="1B29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30" name="任意多边形 29"/>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31" name="椭圆 30"/>
              <p:cNvSpPr/>
              <p:nvPr/>
            </p:nvSpPr>
            <p:spPr>
              <a:xfrm>
                <a:off x="3403594" y="5089017"/>
                <a:ext cx="93725" cy="9372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grpSp>
      <p:grpSp>
        <p:nvGrpSpPr>
          <p:cNvPr id="44" name="组合 43"/>
          <p:cNvGrpSpPr/>
          <p:nvPr/>
        </p:nvGrpSpPr>
        <p:grpSpPr>
          <a:xfrm rot="10800000">
            <a:off x="5172745" y="3501008"/>
            <a:ext cx="1068858" cy="1893925"/>
            <a:chOff x="7646597" y="1163049"/>
            <a:chExt cx="1068858" cy="1893925"/>
          </a:xfrm>
        </p:grpSpPr>
        <p:sp>
          <p:nvSpPr>
            <p:cNvPr id="45" name="椭圆 44"/>
            <p:cNvSpPr/>
            <p:nvPr/>
          </p:nvSpPr>
          <p:spPr>
            <a:xfrm>
              <a:off x="7712655" y="2014622"/>
              <a:ext cx="882164" cy="882164"/>
            </a:xfrm>
            <a:prstGeom prst="ellipse">
              <a:avLst/>
            </a:prstGeom>
            <a:gradFill>
              <a:gsLst>
                <a:gs pos="100000">
                  <a:schemeClr val="bg1"/>
                </a:gs>
                <a:gs pos="0">
                  <a:schemeClr val="bg1">
                    <a:lumMod val="75000"/>
                  </a:schemeClr>
                </a:gs>
              </a:gsLst>
              <a:lin ang="2700000" scaled="1"/>
            </a:grad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52" name="文本框 27"/>
            <p:cNvSpPr txBox="1"/>
            <p:nvPr/>
          </p:nvSpPr>
          <p:spPr>
            <a:xfrm rot="10800000">
              <a:off x="7654749" y="2219045"/>
              <a:ext cx="899347" cy="400110"/>
            </a:xfrm>
            <a:prstGeom prst="rect">
              <a:avLst/>
            </a:prstGeom>
            <a:noFill/>
          </p:spPr>
          <p:txBody>
            <a:bodyPr wrap="square" rtlCol="0">
              <a:spAutoFit/>
            </a:bodyPr>
            <a:lstStyle/>
            <a:p>
              <a:pPr algn="ctr"/>
              <a:r>
                <a:rPr lang="en-US" altLang="zh-CN" sz="2000" dirty="0">
                  <a:solidFill>
                    <a:srgbClr val="0070C0"/>
                  </a:solidFill>
                  <a:latin typeface="Impact MT Std" pitchFamily="34" charset="0"/>
                </a:rPr>
                <a:t>2007</a:t>
              </a:r>
              <a:endParaRPr lang="zh-CN" altLang="en-US" sz="2000" dirty="0">
                <a:solidFill>
                  <a:srgbClr val="0070C0"/>
                </a:solidFill>
                <a:latin typeface="Impact MT Std" pitchFamily="34" charset="0"/>
              </a:endParaRPr>
            </a:p>
          </p:txBody>
        </p:sp>
        <p:grpSp>
          <p:nvGrpSpPr>
            <p:cNvPr id="47" name="组合 46"/>
            <p:cNvGrpSpPr/>
            <p:nvPr/>
          </p:nvGrpSpPr>
          <p:grpSpPr>
            <a:xfrm flipH="1" flipV="1">
              <a:off x="7646597" y="1163049"/>
              <a:ext cx="1068858" cy="1893925"/>
              <a:chOff x="2968407" y="3560647"/>
              <a:chExt cx="1068858" cy="1893925"/>
            </a:xfrm>
          </p:grpSpPr>
          <p:sp>
            <p:nvSpPr>
              <p:cNvPr id="48" name="弧形 47"/>
              <p:cNvSpPr/>
              <p:nvPr/>
            </p:nvSpPr>
            <p:spPr>
              <a:xfrm flipH="1">
                <a:off x="2968407" y="3632655"/>
                <a:ext cx="1068858" cy="1068858"/>
              </a:xfrm>
              <a:prstGeom prst="arc">
                <a:avLst>
                  <a:gd name="adj1" fmla="val 16200000"/>
                  <a:gd name="adj2" fmla="val 5620576"/>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70C0"/>
                  </a:solidFill>
                </a:endParaRPr>
              </a:p>
            </p:txBody>
          </p:sp>
          <p:sp>
            <p:nvSpPr>
              <p:cNvPr id="49" name="椭圆 48"/>
              <p:cNvSpPr/>
              <p:nvPr/>
            </p:nvSpPr>
            <p:spPr>
              <a:xfrm>
                <a:off x="3367476" y="3560647"/>
                <a:ext cx="93725" cy="93725"/>
              </a:xfrm>
              <a:prstGeom prst="ellipse">
                <a:avLst/>
              </a:prstGeom>
              <a:solidFill>
                <a:srgbClr val="1B29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50" name="任意多边形 49"/>
              <p:cNvSpPr/>
              <p:nvPr/>
            </p:nvSpPr>
            <p:spPr>
              <a:xfrm>
                <a:off x="3533210" y="4680175"/>
                <a:ext cx="388620" cy="752679"/>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51" name="椭圆 50"/>
              <p:cNvSpPr/>
              <p:nvPr/>
            </p:nvSpPr>
            <p:spPr>
              <a:xfrm>
                <a:off x="3893250" y="5360847"/>
                <a:ext cx="93725" cy="9372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grpSp>
      <p:grpSp>
        <p:nvGrpSpPr>
          <p:cNvPr id="54" name="组合 53"/>
          <p:cNvGrpSpPr/>
          <p:nvPr/>
        </p:nvGrpSpPr>
        <p:grpSpPr>
          <a:xfrm>
            <a:off x="6171210" y="5108023"/>
            <a:ext cx="2420416" cy="1161659"/>
            <a:chOff x="3451161" y="3743411"/>
            <a:chExt cx="2937754" cy="1161659"/>
          </a:xfrm>
        </p:grpSpPr>
        <p:sp>
          <p:nvSpPr>
            <p:cNvPr id="55" name="文本框 39"/>
            <p:cNvSpPr txBox="1"/>
            <p:nvPr/>
          </p:nvSpPr>
          <p:spPr>
            <a:xfrm>
              <a:off x="3451161" y="3743411"/>
              <a:ext cx="2937754" cy="400110"/>
            </a:xfrm>
            <a:prstGeom prst="rect">
              <a:avLst/>
            </a:prstGeom>
            <a:noFill/>
          </p:spPr>
          <p:txBody>
            <a:bodyPr wrap="square" rtlCol="0">
              <a:spAutoFit/>
            </a:bodyPr>
            <a:lstStyle/>
            <a:p>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公通字</a:t>
              </a:r>
              <a:r>
                <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rPr>
                <a:t>[2007]43</a:t>
              </a: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号</a:t>
              </a:r>
              <a:r>
                <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6" name="文本框 40"/>
            <p:cNvSpPr txBox="1"/>
            <p:nvPr/>
          </p:nvSpPr>
          <p:spPr>
            <a:xfrm>
              <a:off x="3457509" y="4166406"/>
              <a:ext cx="2646169" cy="738664"/>
            </a:xfrm>
            <a:prstGeom prst="rect">
              <a:avLst/>
            </a:prstGeom>
            <a:noFill/>
          </p:spPr>
          <p:txBody>
            <a:bodyPr wrap="square" rtlCol="0">
              <a:spAutoFit/>
            </a:bodyPr>
            <a:lstStyle/>
            <a:p>
              <a:pPr algn="just"/>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等级保护管理办法发布，明确如何建设、如何监管以及如何选择服务商等</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2639975" y="2048971"/>
            <a:ext cx="2924631" cy="872933"/>
            <a:chOff x="3451161" y="3849925"/>
            <a:chExt cx="3211952" cy="661807"/>
          </a:xfrm>
        </p:grpSpPr>
        <p:sp>
          <p:nvSpPr>
            <p:cNvPr id="61" name="文本框 39"/>
            <p:cNvSpPr txBox="1"/>
            <p:nvPr/>
          </p:nvSpPr>
          <p:spPr>
            <a:xfrm>
              <a:off x="3451161" y="3849925"/>
              <a:ext cx="3045228" cy="303340"/>
            </a:xfrm>
            <a:prstGeom prst="rect">
              <a:avLst/>
            </a:prstGeom>
            <a:noFill/>
          </p:spPr>
          <p:txBody>
            <a:bodyPr wrap="square" rtlCol="0">
              <a:spAutoFit/>
            </a:bodyPr>
            <a:lstStyle/>
            <a:p>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公安部四大标准</a:t>
              </a:r>
            </a:p>
          </p:txBody>
        </p:sp>
        <p:sp>
          <p:nvSpPr>
            <p:cNvPr id="62" name="文本框 40"/>
            <p:cNvSpPr txBox="1"/>
            <p:nvPr/>
          </p:nvSpPr>
          <p:spPr>
            <a:xfrm>
              <a:off x="3457510" y="4115057"/>
              <a:ext cx="3205603" cy="396675"/>
            </a:xfrm>
            <a:prstGeom prst="rect">
              <a:avLst/>
            </a:prstGeom>
            <a:noFill/>
          </p:spPr>
          <p:txBody>
            <a:bodyPr wrap="square" rtlCol="0">
              <a:spAutoFit/>
            </a:bodyPr>
            <a:lstStyle/>
            <a:p>
              <a:pPr algn="just"/>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基本要求</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定级指南</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t>
              </a:r>
            </a:p>
            <a:p>
              <a:pPr algn="just"/>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实施指南</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测评标准</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53" name="PA_任意多边形 12"/>
          <p:cNvSpPr>
            <a:spLocks noEditPoints="1"/>
          </p:cNvSpPr>
          <p:nvPr>
            <p:custDataLst>
              <p:tags r:id="rId1"/>
            </p:custDataLst>
          </p:nvPr>
        </p:nvSpPr>
        <p:spPr bwMode="auto">
          <a:xfrm>
            <a:off x="419415" y="353328"/>
            <a:ext cx="479028" cy="472003"/>
          </a:xfrm>
          <a:custGeom>
            <a:avLst/>
            <a:gdLst>
              <a:gd name="T0" fmla="*/ 428 w 910"/>
              <a:gd name="T1" fmla="*/ 152 h 1011"/>
              <a:gd name="T2" fmla="*/ 910 w 910"/>
              <a:gd name="T3" fmla="*/ 485 h 1011"/>
              <a:gd name="T4" fmla="*/ 910 w 910"/>
              <a:gd name="T5" fmla="*/ 429 h 1011"/>
              <a:gd name="T6" fmla="*/ 705 w 910"/>
              <a:gd name="T7" fmla="*/ 280 h 1011"/>
              <a:gd name="T8" fmla="*/ 584 w 910"/>
              <a:gd name="T9" fmla="*/ 178 h 1011"/>
              <a:gd name="T10" fmla="*/ 659 w 910"/>
              <a:gd name="T11" fmla="*/ 48 h 1011"/>
              <a:gd name="T12" fmla="*/ 151 w 910"/>
              <a:gd name="T13" fmla="*/ 485 h 1011"/>
              <a:gd name="T14" fmla="*/ 75 w 910"/>
              <a:gd name="T15" fmla="*/ 204 h 1011"/>
              <a:gd name="T16" fmla="*/ 47 w 910"/>
              <a:gd name="T17" fmla="*/ 254 h 1011"/>
              <a:gd name="T18" fmla="*/ 253 w 910"/>
              <a:gd name="T19" fmla="*/ 48 h 1011"/>
              <a:gd name="T20" fmla="*/ 456 w 910"/>
              <a:gd name="T21" fmla="*/ 221 h 1011"/>
              <a:gd name="T22" fmla="*/ 549 w 910"/>
              <a:gd name="T23" fmla="*/ 243 h 1011"/>
              <a:gd name="T24" fmla="*/ 627 w 910"/>
              <a:gd name="T25" fmla="*/ 293 h 1011"/>
              <a:gd name="T26" fmla="*/ 670 w 910"/>
              <a:gd name="T27" fmla="*/ 349 h 1011"/>
              <a:gd name="T28" fmla="*/ 698 w 910"/>
              <a:gd name="T29" fmla="*/ 440 h 1011"/>
              <a:gd name="T30" fmla="*/ 690 w 910"/>
              <a:gd name="T31" fmla="*/ 531 h 1011"/>
              <a:gd name="T32" fmla="*/ 649 w 910"/>
              <a:gd name="T33" fmla="*/ 613 h 1011"/>
              <a:gd name="T34" fmla="*/ 586 w 910"/>
              <a:gd name="T35" fmla="*/ 695 h 1011"/>
              <a:gd name="T36" fmla="*/ 621 w 910"/>
              <a:gd name="T37" fmla="*/ 710 h 1011"/>
              <a:gd name="T38" fmla="*/ 627 w 910"/>
              <a:gd name="T39" fmla="*/ 771 h 1011"/>
              <a:gd name="T40" fmla="*/ 621 w 910"/>
              <a:gd name="T41" fmla="*/ 801 h 1011"/>
              <a:gd name="T42" fmla="*/ 627 w 910"/>
              <a:gd name="T43" fmla="*/ 861 h 1011"/>
              <a:gd name="T44" fmla="*/ 324 w 910"/>
              <a:gd name="T45" fmla="*/ 920 h 1011"/>
              <a:gd name="T46" fmla="*/ 294 w 910"/>
              <a:gd name="T47" fmla="*/ 885 h 1011"/>
              <a:gd name="T48" fmla="*/ 292 w 910"/>
              <a:gd name="T49" fmla="*/ 846 h 1011"/>
              <a:gd name="T50" fmla="*/ 298 w 910"/>
              <a:gd name="T51" fmla="*/ 814 h 1011"/>
              <a:gd name="T52" fmla="*/ 292 w 910"/>
              <a:gd name="T53" fmla="*/ 777 h 1011"/>
              <a:gd name="T54" fmla="*/ 300 w 910"/>
              <a:gd name="T55" fmla="*/ 732 h 1011"/>
              <a:gd name="T56" fmla="*/ 331 w 910"/>
              <a:gd name="T57" fmla="*/ 673 h 1011"/>
              <a:gd name="T58" fmla="*/ 266 w 910"/>
              <a:gd name="T59" fmla="*/ 615 h 1011"/>
              <a:gd name="T60" fmla="*/ 222 w 910"/>
              <a:gd name="T61" fmla="*/ 531 h 1011"/>
              <a:gd name="T62" fmla="*/ 214 w 910"/>
              <a:gd name="T63" fmla="*/ 440 h 1011"/>
              <a:gd name="T64" fmla="*/ 242 w 910"/>
              <a:gd name="T65" fmla="*/ 349 h 1011"/>
              <a:gd name="T66" fmla="*/ 285 w 910"/>
              <a:gd name="T67" fmla="*/ 293 h 1011"/>
              <a:gd name="T68" fmla="*/ 361 w 910"/>
              <a:gd name="T69" fmla="*/ 241 h 1011"/>
              <a:gd name="T70" fmla="*/ 456 w 910"/>
              <a:gd name="T71" fmla="*/ 221 h 1011"/>
              <a:gd name="T72" fmla="*/ 530 w 910"/>
              <a:gd name="T73" fmla="*/ 942 h 1011"/>
              <a:gd name="T74" fmla="*/ 517 w 910"/>
              <a:gd name="T75" fmla="*/ 980 h 1011"/>
              <a:gd name="T76" fmla="*/ 473 w 910"/>
              <a:gd name="T77" fmla="*/ 1011 h 1011"/>
              <a:gd name="T78" fmla="*/ 434 w 910"/>
              <a:gd name="T79" fmla="*/ 1006 h 1011"/>
              <a:gd name="T80" fmla="*/ 398 w 910"/>
              <a:gd name="T81" fmla="*/ 974 h 1011"/>
              <a:gd name="T82" fmla="*/ 527 w 910"/>
              <a:gd name="T83" fmla="*/ 939 h 1011"/>
              <a:gd name="T84" fmla="*/ 341 w 910"/>
              <a:gd name="T85" fmla="*/ 866 h 1011"/>
              <a:gd name="T86" fmla="*/ 579 w 910"/>
              <a:gd name="T87" fmla="*/ 849 h 1011"/>
              <a:gd name="T88" fmla="*/ 579 w 910"/>
              <a:gd name="T89" fmla="*/ 838 h 1011"/>
              <a:gd name="T90" fmla="*/ 341 w 910"/>
              <a:gd name="T91" fmla="*/ 775 h 1011"/>
              <a:gd name="T92" fmla="*/ 579 w 910"/>
              <a:gd name="T93" fmla="*/ 758 h 1011"/>
              <a:gd name="T94" fmla="*/ 579 w 910"/>
              <a:gd name="T95" fmla="*/ 747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10" h="1011">
                <a:moveTo>
                  <a:pt x="428" y="0"/>
                </a:moveTo>
                <a:lnTo>
                  <a:pt x="484" y="0"/>
                </a:lnTo>
                <a:lnTo>
                  <a:pt x="484" y="152"/>
                </a:lnTo>
                <a:lnTo>
                  <a:pt x="428" y="152"/>
                </a:lnTo>
                <a:lnTo>
                  <a:pt x="428" y="0"/>
                </a:lnTo>
                <a:lnTo>
                  <a:pt x="428" y="0"/>
                </a:lnTo>
                <a:close/>
                <a:moveTo>
                  <a:pt x="910" y="429"/>
                </a:moveTo>
                <a:lnTo>
                  <a:pt x="910" y="485"/>
                </a:lnTo>
                <a:lnTo>
                  <a:pt x="761" y="485"/>
                </a:lnTo>
                <a:lnTo>
                  <a:pt x="761" y="429"/>
                </a:lnTo>
                <a:lnTo>
                  <a:pt x="910" y="429"/>
                </a:lnTo>
                <a:lnTo>
                  <a:pt x="910" y="429"/>
                </a:lnTo>
                <a:close/>
                <a:moveTo>
                  <a:pt x="837" y="206"/>
                </a:moveTo>
                <a:lnTo>
                  <a:pt x="865" y="254"/>
                </a:lnTo>
                <a:lnTo>
                  <a:pt x="733" y="329"/>
                </a:lnTo>
                <a:lnTo>
                  <a:pt x="705" y="280"/>
                </a:lnTo>
                <a:lnTo>
                  <a:pt x="837" y="206"/>
                </a:lnTo>
                <a:lnTo>
                  <a:pt x="837" y="206"/>
                </a:lnTo>
                <a:close/>
                <a:moveTo>
                  <a:pt x="659" y="48"/>
                </a:moveTo>
                <a:lnTo>
                  <a:pt x="584" y="178"/>
                </a:lnTo>
                <a:lnTo>
                  <a:pt x="634" y="206"/>
                </a:lnTo>
                <a:lnTo>
                  <a:pt x="707" y="76"/>
                </a:lnTo>
                <a:lnTo>
                  <a:pt x="659" y="48"/>
                </a:lnTo>
                <a:lnTo>
                  <a:pt x="659" y="48"/>
                </a:lnTo>
                <a:close/>
                <a:moveTo>
                  <a:pt x="0" y="485"/>
                </a:moveTo>
                <a:lnTo>
                  <a:pt x="0" y="429"/>
                </a:lnTo>
                <a:lnTo>
                  <a:pt x="151" y="429"/>
                </a:lnTo>
                <a:lnTo>
                  <a:pt x="151" y="485"/>
                </a:lnTo>
                <a:lnTo>
                  <a:pt x="0" y="485"/>
                </a:lnTo>
                <a:lnTo>
                  <a:pt x="0" y="485"/>
                </a:lnTo>
                <a:close/>
                <a:moveTo>
                  <a:pt x="47" y="254"/>
                </a:moveTo>
                <a:lnTo>
                  <a:pt x="75" y="204"/>
                </a:lnTo>
                <a:lnTo>
                  <a:pt x="205" y="280"/>
                </a:lnTo>
                <a:lnTo>
                  <a:pt x="177" y="327"/>
                </a:lnTo>
                <a:lnTo>
                  <a:pt x="47" y="254"/>
                </a:lnTo>
                <a:lnTo>
                  <a:pt x="47" y="254"/>
                </a:lnTo>
                <a:close/>
                <a:moveTo>
                  <a:pt x="203" y="76"/>
                </a:moveTo>
                <a:lnTo>
                  <a:pt x="279" y="206"/>
                </a:lnTo>
                <a:lnTo>
                  <a:pt x="328" y="178"/>
                </a:lnTo>
                <a:lnTo>
                  <a:pt x="253" y="48"/>
                </a:lnTo>
                <a:lnTo>
                  <a:pt x="203" y="76"/>
                </a:lnTo>
                <a:lnTo>
                  <a:pt x="203" y="76"/>
                </a:lnTo>
                <a:close/>
                <a:moveTo>
                  <a:pt x="456" y="221"/>
                </a:moveTo>
                <a:lnTo>
                  <a:pt x="456" y="221"/>
                </a:lnTo>
                <a:lnTo>
                  <a:pt x="478" y="223"/>
                </a:lnTo>
                <a:lnTo>
                  <a:pt x="502" y="228"/>
                </a:lnTo>
                <a:lnTo>
                  <a:pt x="525" y="234"/>
                </a:lnTo>
                <a:lnTo>
                  <a:pt x="549" y="243"/>
                </a:lnTo>
                <a:lnTo>
                  <a:pt x="571" y="254"/>
                </a:lnTo>
                <a:lnTo>
                  <a:pt x="592" y="264"/>
                </a:lnTo>
                <a:lnTo>
                  <a:pt x="612" y="277"/>
                </a:lnTo>
                <a:lnTo>
                  <a:pt x="627" y="293"/>
                </a:lnTo>
                <a:lnTo>
                  <a:pt x="627" y="293"/>
                </a:lnTo>
                <a:lnTo>
                  <a:pt x="644" y="310"/>
                </a:lnTo>
                <a:lnTo>
                  <a:pt x="657" y="329"/>
                </a:lnTo>
                <a:lnTo>
                  <a:pt x="670" y="349"/>
                </a:lnTo>
                <a:lnTo>
                  <a:pt x="681" y="370"/>
                </a:lnTo>
                <a:lnTo>
                  <a:pt x="688" y="392"/>
                </a:lnTo>
                <a:lnTo>
                  <a:pt x="694" y="416"/>
                </a:lnTo>
                <a:lnTo>
                  <a:pt x="698" y="440"/>
                </a:lnTo>
                <a:lnTo>
                  <a:pt x="698" y="466"/>
                </a:lnTo>
                <a:lnTo>
                  <a:pt x="698" y="466"/>
                </a:lnTo>
                <a:lnTo>
                  <a:pt x="696" y="498"/>
                </a:lnTo>
                <a:lnTo>
                  <a:pt x="690" y="531"/>
                </a:lnTo>
                <a:lnTo>
                  <a:pt x="679" y="561"/>
                </a:lnTo>
                <a:lnTo>
                  <a:pt x="666" y="589"/>
                </a:lnTo>
                <a:lnTo>
                  <a:pt x="666" y="589"/>
                </a:lnTo>
                <a:lnTo>
                  <a:pt x="649" y="613"/>
                </a:lnTo>
                <a:lnTo>
                  <a:pt x="631" y="634"/>
                </a:lnTo>
                <a:lnTo>
                  <a:pt x="610" y="654"/>
                </a:lnTo>
                <a:lnTo>
                  <a:pt x="586" y="669"/>
                </a:lnTo>
                <a:lnTo>
                  <a:pt x="586" y="695"/>
                </a:lnTo>
                <a:lnTo>
                  <a:pt x="595" y="695"/>
                </a:lnTo>
                <a:lnTo>
                  <a:pt x="614" y="693"/>
                </a:lnTo>
                <a:lnTo>
                  <a:pt x="621" y="710"/>
                </a:lnTo>
                <a:lnTo>
                  <a:pt x="621" y="710"/>
                </a:lnTo>
                <a:lnTo>
                  <a:pt x="627" y="730"/>
                </a:lnTo>
                <a:lnTo>
                  <a:pt x="629" y="751"/>
                </a:lnTo>
                <a:lnTo>
                  <a:pt x="629" y="751"/>
                </a:lnTo>
                <a:lnTo>
                  <a:pt x="627" y="771"/>
                </a:lnTo>
                <a:lnTo>
                  <a:pt x="621" y="790"/>
                </a:lnTo>
                <a:lnTo>
                  <a:pt x="618" y="794"/>
                </a:lnTo>
                <a:lnTo>
                  <a:pt x="621" y="801"/>
                </a:lnTo>
                <a:lnTo>
                  <a:pt x="621" y="801"/>
                </a:lnTo>
                <a:lnTo>
                  <a:pt x="627" y="820"/>
                </a:lnTo>
                <a:lnTo>
                  <a:pt x="629" y="842"/>
                </a:lnTo>
                <a:lnTo>
                  <a:pt x="629" y="842"/>
                </a:lnTo>
                <a:lnTo>
                  <a:pt x="627" y="861"/>
                </a:lnTo>
                <a:lnTo>
                  <a:pt x="621" y="881"/>
                </a:lnTo>
                <a:lnTo>
                  <a:pt x="614" y="894"/>
                </a:lnTo>
                <a:lnTo>
                  <a:pt x="599" y="896"/>
                </a:lnTo>
                <a:lnTo>
                  <a:pt x="324" y="920"/>
                </a:lnTo>
                <a:lnTo>
                  <a:pt x="307" y="922"/>
                </a:lnTo>
                <a:lnTo>
                  <a:pt x="298" y="905"/>
                </a:lnTo>
                <a:lnTo>
                  <a:pt x="298" y="905"/>
                </a:lnTo>
                <a:lnTo>
                  <a:pt x="294" y="885"/>
                </a:lnTo>
                <a:lnTo>
                  <a:pt x="292" y="868"/>
                </a:lnTo>
                <a:lnTo>
                  <a:pt x="292" y="868"/>
                </a:lnTo>
                <a:lnTo>
                  <a:pt x="292" y="857"/>
                </a:lnTo>
                <a:lnTo>
                  <a:pt x="292" y="846"/>
                </a:lnTo>
                <a:lnTo>
                  <a:pt x="296" y="836"/>
                </a:lnTo>
                <a:lnTo>
                  <a:pt x="300" y="823"/>
                </a:lnTo>
                <a:lnTo>
                  <a:pt x="303" y="820"/>
                </a:lnTo>
                <a:lnTo>
                  <a:pt x="298" y="814"/>
                </a:lnTo>
                <a:lnTo>
                  <a:pt x="298" y="814"/>
                </a:lnTo>
                <a:lnTo>
                  <a:pt x="294" y="797"/>
                </a:lnTo>
                <a:lnTo>
                  <a:pt x="292" y="777"/>
                </a:lnTo>
                <a:lnTo>
                  <a:pt x="292" y="777"/>
                </a:lnTo>
                <a:lnTo>
                  <a:pt x="292" y="766"/>
                </a:lnTo>
                <a:lnTo>
                  <a:pt x="292" y="755"/>
                </a:lnTo>
                <a:lnTo>
                  <a:pt x="296" y="745"/>
                </a:lnTo>
                <a:lnTo>
                  <a:pt x="300" y="732"/>
                </a:lnTo>
                <a:lnTo>
                  <a:pt x="307" y="719"/>
                </a:lnTo>
                <a:lnTo>
                  <a:pt x="320" y="719"/>
                </a:lnTo>
                <a:lnTo>
                  <a:pt x="331" y="717"/>
                </a:lnTo>
                <a:lnTo>
                  <a:pt x="331" y="673"/>
                </a:lnTo>
                <a:lnTo>
                  <a:pt x="331" y="673"/>
                </a:lnTo>
                <a:lnTo>
                  <a:pt x="307" y="656"/>
                </a:lnTo>
                <a:lnTo>
                  <a:pt x="285" y="637"/>
                </a:lnTo>
                <a:lnTo>
                  <a:pt x="266" y="615"/>
                </a:lnTo>
                <a:lnTo>
                  <a:pt x="248" y="591"/>
                </a:lnTo>
                <a:lnTo>
                  <a:pt x="248" y="591"/>
                </a:lnTo>
                <a:lnTo>
                  <a:pt x="233" y="563"/>
                </a:lnTo>
                <a:lnTo>
                  <a:pt x="222" y="531"/>
                </a:lnTo>
                <a:lnTo>
                  <a:pt x="216" y="498"/>
                </a:lnTo>
                <a:lnTo>
                  <a:pt x="214" y="466"/>
                </a:lnTo>
                <a:lnTo>
                  <a:pt x="214" y="466"/>
                </a:lnTo>
                <a:lnTo>
                  <a:pt x="214" y="440"/>
                </a:lnTo>
                <a:lnTo>
                  <a:pt x="218" y="416"/>
                </a:lnTo>
                <a:lnTo>
                  <a:pt x="225" y="392"/>
                </a:lnTo>
                <a:lnTo>
                  <a:pt x="233" y="370"/>
                </a:lnTo>
                <a:lnTo>
                  <a:pt x="242" y="349"/>
                </a:lnTo>
                <a:lnTo>
                  <a:pt x="255" y="329"/>
                </a:lnTo>
                <a:lnTo>
                  <a:pt x="270" y="310"/>
                </a:lnTo>
                <a:lnTo>
                  <a:pt x="285" y="293"/>
                </a:lnTo>
                <a:lnTo>
                  <a:pt x="285" y="293"/>
                </a:lnTo>
                <a:lnTo>
                  <a:pt x="303" y="277"/>
                </a:lnTo>
                <a:lnTo>
                  <a:pt x="320" y="264"/>
                </a:lnTo>
                <a:lnTo>
                  <a:pt x="341" y="251"/>
                </a:lnTo>
                <a:lnTo>
                  <a:pt x="361" y="241"/>
                </a:lnTo>
                <a:lnTo>
                  <a:pt x="385" y="232"/>
                </a:lnTo>
                <a:lnTo>
                  <a:pt x="409" y="228"/>
                </a:lnTo>
                <a:lnTo>
                  <a:pt x="432" y="223"/>
                </a:lnTo>
                <a:lnTo>
                  <a:pt x="456" y="221"/>
                </a:lnTo>
                <a:lnTo>
                  <a:pt x="456" y="221"/>
                </a:lnTo>
                <a:close/>
                <a:moveTo>
                  <a:pt x="527" y="939"/>
                </a:moveTo>
                <a:lnTo>
                  <a:pt x="527" y="939"/>
                </a:lnTo>
                <a:lnTo>
                  <a:pt x="530" y="942"/>
                </a:lnTo>
                <a:lnTo>
                  <a:pt x="530" y="942"/>
                </a:lnTo>
                <a:lnTo>
                  <a:pt x="527" y="957"/>
                </a:lnTo>
                <a:lnTo>
                  <a:pt x="523" y="970"/>
                </a:lnTo>
                <a:lnTo>
                  <a:pt x="517" y="980"/>
                </a:lnTo>
                <a:lnTo>
                  <a:pt x="508" y="991"/>
                </a:lnTo>
                <a:lnTo>
                  <a:pt x="497" y="1000"/>
                </a:lnTo>
                <a:lnTo>
                  <a:pt x="486" y="1006"/>
                </a:lnTo>
                <a:lnTo>
                  <a:pt x="473" y="1011"/>
                </a:lnTo>
                <a:lnTo>
                  <a:pt x="458" y="1011"/>
                </a:lnTo>
                <a:lnTo>
                  <a:pt x="458" y="1011"/>
                </a:lnTo>
                <a:lnTo>
                  <a:pt x="445" y="1011"/>
                </a:lnTo>
                <a:lnTo>
                  <a:pt x="434" y="1006"/>
                </a:lnTo>
                <a:lnTo>
                  <a:pt x="424" y="1002"/>
                </a:lnTo>
                <a:lnTo>
                  <a:pt x="413" y="993"/>
                </a:lnTo>
                <a:lnTo>
                  <a:pt x="404" y="985"/>
                </a:lnTo>
                <a:lnTo>
                  <a:pt x="398" y="974"/>
                </a:lnTo>
                <a:lnTo>
                  <a:pt x="393" y="963"/>
                </a:lnTo>
                <a:lnTo>
                  <a:pt x="389" y="950"/>
                </a:lnTo>
                <a:lnTo>
                  <a:pt x="527" y="939"/>
                </a:lnTo>
                <a:lnTo>
                  <a:pt x="527" y="939"/>
                </a:lnTo>
                <a:close/>
                <a:moveTo>
                  <a:pt x="579" y="838"/>
                </a:moveTo>
                <a:lnTo>
                  <a:pt x="341" y="857"/>
                </a:lnTo>
                <a:lnTo>
                  <a:pt x="341" y="857"/>
                </a:lnTo>
                <a:lnTo>
                  <a:pt x="341" y="866"/>
                </a:lnTo>
                <a:lnTo>
                  <a:pt x="341" y="866"/>
                </a:lnTo>
                <a:lnTo>
                  <a:pt x="341" y="868"/>
                </a:lnTo>
                <a:lnTo>
                  <a:pt x="579" y="849"/>
                </a:lnTo>
                <a:lnTo>
                  <a:pt x="579" y="849"/>
                </a:lnTo>
                <a:lnTo>
                  <a:pt x="579" y="842"/>
                </a:lnTo>
                <a:lnTo>
                  <a:pt x="579" y="842"/>
                </a:lnTo>
                <a:lnTo>
                  <a:pt x="579" y="838"/>
                </a:lnTo>
                <a:lnTo>
                  <a:pt x="579" y="838"/>
                </a:lnTo>
                <a:close/>
                <a:moveTo>
                  <a:pt x="579" y="747"/>
                </a:moveTo>
                <a:lnTo>
                  <a:pt x="341" y="766"/>
                </a:lnTo>
                <a:lnTo>
                  <a:pt x="341" y="766"/>
                </a:lnTo>
                <a:lnTo>
                  <a:pt x="341" y="775"/>
                </a:lnTo>
                <a:lnTo>
                  <a:pt x="341" y="775"/>
                </a:lnTo>
                <a:lnTo>
                  <a:pt x="341" y="777"/>
                </a:lnTo>
                <a:lnTo>
                  <a:pt x="579" y="758"/>
                </a:lnTo>
                <a:lnTo>
                  <a:pt x="579" y="758"/>
                </a:lnTo>
                <a:lnTo>
                  <a:pt x="579" y="751"/>
                </a:lnTo>
                <a:lnTo>
                  <a:pt x="579" y="751"/>
                </a:lnTo>
                <a:lnTo>
                  <a:pt x="579" y="747"/>
                </a:lnTo>
                <a:lnTo>
                  <a:pt x="579" y="747"/>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ysClr val="windowText" lastClr="000000"/>
              </a:solidFill>
              <a:ea typeface="宋体" panose="02010600030101010101" pitchFamily="2" charset="-122"/>
            </a:endParaRPr>
          </a:p>
        </p:txBody>
      </p:sp>
      <p:grpSp>
        <p:nvGrpSpPr>
          <p:cNvPr id="74" name="组合 73"/>
          <p:cNvGrpSpPr/>
          <p:nvPr/>
        </p:nvGrpSpPr>
        <p:grpSpPr>
          <a:xfrm>
            <a:off x="206477" y="2173089"/>
            <a:ext cx="2250381" cy="1085797"/>
            <a:chOff x="3451160" y="3849925"/>
            <a:chExt cx="2811281" cy="989920"/>
          </a:xfrm>
        </p:grpSpPr>
        <p:sp>
          <p:nvSpPr>
            <p:cNvPr id="75" name="文本框 39"/>
            <p:cNvSpPr txBox="1"/>
            <p:nvPr/>
          </p:nvSpPr>
          <p:spPr>
            <a:xfrm>
              <a:off x="3451160" y="3849925"/>
              <a:ext cx="2811281" cy="364780"/>
            </a:xfrm>
            <a:prstGeom prst="rect">
              <a:avLst/>
            </a:prstGeom>
            <a:noFill/>
          </p:spPr>
          <p:txBody>
            <a:bodyPr wrap="square" rtlCol="0">
              <a:spAutoFit/>
            </a:bodyPr>
            <a:lstStyle/>
            <a:p>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国务院</a:t>
              </a:r>
              <a:r>
                <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rPr>
                <a:t>147</a:t>
              </a: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号令</a:t>
              </a:r>
            </a:p>
          </p:txBody>
        </p:sp>
        <p:sp>
          <p:nvSpPr>
            <p:cNvPr id="76" name="文本框 40"/>
            <p:cNvSpPr txBox="1"/>
            <p:nvPr/>
          </p:nvSpPr>
          <p:spPr>
            <a:xfrm>
              <a:off x="3457510" y="4166406"/>
              <a:ext cx="2804931" cy="673439"/>
            </a:xfrm>
            <a:prstGeom prst="rect">
              <a:avLst/>
            </a:prstGeom>
            <a:noFill/>
          </p:spPr>
          <p:txBody>
            <a:bodyPr wrap="square" rtlCol="0">
              <a:spAutoFit/>
            </a:bodyPr>
            <a:lstStyle/>
            <a:p>
              <a:pPr algn="just"/>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第一次提出等级保护概念，要求对信息系统分等级进行保护</a:t>
              </a:r>
            </a:p>
          </p:txBody>
        </p:sp>
      </p:grpSp>
      <p:grpSp>
        <p:nvGrpSpPr>
          <p:cNvPr id="77" name="组合 76"/>
          <p:cNvGrpSpPr/>
          <p:nvPr/>
        </p:nvGrpSpPr>
        <p:grpSpPr>
          <a:xfrm>
            <a:off x="1145527" y="3150975"/>
            <a:ext cx="1068858" cy="1692992"/>
            <a:chOff x="4663481" y="1637442"/>
            <a:chExt cx="1068858" cy="1864217"/>
          </a:xfrm>
        </p:grpSpPr>
        <p:sp>
          <p:nvSpPr>
            <p:cNvPr id="78" name="椭圆 77"/>
            <p:cNvSpPr/>
            <p:nvPr/>
          </p:nvSpPr>
          <p:spPr>
            <a:xfrm>
              <a:off x="4724252" y="2458217"/>
              <a:ext cx="882164" cy="882164"/>
            </a:xfrm>
            <a:prstGeom prst="ellipse">
              <a:avLst/>
            </a:prstGeom>
            <a:gradFill>
              <a:gsLst>
                <a:gs pos="100000">
                  <a:schemeClr val="bg1"/>
                </a:gs>
                <a:gs pos="0">
                  <a:schemeClr val="bg1">
                    <a:lumMod val="75000"/>
                  </a:schemeClr>
                </a:gs>
              </a:gsLst>
              <a:lin ang="2700000" scaled="1"/>
            </a:grad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79" name="文本框 21"/>
            <p:cNvSpPr txBox="1"/>
            <p:nvPr/>
          </p:nvSpPr>
          <p:spPr>
            <a:xfrm>
              <a:off x="4696177" y="2707263"/>
              <a:ext cx="942143" cy="400110"/>
            </a:xfrm>
            <a:prstGeom prst="rect">
              <a:avLst/>
            </a:prstGeom>
            <a:noFill/>
          </p:spPr>
          <p:txBody>
            <a:bodyPr wrap="square" rtlCol="0">
              <a:spAutoFit/>
            </a:bodyPr>
            <a:lstStyle/>
            <a:p>
              <a:pPr algn="ctr"/>
              <a:r>
                <a:rPr lang="en-US" altLang="zh-CN" sz="2000" dirty="0">
                  <a:solidFill>
                    <a:srgbClr val="0070C0"/>
                  </a:solidFill>
                  <a:latin typeface="Impact MT Std" pitchFamily="34" charset="0"/>
                </a:rPr>
                <a:t>1994</a:t>
              </a:r>
              <a:endParaRPr lang="zh-CN" altLang="en-US" sz="2000" dirty="0">
                <a:solidFill>
                  <a:srgbClr val="0070C0"/>
                </a:solidFill>
                <a:latin typeface="Impact MT Std" pitchFamily="34" charset="0"/>
              </a:endParaRPr>
            </a:p>
          </p:txBody>
        </p:sp>
        <p:grpSp>
          <p:nvGrpSpPr>
            <p:cNvPr id="80" name="组合 79"/>
            <p:cNvGrpSpPr/>
            <p:nvPr/>
          </p:nvGrpSpPr>
          <p:grpSpPr>
            <a:xfrm flipH="1" flipV="1">
              <a:off x="4663481" y="1637442"/>
              <a:ext cx="1068858" cy="1864217"/>
              <a:chOff x="2499058" y="3318525"/>
              <a:chExt cx="1068858" cy="1864217"/>
            </a:xfrm>
          </p:grpSpPr>
          <p:sp>
            <p:nvSpPr>
              <p:cNvPr id="81" name="弧形 80"/>
              <p:cNvSpPr/>
              <p:nvPr/>
            </p:nvSpPr>
            <p:spPr>
              <a:xfrm flipH="1">
                <a:off x="2499058" y="3368205"/>
                <a:ext cx="1068858" cy="1068858"/>
              </a:xfrm>
              <a:prstGeom prst="arc">
                <a:avLst>
                  <a:gd name="adj1" fmla="val 16200000"/>
                  <a:gd name="adj2" fmla="val 5620576"/>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rgbClr val="0070C0"/>
                  </a:solidFill>
                </a:endParaRPr>
              </a:p>
            </p:txBody>
          </p:sp>
          <p:sp>
            <p:nvSpPr>
              <p:cNvPr id="82" name="椭圆 81"/>
              <p:cNvSpPr/>
              <p:nvPr/>
            </p:nvSpPr>
            <p:spPr>
              <a:xfrm>
                <a:off x="3009485" y="3318525"/>
                <a:ext cx="93725" cy="93725"/>
              </a:xfrm>
              <a:prstGeom prst="ellipse">
                <a:avLst/>
              </a:prstGeom>
              <a:solidFill>
                <a:srgbClr val="1B29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83" name="任意多边形 82"/>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70C0"/>
                  </a:solidFill>
                </a:endParaRPr>
              </a:p>
            </p:txBody>
          </p:sp>
          <p:sp>
            <p:nvSpPr>
              <p:cNvPr id="84" name="椭圆 83"/>
              <p:cNvSpPr/>
              <p:nvPr/>
            </p:nvSpPr>
            <p:spPr>
              <a:xfrm>
                <a:off x="3403594" y="5089017"/>
                <a:ext cx="93725" cy="9372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grpSp>
      <p:grpSp>
        <p:nvGrpSpPr>
          <p:cNvPr id="41" name="组合 40">
            <a:extLst>
              <a:ext uri="{FF2B5EF4-FFF2-40B4-BE49-F238E27FC236}">
                <a16:creationId xmlns:a16="http://schemas.microsoft.com/office/drawing/2014/main" xmlns="" id="{505680A3-5072-4DC2-A133-51067CAC170C}"/>
              </a:ext>
            </a:extLst>
          </p:cNvPr>
          <p:cNvGrpSpPr/>
          <p:nvPr/>
        </p:nvGrpSpPr>
        <p:grpSpPr>
          <a:xfrm>
            <a:off x="6409353" y="2356926"/>
            <a:ext cx="1068858" cy="1811067"/>
            <a:chOff x="8115946" y="1434879"/>
            <a:chExt cx="1068858" cy="1864217"/>
          </a:xfrm>
        </p:grpSpPr>
        <p:sp>
          <p:nvSpPr>
            <p:cNvPr id="42" name="椭圆 41">
              <a:extLst>
                <a:ext uri="{FF2B5EF4-FFF2-40B4-BE49-F238E27FC236}">
                  <a16:creationId xmlns:a16="http://schemas.microsoft.com/office/drawing/2014/main" xmlns="" id="{C77F3EE4-F076-43C9-9050-C4A58DE6852C}"/>
                </a:ext>
              </a:extLst>
            </p:cNvPr>
            <p:cNvSpPr/>
            <p:nvPr/>
          </p:nvSpPr>
          <p:spPr>
            <a:xfrm>
              <a:off x="8203726" y="2267612"/>
              <a:ext cx="882164" cy="882164"/>
            </a:xfrm>
            <a:prstGeom prst="ellipse">
              <a:avLst/>
            </a:prstGeom>
            <a:gradFill>
              <a:gsLst>
                <a:gs pos="100000">
                  <a:schemeClr val="bg1"/>
                </a:gs>
                <a:gs pos="0">
                  <a:schemeClr val="bg1">
                    <a:lumMod val="75000"/>
                  </a:schemeClr>
                </a:gs>
              </a:gsLst>
              <a:lin ang="2700000" scaled="1"/>
            </a:grad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3" name="文本框 27">
              <a:extLst>
                <a:ext uri="{FF2B5EF4-FFF2-40B4-BE49-F238E27FC236}">
                  <a16:creationId xmlns:a16="http://schemas.microsoft.com/office/drawing/2014/main" xmlns="" id="{AD9F0FF5-4C21-4049-9682-750D9177F5F8}"/>
                </a:ext>
              </a:extLst>
            </p:cNvPr>
            <p:cNvSpPr txBox="1"/>
            <p:nvPr/>
          </p:nvSpPr>
          <p:spPr>
            <a:xfrm>
              <a:off x="8222576" y="2524834"/>
              <a:ext cx="899347" cy="400110"/>
            </a:xfrm>
            <a:prstGeom prst="rect">
              <a:avLst/>
            </a:prstGeom>
            <a:noFill/>
          </p:spPr>
          <p:txBody>
            <a:bodyPr wrap="square" rtlCol="0">
              <a:spAutoFit/>
            </a:bodyPr>
            <a:lstStyle/>
            <a:p>
              <a:pPr algn="ctr"/>
              <a:r>
                <a:rPr lang="en-US" altLang="zh-CN" sz="2000" dirty="0">
                  <a:solidFill>
                    <a:srgbClr val="0070C0"/>
                  </a:solidFill>
                  <a:latin typeface="Impact MT Std" pitchFamily="34" charset="0"/>
                </a:rPr>
                <a:t>2015</a:t>
              </a:r>
              <a:endParaRPr lang="zh-CN" altLang="en-US" sz="2000" dirty="0">
                <a:solidFill>
                  <a:srgbClr val="0070C0"/>
                </a:solidFill>
                <a:latin typeface="Impact MT Std" pitchFamily="34" charset="0"/>
              </a:endParaRPr>
            </a:p>
          </p:txBody>
        </p:sp>
        <p:grpSp>
          <p:nvGrpSpPr>
            <p:cNvPr id="46" name="组合 45">
              <a:extLst>
                <a:ext uri="{FF2B5EF4-FFF2-40B4-BE49-F238E27FC236}">
                  <a16:creationId xmlns:a16="http://schemas.microsoft.com/office/drawing/2014/main" xmlns="" id="{8196384D-56E1-4E2D-90DC-27F3947AF04D}"/>
                </a:ext>
              </a:extLst>
            </p:cNvPr>
            <p:cNvGrpSpPr/>
            <p:nvPr/>
          </p:nvGrpSpPr>
          <p:grpSpPr>
            <a:xfrm flipH="1" flipV="1">
              <a:off x="8115946" y="1434879"/>
              <a:ext cx="1068858" cy="1864217"/>
              <a:chOff x="2499058" y="3318525"/>
              <a:chExt cx="1068858" cy="1864217"/>
            </a:xfrm>
          </p:grpSpPr>
          <p:sp>
            <p:nvSpPr>
              <p:cNvPr id="57" name="弧形 56">
                <a:extLst>
                  <a:ext uri="{FF2B5EF4-FFF2-40B4-BE49-F238E27FC236}">
                    <a16:creationId xmlns:a16="http://schemas.microsoft.com/office/drawing/2014/main" xmlns="" id="{D467BFD0-5EB7-4046-9786-84869360DDBE}"/>
                  </a:ext>
                </a:extLst>
              </p:cNvPr>
              <p:cNvSpPr/>
              <p:nvPr/>
            </p:nvSpPr>
            <p:spPr>
              <a:xfrm flipH="1">
                <a:off x="2499058" y="3368205"/>
                <a:ext cx="1068858" cy="1068858"/>
              </a:xfrm>
              <a:prstGeom prst="arc">
                <a:avLst>
                  <a:gd name="adj1" fmla="val 16200000"/>
                  <a:gd name="adj2" fmla="val 5620576"/>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70C0"/>
                  </a:solidFill>
                </a:endParaRPr>
              </a:p>
            </p:txBody>
          </p:sp>
          <p:sp>
            <p:nvSpPr>
              <p:cNvPr id="58" name="椭圆 57">
                <a:extLst>
                  <a:ext uri="{FF2B5EF4-FFF2-40B4-BE49-F238E27FC236}">
                    <a16:creationId xmlns:a16="http://schemas.microsoft.com/office/drawing/2014/main" xmlns="" id="{DC901081-B3D1-4372-819E-5FC632BC896C}"/>
                  </a:ext>
                </a:extLst>
              </p:cNvPr>
              <p:cNvSpPr/>
              <p:nvPr/>
            </p:nvSpPr>
            <p:spPr>
              <a:xfrm>
                <a:off x="3009485" y="3318525"/>
                <a:ext cx="93725" cy="93725"/>
              </a:xfrm>
              <a:prstGeom prst="ellipse">
                <a:avLst/>
              </a:prstGeom>
              <a:solidFill>
                <a:srgbClr val="1B29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59" name="任意多边形 49">
                <a:extLst>
                  <a:ext uri="{FF2B5EF4-FFF2-40B4-BE49-F238E27FC236}">
                    <a16:creationId xmlns:a16="http://schemas.microsoft.com/office/drawing/2014/main" xmlns="" id="{473DE7E4-E919-4E70-939F-05BC20FD6E36}"/>
                  </a:ext>
                </a:extLst>
              </p:cNvPr>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63" name="椭圆 62">
                <a:extLst>
                  <a:ext uri="{FF2B5EF4-FFF2-40B4-BE49-F238E27FC236}">
                    <a16:creationId xmlns:a16="http://schemas.microsoft.com/office/drawing/2014/main" xmlns="" id="{11148BDE-F226-4C32-BF52-DEC0ABB3FD68}"/>
                  </a:ext>
                </a:extLst>
              </p:cNvPr>
              <p:cNvSpPr/>
              <p:nvPr/>
            </p:nvSpPr>
            <p:spPr>
              <a:xfrm>
                <a:off x="3403594" y="5089017"/>
                <a:ext cx="93725" cy="9372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grpSp>
      <p:grpSp>
        <p:nvGrpSpPr>
          <p:cNvPr id="64" name="组合 63">
            <a:extLst>
              <a:ext uri="{FF2B5EF4-FFF2-40B4-BE49-F238E27FC236}">
                <a16:creationId xmlns:a16="http://schemas.microsoft.com/office/drawing/2014/main" xmlns="" id="{45EE4E46-1E51-40D9-9281-81624DEFE5F1}"/>
              </a:ext>
            </a:extLst>
          </p:cNvPr>
          <p:cNvGrpSpPr/>
          <p:nvPr/>
        </p:nvGrpSpPr>
        <p:grpSpPr>
          <a:xfrm>
            <a:off x="8764609" y="4526407"/>
            <a:ext cx="2195484" cy="1589083"/>
            <a:chOff x="3451161" y="3849925"/>
            <a:chExt cx="1725052" cy="1589083"/>
          </a:xfrm>
        </p:grpSpPr>
        <p:sp>
          <p:nvSpPr>
            <p:cNvPr id="65" name="文本框 39">
              <a:extLst>
                <a:ext uri="{FF2B5EF4-FFF2-40B4-BE49-F238E27FC236}">
                  <a16:creationId xmlns:a16="http://schemas.microsoft.com/office/drawing/2014/main" xmlns="" id="{095F2F50-18C0-49BE-BF54-362EB63F2B02}"/>
                </a:ext>
              </a:extLst>
            </p:cNvPr>
            <p:cNvSpPr txBox="1"/>
            <p:nvPr/>
          </p:nvSpPr>
          <p:spPr>
            <a:xfrm>
              <a:off x="3451161" y="3849925"/>
              <a:ext cx="1725052" cy="400110"/>
            </a:xfrm>
            <a:prstGeom prst="rect">
              <a:avLst/>
            </a:prstGeom>
            <a:noFill/>
          </p:spPr>
          <p:txBody>
            <a:bodyPr wrap="square" rtlCol="0">
              <a:spAutoFit/>
            </a:bodyPr>
            <a:lstStyle/>
            <a:p>
              <a:r>
                <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网络安全法</a:t>
              </a:r>
              <a:r>
                <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6" name="文本框 40">
              <a:extLst>
                <a:ext uri="{FF2B5EF4-FFF2-40B4-BE49-F238E27FC236}">
                  <a16:creationId xmlns:a16="http://schemas.microsoft.com/office/drawing/2014/main" xmlns="" id="{206E3649-D416-4CDB-B3CB-4C1F85D442B8}"/>
                </a:ext>
              </a:extLst>
            </p:cNvPr>
            <p:cNvSpPr txBox="1"/>
            <p:nvPr/>
          </p:nvSpPr>
          <p:spPr>
            <a:xfrm>
              <a:off x="3457510" y="4238679"/>
              <a:ext cx="1718703" cy="1200329"/>
            </a:xfrm>
            <a:prstGeom prst="rect">
              <a:avLst/>
            </a:prstGeom>
            <a:noFill/>
          </p:spPr>
          <p:txBody>
            <a:bodyPr wrap="square" rtlCol="0">
              <a:spAutoFit/>
            </a:bodyPr>
            <a:lstStyle/>
            <a:p>
              <a:pPr algn="just"/>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第二十一条“国家实行网络安全等级保护制度”。该法是深化网络安全等级保护制度重要举措，</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2017</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年</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6</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月</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日起施行。</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67" name="组合 66">
            <a:extLst>
              <a:ext uri="{FF2B5EF4-FFF2-40B4-BE49-F238E27FC236}">
                <a16:creationId xmlns:a16="http://schemas.microsoft.com/office/drawing/2014/main" xmlns="" id="{3D3B5FCC-2147-44D4-8CB7-48FDB0F86BB2}"/>
              </a:ext>
            </a:extLst>
          </p:cNvPr>
          <p:cNvGrpSpPr/>
          <p:nvPr/>
        </p:nvGrpSpPr>
        <p:grpSpPr>
          <a:xfrm rot="10800000">
            <a:off x="8276148" y="2644734"/>
            <a:ext cx="1068858" cy="1864217"/>
            <a:chOff x="8115946" y="1434879"/>
            <a:chExt cx="1068858" cy="1864217"/>
          </a:xfrm>
        </p:grpSpPr>
        <p:sp>
          <p:nvSpPr>
            <p:cNvPr id="68" name="椭圆 67">
              <a:extLst>
                <a:ext uri="{FF2B5EF4-FFF2-40B4-BE49-F238E27FC236}">
                  <a16:creationId xmlns:a16="http://schemas.microsoft.com/office/drawing/2014/main" xmlns="" id="{E9E4BD28-2CFF-4B06-BF70-D1BF701B5921}"/>
                </a:ext>
              </a:extLst>
            </p:cNvPr>
            <p:cNvSpPr/>
            <p:nvPr/>
          </p:nvSpPr>
          <p:spPr>
            <a:xfrm>
              <a:off x="8203726" y="2267612"/>
              <a:ext cx="882164" cy="882164"/>
            </a:xfrm>
            <a:prstGeom prst="ellipse">
              <a:avLst/>
            </a:prstGeom>
            <a:gradFill>
              <a:gsLst>
                <a:gs pos="100000">
                  <a:schemeClr val="bg1"/>
                </a:gs>
                <a:gs pos="0">
                  <a:schemeClr val="bg1">
                    <a:lumMod val="75000"/>
                  </a:schemeClr>
                </a:gs>
              </a:gsLst>
              <a:lin ang="2700000" scaled="1"/>
            </a:grad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69" name="文本框 27">
              <a:extLst>
                <a:ext uri="{FF2B5EF4-FFF2-40B4-BE49-F238E27FC236}">
                  <a16:creationId xmlns:a16="http://schemas.microsoft.com/office/drawing/2014/main" xmlns="" id="{E19DB5F8-305B-4190-9DDC-C77074578A18}"/>
                </a:ext>
              </a:extLst>
            </p:cNvPr>
            <p:cNvSpPr txBox="1"/>
            <p:nvPr/>
          </p:nvSpPr>
          <p:spPr>
            <a:xfrm rot="10800000">
              <a:off x="8179250" y="2521657"/>
              <a:ext cx="899347" cy="400110"/>
            </a:xfrm>
            <a:prstGeom prst="rect">
              <a:avLst/>
            </a:prstGeom>
            <a:noFill/>
          </p:spPr>
          <p:txBody>
            <a:bodyPr wrap="square" rtlCol="0">
              <a:spAutoFit/>
            </a:bodyPr>
            <a:lstStyle/>
            <a:p>
              <a:pPr algn="ctr"/>
              <a:r>
                <a:rPr lang="en-US" altLang="zh-CN" sz="2000" dirty="0">
                  <a:solidFill>
                    <a:srgbClr val="0070C0"/>
                  </a:solidFill>
                  <a:latin typeface="Impact MT Std" pitchFamily="34" charset="0"/>
                </a:rPr>
                <a:t>2017</a:t>
              </a:r>
              <a:endParaRPr lang="zh-CN" altLang="en-US" sz="2000" dirty="0">
                <a:solidFill>
                  <a:srgbClr val="0070C0"/>
                </a:solidFill>
                <a:latin typeface="Impact MT Std" pitchFamily="34" charset="0"/>
              </a:endParaRPr>
            </a:p>
          </p:txBody>
        </p:sp>
        <p:grpSp>
          <p:nvGrpSpPr>
            <p:cNvPr id="70" name="组合 69">
              <a:extLst>
                <a:ext uri="{FF2B5EF4-FFF2-40B4-BE49-F238E27FC236}">
                  <a16:creationId xmlns:a16="http://schemas.microsoft.com/office/drawing/2014/main" xmlns="" id="{E77EA456-8ED2-4C46-972D-26C7399D4131}"/>
                </a:ext>
              </a:extLst>
            </p:cNvPr>
            <p:cNvGrpSpPr/>
            <p:nvPr/>
          </p:nvGrpSpPr>
          <p:grpSpPr>
            <a:xfrm flipH="1" flipV="1">
              <a:off x="8115946" y="1434879"/>
              <a:ext cx="1068858" cy="1864217"/>
              <a:chOff x="2499058" y="3318525"/>
              <a:chExt cx="1068858" cy="1864217"/>
            </a:xfrm>
          </p:grpSpPr>
          <p:sp>
            <p:nvSpPr>
              <p:cNvPr id="71" name="弧形 70">
                <a:extLst>
                  <a:ext uri="{FF2B5EF4-FFF2-40B4-BE49-F238E27FC236}">
                    <a16:creationId xmlns:a16="http://schemas.microsoft.com/office/drawing/2014/main" xmlns="" id="{E51F8565-842B-4052-8B18-7918F8305670}"/>
                  </a:ext>
                </a:extLst>
              </p:cNvPr>
              <p:cNvSpPr/>
              <p:nvPr/>
            </p:nvSpPr>
            <p:spPr>
              <a:xfrm flipH="1">
                <a:off x="2499058" y="3368205"/>
                <a:ext cx="1068858" cy="1068858"/>
              </a:xfrm>
              <a:prstGeom prst="arc">
                <a:avLst>
                  <a:gd name="adj1" fmla="val 16200000"/>
                  <a:gd name="adj2" fmla="val 5620576"/>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70C0"/>
                  </a:solidFill>
                </a:endParaRPr>
              </a:p>
            </p:txBody>
          </p:sp>
          <p:sp>
            <p:nvSpPr>
              <p:cNvPr id="72" name="椭圆 71">
                <a:extLst>
                  <a:ext uri="{FF2B5EF4-FFF2-40B4-BE49-F238E27FC236}">
                    <a16:creationId xmlns:a16="http://schemas.microsoft.com/office/drawing/2014/main" xmlns="" id="{D15F96DE-21EF-4ACB-BD82-50FC705A0F04}"/>
                  </a:ext>
                </a:extLst>
              </p:cNvPr>
              <p:cNvSpPr/>
              <p:nvPr/>
            </p:nvSpPr>
            <p:spPr>
              <a:xfrm>
                <a:off x="3009485" y="3318525"/>
                <a:ext cx="93725" cy="93725"/>
              </a:xfrm>
              <a:prstGeom prst="ellipse">
                <a:avLst/>
              </a:prstGeom>
              <a:solidFill>
                <a:srgbClr val="1B29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73" name="任意多边形 49">
                <a:extLst>
                  <a:ext uri="{FF2B5EF4-FFF2-40B4-BE49-F238E27FC236}">
                    <a16:creationId xmlns:a16="http://schemas.microsoft.com/office/drawing/2014/main" xmlns="" id="{3B2DA882-D69B-47F8-9CFA-EB51F8E6CA90}"/>
                  </a:ext>
                </a:extLst>
              </p:cNvPr>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85" name="椭圆 84">
                <a:extLst>
                  <a:ext uri="{FF2B5EF4-FFF2-40B4-BE49-F238E27FC236}">
                    <a16:creationId xmlns:a16="http://schemas.microsoft.com/office/drawing/2014/main" xmlns="" id="{DDFDDA29-08AF-4A13-A99F-1AFF86606C69}"/>
                  </a:ext>
                </a:extLst>
              </p:cNvPr>
              <p:cNvSpPr/>
              <p:nvPr/>
            </p:nvSpPr>
            <p:spPr>
              <a:xfrm>
                <a:off x="3403594" y="5089017"/>
                <a:ext cx="93725" cy="9372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grpSp>
      <p:grpSp>
        <p:nvGrpSpPr>
          <p:cNvPr id="86" name="组合 85">
            <a:extLst>
              <a:ext uri="{FF2B5EF4-FFF2-40B4-BE49-F238E27FC236}">
                <a16:creationId xmlns:a16="http://schemas.microsoft.com/office/drawing/2014/main" xmlns="" id="{A86572B8-9F98-4811-B273-CBABACA25ECD}"/>
              </a:ext>
            </a:extLst>
          </p:cNvPr>
          <p:cNvGrpSpPr/>
          <p:nvPr/>
        </p:nvGrpSpPr>
        <p:grpSpPr>
          <a:xfrm>
            <a:off x="5264225" y="1538620"/>
            <a:ext cx="2308241" cy="1096693"/>
            <a:chOff x="3747894" y="3849925"/>
            <a:chExt cx="1778906" cy="1096693"/>
          </a:xfrm>
        </p:grpSpPr>
        <p:sp>
          <p:nvSpPr>
            <p:cNvPr id="87" name="文本框 39">
              <a:extLst>
                <a:ext uri="{FF2B5EF4-FFF2-40B4-BE49-F238E27FC236}">
                  <a16:creationId xmlns:a16="http://schemas.microsoft.com/office/drawing/2014/main" xmlns="" id="{98E5F85C-B515-4500-A4A7-CC81670497B8}"/>
                </a:ext>
              </a:extLst>
            </p:cNvPr>
            <p:cNvSpPr txBox="1"/>
            <p:nvPr/>
          </p:nvSpPr>
          <p:spPr>
            <a:xfrm>
              <a:off x="3801748" y="3849925"/>
              <a:ext cx="1725052" cy="400110"/>
            </a:xfrm>
            <a:prstGeom prst="rect">
              <a:avLst/>
            </a:prstGeom>
            <a:noFill/>
          </p:spPr>
          <p:txBody>
            <a:bodyPr wrap="square" rtlCol="0">
              <a:spAutoFit/>
            </a:bodyPr>
            <a:lstStyle/>
            <a:p>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工作要点</a:t>
              </a:r>
            </a:p>
          </p:txBody>
        </p:sp>
        <p:sp>
          <p:nvSpPr>
            <p:cNvPr id="88" name="文本框 40">
              <a:extLst>
                <a:ext uri="{FF2B5EF4-FFF2-40B4-BE49-F238E27FC236}">
                  <a16:creationId xmlns:a16="http://schemas.microsoft.com/office/drawing/2014/main" xmlns="" id="{9B37C08E-BBC8-47B3-9D93-F35EEB5E3911}"/>
                </a:ext>
              </a:extLst>
            </p:cNvPr>
            <p:cNvSpPr txBox="1"/>
            <p:nvPr/>
          </p:nvSpPr>
          <p:spPr>
            <a:xfrm>
              <a:off x="3747894" y="4207954"/>
              <a:ext cx="1718703" cy="738664"/>
            </a:xfrm>
            <a:prstGeom prst="rect">
              <a:avLst/>
            </a:prstGeom>
            <a:noFill/>
          </p:spPr>
          <p:txBody>
            <a:bodyPr wrap="square" rtlCol="0">
              <a:spAutoFit/>
            </a:bodyPr>
            <a:lstStyle/>
            <a:p>
              <a:pPr algn="just"/>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中央网信领导小组</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2015</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年工作要求、落实国家信息安全等级保护制度</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100" name="组合 99">
            <a:extLst>
              <a:ext uri="{FF2B5EF4-FFF2-40B4-BE49-F238E27FC236}">
                <a16:creationId xmlns:a16="http://schemas.microsoft.com/office/drawing/2014/main" xmlns="" id="{40F52DF6-E7B2-415D-B7EF-9461C1A39BE6}"/>
              </a:ext>
            </a:extLst>
          </p:cNvPr>
          <p:cNvGrpSpPr/>
          <p:nvPr/>
        </p:nvGrpSpPr>
        <p:grpSpPr>
          <a:xfrm rot="10800000">
            <a:off x="2456860" y="4297123"/>
            <a:ext cx="1068858" cy="1864217"/>
            <a:chOff x="4663481" y="1637442"/>
            <a:chExt cx="1068858" cy="1864217"/>
          </a:xfrm>
        </p:grpSpPr>
        <p:sp>
          <p:nvSpPr>
            <p:cNvPr id="101" name="椭圆 100">
              <a:extLst>
                <a:ext uri="{FF2B5EF4-FFF2-40B4-BE49-F238E27FC236}">
                  <a16:creationId xmlns:a16="http://schemas.microsoft.com/office/drawing/2014/main" xmlns="" id="{47D4DB3D-DBB7-4722-8E1E-E0D73C478058}"/>
                </a:ext>
              </a:extLst>
            </p:cNvPr>
            <p:cNvSpPr/>
            <p:nvPr/>
          </p:nvSpPr>
          <p:spPr>
            <a:xfrm>
              <a:off x="4724252" y="2458217"/>
              <a:ext cx="882164" cy="882164"/>
            </a:xfrm>
            <a:prstGeom prst="ellipse">
              <a:avLst/>
            </a:prstGeom>
            <a:gradFill>
              <a:gsLst>
                <a:gs pos="100000">
                  <a:schemeClr val="bg1"/>
                </a:gs>
                <a:gs pos="0">
                  <a:schemeClr val="bg1">
                    <a:lumMod val="75000"/>
                  </a:schemeClr>
                </a:gs>
              </a:gsLst>
              <a:lin ang="2700000" scaled="1"/>
            </a:grad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102" name="文本框 21">
              <a:extLst>
                <a:ext uri="{FF2B5EF4-FFF2-40B4-BE49-F238E27FC236}">
                  <a16:creationId xmlns:a16="http://schemas.microsoft.com/office/drawing/2014/main" xmlns="" id="{C878B4D1-A682-4518-89A3-EEB5643C4F52}"/>
                </a:ext>
              </a:extLst>
            </p:cNvPr>
            <p:cNvSpPr txBox="1"/>
            <p:nvPr/>
          </p:nvSpPr>
          <p:spPr>
            <a:xfrm rot="10800000">
              <a:off x="4696177" y="2707263"/>
              <a:ext cx="942143" cy="400110"/>
            </a:xfrm>
            <a:prstGeom prst="rect">
              <a:avLst/>
            </a:prstGeom>
            <a:noFill/>
          </p:spPr>
          <p:txBody>
            <a:bodyPr wrap="square" rtlCol="0">
              <a:spAutoFit/>
            </a:bodyPr>
            <a:lstStyle/>
            <a:p>
              <a:pPr algn="ctr"/>
              <a:r>
                <a:rPr lang="en-US" altLang="zh-CN" sz="2000" dirty="0">
                  <a:solidFill>
                    <a:srgbClr val="0070C0"/>
                  </a:solidFill>
                  <a:latin typeface="Impact MT Std" pitchFamily="34" charset="0"/>
                </a:rPr>
                <a:t>1999</a:t>
              </a:r>
              <a:endParaRPr lang="zh-CN" altLang="en-US" sz="2000" dirty="0">
                <a:solidFill>
                  <a:srgbClr val="0070C0"/>
                </a:solidFill>
                <a:latin typeface="Impact MT Std" pitchFamily="34" charset="0"/>
              </a:endParaRPr>
            </a:p>
          </p:txBody>
        </p:sp>
        <p:grpSp>
          <p:nvGrpSpPr>
            <p:cNvPr id="103" name="组合 102">
              <a:extLst>
                <a:ext uri="{FF2B5EF4-FFF2-40B4-BE49-F238E27FC236}">
                  <a16:creationId xmlns:a16="http://schemas.microsoft.com/office/drawing/2014/main" xmlns="" id="{095EC00C-95AD-40FE-AFA9-A68EDA29EE20}"/>
                </a:ext>
              </a:extLst>
            </p:cNvPr>
            <p:cNvGrpSpPr/>
            <p:nvPr/>
          </p:nvGrpSpPr>
          <p:grpSpPr>
            <a:xfrm flipH="1" flipV="1">
              <a:off x="4663481" y="1637442"/>
              <a:ext cx="1068858" cy="1864217"/>
              <a:chOff x="2499058" y="3318525"/>
              <a:chExt cx="1068858" cy="1864217"/>
            </a:xfrm>
          </p:grpSpPr>
          <p:sp>
            <p:nvSpPr>
              <p:cNvPr id="104" name="弧形 103">
                <a:extLst>
                  <a:ext uri="{FF2B5EF4-FFF2-40B4-BE49-F238E27FC236}">
                    <a16:creationId xmlns:a16="http://schemas.microsoft.com/office/drawing/2014/main" xmlns="" id="{A7B525FA-E92D-428F-806F-0394C1F9BC8B}"/>
                  </a:ext>
                </a:extLst>
              </p:cNvPr>
              <p:cNvSpPr/>
              <p:nvPr/>
            </p:nvSpPr>
            <p:spPr>
              <a:xfrm flipH="1">
                <a:off x="2499058" y="3368205"/>
                <a:ext cx="1068858" cy="1068858"/>
              </a:xfrm>
              <a:prstGeom prst="arc">
                <a:avLst>
                  <a:gd name="adj1" fmla="val 16200000"/>
                  <a:gd name="adj2" fmla="val 5620576"/>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70C0"/>
                  </a:solidFill>
                </a:endParaRPr>
              </a:p>
            </p:txBody>
          </p:sp>
          <p:sp>
            <p:nvSpPr>
              <p:cNvPr id="105" name="椭圆 104">
                <a:extLst>
                  <a:ext uri="{FF2B5EF4-FFF2-40B4-BE49-F238E27FC236}">
                    <a16:creationId xmlns:a16="http://schemas.microsoft.com/office/drawing/2014/main" xmlns="" id="{AF9AA53A-347C-4F95-8AA5-A14F98813D25}"/>
                  </a:ext>
                </a:extLst>
              </p:cNvPr>
              <p:cNvSpPr/>
              <p:nvPr/>
            </p:nvSpPr>
            <p:spPr>
              <a:xfrm>
                <a:off x="3009485" y="3318525"/>
                <a:ext cx="93725" cy="93725"/>
              </a:xfrm>
              <a:prstGeom prst="ellipse">
                <a:avLst/>
              </a:prstGeom>
              <a:solidFill>
                <a:srgbClr val="1B29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106" name="任意多边形 82">
                <a:extLst>
                  <a:ext uri="{FF2B5EF4-FFF2-40B4-BE49-F238E27FC236}">
                    <a16:creationId xmlns:a16="http://schemas.microsoft.com/office/drawing/2014/main" xmlns="" id="{5DAFB9A8-E6AE-4F6F-817A-046C03F69B53}"/>
                  </a:ext>
                </a:extLst>
              </p:cNvPr>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107" name="椭圆 106">
                <a:extLst>
                  <a:ext uri="{FF2B5EF4-FFF2-40B4-BE49-F238E27FC236}">
                    <a16:creationId xmlns:a16="http://schemas.microsoft.com/office/drawing/2014/main" xmlns="" id="{FB1CC041-0A84-4DBC-B8FE-ADA58E239B9A}"/>
                  </a:ext>
                </a:extLst>
              </p:cNvPr>
              <p:cNvSpPr/>
              <p:nvPr/>
            </p:nvSpPr>
            <p:spPr>
              <a:xfrm>
                <a:off x="3403594" y="5089017"/>
                <a:ext cx="93725" cy="9372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grpSp>
      <p:grpSp>
        <p:nvGrpSpPr>
          <p:cNvPr id="108" name="组合 107">
            <a:extLst>
              <a:ext uri="{FF2B5EF4-FFF2-40B4-BE49-F238E27FC236}">
                <a16:creationId xmlns:a16="http://schemas.microsoft.com/office/drawing/2014/main" xmlns="" id="{08909B17-D1B6-418A-85E6-703E20EE2917}"/>
              </a:ext>
            </a:extLst>
          </p:cNvPr>
          <p:cNvGrpSpPr/>
          <p:nvPr/>
        </p:nvGrpSpPr>
        <p:grpSpPr>
          <a:xfrm>
            <a:off x="3412115" y="5675190"/>
            <a:ext cx="1852109" cy="1270588"/>
            <a:chOff x="3451161" y="3849925"/>
            <a:chExt cx="2264880" cy="1270588"/>
          </a:xfrm>
        </p:grpSpPr>
        <p:sp>
          <p:nvSpPr>
            <p:cNvPr id="109" name="文本框 39">
              <a:extLst>
                <a:ext uri="{FF2B5EF4-FFF2-40B4-BE49-F238E27FC236}">
                  <a16:creationId xmlns:a16="http://schemas.microsoft.com/office/drawing/2014/main" xmlns="" id="{123BF5EA-2521-47DF-8ACE-FC6BEF16570B}"/>
                </a:ext>
              </a:extLst>
            </p:cNvPr>
            <p:cNvSpPr txBox="1"/>
            <p:nvPr/>
          </p:nvSpPr>
          <p:spPr>
            <a:xfrm>
              <a:off x="3451161" y="3849925"/>
              <a:ext cx="2079301" cy="400110"/>
            </a:xfrm>
            <a:prstGeom prst="rect">
              <a:avLst/>
            </a:prstGeom>
            <a:noFill/>
          </p:spPr>
          <p:txBody>
            <a:bodyPr wrap="square" rtlCol="0">
              <a:spAutoFit/>
            </a:bodyPr>
            <a:lstStyle/>
            <a:p>
              <a:r>
                <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rPr>
                <a:t>GB17859</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0" name="文本框 40">
              <a:extLst>
                <a:ext uri="{FF2B5EF4-FFF2-40B4-BE49-F238E27FC236}">
                  <a16:creationId xmlns:a16="http://schemas.microsoft.com/office/drawing/2014/main" xmlns="" id="{62DEAA04-3F31-4F76-A71A-61AB9728A774}"/>
                </a:ext>
              </a:extLst>
            </p:cNvPr>
            <p:cNvSpPr txBox="1"/>
            <p:nvPr/>
          </p:nvSpPr>
          <p:spPr>
            <a:xfrm>
              <a:off x="3457509" y="4166406"/>
              <a:ext cx="2258532" cy="954107"/>
            </a:xfrm>
            <a:prstGeom prst="rect">
              <a:avLst/>
            </a:prstGeom>
            <a:noFill/>
          </p:spPr>
          <p:txBody>
            <a:bodyPr wrap="square" rtlCol="0">
              <a:spAutoFit/>
            </a:bodyPr>
            <a:lstStyle/>
            <a:p>
              <a:pPr algn="just"/>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国家强制标准发布，信息系统等级保护必须遵循的法规</a:t>
              </a:r>
            </a:p>
          </p:txBody>
        </p:sp>
      </p:grpSp>
      <p:grpSp>
        <p:nvGrpSpPr>
          <p:cNvPr id="94" name="组合 45">
            <a:extLst>
              <a:ext uri="{FF2B5EF4-FFF2-40B4-BE49-F238E27FC236}">
                <a16:creationId xmlns:a16="http://schemas.microsoft.com/office/drawing/2014/main" xmlns="" id="{8196384D-56E1-4E2D-90DC-27F3947AF04D}"/>
              </a:ext>
            </a:extLst>
          </p:cNvPr>
          <p:cNvGrpSpPr/>
          <p:nvPr/>
        </p:nvGrpSpPr>
        <p:grpSpPr>
          <a:xfrm flipH="1" flipV="1">
            <a:off x="9883801" y="1142984"/>
            <a:ext cx="1068858" cy="1811067"/>
            <a:chOff x="2499058" y="3318525"/>
            <a:chExt cx="1068858" cy="1864217"/>
          </a:xfrm>
        </p:grpSpPr>
        <p:sp>
          <p:nvSpPr>
            <p:cNvPr id="95" name="弧形 94">
              <a:extLst>
                <a:ext uri="{FF2B5EF4-FFF2-40B4-BE49-F238E27FC236}">
                  <a16:creationId xmlns:a16="http://schemas.microsoft.com/office/drawing/2014/main" xmlns="" id="{D467BFD0-5EB7-4046-9786-84869360DDBE}"/>
                </a:ext>
              </a:extLst>
            </p:cNvPr>
            <p:cNvSpPr/>
            <p:nvPr/>
          </p:nvSpPr>
          <p:spPr>
            <a:xfrm flipH="1">
              <a:off x="2499058" y="3368205"/>
              <a:ext cx="1068858" cy="1068858"/>
            </a:xfrm>
            <a:prstGeom prst="arc">
              <a:avLst>
                <a:gd name="adj1" fmla="val 16200000"/>
                <a:gd name="adj2" fmla="val 5620576"/>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70C0"/>
                </a:solidFill>
              </a:endParaRPr>
            </a:p>
          </p:txBody>
        </p:sp>
        <p:sp>
          <p:nvSpPr>
            <p:cNvPr id="96" name="椭圆 95">
              <a:extLst>
                <a:ext uri="{FF2B5EF4-FFF2-40B4-BE49-F238E27FC236}">
                  <a16:creationId xmlns:a16="http://schemas.microsoft.com/office/drawing/2014/main" xmlns="" id="{DC901081-B3D1-4372-819E-5FC632BC896C}"/>
                </a:ext>
              </a:extLst>
            </p:cNvPr>
            <p:cNvSpPr/>
            <p:nvPr/>
          </p:nvSpPr>
          <p:spPr>
            <a:xfrm>
              <a:off x="3009485" y="3318525"/>
              <a:ext cx="93725" cy="93725"/>
            </a:xfrm>
            <a:prstGeom prst="ellipse">
              <a:avLst/>
            </a:prstGeom>
            <a:solidFill>
              <a:srgbClr val="1B29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97" name="任意多边形 49">
              <a:extLst>
                <a:ext uri="{FF2B5EF4-FFF2-40B4-BE49-F238E27FC236}">
                  <a16:creationId xmlns:a16="http://schemas.microsoft.com/office/drawing/2014/main" xmlns="" id="{473DE7E4-E919-4E70-939F-05BC20FD6E36}"/>
                </a:ext>
              </a:extLst>
            </p:cNvPr>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98" name="椭圆 97">
              <a:extLst>
                <a:ext uri="{FF2B5EF4-FFF2-40B4-BE49-F238E27FC236}">
                  <a16:creationId xmlns:a16="http://schemas.microsoft.com/office/drawing/2014/main" xmlns="" id="{11148BDE-F226-4C32-BF52-DEC0ABB3FD68}"/>
                </a:ext>
              </a:extLst>
            </p:cNvPr>
            <p:cNvSpPr/>
            <p:nvPr/>
          </p:nvSpPr>
          <p:spPr>
            <a:xfrm>
              <a:off x="3403594" y="5089017"/>
              <a:ext cx="93725" cy="9372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sp>
        <p:nvSpPr>
          <p:cNvPr id="99" name="椭圆 98">
            <a:extLst>
              <a:ext uri="{FF2B5EF4-FFF2-40B4-BE49-F238E27FC236}">
                <a16:creationId xmlns:a16="http://schemas.microsoft.com/office/drawing/2014/main" xmlns="" id="{E9E4BD28-2CFF-4B06-BF70-D1BF701B5921}"/>
              </a:ext>
            </a:extLst>
          </p:cNvPr>
          <p:cNvSpPr/>
          <p:nvPr/>
        </p:nvSpPr>
        <p:spPr>
          <a:xfrm rot="10800000">
            <a:off x="10001769" y="1928802"/>
            <a:ext cx="882164" cy="882164"/>
          </a:xfrm>
          <a:prstGeom prst="ellipse">
            <a:avLst/>
          </a:prstGeom>
          <a:gradFill>
            <a:gsLst>
              <a:gs pos="100000">
                <a:schemeClr val="bg1"/>
              </a:gs>
              <a:gs pos="0">
                <a:schemeClr val="bg1">
                  <a:lumMod val="75000"/>
                </a:schemeClr>
              </a:gs>
            </a:gsLst>
            <a:lin ang="2700000" scaled="1"/>
          </a:grad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90" name="文本框 27">
            <a:extLst>
              <a:ext uri="{FF2B5EF4-FFF2-40B4-BE49-F238E27FC236}">
                <a16:creationId xmlns:a16="http://schemas.microsoft.com/office/drawing/2014/main" xmlns="" id="{E19DB5F8-305B-4190-9DDC-C77074578A18}"/>
              </a:ext>
            </a:extLst>
          </p:cNvPr>
          <p:cNvSpPr txBox="1"/>
          <p:nvPr/>
        </p:nvSpPr>
        <p:spPr>
          <a:xfrm>
            <a:off x="9984586" y="2171634"/>
            <a:ext cx="899347" cy="400110"/>
          </a:xfrm>
          <a:prstGeom prst="rect">
            <a:avLst/>
          </a:prstGeom>
          <a:noFill/>
        </p:spPr>
        <p:txBody>
          <a:bodyPr wrap="square" rtlCol="0">
            <a:spAutoFit/>
          </a:bodyPr>
          <a:lstStyle/>
          <a:p>
            <a:pPr algn="ctr"/>
            <a:r>
              <a:rPr lang="en-US" altLang="zh-CN" sz="2000" dirty="0" smtClean="0">
                <a:solidFill>
                  <a:srgbClr val="0070C0"/>
                </a:solidFill>
                <a:latin typeface="Impact MT Std" pitchFamily="34" charset="0"/>
              </a:rPr>
              <a:t>2019</a:t>
            </a:r>
            <a:endParaRPr lang="zh-CN" altLang="en-US" sz="2000" dirty="0">
              <a:solidFill>
                <a:srgbClr val="0070C0"/>
              </a:solidFill>
              <a:latin typeface="Impact MT Std" pitchFamily="34" charset="0"/>
            </a:endParaRPr>
          </a:p>
        </p:txBody>
      </p:sp>
      <p:sp>
        <p:nvSpPr>
          <p:cNvPr id="111" name="矩形 110"/>
          <p:cNvSpPr/>
          <p:nvPr/>
        </p:nvSpPr>
        <p:spPr>
          <a:xfrm>
            <a:off x="7026281" y="1000108"/>
            <a:ext cx="2975495" cy="307777"/>
          </a:xfrm>
          <a:prstGeom prst="rect">
            <a:avLst/>
          </a:prstGeom>
        </p:spPr>
        <p:txBody>
          <a:bodyPr wrap="none">
            <a:spAutoFit/>
          </a:bodyPr>
          <a:lstStyle/>
          <a:p>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等保</a:t>
            </a:r>
            <a:r>
              <a:rPr lang="en-US"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2.0</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2019</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年</a:t>
            </a:r>
            <a:r>
              <a:rPr lang="en-US"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12</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月</a:t>
            </a:r>
            <a:r>
              <a:rPr lang="en-US"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日正式实施</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2" name="文本框 39">
            <a:extLst>
              <a:ext uri="{FF2B5EF4-FFF2-40B4-BE49-F238E27FC236}">
                <a16:creationId xmlns:a16="http://schemas.microsoft.com/office/drawing/2014/main" xmlns="" id="{095F2F50-18C0-49BE-BF54-362EB63F2B02}"/>
              </a:ext>
            </a:extLst>
          </p:cNvPr>
          <p:cNvSpPr txBox="1"/>
          <p:nvPr/>
        </p:nvSpPr>
        <p:spPr>
          <a:xfrm>
            <a:off x="8169289" y="214290"/>
            <a:ext cx="3286148" cy="707886"/>
          </a:xfrm>
          <a:prstGeom prst="rect">
            <a:avLst/>
          </a:prstGeom>
          <a:noFill/>
        </p:spPr>
        <p:txBody>
          <a:bodyPr wrap="square" rtlCol="0">
            <a:spAutoFit/>
          </a:bodyPr>
          <a:lstStyle/>
          <a:p>
            <a:r>
              <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b="1" dirty="0" smtClean="0">
                <a:solidFill>
                  <a:schemeClr val="tx1">
                    <a:lumMod val="65000"/>
                    <a:lumOff val="35000"/>
                  </a:schemeClr>
                </a:solidFill>
                <a:latin typeface="微软雅黑" panose="020B0503020204020204" pitchFamily="34" charset="-122"/>
                <a:ea typeface="微软雅黑" panose="020B0503020204020204" pitchFamily="34" charset="-122"/>
              </a:rPr>
              <a:t>信息安全技术网络安全等级保护基本要求</a:t>
            </a:r>
            <a:r>
              <a:rPr lang="en-US" altLang="zh-CN" sz="2000" b="1"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792994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anim calcmode="lin" valueType="num">
                                      <p:cBhvr>
                                        <p:cTn id="8" dur="250" fill="hold"/>
                                        <p:tgtEl>
                                          <p:spTgt spid="9"/>
                                        </p:tgtEl>
                                        <p:attrNameLst>
                                          <p:attrName>ppt_x</p:attrName>
                                        </p:attrNameLst>
                                      </p:cBhvr>
                                      <p:tavLst>
                                        <p:tav tm="0">
                                          <p:val>
                                            <p:strVal val="#ppt_x"/>
                                          </p:val>
                                        </p:tav>
                                        <p:tav tm="100000">
                                          <p:val>
                                            <p:strVal val="#ppt_x"/>
                                          </p:val>
                                        </p:tav>
                                      </p:tavLst>
                                    </p:anim>
                                    <p:anim calcmode="lin" valueType="num">
                                      <p:cBhvr>
                                        <p:cTn id="9" dur="250" fill="hold"/>
                                        <p:tgtEl>
                                          <p:spTgt spid="9"/>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250"/>
                                        <p:tgtEl>
                                          <p:spTgt spid="53"/>
                                        </p:tgtEl>
                                      </p:cBhvr>
                                    </p:animEffect>
                                  </p:childTnLst>
                                </p:cTn>
                              </p:par>
                              <p:par>
                                <p:cTn id="13" presetID="2" presetClass="entr" presetSubtype="1" decel="10000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250" fill="hold"/>
                                        <p:tgtEl>
                                          <p:spTgt spid="15"/>
                                        </p:tgtEl>
                                        <p:attrNameLst>
                                          <p:attrName>ppt_x</p:attrName>
                                        </p:attrNameLst>
                                      </p:cBhvr>
                                      <p:tavLst>
                                        <p:tav tm="0">
                                          <p:val>
                                            <p:strVal val="#ppt_x"/>
                                          </p:val>
                                        </p:tav>
                                        <p:tav tm="100000">
                                          <p:val>
                                            <p:strVal val="#ppt_x"/>
                                          </p:val>
                                        </p:tav>
                                      </p:tavLst>
                                    </p:anim>
                                    <p:anim calcmode="lin" valueType="num">
                                      <p:cBhvr additive="base">
                                        <p:cTn id="16" dur="250" fill="hold"/>
                                        <p:tgtEl>
                                          <p:spTgt spid="15"/>
                                        </p:tgtEl>
                                        <p:attrNameLst>
                                          <p:attrName>ppt_y</p:attrName>
                                        </p:attrNameLst>
                                      </p:cBhvr>
                                      <p:tavLst>
                                        <p:tav tm="0">
                                          <p:val>
                                            <p:strVal val="0-#ppt_h/2"/>
                                          </p:val>
                                        </p:tav>
                                        <p:tav tm="100000">
                                          <p:val>
                                            <p:strVal val="#ppt_y"/>
                                          </p:val>
                                        </p:tav>
                                      </p:tavLst>
                                    </p:anim>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1250"/>
                                        <p:tgtEl>
                                          <p:spTgt spid="5"/>
                                        </p:tgtEl>
                                      </p:cBhvr>
                                    </p:animEffect>
                                  </p:childTnLst>
                                </p:cTn>
                              </p:par>
                            </p:childTnLst>
                          </p:cTn>
                        </p:par>
                        <p:par>
                          <p:cTn id="21" fill="hold">
                            <p:stCondLst>
                              <p:cond delay="1750"/>
                            </p:stCondLst>
                            <p:childTnLst>
                              <p:par>
                                <p:cTn id="22" presetID="42" presetClass="entr" presetSubtype="0" fill="hold" nodeType="afterEffect">
                                  <p:stCondLst>
                                    <p:cond delay="0"/>
                                  </p:stCondLst>
                                  <p:childTnLst>
                                    <p:set>
                                      <p:cBhvr>
                                        <p:cTn id="23" dur="1" fill="hold">
                                          <p:stCondLst>
                                            <p:cond delay="0"/>
                                          </p:stCondLst>
                                        </p:cTn>
                                        <p:tgtEl>
                                          <p:spTgt spid="77"/>
                                        </p:tgtEl>
                                        <p:attrNameLst>
                                          <p:attrName>style.visibility</p:attrName>
                                        </p:attrNameLst>
                                      </p:cBhvr>
                                      <p:to>
                                        <p:strVal val="visible"/>
                                      </p:to>
                                    </p:set>
                                    <p:animEffect transition="in" filter="fade">
                                      <p:cBhvr>
                                        <p:cTn id="24" dur="500"/>
                                        <p:tgtEl>
                                          <p:spTgt spid="77"/>
                                        </p:tgtEl>
                                      </p:cBhvr>
                                    </p:animEffect>
                                    <p:anim calcmode="lin" valueType="num">
                                      <p:cBhvr>
                                        <p:cTn id="25" dur="500" fill="hold"/>
                                        <p:tgtEl>
                                          <p:spTgt spid="77"/>
                                        </p:tgtEl>
                                        <p:attrNameLst>
                                          <p:attrName>ppt_x</p:attrName>
                                        </p:attrNameLst>
                                      </p:cBhvr>
                                      <p:tavLst>
                                        <p:tav tm="0">
                                          <p:val>
                                            <p:strVal val="#ppt_x"/>
                                          </p:val>
                                        </p:tav>
                                        <p:tav tm="100000">
                                          <p:val>
                                            <p:strVal val="#ppt_x"/>
                                          </p:val>
                                        </p:tav>
                                      </p:tavLst>
                                    </p:anim>
                                    <p:anim calcmode="lin" valueType="num">
                                      <p:cBhvr>
                                        <p:cTn id="26" dur="500" fill="hold"/>
                                        <p:tgtEl>
                                          <p:spTgt spid="77"/>
                                        </p:tgtEl>
                                        <p:attrNameLst>
                                          <p:attrName>ppt_y</p:attrName>
                                        </p:attrNameLst>
                                      </p:cBhvr>
                                      <p:tavLst>
                                        <p:tav tm="0">
                                          <p:val>
                                            <p:strVal val="#ppt_y+.1"/>
                                          </p:val>
                                        </p:tav>
                                        <p:tav tm="100000">
                                          <p:val>
                                            <p:strVal val="#ppt_y"/>
                                          </p:val>
                                        </p:tav>
                                      </p:tavLst>
                                    </p:anim>
                                  </p:childTnLst>
                                </p:cTn>
                              </p:par>
                            </p:childTnLst>
                          </p:cTn>
                        </p:par>
                        <p:par>
                          <p:cTn id="27" fill="hold">
                            <p:stCondLst>
                              <p:cond delay="2250"/>
                            </p:stCondLst>
                            <p:childTnLst>
                              <p:par>
                                <p:cTn id="28" presetID="42" presetClass="entr" presetSubtype="0" fill="hold" nodeType="after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fade">
                                      <p:cBhvr>
                                        <p:cTn id="30" dur="500"/>
                                        <p:tgtEl>
                                          <p:spTgt spid="74"/>
                                        </p:tgtEl>
                                      </p:cBhvr>
                                    </p:animEffect>
                                    <p:anim calcmode="lin" valueType="num">
                                      <p:cBhvr>
                                        <p:cTn id="31" dur="500" fill="hold"/>
                                        <p:tgtEl>
                                          <p:spTgt spid="74"/>
                                        </p:tgtEl>
                                        <p:attrNameLst>
                                          <p:attrName>ppt_x</p:attrName>
                                        </p:attrNameLst>
                                      </p:cBhvr>
                                      <p:tavLst>
                                        <p:tav tm="0">
                                          <p:val>
                                            <p:strVal val="#ppt_x"/>
                                          </p:val>
                                        </p:tav>
                                        <p:tav tm="100000">
                                          <p:val>
                                            <p:strVal val="#ppt_x"/>
                                          </p:val>
                                        </p:tav>
                                      </p:tavLst>
                                    </p:anim>
                                    <p:anim calcmode="lin" valueType="num">
                                      <p:cBhvr>
                                        <p:cTn id="32" dur="500" fill="hold"/>
                                        <p:tgtEl>
                                          <p:spTgt spid="74"/>
                                        </p:tgtEl>
                                        <p:attrNameLst>
                                          <p:attrName>ppt_y</p:attrName>
                                        </p:attrNameLst>
                                      </p:cBhvr>
                                      <p:tavLst>
                                        <p:tav tm="0">
                                          <p:val>
                                            <p:strVal val="#ppt_y+.1"/>
                                          </p:val>
                                        </p:tav>
                                        <p:tav tm="100000">
                                          <p:val>
                                            <p:strVal val="#ppt_y"/>
                                          </p:val>
                                        </p:tav>
                                      </p:tavLst>
                                    </p:anim>
                                  </p:childTnLst>
                                </p:cTn>
                              </p:par>
                            </p:childTnLst>
                          </p:cTn>
                        </p:par>
                        <p:par>
                          <p:cTn id="33" fill="hold">
                            <p:stCondLst>
                              <p:cond delay="2750"/>
                            </p:stCondLst>
                            <p:childTnLst>
                              <p:par>
                                <p:cTn id="34" presetID="42" presetClass="entr" presetSubtype="0" fill="hold" nodeType="afterEffect">
                                  <p:stCondLst>
                                    <p:cond delay="0"/>
                                  </p:stCondLst>
                                  <p:childTnLst>
                                    <p:set>
                                      <p:cBhvr>
                                        <p:cTn id="35" dur="1" fill="hold">
                                          <p:stCondLst>
                                            <p:cond delay="0"/>
                                          </p:stCondLst>
                                        </p:cTn>
                                        <p:tgtEl>
                                          <p:spTgt spid="100"/>
                                        </p:tgtEl>
                                        <p:attrNameLst>
                                          <p:attrName>style.visibility</p:attrName>
                                        </p:attrNameLst>
                                      </p:cBhvr>
                                      <p:to>
                                        <p:strVal val="visible"/>
                                      </p:to>
                                    </p:set>
                                    <p:animEffect transition="in" filter="fade">
                                      <p:cBhvr>
                                        <p:cTn id="36" dur="500"/>
                                        <p:tgtEl>
                                          <p:spTgt spid="100"/>
                                        </p:tgtEl>
                                      </p:cBhvr>
                                    </p:animEffect>
                                    <p:anim calcmode="lin" valueType="num">
                                      <p:cBhvr>
                                        <p:cTn id="37" dur="500" fill="hold"/>
                                        <p:tgtEl>
                                          <p:spTgt spid="100"/>
                                        </p:tgtEl>
                                        <p:attrNameLst>
                                          <p:attrName>ppt_x</p:attrName>
                                        </p:attrNameLst>
                                      </p:cBhvr>
                                      <p:tavLst>
                                        <p:tav tm="0">
                                          <p:val>
                                            <p:strVal val="#ppt_x"/>
                                          </p:val>
                                        </p:tav>
                                        <p:tav tm="100000">
                                          <p:val>
                                            <p:strVal val="#ppt_x"/>
                                          </p:val>
                                        </p:tav>
                                      </p:tavLst>
                                    </p:anim>
                                    <p:anim calcmode="lin" valueType="num">
                                      <p:cBhvr>
                                        <p:cTn id="38" dur="500" fill="hold"/>
                                        <p:tgtEl>
                                          <p:spTgt spid="100"/>
                                        </p:tgtEl>
                                        <p:attrNameLst>
                                          <p:attrName>ppt_y</p:attrName>
                                        </p:attrNameLst>
                                      </p:cBhvr>
                                      <p:tavLst>
                                        <p:tav tm="0">
                                          <p:val>
                                            <p:strVal val="#ppt_y+.1"/>
                                          </p:val>
                                        </p:tav>
                                        <p:tav tm="100000">
                                          <p:val>
                                            <p:strVal val="#ppt_y"/>
                                          </p:val>
                                        </p:tav>
                                      </p:tavLst>
                                    </p:anim>
                                  </p:childTnLst>
                                </p:cTn>
                              </p:par>
                            </p:childTnLst>
                          </p:cTn>
                        </p:par>
                        <p:par>
                          <p:cTn id="39" fill="hold">
                            <p:stCondLst>
                              <p:cond delay="3250"/>
                            </p:stCondLst>
                            <p:childTnLst>
                              <p:par>
                                <p:cTn id="40" presetID="42" presetClass="entr" presetSubtype="0" fill="hold" nodeType="afterEffect">
                                  <p:stCondLst>
                                    <p:cond delay="0"/>
                                  </p:stCondLst>
                                  <p:childTnLst>
                                    <p:set>
                                      <p:cBhvr>
                                        <p:cTn id="41" dur="1" fill="hold">
                                          <p:stCondLst>
                                            <p:cond delay="0"/>
                                          </p:stCondLst>
                                        </p:cTn>
                                        <p:tgtEl>
                                          <p:spTgt spid="108"/>
                                        </p:tgtEl>
                                        <p:attrNameLst>
                                          <p:attrName>style.visibility</p:attrName>
                                        </p:attrNameLst>
                                      </p:cBhvr>
                                      <p:to>
                                        <p:strVal val="visible"/>
                                      </p:to>
                                    </p:set>
                                    <p:animEffect transition="in" filter="fade">
                                      <p:cBhvr>
                                        <p:cTn id="42" dur="500"/>
                                        <p:tgtEl>
                                          <p:spTgt spid="108"/>
                                        </p:tgtEl>
                                      </p:cBhvr>
                                    </p:animEffect>
                                    <p:anim calcmode="lin" valueType="num">
                                      <p:cBhvr>
                                        <p:cTn id="43" dur="500" fill="hold"/>
                                        <p:tgtEl>
                                          <p:spTgt spid="108"/>
                                        </p:tgtEl>
                                        <p:attrNameLst>
                                          <p:attrName>ppt_x</p:attrName>
                                        </p:attrNameLst>
                                      </p:cBhvr>
                                      <p:tavLst>
                                        <p:tav tm="0">
                                          <p:val>
                                            <p:strVal val="#ppt_x"/>
                                          </p:val>
                                        </p:tav>
                                        <p:tav tm="100000">
                                          <p:val>
                                            <p:strVal val="#ppt_x"/>
                                          </p:val>
                                        </p:tav>
                                      </p:tavLst>
                                    </p:anim>
                                    <p:anim calcmode="lin" valueType="num">
                                      <p:cBhvr>
                                        <p:cTn id="44" dur="500" fill="hold"/>
                                        <p:tgtEl>
                                          <p:spTgt spid="108"/>
                                        </p:tgtEl>
                                        <p:attrNameLst>
                                          <p:attrName>ppt_y</p:attrName>
                                        </p:attrNameLst>
                                      </p:cBhvr>
                                      <p:tavLst>
                                        <p:tav tm="0">
                                          <p:val>
                                            <p:strVal val="#ppt_y+.1"/>
                                          </p:val>
                                        </p:tav>
                                        <p:tav tm="100000">
                                          <p:val>
                                            <p:strVal val="#ppt_y"/>
                                          </p:val>
                                        </p:tav>
                                      </p:tavLst>
                                    </p:anim>
                                  </p:childTnLst>
                                </p:cTn>
                              </p:par>
                            </p:childTnLst>
                          </p:cTn>
                        </p:par>
                        <p:par>
                          <p:cTn id="45" fill="hold">
                            <p:stCondLst>
                              <p:cond delay="3750"/>
                            </p:stCondLst>
                            <p:childTnLst>
                              <p:par>
                                <p:cTn id="46" presetID="42" presetClass="entr" presetSubtype="0"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anim calcmode="lin" valueType="num">
                                      <p:cBhvr>
                                        <p:cTn id="49" dur="500" fill="hold"/>
                                        <p:tgtEl>
                                          <p:spTgt spid="24"/>
                                        </p:tgtEl>
                                        <p:attrNameLst>
                                          <p:attrName>ppt_x</p:attrName>
                                        </p:attrNameLst>
                                      </p:cBhvr>
                                      <p:tavLst>
                                        <p:tav tm="0">
                                          <p:val>
                                            <p:strVal val="#ppt_x"/>
                                          </p:val>
                                        </p:tav>
                                        <p:tav tm="100000">
                                          <p:val>
                                            <p:strVal val="#ppt_x"/>
                                          </p:val>
                                        </p:tav>
                                      </p:tavLst>
                                    </p:anim>
                                    <p:anim calcmode="lin" valueType="num">
                                      <p:cBhvr>
                                        <p:cTn id="50" dur="500" fill="hold"/>
                                        <p:tgtEl>
                                          <p:spTgt spid="24"/>
                                        </p:tgtEl>
                                        <p:attrNameLst>
                                          <p:attrName>ppt_y</p:attrName>
                                        </p:attrNameLst>
                                      </p:cBhvr>
                                      <p:tavLst>
                                        <p:tav tm="0">
                                          <p:val>
                                            <p:strVal val="#ppt_y+.1"/>
                                          </p:val>
                                        </p:tav>
                                        <p:tav tm="100000">
                                          <p:val>
                                            <p:strVal val="#ppt_y"/>
                                          </p:val>
                                        </p:tav>
                                      </p:tavLst>
                                    </p:anim>
                                  </p:childTnLst>
                                </p:cTn>
                              </p:par>
                            </p:childTnLst>
                          </p:cTn>
                        </p:par>
                        <p:par>
                          <p:cTn id="51" fill="hold">
                            <p:stCondLst>
                              <p:cond delay="4250"/>
                            </p:stCondLst>
                            <p:childTnLst>
                              <p:par>
                                <p:cTn id="52" presetID="42" presetClass="entr" presetSubtype="0" fill="hold" nodeType="afterEffect">
                                  <p:stCondLst>
                                    <p:cond delay="0"/>
                                  </p:stCondLst>
                                  <p:childTnLst>
                                    <p:set>
                                      <p:cBhvr>
                                        <p:cTn id="53" dur="1" fill="hold">
                                          <p:stCondLst>
                                            <p:cond delay="0"/>
                                          </p:stCondLst>
                                        </p:cTn>
                                        <p:tgtEl>
                                          <p:spTgt spid="60"/>
                                        </p:tgtEl>
                                        <p:attrNameLst>
                                          <p:attrName>style.visibility</p:attrName>
                                        </p:attrNameLst>
                                      </p:cBhvr>
                                      <p:to>
                                        <p:strVal val="visible"/>
                                      </p:to>
                                    </p:set>
                                    <p:animEffect transition="in" filter="fade">
                                      <p:cBhvr>
                                        <p:cTn id="54" dur="500"/>
                                        <p:tgtEl>
                                          <p:spTgt spid="60"/>
                                        </p:tgtEl>
                                      </p:cBhvr>
                                    </p:animEffect>
                                    <p:anim calcmode="lin" valueType="num">
                                      <p:cBhvr>
                                        <p:cTn id="55" dur="500" fill="hold"/>
                                        <p:tgtEl>
                                          <p:spTgt spid="60"/>
                                        </p:tgtEl>
                                        <p:attrNameLst>
                                          <p:attrName>ppt_x</p:attrName>
                                        </p:attrNameLst>
                                      </p:cBhvr>
                                      <p:tavLst>
                                        <p:tav tm="0">
                                          <p:val>
                                            <p:strVal val="#ppt_x"/>
                                          </p:val>
                                        </p:tav>
                                        <p:tav tm="100000">
                                          <p:val>
                                            <p:strVal val="#ppt_x"/>
                                          </p:val>
                                        </p:tav>
                                      </p:tavLst>
                                    </p:anim>
                                    <p:anim calcmode="lin" valueType="num">
                                      <p:cBhvr>
                                        <p:cTn id="56" dur="500" fill="hold"/>
                                        <p:tgtEl>
                                          <p:spTgt spid="60"/>
                                        </p:tgtEl>
                                        <p:attrNameLst>
                                          <p:attrName>ppt_y</p:attrName>
                                        </p:attrNameLst>
                                      </p:cBhvr>
                                      <p:tavLst>
                                        <p:tav tm="0">
                                          <p:val>
                                            <p:strVal val="#ppt_y+.1"/>
                                          </p:val>
                                        </p:tav>
                                        <p:tav tm="100000">
                                          <p:val>
                                            <p:strVal val="#ppt_y"/>
                                          </p:val>
                                        </p:tav>
                                      </p:tavLst>
                                    </p:anim>
                                  </p:childTnLst>
                                </p:cTn>
                              </p:par>
                            </p:childTnLst>
                          </p:cTn>
                        </p:par>
                        <p:par>
                          <p:cTn id="57" fill="hold">
                            <p:stCondLst>
                              <p:cond delay="4750"/>
                            </p:stCondLst>
                            <p:childTnLst>
                              <p:par>
                                <p:cTn id="58" presetID="42" presetClass="entr" presetSubtype="0" fill="hold" nodeType="after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fade">
                                      <p:cBhvr>
                                        <p:cTn id="60" dur="500"/>
                                        <p:tgtEl>
                                          <p:spTgt spid="44"/>
                                        </p:tgtEl>
                                      </p:cBhvr>
                                    </p:animEffect>
                                    <p:anim calcmode="lin" valueType="num">
                                      <p:cBhvr>
                                        <p:cTn id="61" dur="500" fill="hold"/>
                                        <p:tgtEl>
                                          <p:spTgt spid="44"/>
                                        </p:tgtEl>
                                        <p:attrNameLst>
                                          <p:attrName>ppt_x</p:attrName>
                                        </p:attrNameLst>
                                      </p:cBhvr>
                                      <p:tavLst>
                                        <p:tav tm="0">
                                          <p:val>
                                            <p:strVal val="#ppt_x"/>
                                          </p:val>
                                        </p:tav>
                                        <p:tav tm="100000">
                                          <p:val>
                                            <p:strVal val="#ppt_x"/>
                                          </p:val>
                                        </p:tav>
                                      </p:tavLst>
                                    </p:anim>
                                    <p:anim calcmode="lin" valueType="num">
                                      <p:cBhvr>
                                        <p:cTn id="62" dur="500" fill="hold"/>
                                        <p:tgtEl>
                                          <p:spTgt spid="44"/>
                                        </p:tgtEl>
                                        <p:attrNameLst>
                                          <p:attrName>ppt_y</p:attrName>
                                        </p:attrNameLst>
                                      </p:cBhvr>
                                      <p:tavLst>
                                        <p:tav tm="0">
                                          <p:val>
                                            <p:strVal val="#ppt_y+.1"/>
                                          </p:val>
                                        </p:tav>
                                        <p:tav tm="100000">
                                          <p:val>
                                            <p:strVal val="#ppt_y"/>
                                          </p:val>
                                        </p:tav>
                                      </p:tavLst>
                                    </p:anim>
                                  </p:childTnLst>
                                </p:cTn>
                              </p:par>
                            </p:childTnLst>
                          </p:cTn>
                        </p:par>
                        <p:par>
                          <p:cTn id="63" fill="hold">
                            <p:stCondLst>
                              <p:cond delay="5250"/>
                            </p:stCondLst>
                            <p:childTnLst>
                              <p:par>
                                <p:cTn id="64" presetID="42" presetClass="entr" presetSubtype="0" fill="hold" nodeType="after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fade">
                                      <p:cBhvr>
                                        <p:cTn id="66" dur="500"/>
                                        <p:tgtEl>
                                          <p:spTgt spid="54"/>
                                        </p:tgtEl>
                                      </p:cBhvr>
                                    </p:animEffect>
                                    <p:anim calcmode="lin" valueType="num">
                                      <p:cBhvr>
                                        <p:cTn id="67" dur="500" fill="hold"/>
                                        <p:tgtEl>
                                          <p:spTgt spid="54"/>
                                        </p:tgtEl>
                                        <p:attrNameLst>
                                          <p:attrName>ppt_x</p:attrName>
                                        </p:attrNameLst>
                                      </p:cBhvr>
                                      <p:tavLst>
                                        <p:tav tm="0">
                                          <p:val>
                                            <p:strVal val="#ppt_x"/>
                                          </p:val>
                                        </p:tav>
                                        <p:tav tm="100000">
                                          <p:val>
                                            <p:strVal val="#ppt_x"/>
                                          </p:val>
                                        </p:tav>
                                      </p:tavLst>
                                    </p:anim>
                                    <p:anim calcmode="lin" valueType="num">
                                      <p:cBhvr>
                                        <p:cTn id="68" dur="500" fill="hold"/>
                                        <p:tgtEl>
                                          <p:spTgt spid="54"/>
                                        </p:tgtEl>
                                        <p:attrNameLst>
                                          <p:attrName>ppt_y</p:attrName>
                                        </p:attrNameLst>
                                      </p:cBhvr>
                                      <p:tavLst>
                                        <p:tav tm="0">
                                          <p:val>
                                            <p:strVal val="#ppt_y+.1"/>
                                          </p:val>
                                        </p:tav>
                                        <p:tav tm="100000">
                                          <p:val>
                                            <p:strVal val="#ppt_y"/>
                                          </p:val>
                                        </p:tav>
                                      </p:tavLst>
                                    </p:anim>
                                  </p:childTnLst>
                                </p:cTn>
                              </p:par>
                            </p:childTnLst>
                          </p:cTn>
                        </p:par>
                        <p:par>
                          <p:cTn id="69" fill="hold">
                            <p:stCondLst>
                              <p:cond delay="5750"/>
                            </p:stCondLst>
                            <p:childTnLst>
                              <p:par>
                                <p:cTn id="70" presetID="42" presetClass="entr" presetSubtype="0" fill="hold" nodeType="after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fade">
                                      <p:cBhvr>
                                        <p:cTn id="72" dur="500"/>
                                        <p:tgtEl>
                                          <p:spTgt spid="41"/>
                                        </p:tgtEl>
                                      </p:cBhvr>
                                    </p:animEffect>
                                    <p:anim calcmode="lin" valueType="num">
                                      <p:cBhvr>
                                        <p:cTn id="73" dur="500" fill="hold"/>
                                        <p:tgtEl>
                                          <p:spTgt spid="41"/>
                                        </p:tgtEl>
                                        <p:attrNameLst>
                                          <p:attrName>ppt_x</p:attrName>
                                        </p:attrNameLst>
                                      </p:cBhvr>
                                      <p:tavLst>
                                        <p:tav tm="0">
                                          <p:val>
                                            <p:strVal val="#ppt_x"/>
                                          </p:val>
                                        </p:tav>
                                        <p:tav tm="100000">
                                          <p:val>
                                            <p:strVal val="#ppt_x"/>
                                          </p:val>
                                        </p:tav>
                                      </p:tavLst>
                                    </p:anim>
                                    <p:anim calcmode="lin" valueType="num">
                                      <p:cBhvr>
                                        <p:cTn id="74" dur="500" fill="hold"/>
                                        <p:tgtEl>
                                          <p:spTgt spid="41"/>
                                        </p:tgtEl>
                                        <p:attrNameLst>
                                          <p:attrName>ppt_y</p:attrName>
                                        </p:attrNameLst>
                                      </p:cBhvr>
                                      <p:tavLst>
                                        <p:tav tm="0">
                                          <p:val>
                                            <p:strVal val="#ppt_y+.1"/>
                                          </p:val>
                                        </p:tav>
                                        <p:tav tm="100000">
                                          <p:val>
                                            <p:strVal val="#ppt_y"/>
                                          </p:val>
                                        </p:tav>
                                      </p:tavLst>
                                    </p:anim>
                                  </p:childTnLst>
                                </p:cTn>
                              </p:par>
                            </p:childTnLst>
                          </p:cTn>
                        </p:par>
                        <p:par>
                          <p:cTn id="75" fill="hold">
                            <p:stCondLst>
                              <p:cond delay="6250"/>
                            </p:stCondLst>
                            <p:childTnLst>
                              <p:par>
                                <p:cTn id="76" presetID="42" presetClass="entr" presetSubtype="0" fill="hold" nodeType="afterEffect">
                                  <p:stCondLst>
                                    <p:cond delay="0"/>
                                  </p:stCondLst>
                                  <p:childTnLst>
                                    <p:set>
                                      <p:cBhvr>
                                        <p:cTn id="77" dur="1" fill="hold">
                                          <p:stCondLst>
                                            <p:cond delay="0"/>
                                          </p:stCondLst>
                                        </p:cTn>
                                        <p:tgtEl>
                                          <p:spTgt spid="86"/>
                                        </p:tgtEl>
                                        <p:attrNameLst>
                                          <p:attrName>style.visibility</p:attrName>
                                        </p:attrNameLst>
                                      </p:cBhvr>
                                      <p:to>
                                        <p:strVal val="visible"/>
                                      </p:to>
                                    </p:set>
                                    <p:animEffect transition="in" filter="fade">
                                      <p:cBhvr>
                                        <p:cTn id="78" dur="500"/>
                                        <p:tgtEl>
                                          <p:spTgt spid="86"/>
                                        </p:tgtEl>
                                      </p:cBhvr>
                                    </p:animEffect>
                                    <p:anim calcmode="lin" valueType="num">
                                      <p:cBhvr>
                                        <p:cTn id="79" dur="500" fill="hold"/>
                                        <p:tgtEl>
                                          <p:spTgt spid="86"/>
                                        </p:tgtEl>
                                        <p:attrNameLst>
                                          <p:attrName>ppt_x</p:attrName>
                                        </p:attrNameLst>
                                      </p:cBhvr>
                                      <p:tavLst>
                                        <p:tav tm="0">
                                          <p:val>
                                            <p:strVal val="#ppt_x"/>
                                          </p:val>
                                        </p:tav>
                                        <p:tav tm="100000">
                                          <p:val>
                                            <p:strVal val="#ppt_x"/>
                                          </p:val>
                                        </p:tav>
                                      </p:tavLst>
                                    </p:anim>
                                    <p:anim calcmode="lin" valueType="num">
                                      <p:cBhvr>
                                        <p:cTn id="80" dur="500" fill="hold"/>
                                        <p:tgtEl>
                                          <p:spTgt spid="86"/>
                                        </p:tgtEl>
                                        <p:attrNameLst>
                                          <p:attrName>ppt_y</p:attrName>
                                        </p:attrNameLst>
                                      </p:cBhvr>
                                      <p:tavLst>
                                        <p:tav tm="0">
                                          <p:val>
                                            <p:strVal val="#ppt_y+.1"/>
                                          </p:val>
                                        </p:tav>
                                        <p:tav tm="100000">
                                          <p:val>
                                            <p:strVal val="#ppt_y"/>
                                          </p:val>
                                        </p:tav>
                                      </p:tavLst>
                                    </p:anim>
                                  </p:childTnLst>
                                </p:cTn>
                              </p:par>
                            </p:childTnLst>
                          </p:cTn>
                        </p:par>
                        <p:par>
                          <p:cTn id="81" fill="hold">
                            <p:stCondLst>
                              <p:cond delay="6750"/>
                            </p:stCondLst>
                            <p:childTnLst>
                              <p:par>
                                <p:cTn id="82" presetID="42" presetClass="entr" presetSubtype="0" fill="hold" nodeType="after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fade">
                                      <p:cBhvr>
                                        <p:cTn id="84" dur="500"/>
                                        <p:tgtEl>
                                          <p:spTgt spid="67"/>
                                        </p:tgtEl>
                                      </p:cBhvr>
                                    </p:animEffect>
                                    <p:anim calcmode="lin" valueType="num">
                                      <p:cBhvr>
                                        <p:cTn id="85" dur="500" fill="hold"/>
                                        <p:tgtEl>
                                          <p:spTgt spid="67"/>
                                        </p:tgtEl>
                                        <p:attrNameLst>
                                          <p:attrName>ppt_x</p:attrName>
                                        </p:attrNameLst>
                                      </p:cBhvr>
                                      <p:tavLst>
                                        <p:tav tm="0">
                                          <p:val>
                                            <p:strVal val="#ppt_x"/>
                                          </p:val>
                                        </p:tav>
                                        <p:tav tm="100000">
                                          <p:val>
                                            <p:strVal val="#ppt_x"/>
                                          </p:val>
                                        </p:tav>
                                      </p:tavLst>
                                    </p:anim>
                                    <p:anim calcmode="lin" valueType="num">
                                      <p:cBhvr>
                                        <p:cTn id="86" dur="500" fill="hold"/>
                                        <p:tgtEl>
                                          <p:spTgt spid="67"/>
                                        </p:tgtEl>
                                        <p:attrNameLst>
                                          <p:attrName>ppt_y</p:attrName>
                                        </p:attrNameLst>
                                      </p:cBhvr>
                                      <p:tavLst>
                                        <p:tav tm="0">
                                          <p:val>
                                            <p:strVal val="#ppt_y+.1"/>
                                          </p:val>
                                        </p:tav>
                                        <p:tav tm="100000">
                                          <p:val>
                                            <p:strVal val="#ppt_y"/>
                                          </p:val>
                                        </p:tav>
                                      </p:tavLst>
                                    </p:anim>
                                  </p:childTnLst>
                                </p:cTn>
                              </p:par>
                            </p:childTnLst>
                          </p:cTn>
                        </p:par>
                        <p:par>
                          <p:cTn id="87" fill="hold">
                            <p:stCondLst>
                              <p:cond delay="7250"/>
                            </p:stCondLst>
                            <p:childTnLst>
                              <p:par>
                                <p:cTn id="88" presetID="42" presetClass="entr" presetSubtype="0" fill="hold" nodeType="afterEffect">
                                  <p:stCondLst>
                                    <p:cond delay="0"/>
                                  </p:stCondLst>
                                  <p:childTnLst>
                                    <p:set>
                                      <p:cBhvr>
                                        <p:cTn id="89" dur="1" fill="hold">
                                          <p:stCondLst>
                                            <p:cond delay="0"/>
                                          </p:stCondLst>
                                        </p:cTn>
                                        <p:tgtEl>
                                          <p:spTgt spid="64"/>
                                        </p:tgtEl>
                                        <p:attrNameLst>
                                          <p:attrName>style.visibility</p:attrName>
                                        </p:attrNameLst>
                                      </p:cBhvr>
                                      <p:to>
                                        <p:strVal val="visible"/>
                                      </p:to>
                                    </p:set>
                                    <p:animEffect transition="in" filter="fade">
                                      <p:cBhvr>
                                        <p:cTn id="90" dur="500"/>
                                        <p:tgtEl>
                                          <p:spTgt spid="64"/>
                                        </p:tgtEl>
                                      </p:cBhvr>
                                    </p:animEffect>
                                    <p:anim calcmode="lin" valueType="num">
                                      <p:cBhvr>
                                        <p:cTn id="91" dur="500" fill="hold"/>
                                        <p:tgtEl>
                                          <p:spTgt spid="64"/>
                                        </p:tgtEl>
                                        <p:attrNameLst>
                                          <p:attrName>ppt_x</p:attrName>
                                        </p:attrNameLst>
                                      </p:cBhvr>
                                      <p:tavLst>
                                        <p:tav tm="0">
                                          <p:val>
                                            <p:strVal val="#ppt_x"/>
                                          </p:val>
                                        </p:tav>
                                        <p:tav tm="100000">
                                          <p:val>
                                            <p:strVal val="#ppt_x"/>
                                          </p:val>
                                        </p:tav>
                                      </p:tavLst>
                                    </p:anim>
                                    <p:anim calcmode="lin" valueType="num">
                                      <p:cBhvr>
                                        <p:cTn id="92" dur="5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 Box 11"/>
          <p:cNvSpPr txBox="1">
            <a:spLocks noChangeArrowheads="1"/>
          </p:cNvSpPr>
          <p:nvPr/>
        </p:nvSpPr>
        <p:spPr bwMode="auto">
          <a:xfrm>
            <a:off x="3740133" y="2143116"/>
            <a:ext cx="1571635" cy="36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91395" tIns="45698" rIns="91395" bIns="45698">
            <a:spAutoFit/>
          </a:bodyPr>
          <a:lstStyle/>
          <a:p>
            <a:pPr eaLnBrk="1" hangingPunct="1"/>
            <a:r>
              <a:rPr lang="zh-CN" altLang="en-US" b="1" dirty="0">
                <a:solidFill>
                  <a:srgbClr val="E6883C"/>
                </a:solidFill>
                <a:latin typeface="方正兰亭中黑_GBK" charset="-122"/>
                <a:ea typeface="微软雅黑" pitchFamily="34" charset="-122"/>
              </a:rPr>
              <a:t>责任更清晰</a:t>
            </a:r>
          </a:p>
        </p:txBody>
      </p:sp>
      <p:sp>
        <p:nvSpPr>
          <p:cNvPr id="70" name="矩形 69"/>
          <p:cNvSpPr/>
          <p:nvPr/>
        </p:nvSpPr>
        <p:spPr>
          <a:xfrm>
            <a:off x="3097191" y="2500306"/>
            <a:ext cx="3000396" cy="2354491"/>
          </a:xfrm>
          <a:prstGeom prst="rect">
            <a:avLst/>
          </a:prstGeom>
        </p:spPr>
        <p:txBody>
          <a:bodyPr wrap="square">
            <a:spAutoFit/>
          </a:bodyPr>
          <a:lstStyle/>
          <a:p>
            <a:pPr>
              <a:lnSpc>
                <a:spcPct val="15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    完成等保测评</a:t>
            </a:r>
            <a:r>
              <a:rPr lang="zh-CN" altLang="en-US" sz="1400" dirty="0">
                <a:solidFill>
                  <a:srgbClr val="FF0000"/>
                </a:solidFill>
                <a:latin typeface="微软雅黑" panose="020B0503020204020204" pitchFamily="34" charset="-122"/>
                <a:ea typeface="微软雅黑" panose="020B0503020204020204" pitchFamily="34" charset="-122"/>
              </a:rPr>
              <a:t>意味着公安机关认可你的安全现状</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，一旦发生安全事件是意外。如果没有进行等级保护测评意味着你没有达到国家要求，一旦发生安全事件，</a:t>
            </a:r>
            <a:r>
              <a:rPr lang="zh-CN" altLang="en-US" sz="1400" dirty="0">
                <a:solidFill>
                  <a:srgbClr val="FF0000"/>
                </a:solidFill>
                <a:latin typeface="微软雅黑" panose="020B0503020204020204" pitchFamily="34" charset="-122"/>
                <a:ea typeface="微软雅黑" panose="020B0503020204020204" pitchFamily="34" charset="-122"/>
              </a:rPr>
              <a:t>用户单位将承担主要责任</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，网监部门会直接进行比较严厉的处罚。</a:t>
            </a:r>
          </a:p>
        </p:txBody>
      </p:sp>
      <p:pic>
        <p:nvPicPr>
          <p:cNvPr id="5" name="图片 4"/>
          <p:cNvPicPr>
            <a:picLocks noChangeAspect="1"/>
          </p:cNvPicPr>
          <p:nvPr/>
        </p:nvPicPr>
        <p:blipFill>
          <a:blip r:embed="rId3"/>
          <a:stretch>
            <a:fillRect/>
          </a:stretch>
        </p:blipFill>
        <p:spPr>
          <a:xfrm>
            <a:off x="453985" y="2285992"/>
            <a:ext cx="2411783" cy="2391170"/>
          </a:xfrm>
          <a:prstGeom prst="rect">
            <a:avLst/>
          </a:prstGeom>
        </p:spPr>
      </p:pic>
      <p:sp>
        <p:nvSpPr>
          <p:cNvPr id="7" name="矩形 6"/>
          <p:cNvSpPr/>
          <p:nvPr/>
        </p:nvSpPr>
        <p:spPr>
          <a:xfrm>
            <a:off x="2597125" y="1214422"/>
            <a:ext cx="7182544" cy="400110"/>
          </a:xfrm>
          <a:prstGeom prst="rect">
            <a:avLst/>
          </a:prstGeom>
        </p:spPr>
        <p:txBody>
          <a:bodyPr wrap="square">
            <a:spAutoFit/>
          </a:bodyPr>
          <a:lstStyle/>
          <a:p>
            <a:r>
              <a:rPr lang="zh-CN" altLang="en-US" sz="2000" b="1" dirty="0">
                <a:solidFill>
                  <a:srgbClr val="FF0000"/>
                </a:solidFill>
                <a:latin typeface="华文中宋" panose="02010600040101010101" pitchFamily="2" charset="-122"/>
                <a:ea typeface="华文中宋" panose="02010600040101010101" pitchFamily="2" charset="-122"/>
              </a:rPr>
              <a:t>做了，出事，是天灾（没有绝对的安全），不做出事，是人祸</a:t>
            </a:r>
          </a:p>
        </p:txBody>
      </p:sp>
      <p:pic>
        <p:nvPicPr>
          <p:cNvPr id="8" name="Picture 3" descr="C:\Users\Administrator\Desktop\微立体创业计划\002.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92931" y="116632"/>
            <a:ext cx="936103" cy="93610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9" name="PA_任意多边形 12"/>
          <p:cNvSpPr>
            <a:spLocks noEditPoints="1"/>
          </p:cNvSpPr>
          <p:nvPr>
            <p:custDataLst>
              <p:tags r:id="rId1"/>
            </p:custDataLst>
          </p:nvPr>
        </p:nvSpPr>
        <p:spPr bwMode="auto">
          <a:xfrm>
            <a:off x="419415" y="353328"/>
            <a:ext cx="479028" cy="472003"/>
          </a:xfrm>
          <a:custGeom>
            <a:avLst/>
            <a:gdLst>
              <a:gd name="T0" fmla="*/ 428 w 910"/>
              <a:gd name="T1" fmla="*/ 152 h 1011"/>
              <a:gd name="T2" fmla="*/ 910 w 910"/>
              <a:gd name="T3" fmla="*/ 485 h 1011"/>
              <a:gd name="T4" fmla="*/ 910 w 910"/>
              <a:gd name="T5" fmla="*/ 429 h 1011"/>
              <a:gd name="T6" fmla="*/ 705 w 910"/>
              <a:gd name="T7" fmla="*/ 280 h 1011"/>
              <a:gd name="T8" fmla="*/ 584 w 910"/>
              <a:gd name="T9" fmla="*/ 178 h 1011"/>
              <a:gd name="T10" fmla="*/ 659 w 910"/>
              <a:gd name="T11" fmla="*/ 48 h 1011"/>
              <a:gd name="T12" fmla="*/ 151 w 910"/>
              <a:gd name="T13" fmla="*/ 485 h 1011"/>
              <a:gd name="T14" fmla="*/ 75 w 910"/>
              <a:gd name="T15" fmla="*/ 204 h 1011"/>
              <a:gd name="T16" fmla="*/ 47 w 910"/>
              <a:gd name="T17" fmla="*/ 254 h 1011"/>
              <a:gd name="T18" fmla="*/ 253 w 910"/>
              <a:gd name="T19" fmla="*/ 48 h 1011"/>
              <a:gd name="T20" fmla="*/ 456 w 910"/>
              <a:gd name="T21" fmla="*/ 221 h 1011"/>
              <a:gd name="T22" fmla="*/ 549 w 910"/>
              <a:gd name="T23" fmla="*/ 243 h 1011"/>
              <a:gd name="T24" fmla="*/ 627 w 910"/>
              <a:gd name="T25" fmla="*/ 293 h 1011"/>
              <a:gd name="T26" fmla="*/ 670 w 910"/>
              <a:gd name="T27" fmla="*/ 349 h 1011"/>
              <a:gd name="T28" fmla="*/ 698 w 910"/>
              <a:gd name="T29" fmla="*/ 440 h 1011"/>
              <a:gd name="T30" fmla="*/ 690 w 910"/>
              <a:gd name="T31" fmla="*/ 531 h 1011"/>
              <a:gd name="T32" fmla="*/ 649 w 910"/>
              <a:gd name="T33" fmla="*/ 613 h 1011"/>
              <a:gd name="T34" fmla="*/ 586 w 910"/>
              <a:gd name="T35" fmla="*/ 695 h 1011"/>
              <a:gd name="T36" fmla="*/ 621 w 910"/>
              <a:gd name="T37" fmla="*/ 710 h 1011"/>
              <a:gd name="T38" fmla="*/ 627 w 910"/>
              <a:gd name="T39" fmla="*/ 771 h 1011"/>
              <a:gd name="T40" fmla="*/ 621 w 910"/>
              <a:gd name="T41" fmla="*/ 801 h 1011"/>
              <a:gd name="T42" fmla="*/ 627 w 910"/>
              <a:gd name="T43" fmla="*/ 861 h 1011"/>
              <a:gd name="T44" fmla="*/ 324 w 910"/>
              <a:gd name="T45" fmla="*/ 920 h 1011"/>
              <a:gd name="T46" fmla="*/ 294 w 910"/>
              <a:gd name="T47" fmla="*/ 885 h 1011"/>
              <a:gd name="T48" fmla="*/ 292 w 910"/>
              <a:gd name="T49" fmla="*/ 846 h 1011"/>
              <a:gd name="T50" fmla="*/ 298 w 910"/>
              <a:gd name="T51" fmla="*/ 814 h 1011"/>
              <a:gd name="T52" fmla="*/ 292 w 910"/>
              <a:gd name="T53" fmla="*/ 777 h 1011"/>
              <a:gd name="T54" fmla="*/ 300 w 910"/>
              <a:gd name="T55" fmla="*/ 732 h 1011"/>
              <a:gd name="T56" fmla="*/ 331 w 910"/>
              <a:gd name="T57" fmla="*/ 673 h 1011"/>
              <a:gd name="T58" fmla="*/ 266 w 910"/>
              <a:gd name="T59" fmla="*/ 615 h 1011"/>
              <a:gd name="T60" fmla="*/ 222 w 910"/>
              <a:gd name="T61" fmla="*/ 531 h 1011"/>
              <a:gd name="T62" fmla="*/ 214 w 910"/>
              <a:gd name="T63" fmla="*/ 440 h 1011"/>
              <a:gd name="T64" fmla="*/ 242 w 910"/>
              <a:gd name="T65" fmla="*/ 349 h 1011"/>
              <a:gd name="T66" fmla="*/ 285 w 910"/>
              <a:gd name="T67" fmla="*/ 293 h 1011"/>
              <a:gd name="T68" fmla="*/ 361 w 910"/>
              <a:gd name="T69" fmla="*/ 241 h 1011"/>
              <a:gd name="T70" fmla="*/ 456 w 910"/>
              <a:gd name="T71" fmla="*/ 221 h 1011"/>
              <a:gd name="T72" fmla="*/ 530 w 910"/>
              <a:gd name="T73" fmla="*/ 942 h 1011"/>
              <a:gd name="T74" fmla="*/ 517 w 910"/>
              <a:gd name="T75" fmla="*/ 980 h 1011"/>
              <a:gd name="T76" fmla="*/ 473 w 910"/>
              <a:gd name="T77" fmla="*/ 1011 h 1011"/>
              <a:gd name="T78" fmla="*/ 434 w 910"/>
              <a:gd name="T79" fmla="*/ 1006 h 1011"/>
              <a:gd name="T80" fmla="*/ 398 w 910"/>
              <a:gd name="T81" fmla="*/ 974 h 1011"/>
              <a:gd name="T82" fmla="*/ 527 w 910"/>
              <a:gd name="T83" fmla="*/ 939 h 1011"/>
              <a:gd name="T84" fmla="*/ 341 w 910"/>
              <a:gd name="T85" fmla="*/ 866 h 1011"/>
              <a:gd name="T86" fmla="*/ 579 w 910"/>
              <a:gd name="T87" fmla="*/ 849 h 1011"/>
              <a:gd name="T88" fmla="*/ 579 w 910"/>
              <a:gd name="T89" fmla="*/ 838 h 1011"/>
              <a:gd name="T90" fmla="*/ 341 w 910"/>
              <a:gd name="T91" fmla="*/ 775 h 1011"/>
              <a:gd name="T92" fmla="*/ 579 w 910"/>
              <a:gd name="T93" fmla="*/ 758 h 1011"/>
              <a:gd name="T94" fmla="*/ 579 w 910"/>
              <a:gd name="T95" fmla="*/ 747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10" h="1011">
                <a:moveTo>
                  <a:pt x="428" y="0"/>
                </a:moveTo>
                <a:lnTo>
                  <a:pt x="484" y="0"/>
                </a:lnTo>
                <a:lnTo>
                  <a:pt x="484" y="152"/>
                </a:lnTo>
                <a:lnTo>
                  <a:pt x="428" y="152"/>
                </a:lnTo>
                <a:lnTo>
                  <a:pt x="428" y="0"/>
                </a:lnTo>
                <a:lnTo>
                  <a:pt x="428" y="0"/>
                </a:lnTo>
                <a:close/>
                <a:moveTo>
                  <a:pt x="910" y="429"/>
                </a:moveTo>
                <a:lnTo>
                  <a:pt x="910" y="485"/>
                </a:lnTo>
                <a:lnTo>
                  <a:pt x="761" y="485"/>
                </a:lnTo>
                <a:lnTo>
                  <a:pt x="761" y="429"/>
                </a:lnTo>
                <a:lnTo>
                  <a:pt x="910" y="429"/>
                </a:lnTo>
                <a:lnTo>
                  <a:pt x="910" y="429"/>
                </a:lnTo>
                <a:close/>
                <a:moveTo>
                  <a:pt x="837" y="206"/>
                </a:moveTo>
                <a:lnTo>
                  <a:pt x="865" y="254"/>
                </a:lnTo>
                <a:lnTo>
                  <a:pt x="733" y="329"/>
                </a:lnTo>
                <a:lnTo>
                  <a:pt x="705" y="280"/>
                </a:lnTo>
                <a:lnTo>
                  <a:pt x="837" y="206"/>
                </a:lnTo>
                <a:lnTo>
                  <a:pt x="837" y="206"/>
                </a:lnTo>
                <a:close/>
                <a:moveTo>
                  <a:pt x="659" y="48"/>
                </a:moveTo>
                <a:lnTo>
                  <a:pt x="584" y="178"/>
                </a:lnTo>
                <a:lnTo>
                  <a:pt x="634" y="206"/>
                </a:lnTo>
                <a:lnTo>
                  <a:pt x="707" y="76"/>
                </a:lnTo>
                <a:lnTo>
                  <a:pt x="659" y="48"/>
                </a:lnTo>
                <a:lnTo>
                  <a:pt x="659" y="48"/>
                </a:lnTo>
                <a:close/>
                <a:moveTo>
                  <a:pt x="0" y="485"/>
                </a:moveTo>
                <a:lnTo>
                  <a:pt x="0" y="429"/>
                </a:lnTo>
                <a:lnTo>
                  <a:pt x="151" y="429"/>
                </a:lnTo>
                <a:lnTo>
                  <a:pt x="151" y="485"/>
                </a:lnTo>
                <a:lnTo>
                  <a:pt x="0" y="485"/>
                </a:lnTo>
                <a:lnTo>
                  <a:pt x="0" y="485"/>
                </a:lnTo>
                <a:close/>
                <a:moveTo>
                  <a:pt x="47" y="254"/>
                </a:moveTo>
                <a:lnTo>
                  <a:pt x="75" y="204"/>
                </a:lnTo>
                <a:lnTo>
                  <a:pt x="205" y="280"/>
                </a:lnTo>
                <a:lnTo>
                  <a:pt x="177" y="327"/>
                </a:lnTo>
                <a:lnTo>
                  <a:pt x="47" y="254"/>
                </a:lnTo>
                <a:lnTo>
                  <a:pt x="47" y="254"/>
                </a:lnTo>
                <a:close/>
                <a:moveTo>
                  <a:pt x="203" y="76"/>
                </a:moveTo>
                <a:lnTo>
                  <a:pt x="279" y="206"/>
                </a:lnTo>
                <a:lnTo>
                  <a:pt x="328" y="178"/>
                </a:lnTo>
                <a:lnTo>
                  <a:pt x="253" y="48"/>
                </a:lnTo>
                <a:lnTo>
                  <a:pt x="203" y="76"/>
                </a:lnTo>
                <a:lnTo>
                  <a:pt x="203" y="76"/>
                </a:lnTo>
                <a:close/>
                <a:moveTo>
                  <a:pt x="456" y="221"/>
                </a:moveTo>
                <a:lnTo>
                  <a:pt x="456" y="221"/>
                </a:lnTo>
                <a:lnTo>
                  <a:pt x="478" y="223"/>
                </a:lnTo>
                <a:lnTo>
                  <a:pt x="502" y="228"/>
                </a:lnTo>
                <a:lnTo>
                  <a:pt x="525" y="234"/>
                </a:lnTo>
                <a:lnTo>
                  <a:pt x="549" y="243"/>
                </a:lnTo>
                <a:lnTo>
                  <a:pt x="571" y="254"/>
                </a:lnTo>
                <a:lnTo>
                  <a:pt x="592" y="264"/>
                </a:lnTo>
                <a:lnTo>
                  <a:pt x="612" y="277"/>
                </a:lnTo>
                <a:lnTo>
                  <a:pt x="627" y="293"/>
                </a:lnTo>
                <a:lnTo>
                  <a:pt x="627" y="293"/>
                </a:lnTo>
                <a:lnTo>
                  <a:pt x="644" y="310"/>
                </a:lnTo>
                <a:lnTo>
                  <a:pt x="657" y="329"/>
                </a:lnTo>
                <a:lnTo>
                  <a:pt x="670" y="349"/>
                </a:lnTo>
                <a:lnTo>
                  <a:pt x="681" y="370"/>
                </a:lnTo>
                <a:lnTo>
                  <a:pt x="688" y="392"/>
                </a:lnTo>
                <a:lnTo>
                  <a:pt x="694" y="416"/>
                </a:lnTo>
                <a:lnTo>
                  <a:pt x="698" y="440"/>
                </a:lnTo>
                <a:lnTo>
                  <a:pt x="698" y="466"/>
                </a:lnTo>
                <a:lnTo>
                  <a:pt x="698" y="466"/>
                </a:lnTo>
                <a:lnTo>
                  <a:pt x="696" y="498"/>
                </a:lnTo>
                <a:lnTo>
                  <a:pt x="690" y="531"/>
                </a:lnTo>
                <a:lnTo>
                  <a:pt x="679" y="561"/>
                </a:lnTo>
                <a:lnTo>
                  <a:pt x="666" y="589"/>
                </a:lnTo>
                <a:lnTo>
                  <a:pt x="666" y="589"/>
                </a:lnTo>
                <a:lnTo>
                  <a:pt x="649" y="613"/>
                </a:lnTo>
                <a:lnTo>
                  <a:pt x="631" y="634"/>
                </a:lnTo>
                <a:lnTo>
                  <a:pt x="610" y="654"/>
                </a:lnTo>
                <a:lnTo>
                  <a:pt x="586" y="669"/>
                </a:lnTo>
                <a:lnTo>
                  <a:pt x="586" y="695"/>
                </a:lnTo>
                <a:lnTo>
                  <a:pt x="595" y="695"/>
                </a:lnTo>
                <a:lnTo>
                  <a:pt x="614" y="693"/>
                </a:lnTo>
                <a:lnTo>
                  <a:pt x="621" y="710"/>
                </a:lnTo>
                <a:lnTo>
                  <a:pt x="621" y="710"/>
                </a:lnTo>
                <a:lnTo>
                  <a:pt x="627" y="730"/>
                </a:lnTo>
                <a:lnTo>
                  <a:pt x="629" y="751"/>
                </a:lnTo>
                <a:lnTo>
                  <a:pt x="629" y="751"/>
                </a:lnTo>
                <a:lnTo>
                  <a:pt x="627" y="771"/>
                </a:lnTo>
                <a:lnTo>
                  <a:pt x="621" y="790"/>
                </a:lnTo>
                <a:lnTo>
                  <a:pt x="618" y="794"/>
                </a:lnTo>
                <a:lnTo>
                  <a:pt x="621" y="801"/>
                </a:lnTo>
                <a:lnTo>
                  <a:pt x="621" y="801"/>
                </a:lnTo>
                <a:lnTo>
                  <a:pt x="627" y="820"/>
                </a:lnTo>
                <a:lnTo>
                  <a:pt x="629" y="842"/>
                </a:lnTo>
                <a:lnTo>
                  <a:pt x="629" y="842"/>
                </a:lnTo>
                <a:lnTo>
                  <a:pt x="627" y="861"/>
                </a:lnTo>
                <a:lnTo>
                  <a:pt x="621" y="881"/>
                </a:lnTo>
                <a:lnTo>
                  <a:pt x="614" y="894"/>
                </a:lnTo>
                <a:lnTo>
                  <a:pt x="599" y="896"/>
                </a:lnTo>
                <a:lnTo>
                  <a:pt x="324" y="920"/>
                </a:lnTo>
                <a:lnTo>
                  <a:pt x="307" y="922"/>
                </a:lnTo>
                <a:lnTo>
                  <a:pt x="298" y="905"/>
                </a:lnTo>
                <a:lnTo>
                  <a:pt x="298" y="905"/>
                </a:lnTo>
                <a:lnTo>
                  <a:pt x="294" y="885"/>
                </a:lnTo>
                <a:lnTo>
                  <a:pt x="292" y="868"/>
                </a:lnTo>
                <a:lnTo>
                  <a:pt x="292" y="868"/>
                </a:lnTo>
                <a:lnTo>
                  <a:pt x="292" y="857"/>
                </a:lnTo>
                <a:lnTo>
                  <a:pt x="292" y="846"/>
                </a:lnTo>
                <a:lnTo>
                  <a:pt x="296" y="836"/>
                </a:lnTo>
                <a:lnTo>
                  <a:pt x="300" y="823"/>
                </a:lnTo>
                <a:lnTo>
                  <a:pt x="303" y="820"/>
                </a:lnTo>
                <a:lnTo>
                  <a:pt x="298" y="814"/>
                </a:lnTo>
                <a:lnTo>
                  <a:pt x="298" y="814"/>
                </a:lnTo>
                <a:lnTo>
                  <a:pt x="294" y="797"/>
                </a:lnTo>
                <a:lnTo>
                  <a:pt x="292" y="777"/>
                </a:lnTo>
                <a:lnTo>
                  <a:pt x="292" y="777"/>
                </a:lnTo>
                <a:lnTo>
                  <a:pt x="292" y="766"/>
                </a:lnTo>
                <a:lnTo>
                  <a:pt x="292" y="755"/>
                </a:lnTo>
                <a:lnTo>
                  <a:pt x="296" y="745"/>
                </a:lnTo>
                <a:lnTo>
                  <a:pt x="300" y="732"/>
                </a:lnTo>
                <a:lnTo>
                  <a:pt x="307" y="719"/>
                </a:lnTo>
                <a:lnTo>
                  <a:pt x="320" y="719"/>
                </a:lnTo>
                <a:lnTo>
                  <a:pt x="331" y="717"/>
                </a:lnTo>
                <a:lnTo>
                  <a:pt x="331" y="673"/>
                </a:lnTo>
                <a:lnTo>
                  <a:pt x="331" y="673"/>
                </a:lnTo>
                <a:lnTo>
                  <a:pt x="307" y="656"/>
                </a:lnTo>
                <a:lnTo>
                  <a:pt x="285" y="637"/>
                </a:lnTo>
                <a:lnTo>
                  <a:pt x="266" y="615"/>
                </a:lnTo>
                <a:lnTo>
                  <a:pt x="248" y="591"/>
                </a:lnTo>
                <a:lnTo>
                  <a:pt x="248" y="591"/>
                </a:lnTo>
                <a:lnTo>
                  <a:pt x="233" y="563"/>
                </a:lnTo>
                <a:lnTo>
                  <a:pt x="222" y="531"/>
                </a:lnTo>
                <a:lnTo>
                  <a:pt x="216" y="498"/>
                </a:lnTo>
                <a:lnTo>
                  <a:pt x="214" y="466"/>
                </a:lnTo>
                <a:lnTo>
                  <a:pt x="214" y="466"/>
                </a:lnTo>
                <a:lnTo>
                  <a:pt x="214" y="440"/>
                </a:lnTo>
                <a:lnTo>
                  <a:pt x="218" y="416"/>
                </a:lnTo>
                <a:lnTo>
                  <a:pt x="225" y="392"/>
                </a:lnTo>
                <a:lnTo>
                  <a:pt x="233" y="370"/>
                </a:lnTo>
                <a:lnTo>
                  <a:pt x="242" y="349"/>
                </a:lnTo>
                <a:lnTo>
                  <a:pt x="255" y="329"/>
                </a:lnTo>
                <a:lnTo>
                  <a:pt x="270" y="310"/>
                </a:lnTo>
                <a:lnTo>
                  <a:pt x="285" y="293"/>
                </a:lnTo>
                <a:lnTo>
                  <a:pt x="285" y="293"/>
                </a:lnTo>
                <a:lnTo>
                  <a:pt x="303" y="277"/>
                </a:lnTo>
                <a:lnTo>
                  <a:pt x="320" y="264"/>
                </a:lnTo>
                <a:lnTo>
                  <a:pt x="341" y="251"/>
                </a:lnTo>
                <a:lnTo>
                  <a:pt x="361" y="241"/>
                </a:lnTo>
                <a:lnTo>
                  <a:pt x="385" y="232"/>
                </a:lnTo>
                <a:lnTo>
                  <a:pt x="409" y="228"/>
                </a:lnTo>
                <a:lnTo>
                  <a:pt x="432" y="223"/>
                </a:lnTo>
                <a:lnTo>
                  <a:pt x="456" y="221"/>
                </a:lnTo>
                <a:lnTo>
                  <a:pt x="456" y="221"/>
                </a:lnTo>
                <a:close/>
                <a:moveTo>
                  <a:pt x="527" y="939"/>
                </a:moveTo>
                <a:lnTo>
                  <a:pt x="527" y="939"/>
                </a:lnTo>
                <a:lnTo>
                  <a:pt x="530" y="942"/>
                </a:lnTo>
                <a:lnTo>
                  <a:pt x="530" y="942"/>
                </a:lnTo>
                <a:lnTo>
                  <a:pt x="527" y="957"/>
                </a:lnTo>
                <a:lnTo>
                  <a:pt x="523" y="970"/>
                </a:lnTo>
                <a:lnTo>
                  <a:pt x="517" y="980"/>
                </a:lnTo>
                <a:lnTo>
                  <a:pt x="508" y="991"/>
                </a:lnTo>
                <a:lnTo>
                  <a:pt x="497" y="1000"/>
                </a:lnTo>
                <a:lnTo>
                  <a:pt x="486" y="1006"/>
                </a:lnTo>
                <a:lnTo>
                  <a:pt x="473" y="1011"/>
                </a:lnTo>
                <a:lnTo>
                  <a:pt x="458" y="1011"/>
                </a:lnTo>
                <a:lnTo>
                  <a:pt x="458" y="1011"/>
                </a:lnTo>
                <a:lnTo>
                  <a:pt x="445" y="1011"/>
                </a:lnTo>
                <a:lnTo>
                  <a:pt x="434" y="1006"/>
                </a:lnTo>
                <a:lnTo>
                  <a:pt x="424" y="1002"/>
                </a:lnTo>
                <a:lnTo>
                  <a:pt x="413" y="993"/>
                </a:lnTo>
                <a:lnTo>
                  <a:pt x="404" y="985"/>
                </a:lnTo>
                <a:lnTo>
                  <a:pt x="398" y="974"/>
                </a:lnTo>
                <a:lnTo>
                  <a:pt x="393" y="963"/>
                </a:lnTo>
                <a:lnTo>
                  <a:pt x="389" y="950"/>
                </a:lnTo>
                <a:lnTo>
                  <a:pt x="527" y="939"/>
                </a:lnTo>
                <a:lnTo>
                  <a:pt x="527" y="939"/>
                </a:lnTo>
                <a:close/>
                <a:moveTo>
                  <a:pt x="579" y="838"/>
                </a:moveTo>
                <a:lnTo>
                  <a:pt x="341" y="857"/>
                </a:lnTo>
                <a:lnTo>
                  <a:pt x="341" y="857"/>
                </a:lnTo>
                <a:lnTo>
                  <a:pt x="341" y="866"/>
                </a:lnTo>
                <a:lnTo>
                  <a:pt x="341" y="866"/>
                </a:lnTo>
                <a:lnTo>
                  <a:pt x="341" y="868"/>
                </a:lnTo>
                <a:lnTo>
                  <a:pt x="579" y="849"/>
                </a:lnTo>
                <a:lnTo>
                  <a:pt x="579" y="849"/>
                </a:lnTo>
                <a:lnTo>
                  <a:pt x="579" y="842"/>
                </a:lnTo>
                <a:lnTo>
                  <a:pt x="579" y="842"/>
                </a:lnTo>
                <a:lnTo>
                  <a:pt x="579" y="838"/>
                </a:lnTo>
                <a:lnTo>
                  <a:pt x="579" y="838"/>
                </a:lnTo>
                <a:close/>
                <a:moveTo>
                  <a:pt x="579" y="747"/>
                </a:moveTo>
                <a:lnTo>
                  <a:pt x="341" y="766"/>
                </a:lnTo>
                <a:lnTo>
                  <a:pt x="341" y="766"/>
                </a:lnTo>
                <a:lnTo>
                  <a:pt x="341" y="775"/>
                </a:lnTo>
                <a:lnTo>
                  <a:pt x="341" y="775"/>
                </a:lnTo>
                <a:lnTo>
                  <a:pt x="341" y="777"/>
                </a:lnTo>
                <a:lnTo>
                  <a:pt x="579" y="758"/>
                </a:lnTo>
                <a:lnTo>
                  <a:pt x="579" y="758"/>
                </a:lnTo>
                <a:lnTo>
                  <a:pt x="579" y="751"/>
                </a:lnTo>
                <a:lnTo>
                  <a:pt x="579" y="751"/>
                </a:lnTo>
                <a:lnTo>
                  <a:pt x="579" y="747"/>
                </a:lnTo>
                <a:lnTo>
                  <a:pt x="579" y="747"/>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ysClr val="windowText" lastClr="000000"/>
              </a:solidFill>
              <a:ea typeface="宋体" panose="02010600030101010101" pitchFamily="2" charset="-122"/>
            </a:endParaRPr>
          </a:p>
        </p:txBody>
      </p:sp>
      <p:sp>
        <p:nvSpPr>
          <p:cNvPr id="10" name="矩形 9"/>
          <p:cNvSpPr/>
          <p:nvPr/>
        </p:nvSpPr>
        <p:spPr>
          <a:xfrm>
            <a:off x="8812231" y="2643182"/>
            <a:ext cx="2928958" cy="2354491"/>
          </a:xfrm>
          <a:prstGeom prst="rect">
            <a:avLst/>
          </a:prstGeom>
        </p:spPr>
        <p:txBody>
          <a:bodyPr wrap="square">
            <a:spAutoFit/>
          </a:bodyPr>
          <a:lstStyle/>
          <a:p>
            <a:pPr>
              <a:lnSpc>
                <a:spcPct val="15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    以等级保护为标准开展安全建设，可以让单位自身安全建设更加体系化，可以从物理、网络、主机、应用和数据多个方面成体系的进行安全建设，</a:t>
            </a:r>
            <a:r>
              <a:rPr lang="zh-CN" altLang="en-US" sz="1400" dirty="0">
                <a:solidFill>
                  <a:srgbClr val="FF0000"/>
                </a:solidFill>
                <a:latin typeface="微软雅黑" panose="020B0503020204020204" pitchFamily="34" charset="-122"/>
                <a:ea typeface="微软雅黑" panose="020B0503020204020204" pitchFamily="34" charset="-122"/>
              </a:rPr>
              <a:t>再也不是头痛医头脚痛医脚</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，对本单位的安全建设有整体的规划和思路。</a:t>
            </a:r>
          </a:p>
        </p:txBody>
      </p:sp>
      <p:sp>
        <p:nvSpPr>
          <p:cNvPr id="11" name="矩形 10"/>
          <p:cNvSpPr/>
          <p:nvPr/>
        </p:nvSpPr>
        <p:spPr>
          <a:xfrm>
            <a:off x="9383735" y="2000240"/>
            <a:ext cx="1800493" cy="646331"/>
          </a:xfrm>
          <a:prstGeom prst="rect">
            <a:avLst/>
          </a:prstGeom>
        </p:spPr>
        <p:txBody>
          <a:bodyPr wrap="none">
            <a:spAutoFit/>
          </a:bodyPr>
          <a:lstStyle/>
          <a:p>
            <a:r>
              <a:rPr lang="zh-CN" altLang="en-US" b="1" dirty="0">
                <a:solidFill>
                  <a:srgbClr val="E6883C"/>
                </a:solidFill>
                <a:latin typeface="方正兰亭中黑_GBK" charset="-122"/>
                <a:ea typeface="微软雅黑" pitchFamily="34" charset="-122"/>
              </a:rPr>
              <a:t>安全建设体系化</a:t>
            </a:r>
            <a:endParaRPr lang="en-US" altLang="zh-CN" b="1" dirty="0">
              <a:solidFill>
                <a:srgbClr val="E6883C"/>
              </a:solidFill>
              <a:latin typeface="方正兰亭中黑_GBK" charset="-122"/>
              <a:ea typeface="微软雅黑" pitchFamily="34" charset="-122"/>
            </a:endParaRPr>
          </a:p>
          <a:p>
            <a:r>
              <a:rPr lang="en-US" altLang="zh-CN" b="1" dirty="0">
                <a:solidFill>
                  <a:srgbClr val="E6883C"/>
                </a:solidFill>
                <a:latin typeface="方正兰亭中黑_GBK" charset="-122"/>
                <a:ea typeface="微软雅黑" pitchFamily="34" charset="-122"/>
              </a:rPr>
              <a:t>(</a:t>
            </a:r>
            <a:r>
              <a:rPr lang="zh-CN" altLang="en-US" b="1" dirty="0">
                <a:solidFill>
                  <a:srgbClr val="E6883C"/>
                </a:solidFill>
                <a:latin typeface="方正兰亭中黑_GBK" charset="-122"/>
                <a:ea typeface="微软雅黑" pitchFamily="34" charset="-122"/>
              </a:rPr>
              <a:t>自身安全预防</a:t>
            </a:r>
            <a:r>
              <a:rPr lang="en-US" altLang="zh-CN" b="1" dirty="0">
                <a:solidFill>
                  <a:srgbClr val="E6883C"/>
                </a:solidFill>
                <a:latin typeface="方正兰亭中黑_GBK" charset="-122"/>
                <a:ea typeface="微软雅黑" pitchFamily="34" charset="-122"/>
              </a:rPr>
              <a:t>)</a:t>
            </a:r>
            <a:endParaRPr lang="zh-CN" altLang="en-US" b="1" dirty="0">
              <a:solidFill>
                <a:srgbClr val="E6883C"/>
              </a:solidFill>
              <a:latin typeface="方正兰亭中黑_GBK" charset="-122"/>
              <a:ea typeface="微软雅黑" pitchFamily="34" charset="-122"/>
            </a:endParaRPr>
          </a:p>
        </p:txBody>
      </p:sp>
      <p:pic>
        <p:nvPicPr>
          <p:cNvPr id="12" name="图片 11"/>
          <p:cNvPicPr>
            <a:picLocks noChangeAspect="1"/>
          </p:cNvPicPr>
          <p:nvPr/>
        </p:nvPicPr>
        <p:blipFill>
          <a:blip r:embed="rId5"/>
          <a:stretch>
            <a:fillRect/>
          </a:stretch>
        </p:blipFill>
        <p:spPr>
          <a:xfrm>
            <a:off x="6454477" y="2357430"/>
            <a:ext cx="2223894" cy="2357454"/>
          </a:xfrm>
          <a:prstGeom prst="rect">
            <a:avLst/>
          </a:prstGeom>
        </p:spPr>
      </p:pic>
      <p:sp>
        <p:nvSpPr>
          <p:cNvPr id="15" name="标题 1"/>
          <p:cNvSpPr>
            <a:spLocks noGrp="1"/>
          </p:cNvSpPr>
          <p:nvPr>
            <p:ph type="title"/>
          </p:nvPr>
        </p:nvSpPr>
        <p:spPr>
          <a:xfrm>
            <a:off x="954051" y="285728"/>
            <a:ext cx="3286148" cy="642942"/>
          </a:xfrm>
        </p:spPr>
        <p:txBody>
          <a:bodyPr>
            <a:normAutofit/>
          </a:bodyPr>
          <a:lstStyle/>
          <a:p>
            <a:r>
              <a:rPr lang="zh-CN" altLang="en-US" sz="1800" b="1" dirty="0">
                <a:solidFill>
                  <a:srgbClr val="0070C0"/>
                </a:solidFill>
                <a:latin typeface="微软雅黑" pitchFamily="34" charset="-122"/>
                <a:ea typeface="微软雅黑" pitchFamily="34" charset="-122"/>
                <a:cs typeface="+mn-cs"/>
                <a:sym typeface="Arial" pitchFamily="34" charset="0"/>
              </a:rPr>
              <a:t>为什么要做等级保护</a:t>
            </a:r>
            <a:r>
              <a:rPr lang="en-US" altLang="zh-CN" sz="1800" b="1" dirty="0">
                <a:solidFill>
                  <a:srgbClr val="0070C0"/>
                </a:solidFill>
                <a:latin typeface="微软雅黑" pitchFamily="34" charset="-122"/>
                <a:ea typeface="微软雅黑" pitchFamily="34" charset="-122"/>
                <a:cs typeface="+mn-cs"/>
                <a:sym typeface="Arial" pitchFamily="34" charset="0"/>
              </a:rPr>
              <a:t>-</a:t>
            </a:r>
            <a:r>
              <a:rPr lang="zh-CN" altLang="en-US" sz="1800" b="1" dirty="0">
                <a:solidFill>
                  <a:srgbClr val="0070C0"/>
                </a:solidFill>
                <a:latin typeface="微软雅黑" pitchFamily="34" charset="-122"/>
                <a:ea typeface="微软雅黑" pitchFamily="34" charset="-122"/>
                <a:cs typeface="+mn-cs"/>
                <a:sym typeface="Arial" pitchFamily="34" charset="0"/>
              </a:rPr>
              <a:t>免责</a:t>
            </a:r>
          </a:p>
        </p:txBody>
      </p:sp>
    </p:spTree>
    <p:extLst>
      <p:ext uri="{BB962C8B-B14F-4D97-AF65-F5344CB8AC3E}">
        <p14:creationId xmlns:p14="http://schemas.microsoft.com/office/powerpoint/2010/main" val="305286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anim calcmode="lin" valueType="num">
                                      <p:cBhvr>
                                        <p:cTn id="8" dur="250" fill="hold"/>
                                        <p:tgtEl>
                                          <p:spTgt spid="8"/>
                                        </p:tgtEl>
                                        <p:attrNameLst>
                                          <p:attrName>ppt_x</p:attrName>
                                        </p:attrNameLst>
                                      </p:cBhvr>
                                      <p:tavLst>
                                        <p:tav tm="0">
                                          <p:val>
                                            <p:strVal val="#ppt_x"/>
                                          </p:val>
                                        </p:tav>
                                        <p:tav tm="100000">
                                          <p:val>
                                            <p:strVal val="#ppt_x"/>
                                          </p:val>
                                        </p:tav>
                                      </p:tavLst>
                                    </p:anim>
                                    <p:anim calcmode="lin" valueType="num">
                                      <p:cBhvr>
                                        <p:cTn id="9" dur="250" fill="hold"/>
                                        <p:tgtEl>
                                          <p:spTgt spid="8"/>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92931" y="116632"/>
            <a:ext cx="936103" cy="93610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9" name="PA_任意多边形 12"/>
          <p:cNvSpPr>
            <a:spLocks noEditPoints="1"/>
          </p:cNvSpPr>
          <p:nvPr>
            <p:custDataLst>
              <p:tags r:id="rId1"/>
            </p:custDataLst>
          </p:nvPr>
        </p:nvSpPr>
        <p:spPr bwMode="auto">
          <a:xfrm>
            <a:off x="419415" y="353328"/>
            <a:ext cx="479028" cy="472003"/>
          </a:xfrm>
          <a:custGeom>
            <a:avLst/>
            <a:gdLst>
              <a:gd name="T0" fmla="*/ 428 w 910"/>
              <a:gd name="T1" fmla="*/ 152 h 1011"/>
              <a:gd name="T2" fmla="*/ 910 w 910"/>
              <a:gd name="T3" fmla="*/ 485 h 1011"/>
              <a:gd name="T4" fmla="*/ 910 w 910"/>
              <a:gd name="T5" fmla="*/ 429 h 1011"/>
              <a:gd name="T6" fmla="*/ 705 w 910"/>
              <a:gd name="T7" fmla="*/ 280 h 1011"/>
              <a:gd name="T8" fmla="*/ 584 w 910"/>
              <a:gd name="T9" fmla="*/ 178 h 1011"/>
              <a:gd name="T10" fmla="*/ 659 w 910"/>
              <a:gd name="T11" fmla="*/ 48 h 1011"/>
              <a:gd name="T12" fmla="*/ 151 w 910"/>
              <a:gd name="T13" fmla="*/ 485 h 1011"/>
              <a:gd name="T14" fmla="*/ 75 w 910"/>
              <a:gd name="T15" fmla="*/ 204 h 1011"/>
              <a:gd name="T16" fmla="*/ 47 w 910"/>
              <a:gd name="T17" fmla="*/ 254 h 1011"/>
              <a:gd name="T18" fmla="*/ 253 w 910"/>
              <a:gd name="T19" fmla="*/ 48 h 1011"/>
              <a:gd name="T20" fmla="*/ 456 w 910"/>
              <a:gd name="T21" fmla="*/ 221 h 1011"/>
              <a:gd name="T22" fmla="*/ 549 w 910"/>
              <a:gd name="T23" fmla="*/ 243 h 1011"/>
              <a:gd name="T24" fmla="*/ 627 w 910"/>
              <a:gd name="T25" fmla="*/ 293 h 1011"/>
              <a:gd name="T26" fmla="*/ 670 w 910"/>
              <a:gd name="T27" fmla="*/ 349 h 1011"/>
              <a:gd name="T28" fmla="*/ 698 w 910"/>
              <a:gd name="T29" fmla="*/ 440 h 1011"/>
              <a:gd name="T30" fmla="*/ 690 w 910"/>
              <a:gd name="T31" fmla="*/ 531 h 1011"/>
              <a:gd name="T32" fmla="*/ 649 w 910"/>
              <a:gd name="T33" fmla="*/ 613 h 1011"/>
              <a:gd name="T34" fmla="*/ 586 w 910"/>
              <a:gd name="T35" fmla="*/ 695 h 1011"/>
              <a:gd name="T36" fmla="*/ 621 w 910"/>
              <a:gd name="T37" fmla="*/ 710 h 1011"/>
              <a:gd name="T38" fmla="*/ 627 w 910"/>
              <a:gd name="T39" fmla="*/ 771 h 1011"/>
              <a:gd name="T40" fmla="*/ 621 w 910"/>
              <a:gd name="T41" fmla="*/ 801 h 1011"/>
              <a:gd name="T42" fmla="*/ 627 w 910"/>
              <a:gd name="T43" fmla="*/ 861 h 1011"/>
              <a:gd name="T44" fmla="*/ 324 w 910"/>
              <a:gd name="T45" fmla="*/ 920 h 1011"/>
              <a:gd name="T46" fmla="*/ 294 w 910"/>
              <a:gd name="T47" fmla="*/ 885 h 1011"/>
              <a:gd name="T48" fmla="*/ 292 w 910"/>
              <a:gd name="T49" fmla="*/ 846 h 1011"/>
              <a:gd name="T50" fmla="*/ 298 w 910"/>
              <a:gd name="T51" fmla="*/ 814 h 1011"/>
              <a:gd name="T52" fmla="*/ 292 w 910"/>
              <a:gd name="T53" fmla="*/ 777 h 1011"/>
              <a:gd name="T54" fmla="*/ 300 w 910"/>
              <a:gd name="T55" fmla="*/ 732 h 1011"/>
              <a:gd name="T56" fmla="*/ 331 w 910"/>
              <a:gd name="T57" fmla="*/ 673 h 1011"/>
              <a:gd name="T58" fmla="*/ 266 w 910"/>
              <a:gd name="T59" fmla="*/ 615 h 1011"/>
              <a:gd name="T60" fmla="*/ 222 w 910"/>
              <a:gd name="T61" fmla="*/ 531 h 1011"/>
              <a:gd name="T62" fmla="*/ 214 w 910"/>
              <a:gd name="T63" fmla="*/ 440 h 1011"/>
              <a:gd name="T64" fmla="*/ 242 w 910"/>
              <a:gd name="T65" fmla="*/ 349 h 1011"/>
              <a:gd name="T66" fmla="*/ 285 w 910"/>
              <a:gd name="T67" fmla="*/ 293 h 1011"/>
              <a:gd name="T68" fmla="*/ 361 w 910"/>
              <a:gd name="T69" fmla="*/ 241 h 1011"/>
              <a:gd name="T70" fmla="*/ 456 w 910"/>
              <a:gd name="T71" fmla="*/ 221 h 1011"/>
              <a:gd name="T72" fmla="*/ 530 w 910"/>
              <a:gd name="T73" fmla="*/ 942 h 1011"/>
              <a:gd name="T74" fmla="*/ 517 w 910"/>
              <a:gd name="T75" fmla="*/ 980 h 1011"/>
              <a:gd name="T76" fmla="*/ 473 w 910"/>
              <a:gd name="T77" fmla="*/ 1011 h 1011"/>
              <a:gd name="T78" fmla="*/ 434 w 910"/>
              <a:gd name="T79" fmla="*/ 1006 h 1011"/>
              <a:gd name="T80" fmla="*/ 398 w 910"/>
              <a:gd name="T81" fmla="*/ 974 h 1011"/>
              <a:gd name="T82" fmla="*/ 527 w 910"/>
              <a:gd name="T83" fmla="*/ 939 h 1011"/>
              <a:gd name="T84" fmla="*/ 341 w 910"/>
              <a:gd name="T85" fmla="*/ 866 h 1011"/>
              <a:gd name="T86" fmla="*/ 579 w 910"/>
              <a:gd name="T87" fmla="*/ 849 h 1011"/>
              <a:gd name="T88" fmla="*/ 579 w 910"/>
              <a:gd name="T89" fmla="*/ 838 h 1011"/>
              <a:gd name="T90" fmla="*/ 341 w 910"/>
              <a:gd name="T91" fmla="*/ 775 h 1011"/>
              <a:gd name="T92" fmla="*/ 579 w 910"/>
              <a:gd name="T93" fmla="*/ 758 h 1011"/>
              <a:gd name="T94" fmla="*/ 579 w 910"/>
              <a:gd name="T95" fmla="*/ 747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10" h="1011">
                <a:moveTo>
                  <a:pt x="428" y="0"/>
                </a:moveTo>
                <a:lnTo>
                  <a:pt x="484" y="0"/>
                </a:lnTo>
                <a:lnTo>
                  <a:pt x="484" y="152"/>
                </a:lnTo>
                <a:lnTo>
                  <a:pt x="428" y="152"/>
                </a:lnTo>
                <a:lnTo>
                  <a:pt x="428" y="0"/>
                </a:lnTo>
                <a:lnTo>
                  <a:pt x="428" y="0"/>
                </a:lnTo>
                <a:close/>
                <a:moveTo>
                  <a:pt x="910" y="429"/>
                </a:moveTo>
                <a:lnTo>
                  <a:pt x="910" y="485"/>
                </a:lnTo>
                <a:lnTo>
                  <a:pt x="761" y="485"/>
                </a:lnTo>
                <a:lnTo>
                  <a:pt x="761" y="429"/>
                </a:lnTo>
                <a:lnTo>
                  <a:pt x="910" y="429"/>
                </a:lnTo>
                <a:lnTo>
                  <a:pt x="910" y="429"/>
                </a:lnTo>
                <a:close/>
                <a:moveTo>
                  <a:pt x="837" y="206"/>
                </a:moveTo>
                <a:lnTo>
                  <a:pt x="865" y="254"/>
                </a:lnTo>
                <a:lnTo>
                  <a:pt x="733" y="329"/>
                </a:lnTo>
                <a:lnTo>
                  <a:pt x="705" y="280"/>
                </a:lnTo>
                <a:lnTo>
                  <a:pt x="837" y="206"/>
                </a:lnTo>
                <a:lnTo>
                  <a:pt x="837" y="206"/>
                </a:lnTo>
                <a:close/>
                <a:moveTo>
                  <a:pt x="659" y="48"/>
                </a:moveTo>
                <a:lnTo>
                  <a:pt x="584" y="178"/>
                </a:lnTo>
                <a:lnTo>
                  <a:pt x="634" y="206"/>
                </a:lnTo>
                <a:lnTo>
                  <a:pt x="707" y="76"/>
                </a:lnTo>
                <a:lnTo>
                  <a:pt x="659" y="48"/>
                </a:lnTo>
                <a:lnTo>
                  <a:pt x="659" y="48"/>
                </a:lnTo>
                <a:close/>
                <a:moveTo>
                  <a:pt x="0" y="485"/>
                </a:moveTo>
                <a:lnTo>
                  <a:pt x="0" y="429"/>
                </a:lnTo>
                <a:lnTo>
                  <a:pt x="151" y="429"/>
                </a:lnTo>
                <a:lnTo>
                  <a:pt x="151" y="485"/>
                </a:lnTo>
                <a:lnTo>
                  <a:pt x="0" y="485"/>
                </a:lnTo>
                <a:lnTo>
                  <a:pt x="0" y="485"/>
                </a:lnTo>
                <a:close/>
                <a:moveTo>
                  <a:pt x="47" y="254"/>
                </a:moveTo>
                <a:lnTo>
                  <a:pt x="75" y="204"/>
                </a:lnTo>
                <a:lnTo>
                  <a:pt x="205" y="280"/>
                </a:lnTo>
                <a:lnTo>
                  <a:pt x="177" y="327"/>
                </a:lnTo>
                <a:lnTo>
                  <a:pt x="47" y="254"/>
                </a:lnTo>
                <a:lnTo>
                  <a:pt x="47" y="254"/>
                </a:lnTo>
                <a:close/>
                <a:moveTo>
                  <a:pt x="203" y="76"/>
                </a:moveTo>
                <a:lnTo>
                  <a:pt x="279" y="206"/>
                </a:lnTo>
                <a:lnTo>
                  <a:pt x="328" y="178"/>
                </a:lnTo>
                <a:lnTo>
                  <a:pt x="253" y="48"/>
                </a:lnTo>
                <a:lnTo>
                  <a:pt x="203" y="76"/>
                </a:lnTo>
                <a:lnTo>
                  <a:pt x="203" y="76"/>
                </a:lnTo>
                <a:close/>
                <a:moveTo>
                  <a:pt x="456" y="221"/>
                </a:moveTo>
                <a:lnTo>
                  <a:pt x="456" y="221"/>
                </a:lnTo>
                <a:lnTo>
                  <a:pt x="478" y="223"/>
                </a:lnTo>
                <a:lnTo>
                  <a:pt x="502" y="228"/>
                </a:lnTo>
                <a:lnTo>
                  <a:pt x="525" y="234"/>
                </a:lnTo>
                <a:lnTo>
                  <a:pt x="549" y="243"/>
                </a:lnTo>
                <a:lnTo>
                  <a:pt x="571" y="254"/>
                </a:lnTo>
                <a:lnTo>
                  <a:pt x="592" y="264"/>
                </a:lnTo>
                <a:lnTo>
                  <a:pt x="612" y="277"/>
                </a:lnTo>
                <a:lnTo>
                  <a:pt x="627" y="293"/>
                </a:lnTo>
                <a:lnTo>
                  <a:pt x="627" y="293"/>
                </a:lnTo>
                <a:lnTo>
                  <a:pt x="644" y="310"/>
                </a:lnTo>
                <a:lnTo>
                  <a:pt x="657" y="329"/>
                </a:lnTo>
                <a:lnTo>
                  <a:pt x="670" y="349"/>
                </a:lnTo>
                <a:lnTo>
                  <a:pt x="681" y="370"/>
                </a:lnTo>
                <a:lnTo>
                  <a:pt x="688" y="392"/>
                </a:lnTo>
                <a:lnTo>
                  <a:pt x="694" y="416"/>
                </a:lnTo>
                <a:lnTo>
                  <a:pt x="698" y="440"/>
                </a:lnTo>
                <a:lnTo>
                  <a:pt x="698" y="466"/>
                </a:lnTo>
                <a:lnTo>
                  <a:pt x="698" y="466"/>
                </a:lnTo>
                <a:lnTo>
                  <a:pt x="696" y="498"/>
                </a:lnTo>
                <a:lnTo>
                  <a:pt x="690" y="531"/>
                </a:lnTo>
                <a:lnTo>
                  <a:pt x="679" y="561"/>
                </a:lnTo>
                <a:lnTo>
                  <a:pt x="666" y="589"/>
                </a:lnTo>
                <a:lnTo>
                  <a:pt x="666" y="589"/>
                </a:lnTo>
                <a:lnTo>
                  <a:pt x="649" y="613"/>
                </a:lnTo>
                <a:lnTo>
                  <a:pt x="631" y="634"/>
                </a:lnTo>
                <a:lnTo>
                  <a:pt x="610" y="654"/>
                </a:lnTo>
                <a:lnTo>
                  <a:pt x="586" y="669"/>
                </a:lnTo>
                <a:lnTo>
                  <a:pt x="586" y="695"/>
                </a:lnTo>
                <a:lnTo>
                  <a:pt x="595" y="695"/>
                </a:lnTo>
                <a:lnTo>
                  <a:pt x="614" y="693"/>
                </a:lnTo>
                <a:lnTo>
                  <a:pt x="621" y="710"/>
                </a:lnTo>
                <a:lnTo>
                  <a:pt x="621" y="710"/>
                </a:lnTo>
                <a:lnTo>
                  <a:pt x="627" y="730"/>
                </a:lnTo>
                <a:lnTo>
                  <a:pt x="629" y="751"/>
                </a:lnTo>
                <a:lnTo>
                  <a:pt x="629" y="751"/>
                </a:lnTo>
                <a:lnTo>
                  <a:pt x="627" y="771"/>
                </a:lnTo>
                <a:lnTo>
                  <a:pt x="621" y="790"/>
                </a:lnTo>
                <a:lnTo>
                  <a:pt x="618" y="794"/>
                </a:lnTo>
                <a:lnTo>
                  <a:pt x="621" y="801"/>
                </a:lnTo>
                <a:lnTo>
                  <a:pt x="621" y="801"/>
                </a:lnTo>
                <a:lnTo>
                  <a:pt x="627" y="820"/>
                </a:lnTo>
                <a:lnTo>
                  <a:pt x="629" y="842"/>
                </a:lnTo>
                <a:lnTo>
                  <a:pt x="629" y="842"/>
                </a:lnTo>
                <a:lnTo>
                  <a:pt x="627" y="861"/>
                </a:lnTo>
                <a:lnTo>
                  <a:pt x="621" y="881"/>
                </a:lnTo>
                <a:lnTo>
                  <a:pt x="614" y="894"/>
                </a:lnTo>
                <a:lnTo>
                  <a:pt x="599" y="896"/>
                </a:lnTo>
                <a:lnTo>
                  <a:pt x="324" y="920"/>
                </a:lnTo>
                <a:lnTo>
                  <a:pt x="307" y="922"/>
                </a:lnTo>
                <a:lnTo>
                  <a:pt x="298" y="905"/>
                </a:lnTo>
                <a:lnTo>
                  <a:pt x="298" y="905"/>
                </a:lnTo>
                <a:lnTo>
                  <a:pt x="294" y="885"/>
                </a:lnTo>
                <a:lnTo>
                  <a:pt x="292" y="868"/>
                </a:lnTo>
                <a:lnTo>
                  <a:pt x="292" y="868"/>
                </a:lnTo>
                <a:lnTo>
                  <a:pt x="292" y="857"/>
                </a:lnTo>
                <a:lnTo>
                  <a:pt x="292" y="846"/>
                </a:lnTo>
                <a:lnTo>
                  <a:pt x="296" y="836"/>
                </a:lnTo>
                <a:lnTo>
                  <a:pt x="300" y="823"/>
                </a:lnTo>
                <a:lnTo>
                  <a:pt x="303" y="820"/>
                </a:lnTo>
                <a:lnTo>
                  <a:pt x="298" y="814"/>
                </a:lnTo>
                <a:lnTo>
                  <a:pt x="298" y="814"/>
                </a:lnTo>
                <a:lnTo>
                  <a:pt x="294" y="797"/>
                </a:lnTo>
                <a:lnTo>
                  <a:pt x="292" y="777"/>
                </a:lnTo>
                <a:lnTo>
                  <a:pt x="292" y="777"/>
                </a:lnTo>
                <a:lnTo>
                  <a:pt x="292" y="766"/>
                </a:lnTo>
                <a:lnTo>
                  <a:pt x="292" y="755"/>
                </a:lnTo>
                <a:lnTo>
                  <a:pt x="296" y="745"/>
                </a:lnTo>
                <a:lnTo>
                  <a:pt x="300" y="732"/>
                </a:lnTo>
                <a:lnTo>
                  <a:pt x="307" y="719"/>
                </a:lnTo>
                <a:lnTo>
                  <a:pt x="320" y="719"/>
                </a:lnTo>
                <a:lnTo>
                  <a:pt x="331" y="717"/>
                </a:lnTo>
                <a:lnTo>
                  <a:pt x="331" y="673"/>
                </a:lnTo>
                <a:lnTo>
                  <a:pt x="331" y="673"/>
                </a:lnTo>
                <a:lnTo>
                  <a:pt x="307" y="656"/>
                </a:lnTo>
                <a:lnTo>
                  <a:pt x="285" y="637"/>
                </a:lnTo>
                <a:lnTo>
                  <a:pt x="266" y="615"/>
                </a:lnTo>
                <a:lnTo>
                  <a:pt x="248" y="591"/>
                </a:lnTo>
                <a:lnTo>
                  <a:pt x="248" y="591"/>
                </a:lnTo>
                <a:lnTo>
                  <a:pt x="233" y="563"/>
                </a:lnTo>
                <a:lnTo>
                  <a:pt x="222" y="531"/>
                </a:lnTo>
                <a:lnTo>
                  <a:pt x="216" y="498"/>
                </a:lnTo>
                <a:lnTo>
                  <a:pt x="214" y="466"/>
                </a:lnTo>
                <a:lnTo>
                  <a:pt x="214" y="466"/>
                </a:lnTo>
                <a:lnTo>
                  <a:pt x="214" y="440"/>
                </a:lnTo>
                <a:lnTo>
                  <a:pt x="218" y="416"/>
                </a:lnTo>
                <a:lnTo>
                  <a:pt x="225" y="392"/>
                </a:lnTo>
                <a:lnTo>
                  <a:pt x="233" y="370"/>
                </a:lnTo>
                <a:lnTo>
                  <a:pt x="242" y="349"/>
                </a:lnTo>
                <a:lnTo>
                  <a:pt x="255" y="329"/>
                </a:lnTo>
                <a:lnTo>
                  <a:pt x="270" y="310"/>
                </a:lnTo>
                <a:lnTo>
                  <a:pt x="285" y="293"/>
                </a:lnTo>
                <a:lnTo>
                  <a:pt x="285" y="293"/>
                </a:lnTo>
                <a:lnTo>
                  <a:pt x="303" y="277"/>
                </a:lnTo>
                <a:lnTo>
                  <a:pt x="320" y="264"/>
                </a:lnTo>
                <a:lnTo>
                  <a:pt x="341" y="251"/>
                </a:lnTo>
                <a:lnTo>
                  <a:pt x="361" y="241"/>
                </a:lnTo>
                <a:lnTo>
                  <a:pt x="385" y="232"/>
                </a:lnTo>
                <a:lnTo>
                  <a:pt x="409" y="228"/>
                </a:lnTo>
                <a:lnTo>
                  <a:pt x="432" y="223"/>
                </a:lnTo>
                <a:lnTo>
                  <a:pt x="456" y="221"/>
                </a:lnTo>
                <a:lnTo>
                  <a:pt x="456" y="221"/>
                </a:lnTo>
                <a:close/>
                <a:moveTo>
                  <a:pt x="527" y="939"/>
                </a:moveTo>
                <a:lnTo>
                  <a:pt x="527" y="939"/>
                </a:lnTo>
                <a:lnTo>
                  <a:pt x="530" y="942"/>
                </a:lnTo>
                <a:lnTo>
                  <a:pt x="530" y="942"/>
                </a:lnTo>
                <a:lnTo>
                  <a:pt x="527" y="957"/>
                </a:lnTo>
                <a:lnTo>
                  <a:pt x="523" y="970"/>
                </a:lnTo>
                <a:lnTo>
                  <a:pt x="517" y="980"/>
                </a:lnTo>
                <a:lnTo>
                  <a:pt x="508" y="991"/>
                </a:lnTo>
                <a:lnTo>
                  <a:pt x="497" y="1000"/>
                </a:lnTo>
                <a:lnTo>
                  <a:pt x="486" y="1006"/>
                </a:lnTo>
                <a:lnTo>
                  <a:pt x="473" y="1011"/>
                </a:lnTo>
                <a:lnTo>
                  <a:pt x="458" y="1011"/>
                </a:lnTo>
                <a:lnTo>
                  <a:pt x="458" y="1011"/>
                </a:lnTo>
                <a:lnTo>
                  <a:pt x="445" y="1011"/>
                </a:lnTo>
                <a:lnTo>
                  <a:pt x="434" y="1006"/>
                </a:lnTo>
                <a:lnTo>
                  <a:pt x="424" y="1002"/>
                </a:lnTo>
                <a:lnTo>
                  <a:pt x="413" y="993"/>
                </a:lnTo>
                <a:lnTo>
                  <a:pt x="404" y="985"/>
                </a:lnTo>
                <a:lnTo>
                  <a:pt x="398" y="974"/>
                </a:lnTo>
                <a:lnTo>
                  <a:pt x="393" y="963"/>
                </a:lnTo>
                <a:lnTo>
                  <a:pt x="389" y="950"/>
                </a:lnTo>
                <a:lnTo>
                  <a:pt x="527" y="939"/>
                </a:lnTo>
                <a:lnTo>
                  <a:pt x="527" y="939"/>
                </a:lnTo>
                <a:close/>
                <a:moveTo>
                  <a:pt x="579" y="838"/>
                </a:moveTo>
                <a:lnTo>
                  <a:pt x="341" y="857"/>
                </a:lnTo>
                <a:lnTo>
                  <a:pt x="341" y="857"/>
                </a:lnTo>
                <a:lnTo>
                  <a:pt x="341" y="866"/>
                </a:lnTo>
                <a:lnTo>
                  <a:pt x="341" y="866"/>
                </a:lnTo>
                <a:lnTo>
                  <a:pt x="341" y="868"/>
                </a:lnTo>
                <a:lnTo>
                  <a:pt x="579" y="849"/>
                </a:lnTo>
                <a:lnTo>
                  <a:pt x="579" y="849"/>
                </a:lnTo>
                <a:lnTo>
                  <a:pt x="579" y="842"/>
                </a:lnTo>
                <a:lnTo>
                  <a:pt x="579" y="842"/>
                </a:lnTo>
                <a:lnTo>
                  <a:pt x="579" y="838"/>
                </a:lnTo>
                <a:lnTo>
                  <a:pt x="579" y="838"/>
                </a:lnTo>
                <a:close/>
                <a:moveTo>
                  <a:pt x="579" y="747"/>
                </a:moveTo>
                <a:lnTo>
                  <a:pt x="341" y="766"/>
                </a:lnTo>
                <a:lnTo>
                  <a:pt x="341" y="766"/>
                </a:lnTo>
                <a:lnTo>
                  <a:pt x="341" y="775"/>
                </a:lnTo>
                <a:lnTo>
                  <a:pt x="341" y="775"/>
                </a:lnTo>
                <a:lnTo>
                  <a:pt x="341" y="777"/>
                </a:lnTo>
                <a:lnTo>
                  <a:pt x="579" y="758"/>
                </a:lnTo>
                <a:lnTo>
                  <a:pt x="579" y="758"/>
                </a:lnTo>
                <a:lnTo>
                  <a:pt x="579" y="751"/>
                </a:lnTo>
                <a:lnTo>
                  <a:pt x="579" y="751"/>
                </a:lnTo>
                <a:lnTo>
                  <a:pt x="579" y="747"/>
                </a:lnTo>
                <a:lnTo>
                  <a:pt x="579" y="747"/>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ysClr val="windowText" lastClr="000000"/>
              </a:solidFill>
              <a:ea typeface="宋体" panose="02010600030101010101" pitchFamily="2" charset="-122"/>
            </a:endParaRPr>
          </a:p>
        </p:txBody>
      </p:sp>
      <p:sp>
        <p:nvSpPr>
          <p:cNvPr id="13" name="矩形 12"/>
          <p:cNvSpPr/>
          <p:nvPr/>
        </p:nvSpPr>
        <p:spPr>
          <a:xfrm>
            <a:off x="1213897" y="428604"/>
            <a:ext cx="2811988" cy="369332"/>
          </a:xfrm>
          <a:prstGeom prst="rect">
            <a:avLst/>
          </a:prstGeom>
        </p:spPr>
        <p:txBody>
          <a:bodyPr wrap="none">
            <a:spAutoFit/>
          </a:bodyPr>
          <a:lstStyle/>
          <a:p>
            <a:r>
              <a:rPr lang="zh-CN" altLang="en-US" b="1" dirty="0">
                <a:solidFill>
                  <a:srgbClr val="0070C0"/>
                </a:solidFill>
                <a:latin typeface="微软雅黑" pitchFamily="34" charset="-122"/>
                <a:ea typeface="微软雅黑" pitchFamily="34" charset="-122"/>
                <a:sym typeface="Arial" pitchFamily="34" charset="0"/>
              </a:rPr>
              <a:t>如何做等级保护</a:t>
            </a:r>
            <a:r>
              <a:rPr lang="en-US" altLang="zh-CN" b="1" dirty="0">
                <a:solidFill>
                  <a:srgbClr val="0070C0"/>
                </a:solidFill>
                <a:latin typeface="微软雅黑" pitchFamily="34" charset="-122"/>
                <a:ea typeface="微软雅黑" pitchFamily="34" charset="-122"/>
                <a:sym typeface="Arial" pitchFamily="34" charset="0"/>
              </a:rPr>
              <a:t>-</a:t>
            </a:r>
            <a:r>
              <a:rPr lang="zh-CN" altLang="en-US" b="1" dirty="0">
                <a:solidFill>
                  <a:srgbClr val="0070C0"/>
                </a:solidFill>
                <a:latin typeface="微软雅黑" pitchFamily="34" charset="-122"/>
                <a:ea typeface="微软雅黑" pitchFamily="34" charset="-122"/>
                <a:sym typeface="Arial" pitchFamily="34" charset="0"/>
              </a:rPr>
              <a:t>相关标准</a:t>
            </a:r>
          </a:p>
        </p:txBody>
      </p:sp>
      <p:sp>
        <p:nvSpPr>
          <p:cNvPr id="15" name="矩形 14"/>
          <p:cNvSpPr/>
          <p:nvPr/>
        </p:nvSpPr>
        <p:spPr>
          <a:xfrm>
            <a:off x="239671" y="982032"/>
            <a:ext cx="5643602" cy="5875968"/>
          </a:xfrm>
          <a:prstGeom prst="rect">
            <a:avLst/>
          </a:prstGeom>
        </p:spPr>
        <p:txBody>
          <a:bodyPr wrap="square">
            <a:spAutoFit/>
          </a:bodyPr>
          <a:lstStyle/>
          <a:p>
            <a:pPr marL="342900" indent="-342900" defTabSz="0">
              <a:lnSpc>
                <a:spcPts val="3300"/>
              </a:lnSpc>
              <a:spcBef>
                <a:spcPts val="200"/>
              </a:spcBef>
              <a:buSzPct val="70000"/>
              <a:buFont typeface="Wingdings" charset="2"/>
              <a:buChar char="n"/>
            </a:pPr>
            <a:r>
              <a:rPr lang="zh-CN" altLang="en-US" sz="2000" dirty="0">
                <a:latin typeface="微软雅黑" pitchFamily="34" charset="-122"/>
                <a:ea typeface="微软雅黑" pitchFamily="34" charset="-122"/>
                <a:sym typeface="Franklin Gothic Book" charset="0"/>
              </a:rPr>
              <a:t>基础类</a:t>
            </a:r>
          </a:p>
          <a:p>
            <a:pPr marL="742950" lvl="1" indent="-285750">
              <a:lnSpc>
                <a:spcPts val="3300"/>
              </a:lnSpc>
              <a:spcBef>
                <a:spcPts val="200"/>
              </a:spcBef>
              <a:buSzPct val="70000"/>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宋体" charset="-122"/>
              </a:rPr>
              <a:t>   《计算机信息系统安全保护等级划分准则》GB 17859-1999</a:t>
            </a:r>
          </a:p>
          <a:p>
            <a:pPr marL="742950" lvl="1" indent="-285750">
              <a:lnSpc>
                <a:spcPts val="3300"/>
              </a:lnSpc>
              <a:spcBef>
                <a:spcPts val="200"/>
              </a:spcBef>
              <a:buSzPct val="70000"/>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宋体" charset="-122"/>
              </a:rPr>
              <a:t>   《信息系统安全等级保护实施指南》</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宋体" charset="-122"/>
              </a:rPr>
              <a:t> GB/T25058-2010</a:t>
            </a:r>
          </a:p>
          <a:p>
            <a:pPr marL="342900" indent="-342900" defTabSz="0">
              <a:lnSpc>
                <a:spcPts val="3300"/>
              </a:lnSpc>
              <a:spcBef>
                <a:spcPts val="200"/>
              </a:spcBef>
              <a:buSzPct val="70000"/>
              <a:buFont typeface="Wingdings" charset="2"/>
              <a:buChar char="n"/>
            </a:pPr>
            <a:r>
              <a:rPr lang="zh-CN" altLang="en-US" sz="2000" dirty="0">
                <a:latin typeface="微软雅黑" pitchFamily="34" charset="-122"/>
                <a:ea typeface="微软雅黑" pitchFamily="34" charset="-122"/>
                <a:sym typeface="Franklin Gothic Book" charset="0"/>
              </a:rPr>
              <a:t>应用类</a:t>
            </a:r>
          </a:p>
          <a:p>
            <a:pPr marL="742950" lvl="1" indent="-285750">
              <a:lnSpc>
                <a:spcPts val="3300"/>
              </a:lnSpc>
              <a:spcBef>
                <a:spcPts val="200"/>
              </a:spcBef>
              <a:buSzPct val="70000"/>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宋体" charset="-122"/>
              </a:rPr>
              <a:t>定级：《信息系统安全保护等级定级指南》GB/T 22240-2008</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宋体" charset="-122"/>
            </a:endParaRPr>
          </a:p>
          <a:p>
            <a:pPr marL="742950" lvl="1" indent="-285750">
              <a:lnSpc>
                <a:spcPts val="3300"/>
              </a:lnSpc>
              <a:spcBef>
                <a:spcPts val="200"/>
              </a:spcBef>
              <a:buSzPct val="70000"/>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宋体" charset="-122"/>
              </a:rPr>
              <a:t>建设：《信息系统安全等级保护基本要求》GB/T 22239-2008</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宋体" charset="-122"/>
            </a:endParaRPr>
          </a:p>
          <a:p>
            <a:pPr marL="742950" lvl="1" indent="-285750">
              <a:lnSpc>
                <a:spcPts val="3300"/>
              </a:lnSpc>
              <a:spcBef>
                <a:spcPts val="200"/>
              </a:spcBef>
              <a:buSzPct val="70000"/>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宋体" charset="-122"/>
              </a:rPr>
              <a:t>         《信息系统通用安全技术要求》GB/T 20271-2006 </a:t>
            </a:r>
          </a:p>
          <a:p>
            <a:pPr marL="742950" lvl="1" indent="-285750">
              <a:lnSpc>
                <a:spcPts val="3300"/>
              </a:lnSpc>
              <a:spcBef>
                <a:spcPts val="200"/>
              </a:spcBef>
              <a:buSzPct val="70000"/>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宋体" charset="-122"/>
              </a:rPr>
              <a:t>         《信息系统等级保护安全设计技术要求》 </a:t>
            </a:r>
          </a:p>
          <a:p>
            <a:pPr marL="742950" lvl="1" indent="-285750">
              <a:lnSpc>
                <a:spcPts val="3300"/>
              </a:lnSpc>
              <a:spcBef>
                <a:spcPts val="200"/>
              </a:spcBef>
              <a:buSzPct val="70000"/>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宋体" charset="-122"/>
              </a:rPr>
              <a:t>测评：《信息系统安全等级保护测评要求》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宋体" charset="-122"/>
              </a:rPr>
              <a:t>GB/T28448-2012</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宋体" charset="-122"/>
            </a:endParaRPr>
          </a:p>
          <a:p>
            <a:pPr marL="742950" lvl="1" indent="-285750">
              <a:lnSpc>
                <a:spcPts val="3300"/>
              </a:lnSpc>
              <a:spcBef>
                <a:spcPts val="200"/>
              </a:spcBef>
              <a:buSzPct val="70000"/>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宋体" charset="-122"/>
              </a:rPr>
              <a:t>         《信息系统安全等级保护测评过程指南》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宋体" charset="-122"/>
              </a:rPr>
              <a:t>GB/T28449-2012</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宋体" charset="-122"/>
            </a:endParaRPr>
          </a:p>
          <a:p>
            <a:pPr marL="742950" lvl="1" indent="-285750">
              <a:lnSpc>
                <a:spcPts val="3300"/>
              </a:lnSpc>
              <a:spcBef>
                <a:spcPts val="200"/>
              </a:spcBef>
              <a:buSzPct val="70000"/>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宋体" charset="-122"/>
              </a:rPr>
              <a:t>管理：《信息系统安全管理要求》GB/T 20269-2006 </a:t>
            </a:r>
          </a:p>
          <a:p>
            <a:pPr marL="742950" lvl="1" indent="-285750">
              <a:lnSpc>
                <a:spcPts val="3300"/>
              </a:lnSpc>
              <a:spcBef>
                <a:spcPts val="200"/>
              </a:spcBef>
              <a:buSzPct val="70000"/>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宋体" charset="-122"/>
              </a:rPr>
              <a:t>         《信息系统安全工程管理要求》GB/T 20282-2006</a:t>
            </a:r>
          </a:p>
        </p:txBody>
      </p:sp>
      <p:pic>
        <p:nvPicPr>
          <p:cNvPr id="1026" name="Picture 2"/>
          <p:cNvPicPr>
            <a:picLocks noChangeAspect="1" noChangeArrowheads="1"/>
          </p:cNvPicPr>
          <p:nvPr/>
        </p:nvPicPr>
        <p:blipFill>
          <a:blip r:embed="rId4"/>
          <a:srcRect/>
          <a:stretch>
            <a:fillRect/>
          </a:stretch>
        </p:blipFill>
        <p:spPr bwMode="auto">
          <a:xfrm>
            <a:off x="6311901" y="1000108"/>
            <a:ext cx="5214974" cy="2857520"/>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6311901" y="4000504"/>
            <a:ext cx="5214974" cy="2421064"/>
          </a:xfrm>
          <a:prstGeom prst="rect">
            <a:avLst/>
          </a:prstGeom>
          <a:noFill/>
          <a:ln w="9525">
            <a:noFill/>
            <a:miter lim="800000"/>
            <a:headEnd/>
            <a:tailEnd/>
          </a:ln>
          <a:effectLst/>
        </p:spPr>
      </p:pic>
    </p:spTree>
    <p:extLst>
      <p:ext uri="{BB962C8B-B14F-4D97-AF65-F5344CB8AC3E}">
        <p14:creationId xmlns:p14="http://schemas.microsoft.com/office/powerpoint/2010/main" val="305286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anim calcmode="lin" valueType="num">
                                      <p:cBhvr>
                                        <p:cTn id="8" dur="250" fill="hold"/>
                                        <p:tgtEl>
                                          <p:spTgt spid="8"/>
                                        </p:tgtEl>
                                        <p:attrNameLst>
                                          <p:attrName>ppt_x</p:attrName>
                                        </p:attrNameLst>
                                      </p:cBhvr>
                                      <p:tavLst>
                                        <p:tav tm="0">
                                          <p:val>
                                            <p:strVal val="#ppt_x"/>
                                          </p:val>
                                        </p:tav>
                                        <p:tav tm="100000">
                                          <p:val>
                                            <p:strVal val="#ppt_x"/>
                                          </p:val>
                                        </p:tav>
                                      </p:tavLst>
                                    </p:anim>
                                    <p:anim calcmode="lin" valueType="num">
                                      <p:cBhvr>
                                        <p:cTn id="9" dur="250" fill="hold"/>
                                        <p:tgtEl>
                                          <p:spTgt spid="8"/>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1241" y="357166"/>
            <a:ext cx="3286148" cy="428628"/>
          </a:xfrm>
        </p:spPr>
        <p:txBody>
          <a:bodyPr>
            <a:normAutofit/>
          </a:bodyPr>
          <a:lstStyle/>
          <a:p>
            <a:pPr algn="l"/>
            <a:r>
              <a:rPr lang="zh-CN" altLang="en-US" sz="1800" b="1" dirty="0">
                <a:solidFill>
                  <a:srgbClr val="0070C0"/>
                </a:solidFill>
                <a:latin typeface="微软雅黑" pitchFamily="34" charset="-122"/>
                <a:ea typeface="微软雅黑" pitchFamily="34" charset="-122"/>
                <a:cs typeface="+mn-cs"/>
                <a:sym typeface="Arial" pitchFamily="34" charset="0"/>
              </a:rPr>
              <a:t>等级保护建设中的角色</a:t>
            </a:r>
            <a:endParaRPr lang="en-US" altLang="zh-CN" sz="1800" b="1" dirty="0">
              <a:solidFill>
                <a:srgbClr val="0070C0"/>
              </a:solidFill>
              <a:latin typeface="微软雅黑" pitchFamily="34" charset="-122"/>
              <a:ea typeface="微软雅黑" pitchFamily="34" charset="-122"/>
              <a:cs typeface="+mn-cs"/>
              <a:sym typeface="Arial" pitchFamily="34" charset="0"/>
            </a:endParaRPr>
          </a:p>
        </p:txBody>
      </p:sp>
      <p:pic>
        <p:nvPicPr>
          <p:cNvPr id="92"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92931" y="116632"/>
            <a:ext cx="936103" cy="93610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93" name="PA_任意多边形 12"/>
          <p:cNvSpPr>
            <a:spLocks noEditPoints="1"/>
          </p:cNvSpPr>
          <p:nvPr>
            <p:custDataLst>
              <p:tags r:id="rId1"/>
            </p:custDataLst>
          </p:nvPr>
        </p:nvSpPr>
        <p:spPr bwMode="auto">
          <a:xfrm>
            <a:off x="419415" y="353328"/>
            <a:ext cx="479028" cy="472003"/>
          </a:xfrm>
          <a:custGeom>
            <a:avLst/>
            <a:gdLst>
              <a:gd name="T0" fmla="*/ 428 w 910"/>
              <a:gd name="T1" fmla="*/ 152 h 1011"/>
              <a:gd name="T2" fmla="*/ 910 w 910"/>
              <a:gd name="T3" fmla="*/ 485 h 1011"/>
              <a:gd name="T4" fmla="*/ 910 w 910"/>
              <a:gd name="T5" fmla="*/ 429 h 1011"/>
              <a:gd name="T6" fmla="*/ 705 w 910"/>
              <a:gd name="T7" fmla="*/ 280 h 1011"/>
              <a:gd name="T8" fmla="*/ 584 w 910"/>
              <a:gd name="T9" fmla="*/ 178 h 1011"/>
              <a:gd name="T10" fmla="*/ 659 w 910"/>
              <a:gd name="T11" fmla="*/ 48 h 1011"/>
              <a:gd name="T12" fmla="*/ 151 w 910"/>
              <a:gd name="T13" fmla="*/ 485 h 1011"/>
              <a:gd name="T14" fmla="*/ 75 w 910"/>
              <a:gd name="T15" fmla="*/ 204 h 1011"/>
              <a:gd name="T16" fmla="*/ 47 w 910"/>
              <a:gd name="T17" fmla="*/ 254 h 1011"/>
              <a:gd name="T18" fmla="*/ 253 w 910"/>
              <a:gd name="T19" fmla="*/ 48 h 1011"/>
              <a:gd name="T20" fmla="*/ 456 w 910"/>
              <a:gd name="T21" fmla="*/ 221 h 1011"/>
              <a:gd name="T22" fmla="*/ 549 w 910"/>
              <a:gd name="T23" fmla="*/ 243 h 1011"/>
              <a:gd name="T24" fmla="*/ 627 w 910"/>
              <a:gd name="T25" fmla="*/ 293 h 1011"/>
              <a:gd name="T26" fmla="*/ 670 w 910"/>
              <a:gd name="T27" fmla="*/ 349 h 1011"/>
              <a:gd name="T28" fmla="*/ 698 w 910"/>
              <a:gd name="T29" fmla="*/ 440 h 1011"/>
              <a:gd name="T30" fmla="*/ 690 w 910"/>
              <a:gd name="T31" fmla="*/ 531 h 1011"/>
              <a:gd name="T32" fmla="*/ 649 w 910"/>
              <a:gd name="T33" fmla="*/ 613 h 1011"/>
              <a:gd name="T34" fmla="*/ 586 w 910"/>
              <a:gd name="T35" fmla="*/ 695 h 1011"/>
              <a:gd name="T36" fmla="*/ 621 w 910"/>
              <a:gd name="T37" fmla="*/ 710 h 1011"/>
              <a:gd name="T38" fmla="*/ 627 w 910"/>
              <a:gd name="T39" fmla="*/ 771 h 1011"/>
              <a:gd name="T40" fmla="*/ 621 w 910"/>
              <a:gd name="T41" fmla="*/ 801 h 1011"/>
              <a:gd name="T42" fmla="*/ 627 w 910"/>
              <a:gd name="T43" fmla="*/ 861 h 1011"/>
              <a:gd name="T44" fmla="*/ 324 w 910"/>
              <a:gd name="T45" fmla="*/ 920 h 1011"/>
              <a:gd name="T46" fmla="*/ 294 w 910"/>
              <a:gd name="T47" fmla="*/ 885 h 1011"/>
              <a:gd name="T48" fmla="*/ 292 w 910"/>
              <a:gd name="T49" fmla="*/ 846 h 1011"/>
              <a:gd name="T50" fmla="*/ 298 w 910"/>
              <a:gd name="T51" fmla="*/ 814 h 1011"/>
              <a:gd name="T52" fmla="*/ 292 w 910"/>
              <a:gd name="T53" fmla="*/ 777 h 1011"/>
              <a:gd name="T54" fmla="*/ 300 w 910"/>
              <a:gd name="T55" fmla="*/ 732 h 1011"/>
              <a:gd name="T56" fmla="*/ 331 w 910"/>
              <a:gd name="T57" fmla="*/ 673 h 1011"/>
              <a:gd name="T58" fmla="*/ 266 w 910"/>
              <a:gd name="T59" fmla="*/ 615 h 1011"/>
              <a:gd name="T60" fmla="*/ 222 w 910"/>
              <a:gd name="T61" fmla="*/ 531 h 1011"/>
              <a:gd name="T62" fmla="*/ 214 w 910"/>
              <a:gd name="T63" fmla="*/ 440 h 1011"/>
              <a:gd name="T64" fmla="*/ 242 w 910"/>
              <a:gd name="T65" fmla="*/ 349 h 1011"/>
              <a:gd name="T66" fmla="*/ 285 w 910"/>
              <a:gd name="T67" fmla="*/ 293 h 1011"/>
              <a:gd name="T68" fmla="*/ 361 w 910"/>
              <a:gd name="T69" fmla="*/ 241 h 1011"/>
              <a:gd name="T70" fmla="*/ 456 w 910"/>
              <a:gd name="T71" fmla="*/ 221 h 1011"/>
              <a:gd name="T72" fmla="*/ 530 w 910"/>
              <a:gd name="T73" fmla="*/ 942 h 1011"/>
              <a:gd name="T74" fmla="*/ 517 w 910"/>
              <a:gd name="T75" fmla="*/ 980 h 1011"/>
              <a:gd name="T76" fmla="*/ 473 w 910"/>
              <a:gd name="T77" fmla="*/ 1011 h 1011"/>
              <a:gd name="T78" fmla="*/ 434 w 910"/>
              <a:gd name="T79" fmla="*/ 1006 h 1011"/>
              <a:gd name="T80" fmla="*/ 398 w 910"/>
              <a:gd name="T81" fmla="*/ 974 h 1011"/>
              <a:gd name="T82" fmla="*/ 527 w 910"/>
              <a:gd name="T83" fmla="*/ 939 h 1011"/>
              <a:gd name="T84" fmla="*/ 341 w 910"/>
              <a:gd name="T85" fmla="*/ 866 h 1011"/>
              <a:gd name="T86" fmla="*/ 579 w 910"/>
              <a:gd name="T87" fmla="*/ 849 h 1011"/>
              <a:gd name="T88" fmla="*/ 579 w 910"/>
              <a:gd name="T89" fmla="*/ 838 h 1011"/>
              <a:gd name="T90" fmla="*/ 341 w 910"/>
              <a:gd name="T91" fmla="*/ 775 h 1011"/>
              <a:gd name="T92" fmla="*/ 579 w 910"/>
              <a:gd name="T93" fmla="*/ 758 h 1011"/>
              <a:gd name="T94" fmla="*/ 579 w 910"/>
              <a:gd name="T95" fmla="*/ 747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10" h="1011">
                <a:moveTo>
                  <a:pt x="428" y="0"/>
                </a:moveTo>
                <a:lnTo>
                  <a:pt x="484" y="0"/>
                </a:lnTo>
                <a:lnTo>
                  <a:pt x="484" y="152"/>
                </a:lnTo>
                <a:lnTo>
                  <a:pt x="428" y="152"/>
                </a:lnTo>
                <a:lnTo>
                  <a:pt x="428" y="0"/>
                </a:lnTo>
                <a:lnTo>
                  <a:pt x="428" y="0"/>
                </a:lnTo>
                <a:close/>
                <a:moveTo>
                  <a:pt x="910" y="429"/>
                </a:moveTo>
                <a:lnTo>
                  <a:pt x="910" y="485"/>
                </a:lnTo>
                <a:lnTo>
                  <a:pt x="761" y="485"/>
                </a:lnTo>
                <a:lnTo>
                  <a:pt x="761" y="429"/>
                </a:lnTo>
                <a:lnTo>
                  <a:pt x="910" y="429"/>
                </a:lnTo>
                <a:lnTo>
                  <a:pt x="910" y="429"/>
                </a:lnTo>
                <a:close/>
                <a:moveTo>
                  <a:pt x="837" y="206"/>
                </a:moveTo>
                <a:lnTo>
                  <a:pt x="865" y="254"/>
                </a:lnTo>
                <a:lnTo>
                  <a:pt x="733" y="329"/>
                </a:lnTo>
                <a:lnTo>
                  <a:pt x="705" y="280"/>
                </a:lnTo>
                <a:lnTo>
                  <a:pt x="837" y="206"/>
                </a:lnTo>
                <a:lnTo>
                  <a:pt x="837" y="206"/>
                </a:lnTo>
                <a:close/>
                <a:moveTo>
                  <a:pt x="659" y="48"/>
                </a:moveTo>
                <a:lnTo>
                  <a:pt x="584" y="178"/>
                </a:lnTo>
                <a:lnTo>
                  <a:pt x="634" y="206"/>
                </a:lnTo>
                <a:lnTo>
                  <a:pt x="707" y="76"/>
                </a:lnTo>
                <a:lnTo>
                  <a:pt x="659" y="48"/>
                </a:lnTo>
                <a:lnTo>
                  <a:pt x="659" y="48"/>
                </a:lnTo>
                <a:close/>
                <a:moveTo>
                  <a:pt x="0" y="485"/>
                </a:moveTo>
                <a:lnTo>
                  <a:pt x="0" y="429"/>
                </a:lnTo>
                <a:lnTo>
                  <a:pt x="151" y="429"/>
                </a:lnTo>
                <a:lnTo>
                  <a:pt x="151" y="485"/>
                </a:lnTo>
                <a:lnTo>
                  <a:pt x="0" y="485"/>
                </a:lnTo>
                <a:lnTo>
                  <a:pt x="0" y="485"/>
                </a:lnTo>
                <a:close/>
                <a:moveTo>
                  <a:pt x="47" y="254"/>
                </a:moveTo>
                <a:lnTo>
                  <a:pt x="75" y="204"/>
                </a:lnTo>
                <a:lnTo>
                  <a:pt x="205" y="280"/>
                </a:lnTo>
                <a:lnTo>
                  <a:pt x="177" y="327"/>
                </a:lnTo>
                <a:lnTo>
                  <a:pt x="47" y="254"/>
                </a:lnTo>
                <a:lnTo>
                  <a:pt x="47" y="254"/>
                </a:lnTo>
                <a:close/>
                <a:moveTo>
                  <a:pt x="203" y="76"/>
                </a:moveTo>
                <a:lnTo>
                  <a:pt x="279" y="206"/>
                </a:lnTo>
                <a:lnTo>
                  <a:pt x="328" y="178"/>
                </a:lnTo>
                <a:lnTo>
                  <a:pt x="253" y="48"/>
                </a:lnTo>
                <a:lnTo>
                  <a:pt x="203" y="76"/>
                </a:lnTo>
                <a:lnTo>
                  <a:pt x="203" y="76"/>
                </a:lnTo>
                <a:close/>
                <a:moveTo>
                  <a:pt x="456" y="221"/>
                </a:moveTo>
                <a:lnTo>
                  <a:pt x="456" y="221"/>
                </a:lnTo>
                <a:lnTo>
                  <a:pt x="478" y="223"/>
                </a:lnTo>
                <a:lnTo>
                  <a:pt x="502" y="228"/>
                </a:lnTo>
                <a:lnTo>
                  <a:pt x="525" y="234"/>
                </a:lnTo>
                <a:lnTo>
                  <a:pt x="549" y="243"/>
                </a:lnTo>
                <a:lnTo>
                  <a:pt x="571" y="254"/>
                </a:lnTo>
                <a:lnTo>
                  <a:pt x="592" y="264"/>
                </a:lnTo>
                <a:lnTo>
                  <a:pt x="612" y="277"/>
                </a:lnTo>
                <a:lnTo>
                  <a:pt x="627" y="293"/>
                </a:lnTo>
                <a:lnTo>
                  <a:pt x="627" y="293"/>
                </a:lnTo>
                <a:lnTo>
                  <a:pt x="644" y="310"/>
                </a:lnTo>
                <a:lnTo>
                  <a:pt x="657" y="329"/>
                </a:lnTo>
                <a:lnTo>
                  <a:pt x="670" y="349"/>
                </a:lnTo>
                <a:lnTo>
                  <a:pt x="681" y="370"/>
                </a:lnTo>
                <a:lnTo>
                  <a:pt x="688" y="392"/>
                </a:lnTo>
                <a:lnTo>
                  <a:pt x="694" y="416"/>
                </a:lnTo>
                <a:lnTo>
                  <a:pt x="698" y="440"/>
                </a:lnTo>
                <a:lnTo>
                  <a:pt x="698" y="466"/>
                </a:lnTo>
                <a:lnTo>
                  <a:pt x="698" y="466"/>
                </a:lnTo>
                <a:lnTo>
                  <a:pt x="696" y="498"/>
                </a:lnTo>
                <a:lnTo>
                  <a:pt x="690" y="531"/>
                </a:lnTo>
                <a:lnTo>
                  <a:pt x="679" y="561"/>
                </a:lnTo>
                <a:lnTo>
                  <a:pt x="666" y="589"/>
                </a:lnTo>
                <a:lnTo>
                  <a:pt x="666" y="589"/>
                </a:lnTo>
                <a:lnTo>
                  <a:pt x="649" y="613"/>
                </a:lnTo>
                <a:lnTo>
                  <a:pt x="631" y="634"/>
                </a:lnTo>
                <a:lnTo>
                  <a:pt x="610" y="654"/>
                </a:lnTo>
                <a:lnTo>
                  <a:pt x="586" y="669"/>
                </a:lnTo>
                <a:lnTo>
                  <a:pt x="586" y="695"/>
                </a:lnTo>
                <a:lnTo>
                  <a:pt x="595" y="695"/>
                </a:lnTo>
                <a:lnTo>
                  <a:pt x="614" y="693"/>
                </a:lnTo>
                <a:lnTo>
                  <a:pt x="621" y="710"/>
                </a:lnTo>
                <a:lnTo>
                  <a:pt x="621" y="710"/>
                </a:lnTo>
                <a:lnTo>
                  <a:pt x="627" y="730"/>
                </a:lnTo>
                <a:lnTo>
                  <a:pt x="629" y="751"/>
                </a:lnTo>
                <a:lnTo>
                  <a:pt x="629" y="751"/>
                </a:lnTo>
                <a:lnTo>
                  <a:pt x="627" y="771"/>
                </a:lnTo>
                <a:lnTo>
                  <a:pt x="621" y="790"/>
                </a:lnTo>
                <a:lnTo>
                  <a:pt x="618" y="794"/>
                </a:lnTo>
                <a:lnTo>
                  <a:pt x="621" y="801"/>
                </a:lnTo>
                <a:lnTo>
                  <a:pt x="621" y="801"/>
                </a:lnTo>
                <a:lnTo>
                  <a:pt x="627" y="820"/>
                </a:lnTo>
                <a:lnTo>
                  <a:pt x="629" y="842"/>
                </a:lnTo>
                <a:lnTo>
                  <a:pt x="629" y="842"/>
                </a:lnTo>
                <a:lnTo>
                  <a:pt x="627" y="861"/>
                </a:lnTo>
                <a:lnTo>
                  <a:pt x="621" y="881"/>
                </a:lnTo>
                <a:lnTo>
                  <a:pt x="614" y="894"/>
                </a:lnTo>
                <a:lnTo>
                  <a:pt x="599" y="896"/>
                </a:lnTo>
                <a:lnTo>
                  <a:pt x="324" y="920"/>
                </a:lnTo>
                <a:lnTo>
                  <a:pt x="307" y="922"/>
                </a:lnTo>
                <a:lnTo>
                  <a:pt x="298" y="905"/>
                </a:lnTo>
                <a:lnTo>
                  <a:pt x="298" y="905"/>
                </a:lnTo>
                <a:lnTo>
                  <a:pt x="294" y="885"/>
                </a:lnTo>
                <a:lnTo>
                  <a:pt x="292" y="868"/>
                </a:lnTo>
                <a:lnTo>
                  <a:pt x="292" y="868"/>
                </a:lnTo>
                <a:lnTo>
                  <a:pt x="292" y="857"/>
                </a:lnTo>
                <a:lnTo>
                  <a:pt x="292" y="846"/>
                </a:lnTo>
                <a:lnTo>
                  <a:pt x="296" y="836"/>
                </a:lnTo>
                <a:lnTo>
                  <a:pt x="300" y="823"/>
                </a:lnTo>
                <a:lnTo>
                  <a:pt x="303" y="820"/>
                </a:lnTo>
                <a:lnTo>
                  <a:pt x="298" y="814"/>
                </a:lnTo>
                <a:lnTo>
                  <a:pt x="298" y="814"/>
                </a:lnTo>
                <a:lnTo>
                  <a:pt x="294" y="797"/>
                </a:lnTo>
                <a:lnTo>
                  <a:pt x="292" y="777"/>
                </a:lnTo>
                <a:lnTo>
                  <a:pt x="292" y="777"/>
                </a:lnTo>
                <a:lnTo>
                  <a:pt x="292" y="766"/>
                </a:lnTo>
                <a:lnTo>
                  <a:pt x="292" y="755"/>
                </a:lnTo>
                <a:lnTo>
                  <a:pt x="296" y="745"/>
                </a:lnTo>
                <a:lnTo>
                  <a:pt x="300" y="732"/>
                </a:lnTo>
                <a:lnTo>
                  <a:pt x="307" y="719"/>
                </a:lnTo>
                <a:lnTo>
                  <a:pt x="320" y="719"/>
                </a:lnTo>
                <a:lnTo>
                  <a:pt x="331" y="717"/>
                </a:lnTo>
                <a:lnTo>
                  <a:pt x="331" y="673"/>
                </a:lnTo>
                <a:lnTo>
                  <a:pt x="331" y="673"/>
                </a:lnTo>
                <a:lnTo>
                  <a:pt x="307" y="656"/>
                </a:lnTo>
                <a:lnTo>
                  <a:pt x="285" y="637"/>
                </a:lnTo>
                <a:lnTo>
                  <a:pt x="266" y="615"/>
                </a:lnTo>
                <a:lnTo>
                  <a:pt x="248" y="591"/>
                </a:lnTo>
                <a:lnTo>
                  <a:pt x="248" y="591"/>
                </a:lnTo>
                <a:lnTo>
                  <a:pt x="233" y="563"/>
                </a:lnTo>
                <a:lnTo>
                  <a:pt x="222" y="531"/>
                </a:lnTo>
                <a:lnTo>
                  <a:pt x="216" y="498"/>
                </a:lnTo>
                <a:lnTo>
                  <a:pt x="214" y="466"/>
                </a:lnTo>
                <a:lnTo>
                  <a:pt x="214" y="466"/>
                </a:lnTo>
                <a:lnTo>
                  <a:pt x="214" y="440"/>
                </a:lnTo>
                <a:lnTo>
                  <a:pt x="218" y="416"/>
                </a:lnTo>
                <a:lnTo>
                  <a:pt x="225" y="392"/>
                </a:lnTo>
                <a:lnTo>
                  <a:pt x="233" y="370"/>
                </a:lnTo>
                <a:lnTo>
                  <a:pt x="242" y="349"/>
                </a:lnTo>
                <a:lnTo>
                  <a:pt x="255" y="329"/>
                </a:lnTo>
                <a:lnTo>
                  <a:pt x="270" y="310"/>
                </a:lnTo>
                <a:lnTo>
                  <a:pt x="285" y="293"/>
                </a:lnTo>
                <a:lnTo>
                  <a:pt x="285" y="293"/>
                </a:lnTo>
                <a:lnTo>
                  <a:pt x="303" y="277"/>
                </a:lnTo>
                <a:lnTo>
                  <a:pt x="320" y="264"/>
                </a:lnTo>
                <a:lnTo>
                  <a:pt x="341" y="251"/>
                </a:lnTo>
                <a:lnTo>
                  <a:pt x="361" y="241"/>
                </a:lnTo>
                <a:lnTo>
                  <a:pt x="385" y="232"/>
                </a:lnTo>
                <a:lnTo>
                  <a:pt x="409" y="228"/>
                </a:lnTo>
                <a:lnTo>
                  <a:pt x="432" y="223"/>
                </a:lnTo>
                <a:lnTo>
                  <a:pt x="456" y="221"/>
                </a:lnTo>
                <a:lnTo>
                  <a:pt x="456" y="221"/>
                </a:lnTo>
                <a:close/>
                <a:moveTo>
                  <a:pt x="527" y="939"/>
                </a:moveTo>
                <a:lnTo>
                  <a:pt x="527" y="939"/>
                </a:lnTo>
                <a:lnTo>
                  <a:pt x="530" y="942"/>
                </a:lnTo>
                <a:lnTo>
                  <a:pt x="530" y="942"/>
                </a:lnTo>
                <a:lnTo>
                  <a:pt x="527" y="957"/>
                </a:lnTo>
                <a:lnTo>
                  <a:pt x="523" y="970"/>
                </a:lnTo>
                <a:lnTo>
                  <a:pt x="517" y="980"/>
                </a:lnTo>
                <a:lnTo>
                  <a:pt x="508" y="991"/>
                </a:lnTo>
                <a:lnTo>
                  <a:pt x="497" y="1000"/>
                </a:lnTo>
                <a:lnTo>
                  <a:pt x="486" y="1006"/>
                </a:lnTo>
                <a:lnTo>
                  <a:pt x="473" y="1011"/>
                </a:lnTo>
                <a:lnTo>
                  <a:pt x="458" y="1011"/>
                </a:lnTo>
                <a:lnTo>
                  <a:pt x="458" y="1011"/>
                </a:lnTo>
                <a:lnTo>
                  <a:pt x="445" y="1011"/>
                </a:lnTo>
                <a:lnTo>
                  <a:pt x="434" y="1006"/>
                </a:lnTo>
                <a:lnTo>
                  <a:pt x="424" y="1002"/>
                </a:lnTo>
                <a:lnTo>
                  <a:pt x="413" y="993"/>
                </a:lnTo>
                <a:lnTo>
                  <a:pt x="404" y="985"/>
                </a:lnTo>
                <a:lnTo>
                  <a:pt x="398" y="974"/>
                </a:lnTo>
                <a:lnTo>
                  <a:pt x="393" y="963"/>
                </a:lnTo>
                <a:lnTo>
                  <a:pt x="389" y="950"/>
                </a:lnTo>
                <a:lnTo>
                  <a:pt x="527" y="939"/>
                </a:lnTo>
                <a:lnTo>
                  <a:pt x="527" y="939"/>
                </a:lnTo>
                <a:close/>
                <a:moveTo>
                  <a:pt x="579" y="838"/>
                </a:moveTo>
                <a:lnTo>
                  <a:pt x="341" y="857"/>
                </a:lnTo>
                <a:lnTo>
                  <a:pt x="341" y="857"/>
                </a:lnTo>
                <a:lnTo>
                  <a:pt x="341" y="866"/>
                </a:lnTo>
                <a:lnTo>
                  <a:pt x="341" y="866"/>
                </a:lnTo>
                <a:lnTo>
                  <a:pt x="341" y="868"/>
                </a:lnTo>
                <a:lnTo>
                  <a:pt x="579" y="849"/>
                </a:lnTo>
                <a:lnTo>
                  <a:pt x="579" y="849"/>
                </a:lnTo>
                <a:lnTo>
                  <a:pt x="579" y="842"/>
                </a:lnTo>
                <a:lnTo>
                  <a:pt x="579" y="842"/>
                </a:lnTo>
                <a:lnTo>
                  <a:pt x="579" y="838"/>
                </a:lnTo>
                <a:lnTo>
                  <a:pt x="579" y="838"/>
                </a:lnTo>
                <a:close/>
                <a:moveTo>
                  <a:pt x="579" y="747"/>
                </a:moveTo>
                <a:lnTo>
                  <a:pt x="341" y="766"/>
                </a:lnTo>
                <a:lnTo>
                  <a:pt x="341" y="766"/>
                </a:lnTo>
                <a:lnTo>
                  <a:pt x="341" y="775"/>
                </a:lnTo>
                <a:lnTo>
                  <a:pt x="341" y="775"/>
                </a:lnTo>
                <a:lnTo>
                  <a:pt x="341" y="777"/>
                </a:lnTo>
                <a:lnTo>
                  <a:pt x="579" y="758"/>
                </a:lnTo>
                <a:lnTo>
                  <a:pt x="579" y="758"/>
                </a:lnTo>
                <a:lnTo>
                  <a:pt x="579" y="751"/>
                </a:lnTo>
                <a:lnTo>
                  <a:pt x="579" y="751"/>
                </a:lnTo>
                <a:lnTo>
                  <a:pt x="579" y="747"/>
                </a:lnTo>
                <a:lnTo>
                  <a:pt x="579" y="747"/>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ysClr val="windowText" lastClr="000000"/>
              </a:solidFill>
              <a:ea typeface="宋体" panose="02010600030101010101" pitchFamily="2" charset="-122"/>
            </a:endParaRPr>
          </a:p>
        </p:txBody>
      </p:sp>
      <p:pic>
        <p:nvPicPr>
          <p:cNvPr id="2050" name="Picture 2"/>
          <p:cNvPicPr>
            <a:picLocks noChangeAspect="1" noChangeArrowheads="1"/>
          </p:cNvPicPr>
          <p:nvPr/>
        </p:nvPicPr>
        <p:blipFill>
          <a:blip r:embed="rId4"/>
          <a:srcRect/>
          <a:stretch>
            <a:fillRect/>
          </a:stretch>
        </p:blipFill>
        <p:spPr bwMode="auto">
          <a:xfrm>
            <a:off x="1561274" y="1484784"/>
            <a:ext cx="9000809" cy="4248472"/>
          </a:xfrm>
          <a:prstGeom prst="rect">
            <a:avLst/>
          </a:prstGeom>
          <a:noFill/>
          <a:ln w="9525">
            <a:noFill/>
            <a:miter lim="800000"/>
            <a:headEnd/>
            <a:tailEnd/>
          </a:ln>
          <a:effectLst/>
        </p:spPr>
      </p:pic>
    </p:spTree>
    <p:extLst>
      <p:ext uri="{BB962C8B-B14F-4D97-AF65-F5344CB8AC3E}">
        <p14:creationId xmlns:p14="http://schemas.microsoft.com/office/powerpoint/2010/main" val="178619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250"/>
                                        <p:tgtEl>
                                          <p:spTgt spid="92"/>
                                        </p:tgtEl>
                                      </p:cBhvr>
                                    </p:animEffect>
                                    <p:anim calcmode="lin" valueType="num">
                                      <p:cBhvr>
                                        <p:cTn id="8" dur="250" fill="hold"/>
                                        <p:tgtEl>
                                          <p:spTgt spid="92"/>
                                        </p:tgtEl>
                                        <p:attrNameLst>
                                          <p:attrName>ppt_x</p:attrName>
                                        </p:attrNameLst>
                                      </p:cBhvr>
                                      <p:tavLst>
                                        <p:tav tm="0">
                                          <p:val>
                                            <p:strVal val="#ppt_x"/>
                                          </p:val>
                                        </p:tav>
                                        <p:tav tm="100000">
                                          <p:val>
                                            <p:strVal val="#ppt_x"/>
                                          </p:val>
                                        </p:tav>
                                      </p:tavLst>
                                    </p:anim>
                                    <p:anim calcmode="lin" valueType="num">
                                      <p:cBhvr>
                                        <p:cTn id="9" dur="250" fill="hold"/>
                                        <p:tgtEl>
                                          <p:spTgt spid="92"/>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25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1241" y="357166"/>
            <a:ext cx="3286148" cy="428628"/>
          </a:xfrm>
        </p:spPr>
        <p:txBody>
          <a:bodyPr>
            <a:normAutofit/>
          </a:bodyPr>
          <a:lstStyle/>
          <a:p>
            <a:pPr algn="l"/>
            <a:r>
              <a:rPr lang="zh-CN" altLang="en-US" sz="1800" b="1" dirty="0">
                <a:solidFill>
                  <a:srgbClr val="0070C0"/>
                </a:solidFill>
                <a:latin typeface="微软雅黑" pitchFamily="34" charset="-122"/>
                <a:ea typeface="微软雅黑" pitchFamily="34" charset="-122"/>
                <a:cs typeface="+mn-cs"/>
                <a:sym typeface="Arial" pitchFamily="34" charset="0"/>
              </a:rPr>
              <a:t>等级保护工作流程</a:t>
            </a:r>
            <a:endParaRPr lang="en-US" altLang="zh-CN" sz="1800" b="1" dirty="0">
              <a:solidFill>
                <a:srgbClr val="0070C0"/>
              </a:solidFill>
              <a:latin typeface="微软雅黑" pitchFamily="34" charset="-122"/>
              <a:ea typeface="微软雅黑" pitchFamily="34" charset="-122"/>
              <a:cs typeface="+mn-cs"/>
              <a:sym typeface="Arial" pitchFamily="34" charset="0"/>
            </a:endParaRPr>
          </a:p>
        </p:txBody>
      </p:sp>
      <p:pic>
        <p:nvPicPr>
          <p:cNvPr id="92"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92931" y="116632"/>
            <a:ext cx="936103" cy="93610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93" name="PA_任意多边形 12"/>
          <p:cNvSpPr>
            <a:spLocks noEditPoints="1"/>
          </p:cNvSpPr>
          <p:nvPr>
            <p:custDataLst>
              <p:tags r:id="rId1"/>
            </p:custDataLst>
          </p:nvPr>
        </p:nvSpPr>
        <p:spPr bwMode="auto">
          <a:xfrm>
            <a:off x="419415" y="353328"/>
            <a:ext cx="479028" cy="472003"/>
          </a:xfrm>
          <a:custGeom>
            <a:avLst/>
            <a:gdLst>
              <a:gd name="T0" fmla="*/ 428 w 910"/>
              <a:gd name="T1" fmla="*/ 152 h 1011"/>
              <a:gd name="T2" fmla="*/ 910 w 910"/>
              <a:gd name="T3" fmla="*/ 485 h 1011"/>
              <a:gd name="T4" fmla="*/ 910 w 910"/>
              <a:gd name="T5" fmla="*/ 429 h 1011"/>
              <a:gd name="T6" fmla="*/ 705 w 910"/>
              <a:gd name="T7" fmla="*/ 280 h 1011"/>
              <a:gd name="T8" fmla="*/ 584 w 910"/>
              <a:gd name="T9" fmla="*/ 178 h 1011"/>
              <a:gd name="T10" fmla="*/ 659 w 910"/>
              <a:gd name="T11" fmla="*/ 48 h 1011"/>
              <a:gd name="T12" fmla="*/ 151 w 910"/>
              <a:gd name="T13" fmla="*/ 485 h 1011"/>
              <a:gd name="T14" fmla="*/ 75 w 910"/>
              <a:gd name="T15" fmla="*/ 204 h 1011"/>
              <a:gd name="T16" fmla="*/ 47 w 910"/>
              <a:gd name="T17" fmla="*/ 254 h 1011"/>
              <a:gd name="T18" fmla="*/ 253 w 910"/>
              <a:gd name="T19" fmla="*/ 48 h 1011"/>
              <a:gd name="T20" fmla="*/ 456 w 910"/>
              <a:gd name="T21" fmla="*/ 221 h 1011"/>
              <a:gd name="T22" fmla="*/ 549 w 910"/>
              <a:gd name="T23" fmla="*/ 243 h 1011"/>
              <a:gd name="T24" fmla="*/ 627 w 910"/>
              <a:gd name="T25" fmla="*/ 293 h 1011"/>
              <a:gd name="T26" fmla="*/ 670 w 910"/>
              <a:gd name="T27" fmla="*/ 349 h 1011"/>
              <a:gd name="T28" fmla="*/ 698 w 910"/>
              <a:gd name="T29" fmla="*/ 440 h 1011"/>
              <a:gd name="T30" fmla="*/ 690 w 910"/>
              <a:gd name="T31" fmla="*/ 531 h 1011"/>
              <a:gd name="T32" fmla="*/ 649 w 910"/>
              <a:gd name="T33" fmla="*/ 613 h 1011"/>
              <a:gd name="T34" fmla="*/ 586 w 910"/>
              <a:gd name="T35" fmla="*/ 695 h 1011"/>
              <a:gd name="T36" fmla="*/ 621 w 910"/>
              <a:gd name="T37" fmla="*/ 710 h 1011"/>
              <a:gd name="T38" fmla="*/ 627 w 910"/>
              <a:gd name="T39" fmla="*/ 771 h 1011"/>
              <a:gd name="T40" fmla="*/ 621 w 910"/>
              <a:gd name="T41" fmla="*/ 801 h 1011"/>
              <a:gd name="T42" fmla="*/ 627 w 910"/>
              <a:gd name="T43" fmla="*/ 861 h 1011"/>
              <a:gd name="T44" fmla="*/ 324 w 910"/>
              <a:gd name="T45" fmla="*/ 920 h 1011"/>
              <a:gd name="T46" fmla="*/ 294 w 910"/>
              <a:gd name="T47" fmla="*/ 885 h 1011"/>
              <a:gd name="T48" fmla="*/ 292 w 910"/>
              <a:gd name="T49" fmla="*/ 846 h 1011"/>
              <a:gd name="T50" fmla="*/ 298 w 910"/>
              <a:gd name="T51" fmla="*/ 814 h 1011"/>
              <a:gd name="T52" fmla="*/ 292 w 910"/>
              <a:gd name="T53" fmla="*/ 777 h 1011"/>
              <a:gd name="T54" fmla="*/ 300 w 910"/>
              <a:gd name="T55" fmla="*/ 732 h 1011"/>
              <a:gd name="T56" fmla="*/ 331 w 910"/>
              <a:gd name="T57" fmla="*/ 673 h 1011"/>
              <a:gd name="T58" fmla="*/ 266 w 910"/>
              <a:gd name="T59" fmla="*/ 615 h 1011"/>
              <a:gd name="T60" fmla="*/ 222 w 910"/>
              <a:gd name="T61" fmla="*/ 531 h 1011"/>
              <a:gd name="T62" fmla="*/ 214 w 910"/>
              <a:gd name="T63" fmla="*/ 440 h 1011"/>
              <a:gd name="T64" fmla="*/ 242 w 910"/>
              <a:gd name="T65" fmla="*/ 349 h 1011"/>
              <a:gd name="T66" fmla="*/ 285 w 910"/>
              <a:gd name="T67" fmla="*/ 293 h 1011"/>
              <a:gd name="T68" fmla="*/ 361 w 910"/>
              <a:gd name="T69" fmla="*/ 241 h 1011"/>
              <a:gd name="T70" fmla="*/ 456 w 910"/>
              <a:gd name="T71" fmla="*/ 221 h 1011"/>
              <a:gd name="T72" fmla="*/ 530 w 910"/>
              <a:gd name="T73" fmla="*/ 942 h 1011"/>
              <a:gd name="T74" fmla="*/ 517 w 910"/>
              <a:gd name="T75" fmla="*/ 980 h 1011"/>
              <a:gd name="T76" fmla="*/ 473 w 910"/>
              <a:gd name="T77" fmla="*/ 1011 h 1011"/>
              <a:gd name="T78" fmla="*/ 434 w 910"/>
              <a:gd name="T79" fmla="*/ 1006 h 1011"/>
              <a:gd name="T80" fmla="*/ 398 w 910"/>
              <a:gd name="T81" fmla="*/ 974 h 1011"/>
              <a:gd name="T82" fmla="*/ 527 w 910"/>
              <a:gd name="T83" fmla="*/ 939 h 1011"/>
              <a:gd name="T84" fmla="*/ 341 w 910"/>
              <a:gd name="T85" fmla="*/ 866 h 1011"/>
              <a:gd name="T86" fmla="*/ 579 w 910"/>
              <a:gd name="T87" fmla="*/ 849 h 1011"/>
              <a:gd name="T88" fmla="*/ 579 w 910"/>
              <a:gd name="T89" fmla="*/ 838 h 1011"/>
              <a:gd name="T90" fmla="*/ 341 w 910"/>
              <a:gd name="T91" fmla="*/ 775 h 1011"/>
              <a:gd name="T92" fmla="*/ 579 w 910"/>
              <a:gd name="T93" fmla="*/ 758 h 1011"/>
              <a:gd name="T94" fmla="*/ 579 w 910"/>
              <a:gd name="T95" fmla="*/ 747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10" h="1011">
                <a:moveTo>
                  <a:pt x="428" y="0"/>
                </a:moveTo>
                <a:lnTo>
                  <a:pt x="484" y="0"/>
                </a:lnTo>
                <a:lnTo>
                  <a:pt x="484" y="152"/>
                </a:lnTo>
                <a:lnTo>
                  <a:pt x="428" y="152"/>
                </a:lnTo>
                <a:lnTo>
                  <a:pt x="428" y="0"/>
                </a:lnTo>
                <a:lnTo>
                  <a:pt x="428" y="0"/>
                </a:lnTo>
                <a:close/>
                <a:moveTo>
                  <a:pt x="910" y="429"/>
                </a:moveTo>
                <a:lnTo>
                  <a:pt x="910" y="485"/>
                </a:lnTo>
                <a:lnTo>
                  <a:pt x="761" y="485"/>
                </a:lnTo>
                <a:lnTo>
                  <a:pt x="761" y="429"/>
                </a:lnTo>
                <a:lnTo>
                  <a:pt x="910" y="429"/>
                </a:lnTo>
                <a:lnTo>
                  <a:pt x="910" y="429"/>
                </a:lnTo>
                <a:close/>
                <a:moveTo>
                  <a:pt x="837" y="206"/>
                </a:moveTo>
                <a:lnTo>
                  <a:pt x="865" y="254"/>
                </a:lnTo>
                <a:lnTo>
                  <a:pt x="733" y="329"/>
                </a:lnTo>
                <a:lnTo>
                  <a:pt x="705" y="280"/>
                </a:lnTo>
                <a:lnTo>
                  <a:pt x="837" y="206"/>
                </a:lnTo>
                <a:lnTo>
                  <a:pt x="837" y="206"/>
                </a:lnTo>
                <a:close/>
                <a:moveTo>
                  <a:pt x="659" y="48"/>
                </a:moveTo>
                <a:lnTo>
                  <a:pt x="584" y="178"/>
                </a:lnTo>
                <a:lnTo>
                  <a:pt x="634" y="206"/>
                </a:lnTo>
                <a:lnTo>
                  <a:pt x="707" y="76"/>
                </a:lnTo>
                <a:lnTo>
                  <a:pt x="659" y="48"/>
                </a:lnTo>
                <a:lnTo>
                  <a:pt x="659" y="48"/>
                </a:lnTo>
                <a:close/>
                <a:moveTo>
                  <a:pt x="0" y="485"/>
                </a:moveTo>
                <a:lnTo>
                  <a:pt x="0" y="429"/>
                </a:lnTo>
                <a:lnTo>
                  <a:pt x="151" y="429"/>
                </a:lnTo>
                <a:lnTo>
                  <a:pt x="151" y="485"/>
                </a:lnTo>
                <a:lnTo>
                  <a:pt x="0" y="485"/>
                </a:lnTo>
                <a:lnTo>
                  <a:pt x="0" y="485"/>
                </a:lnTo>
                <a:close/>
                <a:moveTo>
                  <a:pt x="47" y="254"/>
                </a:moveTo>
                <a:lnTo>
                  <a:pt x="75" y="204"/>
                </a:lnTo>
                <a:lnTo>
                  <a:pt x="205" y="280"/>
                </a:lnTo>
                <a:lnTo>
                  <a:pt x="177" y="327"/>
                </a:lnTo>
                <a:lnTo>
                  <a:pt x="47" y="254"/>
                </a:lnTo>
                <a:lnTo>
                  <a:pt x="47" y="254"/>
                </a:lnTo>
                <a:close/>
                <a:moveTo>
                  <a:pt x="203" y="76"/>
                </a:moveTo>
                <a:lnTo>
                  <a:pt x="279" y="206"/>
                </a:lnTo>
                <a:lnTo>
                  <a:pt x="328" y="178"/>
                </a:lnTo>
                <a:lnTo>
                  <a:pt x="253" y="48"/>
                </a:lnTo>
                <a:lnTo>
                  <a:pt x="203" y="76"/>
                </a:lnTo>
                <a:lnTo>
                  <a:pt x="203" y="76"/>
                </a:lnTo>
                <a:close/>
                <a:moveTo>
                  <a:pt x="456" y="221"/>
                </a:moveTo>
                <a:lnTo>
                  <a:pt x="456" y="221"/>
                </a:lnTo>
                <a:lnTo>
                  <a:pt x="478" y="223"/>
                </a:lnTo>
                <a:lnTo>
                  <a:pt x="502" y="228"/>
                </a:lnTo>
                <a:lnTo>
                  <a:pt x="525" y="234"/>
                </a:lnTo>
                <a:lnTo>
                  <a:pt x="549" y="243"/>
                </a:lnTo>
                <a:lnTo>
                  <a:pt x="571" y="254"/>
                </a:lnTo>
                <a:lnTo>
                  <a:pt x="592" y="264"/>
                </a:lnTo>
                <a:lnTo>
                  <a:pt x="612" y="277"/>
                </a:lnTo>
                <a:lnTo>
                  <a:pt x="627" y="293"/>
                </a:lnTo>
                <a:lnTo>
                  <a:pt x="627" y="293"/>
                </a:lnTo>
                <a:lnTo>
                  <a:pt x="644" y="310"/>
                </a:lnTo>
                <a:lnTo>
                  <a:pt x="657" y="329"/>
                </a:lnTo>
                <a:lnTo>
                  <a:pt x="670" y="349"/>
                </a:lnTo>
                <a:lnTo>
                  <a:pt x="681" y="370"/>
                </a:lnTo>
                <a:lnTo>
                  <a:pt x="688" y="392"/>
                </a:lnTo>
                <a:lnTo>
                  <a:pt x="694" y="416"/>
                </a:lnTo>
                <a:lnTo>
                  <a:pt x="698" y="440"/>
                </a:lnTo>
                <a:lnTo>
                  <a:pt x="698" y="466"/>
                </a:lnTo>
                <a:lnTo>
                  <a:pt x="698" y="466"/>
                </a:lnTo>
                <a:lnTo>
                  <a:pt x="696" y="498"/>
                </a:lnTo>
                <a:lnTo>
                  <a:pt x="690" y="531"/>
                </a:lnTo>
                <a:lnTo>
                  <a:pt x="679" y="561"/>
                </a:lnTo>
                <a:lnTo>
                  <a:pt x="666" y="589"/>
                </a:lnTo>
                <a:lnTo>
                  <a:pt x="666" y="589"/>
                </a:lnTo>
                <a:lnTo>
                  <a:pt x="649" y="613"/>
                </a:lnTo>
                <a:lnTo>
                  <a:pt x="631" y="634"/>
                </a:lnTo>
                <a:lnTo>
                  <a:pt x="610" y="654"/>
                </a:lnTo>
                <a:lnTo>
                  <a:pt x="586" y="669"/>
                </a:lnTo>
                <a:lnTo>
                  <a:pt x="586" y="695"/>
                </a:lnTo>
                <a:lnTo>
                  <a:pt x="595" y="695"/>
                </a:lnTo>
                <a:lnTo>
                  <a:pt x="614" y="693"/>
                </a:lnTo>
                <a:lnTo>
                  <a:pt x="621" y="710"/>
                </a:lnTo>
                <a:lnTo>
                  <a:pt x="621" y="710"/>
                </a:lnTo>
                <a:lnTo>
                  <a:pt x="627" y="730"/>
                </a:lnTo>
                <a:lnTo>
                  <a:pt x="629" y="751"/>
                </a:lnTo>
                <a:lnTo>
                  <a:pt x="629" y="751"/>
                </a:lnTo>
                <a:lnTo>
                  <a:pt x="627" y="771"/>
                </a:lnTo>
                <a:lnTo>
                  <a:pt x="621" y="790"/>
                </a:lnTo>
                <a:lnTo>
                  <a:pt x="618" y="794"/>
                </a:lnTo>
                <a:lnTo>
                  <a:pt x="621" y="801"/>
                </a:lnTo>
                <a:lnTo>
                  <a:pt x="621" y="801"/>
                </a:lnTo>
                <a:lnTo>
                  <a:pt x="627" y="820"/>
                </a:lnTo>
                <a:lnTo>
                  <a:pt x="629" y="842"/>
                </a:lnTo>
                <a:lnTo>
                  <a:pt x="629" y="842"/>
                </a:lnTo>
                <a:lnTo>
                  <a:pt x="627" y="861"/>
                </a:lnTo>
                <a:lnTo>
                  <a:pt x="621" y="881"/>
                </a:lnTo>
                <a:lnTo>
                  <a:pt x="614" y="894"/>
                </a:lnTo>
                <a:lnTo>
                  <a:pt x="599" y="896"/>
                </a:lnTo>
                <a:lnTo>
                  <a:pt x="324" y="920"/>
                </a:lnTo>
                <a:lnTo>
                  <a:pt x="307" y="922"/>
                </a:lnTo>
                <a:lnTo>
                  <a:pt x="298" y="905"/>
                </a:lnTo>
                <a:lnTo>
                  <a:pt x="298" y="905"/>
                </a:lnTo>
                <a:lnTo>
                  <a:pt x="294" y="885"/>
                </a:lnTo>
                <a:lnTo>
                  <a:pt x="292" y="868"/>
                </a:lnTo>
                <a:lnTo>
                  <a:pt x="292" y="868"/>
                </a:lnTo>
                <a:lnTo>
                  <a:pt x="292" y="857"/>
                </a:lnTo>
                <a:lnTo>
                  <a:pt x="292" y="846"/>
                </a:lnTo>
                <a:lnTo>
                  <a:pt x="296" y="836"/>
                </a:lnTo>
                <a:lnTo>
                  <a:pt x="300" y="823"/>
                </a:lnTo>
                <a:lnTo>
                  <a:pt x="303" y="820"/>
                </a:lnTo>
                <a:lnTo>
                  <a:pt x="298" y="814"/>
                </a:lnTo>
                <a:lnTo>
                  <a:pt x="298" y="814"/>
                </a:lnTo>
                <a:lnTo>
                  <a:pt x="294" y="797"/>
                </a:lnTo>
                <a:lnTo>
                  <a:pt x="292" y="777"/>
                </a:lnTo>
                <a:lnTo>
                  <a:pt x="292" y="777"/>
                </a:lnTo>
                <a:lnTo>
                  <a:pt x="292" y="766"/>
                </a:lnTo>
                <a:lnTo>
                  <a:pt x="292" y="755"/>
                </a:lnTo>
                <a:lnTo>
                  <a:pt x="296" y="745"/>
                </a:lnTo>
                <a:lnTo>
                  <a:pt x="300" y="732"/>
                </a:lnTo>
                <a:lnTo>
                  <a:pt x="307" y="719"/>
                </a:lnTo>
                <a:lnTo>
                  <a:pt x="320" y="719"/>
                </a:lnTo>
                <a:lnTo>
                  <a:pt x="331" y="717"/>
                </a:lnTo>
                <a:lnTo>
                  <a:pt x="331" y="673"/>
                </a:lnTo>
                <a:lnTo>
                  <a:pt x="331" y="673"/>
                </a:lnTo>
                <a:lnTo>
                  <a:pt x="307" y="656"/>
                </a:lnTo>
                <a:lnTo>
                  <a:pt x="285" y="637"/>
                </a:lnTo>
                <a:lnTo>
                  <a:pt x="266" y="615"/>
                </a:lnTo>
                <a:lnTo>
                  <a:pt x="248" y="591"/>
                </a:lnTo>
                <a:lnTo>
                  <a:pt x="248" y="591"/>
                </a:lnTo>
                <a:lnTo>
                  <a:pt x="233" y="563"/>
                </a:lnTo>
                <a:lnTo>
                  <a:pt x="222" y="531"/>
                </a:lnTo>
                <a:lnTo>
                  <a:pt x="216" y="498"/>
                </a:lnTo>
                <a:lnTo>
                  <a:pt x="214" y="466"/>
                </a:lnTo>
                <a:lnTo>
                  <a:pt x="214" y="466"/>
                </a:lnTo>
                <a:lnTo>
                  <a:pt x="214" y="440"/>
                </a:lnTo>
                <a:lnTo>
                  <a:pt x="218" y="416"/>
                </a:lnTo>
                <a:lnTo>
                  <a:pt x="225" y="392"/>
                </a:lnTo>
                <a:lnTo>
                  <a:pt x="233" y="370"/>
                </a:lnTo>
                <a:lnTo>
                  <a:pt x="242" y="349"/>
                </a:lnTo>
                <a:lnTo>
                  <a:pt x="255" y="329"/>
                </a:lnTo>
                <a:lnTo>
                  <a:pt x="270" y="310"/>
                </a:lnTo>
                <a:lnTo>
                  <a:pt x="285" y="293"/>
                </a:lnTo>
                <a:lnTo>
                  <a:pt x="285" y="293"/>
                </a:lnTo>
                <a:lnTo>
                  <a:pt x="303" y="277"/>
                </a:lnTo>
                <a:lnTo>
                  <a:pt x="320" y="264"/>
                </a:lnTo>
                <a:lnTo>
                  <a:pt x="341" y="251"/>
                </a:lnTo>
                <a:lnTo>
                  <a:pt x="361" y="241"/>
                </a:lnTo>
                <a:lnTo>
                  <a:pt x="385" y="232"/>
                </a:lnTo>
                <a:lnTo>
                  <a:pt x="409" y="228"/>
                </a:lnTo>
                <a:lnTo>
                  <a:pt x="432" y="223"/>
                </a:lnTo>
                <a:lnTo>
                  <a:pt x="456" y="221"/>
                </a:lnTo>
                <a:lnTo>
                  <a:pt x="456" y="221"/>
                </a:lnTo>
                <a:close/>
                <a:moveTo>
                  <a:pt x="527" y="939"/>
                </a:moveTo>
                <a:lnTo>
                  <a:pt x="527" y="939"/>
                </a:lnTo>
                <a:lnTo>
                  <a:pt x="530" y="942"/>
                </a:lnTo>
                <a:lnTo>
                  <a:pt x="530" y="942"/>
                </a:lnTo>
                <a:lnTo>
                  <a:pt x="527" y="957"/>
                </a:lnTo>
                <a:lnTo>
                  <a:pt x="523" y="970"/>
                </a:lnTo>
                <a:lnTo>
                  <a:pt x="517" y="980"/>
                </a:lnTo>
                <a:lnTo>
                  <a:pt x="508" y="991"/>
                </a:lnTo>
                <a:lnTo>
                  <a:pt x="497" y="1000"/>
                </a:lnTo>
                <a:lnTo>
                  <a:pt x="486" y="1006"/>
                </a:lnTo>
                <a:lnTo>
                  <a:pt x="473" y="1011"/>
                </a:lnTo>
                <a:lnTo>
                  <a:pt x="458" y="1011"/>
                </a:lnTo>
                <a:lnTo>
                  <a:pt x="458" y="1011"/>
                </a:lnTo>
                <a:lnTo>
                  <a:pt x="445" y="1011"/>
                </a:lnTo>
                <a:lnTo>
                  <a:pt x="434" y="1006"/>
                </a:lnTo>
                <a:lnTo>
                  <a:pt x="424" y="1002"/>
                </a:lnTo>
                <a:lnTo>
                  <a:pt x="413" y="993"/>
                </a:lnTo>
                <a:lnTo>
                  <a:pt x="404" y="985"/>
                </a:lnTo>
                <a:lnTo>
                  <a:pt x="398" y="974"/>
                </a:lnTo>
                <a:lnTo>
                  <a:pt x="393" y="963"/>
                </a:lnTo>
                <a:lnTo>
                  <a:pt x="389" y="950"/>
                </a:lnTo>
                <a:lnTo>
                  <a:pt x="527" y="939"/>
                </a:lnTo>
                <a:lnTo>
                  <a:pt x="527" y="939"/>
                </a:lnTo>
                <a:close/>
                <a:moveTo>
                  <a:pt x="579" y="838"/>
                </a:moveTo>
                <a:lnTo>
                  <a:pt x="341" y="857"/>
                </a:lnTo>
                <a:lnTo>
                  <a:pt x="341" y="857"/>
                </a:lnTo>
                <a:lnTo>
                  <a:pt x="341" y="866"/>
                </a:lnTo>
                <a:lnTo>
                  <a:pt x="341" y="866"/>
                </a:lnTo>
                <a:lnTo>
                  <a:pt x="341" y="868"/>
                </a:lnTo>
                <a:lnTo>
                  <a:pt x="579" y="849"/>
                </a:lnTo>
                <a:lnTo>
                  <a:pt x="579" y="849"/>
                </a:lnTo>
                <a:lnTo>
                  <a:pt x="579" y="842"/>
                </a:lnTo>
                <a:lnTo>
                  <a:pt x="579" y="842"/>
                </a:lnTo>
                <a:lnTo>
                  <a:pt x="579" y="838"/>
                </a:lnTo>
                <a:lnTo>
                  <a:pt x="579" y="838"/>
                </a:lnTo>
                <a:close/>
                <a:moveTo>
                  <a:pt x="579" y="747"/>
                </a:moveTo>
                <a:lnTo>
                  <a:pt x="341" y="766"/>
                </a:lnTo>
                <a:lnTo>
                  <a:pt x="341" y="766"/>
                </a:lnTo>
                <a:lnTo>
                  <a:pt x="341" y="775"/>
                </a:lnTo>
                <a:lnTo>
                  <a:pt x="341" y="775"/>
                </a:lnTo>
                <a:lnTo>
                  <a:pt x="341" y="777"/>
                </a:lnTo>
                <a:lnTo>
                  <a:pt x="579" y="758"/>
                </a:lnTo>
                <a:lnTo>
                  <a:pt x="579" y="758"/>
                </a:lnTo>
                <a:lnTo>
                  <a:pt x="579" y="751"/>
                </a:lnTo>
                <a:lnTo>
                  <a:pt x="579" y="751"/>
                </a:lnTo>
                <a:lnTo>
                  <a:pt x="579" y="747"/>
                </a:lnTo>
                <a:lnTo>
                  <a:pt x="579" y="747"/>
                </a:lnTo>
                <a:close/>
              </a:path>
            </a:pathLst>
          </a:custGeom>
          <a:solidFill>
            <a:srgbClr val="0070C0"/>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ysClr val="windowText" lastClr="000000"/>
              </a:solidFill>
              <a:ea typeface="宋体" panose="02010600030101010101" pitchFamily="2" charset="-122"/>
            </a:endParaRPr>
          </a:p>
        </p:txBody>
      </p:sp>
      <p:pic>
        <p:nvPicPr>
          <p:cNvPr id="3" name="图片 2">
            <a:extLst>
              <a:ext uri="{FF2B5EF4-FFF2-40B4-BE49-F238E27FC236}">
                <a16:creationId xmlns:a16="http://schemas.microsoft.com/office/drawing/2014/main" xmlns="" id="{0F0D25BD-E690-45E3-80DA-B2DD3A546F2E}"/>
              </a:ext>
            </a:extLst>
          </p:cNvPr>
          <p:cNvPicPr>
            <a:picLocks noChangeAspect="1"/>
          </p:cNvPicPr>
          <p:nvPr/>
        </p:nvPicPr>
        <p:blipFill>
          <a:blip r:embed="rId4"/>
          <a:stretch>
            <a:fillRect/>
          </a:stretch>
        </p:blipFill>
        <p:spPr>
          <a:xfrm>
            <a:off x="1364154" y="1165642"/>
            <a:ext cx="9466866" cy="5287694"/>
          </a:xfrm>
          <a:prstGeom prst="rect">
            <a:avLst/>
          </a:prstGeom>
        </p:spPr>
      </p:pic>
    </p:spTree>
    <p:extLst>
      <p:ext uri="{BB962C8B-B14F-4D97-AF65-F5344CB8AC3E}">
        <p14:creationId xmlns:p14="http://schemas.microsoft.com/office/powerpoint/2010/main" val="96396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250"/>
                                        <p:tgtEl>
                                          <p:spTgt spid="92"/>
                                        </p:tgtEl>
                                      </p:cBhvr>
                                    </p:animEffect>
                                    <p:anim calcmode="lin" valueType="num">
                                      <p:cBhvr>
                                        <p:cTn id="8" dur="250" fill="hold"/>
                                        <p:tgtEl>
                                          <p:spTgt spid="92"/>
                                        </p:tgtEl>
                                        <p:attrNameLst>
                                          <p:attrName>ppt_x</p:attrName>
                                        </p:attrNameLst>
                                      </p:cBhvr>
                                      <p:tavLst>
                                        <p:tav tm="0">
                                          <p:val>
                                            <p:strVal val="#ppt_x"/>
                                          </p:val>
                                        </p:tav>
                                        <p:tav tm="100000">
                                          <p:val>
                                            <p:strVal val="#ppt_x"/>
                                          </p:val>
                                        </p:tav>
                                      </p:tavLst>
                                    </p:anim>
                                    <p:anim calcmode="lin" valueType="num">
                                      <p:cBhvr>
                                        <p:cTn id="9" dur="250" fill="hold"/>
                                        <p:tgtEl>
                                          <p:spTgt spid="92"/>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25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5"/>
          <p:cNvSpPr>
            <a:spLocks/>
          </p:cNvSpPr>
          <p:nvPr/>
        </p:nvSpPr>
        <p:spPr bwMode="auto">
          <a:xfrm rot="5400000">
            <a:off x="4407603" y="1811682"/>
            <a:ext cx="3420062" cy="303117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rgbClr val="0070C0"/>
            </a:solidFill>
          </a:ln>
          <a:effectLst>
            <a:outerShdw blurRad="444500" dist="1524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zh-CN" altLang="en-US" sz="1600" b="1">
              <a:latin typeface="微软雅黑" panose="020B0503020204020204" pitchFamily="34" charset="-122"/>
              <a:ea typeface="微软雅黑" panose="020B0503020204020204" pitchFamily="34" charset="-122"/>
            </a:endParaRPr>
          </a:p>
        </p:txBody>
      </p:sp>
      <p:pic>
        <p:nvPicPr>
          <p:cNvPr id="18" name="Picture 3" descr="C:\Users\Administrator\Desktop\微立体创业计划\002.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4297387" y="1484787"/>
            <a:ext cx="3672408" cy="3672406"/>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9" name="Freeform 5"/>
          <p:cNvSpPr>
            <a:spLocks/>
          </p:cNvSpPr>
          <p:nvPr/>
        </p:nvSpPr>
        <p:spPr bwMode="auto">
          <a:xfrm rot="5400000">
            <a:off x="4279797" y="2035996"/>
            <a:ext cx="1095233" cy="97069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070C0"/>
          </a:solidFill>
          <a:ln w="25400">
            <a:noFill/>
          </a:ln>
          <a:effectLst>
            <a:outerShdw blurRad="444500" dist="1524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zh-CN" altLang="en-US" sz="1600" b="1">
              <a:latin typeface="微软雅黑" panose="020B0503020204020204" pitchFamily="34" charset="-122"/>
              <a:ea typeface="微软雅黑" panose="020B0503020204020204" pitchFamily="34" charset="-122"/>
            </a:endParaRPr>
          </a:p>
        </p:txBody>
      </p:sp>
      <p:sp>
        <p:nvSpPr>
          <p:cNvPr id="20" name="TextBox 7"/>
          <p:cNvSpPr>
            <a:spLocks noChangeArrowheads="1"/>
          </p:cNvSpPr>
          <p:nvPr/>
        </p:nvSpPr>
        <p:spPr bwMode="auto">
          <a:xfrm>
            <a:off x="4179646" y="2302088"/>
            <a:ext cx="126059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3200" b="1" dirty="0">
                <a:solidFill>
                  <a:schemeClr val="bg1"/>
                </a:solidFill>
                <a:latin typeface="Impact MT Std" pitchFamily="34" charset="0"/>
                <a:ea typeface="微软雅黑" pitchFamily="34" charset="-122"/>
                <a:sym typeface="微软雅黑" pitchFamily="34" charset="-122"/>
              </a:rPr>
              <a:t>02</a:t>
            </a:r>
            <a:endParaRPr lang="zh-CN" altLang="en-US" sz="3200" b="1" dirty="0">
              <a:solidFill>
                <a:schemeClr val="bg1"/>
              </a:solidFill>
              <a:latin typeface="Impact MT Std" pitchFamily="34" charset="0"/>
              <a:ea typeface="微软雅黑" pitchFamily="34" charset="-122"/>
              <a:sym typeface="微软雅黑" pitchFamily="34" charset="-122"/>
            </a:endParaRPr>
          </a:p>
        </p:txBody>
      </p:sp>
      <p:sp>
        <p:nvSpPr>
          <p:cNvPr id="21" name="文本框 163"/>
          <p:cNvSpPr txBox="1"/>
          <p:nvPr/>
        </p:nvSpPr>
        <p:spPr>
          <a:xfrm>
            <a:off x="4792881" y="2660561"/>
            <a:ext cx="2704532" cy="923330"/>
          </a:xfrm>
          <a:prstGeom prst="rect">
            <a:avLst/>
          </a:prstGeom>
          <a:noFill/>
        </p:spPr>
        <p:txBody>
          <a:bodyPr wrap="square" rtlCol="0">
            <a:spAutoFit/>
          </a:bodyPr>
          <a:lstStyle/>
          <a:p>
            <a:pPr algn="ct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第二部分  </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a:r>
              <a:rPr lang="en-US" altLang="zh-CN" sz="20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36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定级备案</a:t>
            </a:r>
          </a:p>
        </p:txBody>
      </p:sp>
      <p:sp>
        <p:nvSpPr>
          <p:cNvPr id="2" name="矩形 1"/>
          <p:cNvSpPr/>
          <p:nvPr/>
        </p:nvSpPr>
        <p:spPr>
          <a:xfrm>
            <a:off x="5665538" y="4002670"/>
            <a:ext cx="833573" cy="481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5"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980597" y="5661248"/>
            <a:ext cx="2448272" cy="2448271"/>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86"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977907" y="4005065"/>
            <a:ext cx="2448272" cy="2448271"/>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87"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958635" y="5633865"/>
            <a:ext cx="2547664" cy="254766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91"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1125" y="5661247"/>
            <a:ext cx="2448272" cy="2448271"/>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92"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86185" y="4005064"/>
            <a:ext cx="2448272" cy="2448271"/>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pic>
        <p:nvPicPr>
          <p:cNvPr id="93" name="Picture 3" descr="C:\Users\Administrator\Desktop\微立体创业计划\00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666913" y="5633864"/>
            <a:ext cx="2547664" cy="254766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64416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anim calcmode="lin" valueType="num">
                                      <p:cBhvr>
                                        <p:cTn id="8" dur="250" fill="hold"/>
                                        <p:tgtEl>
                                          <p:spTgt spid="18"/>
                                        </p:tgtEl>
                                        <p:attrNameLst>
                                          <p:attrName>ppt_x</p:attrName>
                                        </p:attrNameLst>
                                      </p:cBhvr>
                                      <p:tavLst>
                                        <p:tav tm="0">
                                          <p:val>
                                            <p:strVal val="#ppt_x"/>
                                          </p:val>
                                        </p:tav>
                                        <p:tav tm="100000">
                                          <p:val>
                                            <p:strVal val="#ppt_x"/>
                                          </p:val>
                                        </p:tav>
                                      </p:tavLst>
                                    </p:anim>
                                    <p:anim calcmode="lin" valueType="num">
                                      <p:cBhvr>
                                        <p:cTn id="9" dur="250" fill="hold"/>
                                        <p:tgtEl>
                                          <p:spTgt spid="18"/>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750"/>
                                  </p:stCondLst>
                                  <p:childTnLst>
                                    <p:set>
                                      <p:cBhvr>
                                        <p:cTn id="11" dur="1" fill="hold">
                                          <p:stCondLst>
                                            <p:cond delay="0"/>
                                          </p:stCondLst>
                                        </p:cTn>
                                        <p:tgtEl>
                                          <p:spTgt spid="19"/>
                                        </p:tgtEl>
                                        <p:attrNameLst>
                                          <p:attrName>style.visibility</p:attrName>
                                        </p:attrNameLst>
                                      </p:cBhvr>
                                      <p:to>
                                        <p:strVal val="visible"/>
                                      </p:to>
                                    </p:set>
                                    <p:anim calcmode="lin" valueType="num">
                                      <p:cBhvr>
                                        <p:cTn id="12" dur="250" fill="hold"/>
                                        <p:tgtEl>
                                          <p:spTgt spid="19"/>
                                        </p:tgtEl>
                                        <p:attrNameLst>
                                          <p:attrName>ppt_w</p:attrName>
                                        </p:attrNameLst>
                                      </p:cBhvr>
                                      <p:tavLst>
                                        <p:tav tm="0">
                                          <p:val>
                                            <p:fltVal val="0"/>
                                          </p:val>
                                        </p:tav>
                                        <p:tav tm="100000">
                                          <p:val>
                                            <p:strVal val="#ppt_w"/>
                                          </p:val>
                                        </p:tav>
                                      </p:tavLst>
                                    </p:anim>
                                    <p:anim calcmode="lin" valueType="num">
                                      <p:cBhvr>
                                        <p:cTn id="13" dur="250" fill="hold"/>
                                        <p:tgtEl>
                                          <p:spTgt spid="19"/>
                                        </p:tgtEl>
                                        <p:attrNameLst>
                                          <p:attrName>ppt_h</p:attrName>
                                        </p:attrNameLst>
                                      </p:cBhvr>
                                      <p:tavLst>
                                        <p:tav tm="0">
                                          <p:val>
                                            <p:fltVal val="0"/>
                                          </p:val>
                                        </p:tav>
                                        <p:tav tm="100000">
                                          <p:val>
                                            <p:strVal val="#ppt_h"/>
                                          </p:val>
                                        </p:tav>
                                      </p:tavLst>
                                    </p:anim>
                                    <p:animEffect transition="in" filter="fade">
                                      <p:cBhvr>
                                        <p:cTn id="14" dur="250"/>
                                        <p:tgtEl>
                                          <p:spTgt spid="19"/>
                                        </p:tgtEl>
                                      </p:cBhvr>
                                    </p:animEffect>
                                  </p:childTnLst>
                                </p:cTn>
                              </p:par>
                              <p:par>
                                <p:cTn id="15" presetID="52" presetClass="entr" presetSubtype="0" fill="hold" grpId="0" nodeType="withEffect">
                                  <p:stCondLst>
                                    <p:cond delay="0"/>
                                  </p:stCondLst>
                                  <p:iterate type="lt">
                                    <p:tmPct val="10000"/>
                                  </p:iterate>
                                  <p:childTnLst>
                                    <p:set>
                                      <p:cBhvr>
                                        <p:cTn id="16" dur="1" fill="hold">
                                          <p:stCondLst>
                                            <p:cond delay="0"/>
                                          </p:stCondLst>
                                        </p:cTn>
                                        <p:tgtEl>
                                          <p:spTgt spid="20"/>
                                        </p:tgtEl>
                                        <p:attrNameLst>
                                          <p:attrName>style.visibility</p:attrName>
                                        </p:attrNameLst>
                                      </p:cBhvr>
                                      <p:to>
                                        <p:strVal val="visible"/>
                                      </p:to>
                                    </p:set>
                                    <p:animScale>
                                      <p:cBhvr>
                                        <p:cTn id="17" dur="25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250" decel="50000" fill="hold">
                                          <p:stCondLst>
                                            <p:cond delay="0"/>
                                          </p:stCondLst>
                                        </p:cTn>
                                        <p:tgtEl>
                                          <p:spTgt spid="20"/>
                                        </p:tgtEl>
                                        <p:attrNameLst>
                                          <p:attrName>ppt_x</p:attrName>
                                          <p:attrName>ppt_y</p:attrName>
                                        </p:attrNameLst>
                                      </p:cBhvr>
                                    </p:animMotion>
                                    <p:animEffect transition="in" filter="fade">
                                      <p:cBhvr>
                                        <p:cTn id="19" dur="250"/>
                                        <p:tgtEl>
                                          <p:spTgt spid="20"/>
                                        </p:tgtEl>
                                      </p:cBhvr>
                                    </p:animEffect>
                                  </p:childTnLst>
                                </p:cTn>
                              </p:par>
                            </p:childTnLst>
                          </p:cTn>
                        </p:par>
                        <p:par>
                          <p:cTn id="20" fill="hold">
                            <p:stCondLst>
                              <p:cond delay="1000"/>
                            </p:stCondLst>
                            <p:childTnLst>
                              <p:par>
                                <p:cTn id="21" presetID="12" presetClass="entr" presetSubtype="4"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250"/>
                                        <p:tgtEl>
                                          <p:spTgt spid="21"/>
                                        </p:tgtEl>
                                        <p:attrNameLst>
                                          <p:attrName>ppt_y</p:attrName>
                                        </p:attrNameLst>
                                      </p:cBhvr>
                                      <p:tavLst>
                                        <p:tav tm="0">
                                          <p:val>
                                            <p:strVal val="#ppt_y+#ppt_h*1.125000"/>
                                          </p:val>
                                        </p:tav>
                                        <p:tav tm="100000">
                                          <p:val>
                                            <p:strVal val="#ppt_y"/>
                                          </p:val>
                                        </p:tav>
                                      </p:tavLst>
                                    </p:anim>
                                    <p:animEffect transition="in" filter="wipe(up)">
                                      <p:cBhvr>
                                        <p:cTn id="24" dur="250"/>
                                        <p:tgtEl>
                                          <p:spTgt spid="21"/>
                                        </p:tgtEl>
                                      </p:cBhvr>
                                    </p:animEffect>
                                  </p:childTnLst>
                                </p:cTn>
                              </p:par>
                            </p:childTnLst>
                          </p:cTn>
                        </p:par>
                        <p:par>
                          <p:cTn id="25" fill="hold">
                            <p:stCondLst>
                              <p:cond delay="1250"/>
                            </p:stCondLst>
                            <p:childTnLst>
                              <p:par>
                                <p:cTn id="26" presetID="42" presetClass="entr" presetSubtype="0"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250"/>
                                        <p:tgtEl>
                                          <p:spTgt spid="2"/>
                                        </p:tgtEl>
                                      </p:cBhvr>
                                    </p:animEffect>
                                    <p:anim calcmode="lin" valueType="num">
                                      <p:cBhvr>
                                        <p:cTn id="29" dur="250" fill="hold"/>
                                        <p:tgtEl>
                                          <p:spTgt spid="2"/>
                                        </p:tgtEl>
                                        <p:attrNameLst>
                                          <p:attrName>ppt_x</p:attrName>
                                        </p:attrNameLst>
                                      </p:cBhvr>
                                      <p:tavLst>
                                        <p:tav tm="0">
                                          <p:val>
                                            <p:strVal val="#ppt_x"/>
                                          </p:val>
                                        </p:tav>
                                        <p:tav tm="100000">
                                          <p:val>
                                            <p:strVal val="#ppt_x"/>
                                          </p:val>
                                        </p:tav>
                                      </p:tavLst>
                                    </p:anim>
                                    <p:anim calcmode="lin" valueType="num">
                                      <p:cBhvr>
                                        <p:cTn id="30" dur="250" fill="hold"/>
                                        <p:tgtEl>
                                          <p:spTgt spid="2"/>
                                        </p:tgtEl>
                                        <p:attrNameLst>
                                          <p:attrName>ppt_y</p:attrName>
                                        </p:attrNameLst>
                                      </p:cBhvr>
                                      <p:tavLst>
                                        <p:tav tm="0">
                                          <p:val>
                                            <p:strVal val="#ppt_y+.1"/>
                                          </p:val>
                                        </p:tav>
                                        <p:tav tm="100000">
                                          <p:val>
                                            <p:strVal val="#ppt_y"/>
                                          </p:val>
                                        </p:tav>
                                      </p:tavLst>
                                    </p:anim>
                                  </p:childTnLst>
                                </p:cTn>
                              </p:par>
                            </p:childTnLst>
                          </p:cTn>
                        </p:par>
                        <p:par>
                          <p:cTn id="31" fill="hold">
                            <p:stCondLst>
                              <p:cond delay="1500"/>
                            </p:stCondLst>
                            <p:childTnLst>
                              <p:par>
                                <p:cTn id="32" presetID="21" presetClass="entr" presetSubtype="1" fill="hold" grpId="0" nodeType="after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heel(1)">
                                      <p:cBhvr>
                                        <p:cTn id="34" dur="250"/>
                                        <p:tgtEl>
                                          <p:spTgt spid="45"/>
                                        </p:tgtEl>
                                      </p:cBhvr>
                                    </p:animEffect>
                                  </p:childTnLst>
                                </p:cTn>
                              </p:par>
                              <p:par>
                                <p:cTn id="35" presetID="42" presetClass="entr" presetSubtype="0" fill="hold" nodeType="withEffect">
                                  <p:stCondLst>
                                    <p:cond delay="750"/>
                                  </p:stCondLst>
                                  <p:childTnLst>
                                    <p:set>
                                      <p:cBhvr>
                                        <p:cTn id="36" dur="1" fill="hold">
                                          <p:stCondLst>
                                            <p:cond delay="0"/>
                                          </p:stCondLst>
                                        </p:cTn>
                                        <p:tgtEl>
                                          <p:spTgt spid="85"/>
                                        </p:tgtEl>
                                        <p:attrNameLst>
                                          <p:attrName>style.visibility</p:attrName>
                                        </p:attrNameLst>
                                      </p:cBhvr>
                                      <p:to>
                                        <p:strVal val="visible"/>
                                      </p:to>
                                    </p:set>
                                    <p:animEffect transition="in" filter="fade">
                                      <p:cBhvr>
                                        <p:cTn id="37" dur="250"/>
                                        <p:tgtEl>
                                          <p:spTgt spid="85"/>
                                        </p:tgtEl>
                                      </p:cBhvr>
                                    </p:animEffect>
                                    <p:anim calcmode="lin" valueType="num">
                                      <p:cBhvr>
                                        <p:cTn id="38" dur="250" fill="hold"/>
                                        <p:tgtEl>
                                          <p:spTgt spid="85"/>
                                        </p:tgtEl>
                                        <p:attrNameLst>
                                          <p:attrName>ppt_x</p:attrName>
                                        </p:attrNameLst>
                                      </p:cBhvr>
                                      <p:tavLst>
                                        <p:tav tm="0">
                                          <p:val>
                                            <p:strVal val="#ppt_x"/>
                                          </p:val>
                                        </p:tav>
                                        <p:tav tm="100000">
                                          <p:val>
                                            <p:strVal val="#ppt_x"/>
                                          </p:val>
                                        </p:tav>
                                      </p:tavLst>
                                    </p:anim>
                                    <p:anim calcmode="lin" valueType="num">
                                      <p:cBhvr>
                                        <p:cTn id="39" dur="250" fill="hold"/>
                                        <p:tgtEl>
                                          <p:spTgt spid="85"/>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750"/>
                                  </p:stCondLst>
                                  <p:childTnLst>
                                    <p:set>
                                      <p:cBhvr>
                                        <p:cTn id="41" dur="1" fill="hold">
                                          <p:stCondLst>
                                            <p:cond delay="0"/>
                                          </p:stCondLst>
                                        </p:cTn>
                                        <p:tgtEl>
                                          <p:spTgt spid="86"/>
                                        </p:tgtEl>
                                        <p:attrNameLst>
                                          <p:attrName>style.visibility</p:attrName>
                                        </p:attrNameLst>
                                      </p:cBhvr>
                                      <p:to>
                                        <p:strVal val="visible"/>
                                      </p:to>
                                    </p:set>
                                    <p:animEffect transition="in" filter="fade">
                                      <p:cBhvr>
                                        <p:cTn id="42" dur="250"/>
                                        <p:tgtEl>
                                          <p:spTgt spid="86"/>
                                        </p:tgtEl>
                                      </p:cBhvr>
                                    </p:animEffect>
                                    <p:anim calcmode="lin" valueType="num">
                                      <p:cBhvr>
                                        <p:cTn id="43" dur="250" fill="hold"/>
                                        <p:tgtEl>
                                          <p:spTgt spid="86"/>
                                        </p:tgtEl>
                                        <p:attrNameLst>
                                          <p:attrName>ppt_x</p:attrName>
                                        </p:attrNameLst>
                                      </p:cBhvr>
                                      <p:tavLst>
                                        <p:tav tm="0">
                                          <p:val>
                                            <p:strVal val="#ppt_x"/>
                                          </p:val>
                                        </p:tav>
                                        <p:tav tm="100000">
                                          <p:val>
                                            <p:strVal val="#ppt_x"/>
                                          </p:val>
                                        </p:tav>
                                      </p:tavLst>
                                    </p:anim>
                                    <p:anim calcmode="lin" valueType="num">
                                      <p:cBhvr>
                                        <p:cTn id="44" dur="250" fill="hold"/>
                                        <p:tgtEl>
                                          <p:spTgt spid="86"/>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750"/>
                                  </p:stCondLst>
                                  <p:childTnLst>
                                    <p:set>
                                      <p:cBhvr>
                                        <p:cTn id="46" dur="1" fill="hold">
                                          <p:stCondLst>
                                            <p:cond delay="0"/>
                                          </p:stCondLst>
                                        </p:cTn>
                                        <p:tgtEl>
                                          <p:spTgt spid="87"/>
                                        </p:tgtEl>
                                        <p:attrNameLst>
                                          <p:attrName>style.visibility</p:attrName>
                                        </p:attrNameLst>
                                      </p:cBhvr>
                                      <p:to>
                                        <p:strVal val="visible"/>
                                      </p:to>
                                    </p:set>
                                    <p:animEffect transition="in" filter="fade">
                                      <p:cBhvr>
                                        <p:cTn id="47" dur="250"/>
                                        <p:tgtEl>
                                          <p:spTgt spid="87"/>
                                        </p:tgtEl>
                                      </p:cBhvr>
                                    </p:animEffect>
                                    <p:anim calcmode="lin" valueType="num">
                                      <p:cBhvr>
                                        <p:cTn id="48" dur="250" fill="hold"/>
                                        <p:tgtEl>
                                          <p:spTgt spid="87"/>
                                        </p:tgtEl>
                                        <p:attrNameLst>
                                          <p:attrName>ppt_x</p:attrName>
                                        </p:attrNameLst>
                                      </p:cBhvr>
                                      <p:tavLst>
                                        <p:tav tm="0">
                                          <p:val>
                                            <p:strVal val="#ppt_x"/>
                                          </p:val>
                                        </p:tav>
                                        <p:tav tm="100000">
                                          <p:val>
                                            <p:strVal val="#ppt_x"/>
                                          </p:val>
                                        </p:tav>
                                      </p:tavLst>
                                    </p:anim>
                                    <p:anim calcmode="lin" valueType="num">
                                      <p:cBhvr>
                                        <p:cTn id="49" dur="250" fill="hold"/>
                                        <p:tgtEl>
                                          <p:spTgt spid="87"/>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750"/>
                                  </p:stCondLst>
                                  <p:childTnLst>
                                    <p:set>
                                      <p:cBhvr>
                                        <p:cTn id="51" dur="1" fill="hold">
                                          <p:stCondLst>
                                            <p:cond delay="0"/>
                                          </p:stCondLst>
                                        </p:cTn>
                                        <p:tgtEl>
                                          <p:spTgt spid="91"/>
                                        </p:tgtEl>
                                        <p:attrNameLst>
                                          <p:attrName>style.visibility</p:attrName>
                                        </p:attrNameLst>
                                      </p:cBhvr>
                                      <p:to>
                                        <p:strVal val="visible"/>
                                      </p:to>
                                    </p:set>
                                    <p:animEffect transition="in" filter="fade">
                                      <p:cBhvr>
                                        <p:cTn id="52" dur="250"/>
                                        <p:tgtEl>
                                          <p:spTgt spid="91"/>
                                        </p:tgtEl>
                                      </p:cBhvr>
                                    </p:animEffect>
                                    <p:anim calcmode="lin" valueType="num">
                                      <p:cBhvr>
                                        <p:cTn id="53" dur="250" fill="hold"/>
                                        <p:tgtEl>
                                          <p:spTgt spid="91"/>
                                        </p:tgtEl>
                                        <p:attrNameLst>
                                          <p:attrName>ppt_x</p:attrName>
                                        </p:attrNameLst>
                                      </p:cBhvr>
                                      <p:tavLst>
                                        <p:tav tm="0">
                                          <p:val>
                                            <p:strVal val="#ppt_x"/>
                                          </p:val>
                                        </p:tav>
                                        <p:tav tm="100000">
                                          <p:val>
                                            <p:strVal val="#ppt_x"/>
                                          </p:val>
                                        </p:tav>
                                      </p:tavLst>
                                    </p:anim>
                                    <p:anim calcmode="lin" valueType="num">
                                      <p:cBhvr>
                                        <p:cTn id="54" dur="250" fill="hold"/>
                                        <p:tgtEl>
                                          <p:spTgt spid="91"/>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750"/>
                                  </p:stCondLst>
                                  <p:childTnLst>
                                    <p:set>
                                      <p:cBhvr>
                                        <p:cTn id="56" dur="1" fill="hold">
                                          <p:stCondLst>
                                            <p:cond delay="0"/>
                                          </p:stCondLst>
                                        </p:cTn>
                                        <p:tgtEl>
                                          <p:spTgt spid="92"/>
                                        </p:tgtEl>
                                        <p:attrNameLst>
                                          <p:attrName>style.visibility</p:attrName>
                                        </p:attrNameLst>
                                      </p:cBhvr>
                                      <p:to>
                                        <p:strVal val="visible"/>
                                      </p:to>
                                    </p:set>
                                    <p:animEffect transition="in" filter="fade">
                                      <p:cBhvr>
                                        <p:cTn id="57" dur="250"/>
                                        <p:tgtEl>
                                          <p:spTgt spid="92"/>
                                        </p:tgtEl>
                                      </p:cBhvr>
                                    </p:animEffect>
                                    <p:anim calcmode="lin" valueType="num">
                                      <p:cBhvr>
                                        <p:cTn id="58" dur="250" fill="hold"/>
                                        <p:tgtEl>
                                          <p:spTgt spid="92"/>
                                        </p:tgtEl>
                                        <p:attrNameLst>
                                          <p:attrName>ppt_x</p:attrName>
                                        </p:attrNameLst>
                                      </p:cBhvr>
                                      <p:tavLst>
                                        <p:tav tm="0">
                                          <p:val>
                                            <p:strVal val="#ppt_x"/>
                                          </p:val>
                                        </p:tav>
                                        <p:tav tm="100000">
                                          <p:val>
                                            <p:strVal val="#ppt_x"/>
                                          </p:val>
                                        </p:tav>
                                      </p:tavLst>
                                    </p:anim>
                                    <p:anim calcmode="lin" valueType="num">
                                      <p:cBhvr>
                                        <p:cTn id="59" dur="250" fill="hold"/>
                                        <p:tgtEl>
                                          <p:spTgt spid="92"/>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750"/>
                                  </p:stCondLst>
                                  <p:childTnLst>
                                    <p:set>
                                      <p:cBhvr>
                                        <p:cTn id="61" dur="1" fill="hold">
                                          <p:stCondLst>
                                            <p:cond delay="0"/>
                                          </p:stCondLst>
                                        </p:cTn>
                                        <p:tgtEl>
                                          <p:spTgt spid="93"/>
                                        </p:tgtEl>
                                        <p:attrNameLst>
                                          <p:attrName>style.visibility</p:attrName>
                                        </p:attrNameLst>
                                      </p:cBhvr>
                                      <p:to>
                                        <p:strVal val="visible"/>
                                      </p:to>
                                    </p:set>
                                    <p:animEffect transition="in" filter="fade">
                                      <p:cBhvr>
                                        <p:cTn id="62" dur="250"/>
                                        <p:tgtEl>
                                          <p:spTgt spid="93"/>
                                        </p:tgtEl>
                                      </p:cBhvr>
                                    </p:animEffect>
                                    <p:anim calcmode="lin" valueType="num">
                                      <p:cBhvr>
                                        <p:cTn id="63" dur="250" fill="hold"/>
                                        <p:tgtEl>
                                          <p:spTgt spid="93"/>
                                        </p:tgtEl>
                                        <p:attrNameLst>
                                          <p:attrName>ppt_x</p:attrName>
                                        </p:attrNameLst>
                                      </p:cBhvr>
                                      <p:tavLst>
                                        <p:tav tm="0">
                                          <p:val>
                                            <p:strVal val="#ppt_x"/>
                                          </p:val>
                                        </p:tav>
                                        <p:tav tm="100000">
                                          <p:val>
                                            <p:strVal val="#ppt_x"/>
                                          </p:val>
                                        </p:tav>
                                      </p:tavLst>
                                    </p:anim>
                                    <p:anim calcmode="lin" valueType="num">
                                      <p:cBhvr>
                                        <p:cTn id="64" dur="250" fill="hold"/>
                                        <p:tgtEl>
                                          <p:spTgt spid="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19" grpId="0" animBg="1"/>
      <p:bldP spid="20" grpId="0"/>
      <p:bldP spid="21" grpId="0"/>
      <p:bldP spid="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14710</TotalTime>
  <Words>1418</Words>
  <Application>Microsoft Office PowerPoint</Application>
  <PresentationFormat>自定义</PresentationFormat>
  <Paragraphs>342</Paragraphs>
  <Slides>24</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Impact MT Std</vt:lpstr>
      <vt:lpstr>方正兰亭黑简体</vt:lpstr>
      <vt:lpstr>方正兰亭中黑_GBK</vt:lpstr>
      <vt:lpstr>华文中宋</vt:lpstr>
      <vt:lpstr>宋体</vt:lpstr>
      <vt:lpstr>微软雅黑</vt:lpstr>
      <vt:lpstr>Arial</vt:lpstr>
      <vt:lpstr>Calibri</vt:lpstr>
      <vt:lpstr>Franklin Gothic Book</vt:lpstr>
      <vt:lpstr>Times New Roman</vt:lpstr>
      <vt:lpstr>Verdana</vt:lpstr>
      <vt:lpstr>Wingdings</vt:lpstr>
      <vt:lpstr>Office 主题​​</vt:lpstr>
      <vt:lpstr>PowerPoint 演示文稿</vt:lpstr>
      <vt:lpstr>PowerPoint 演示文稿</vt:lpstr>
      <vt:lpstr>PowerPoint 演示文稿</vt:lpstr>
      <vt:lpstr>PowerPoint 演示文稿</vt:lpstr>
      <vt:lpstr>为什么要做等级保护-免责</vt:lpstr>
      <vt:lpstr>PowerPoint 演示文稿</vt:lpstr>
      <vt:lpstr>等级保护建设中的角色</vt:lpstr>
      <vt:lpstr>等级保护工作流程</vt:lpstr>
      <vt:lpstr>PowerPoint 演示文稿</vt:lpstr>
      <vt:lpstr>客户定级备案</vt:lpstr>
      <vt:lpstr>PowerPoint 演示文稿</vt:lpstr>
      <vt:lpstr>系统如何确定等级？</vt:lpstr>
      <vt:lpstr>定级备案相关材料</vt:lpstr>
      <vt:lpstr>提交定级报告</vt:lpstr>
      <vt:lpstr>PowerPoint 演示文稿</vt:lpstr>
      <vt:lpstr>PowerPoint 演示文稿</vt:lpstr>
      <vt:lpstr>PowerPoint 演示文稿</vt:lpstr>
      <vt:lpstr>安全整改方案设计和整改方案</vt:lpstr>
      <vt:lpstr>安全整改从哪几方面入手？</vt:lpstr>
      <vt:lpstr>PowerPoint 演示文稿</vt:lpstr>
      <vt:lpstr>等级保护测评内容</vt:lpstr>
      <vt:lpstr>测评结论</vt:lpstr>
      <vt:lpstr>测评报告</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邬猛</dc:creator>
  <cp:keywords>http:/www.ypppt.com</cp:keywords>
  <dc:description>http://www.ypppt.com/</dc:description>
  <cp:lastModifiedBy>Administrator</cp:lastModifiedBy>
  <cp:revision>943</cp:revision>
  <dcterms:created xsi:type="dcterms:W3CDTF">2016-03-04T02:23:24Z</dcterms:created>
  <dcterms:modified xsi:type="dcterms:W3CDTF">2022-06-23T01:26:03Z</dcterms:modified>
</cp:coreProperties>
</file>