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6"/>
  </p:handoutMasterIdLst>
  <p:sldIdLst>
    <p:sldId id="257" r:id="rId3"/>
    <p:sldId id="258" r:id="rId5"/>
    <p:sldId id="259" r:id="rId6"/>
    <p:sldId id="260" r:id="rId7"/>
    <p:sldId id="261" r:id="rId8"/>
    <p:sldId id="263" r:id="rId9"/>
    <p:sldId id="283" r:id="rId10"/>
    <p:sldId id="264" r:id="rId11"/>
    <p:sldId id="265" r:id="rId12"/>
    <p:sldId id="274" r:id="rId13"/>
    <p:sldId id="268" r:id="rId14"/>
    <p:sldId id="275" r:id="rId15"/>
    <p:sldId id="285" r:id="rId16"/>
    <p:sldId id="269" r:id="rId17"/>
    <p:sldId id="270" r:id="rId18"/>
    <p:sldId id="286" r:id="rId19"/>
    <p:sldId id="288" r:id="rId20"/>
    <p:sldId id="272" r:id="rId21"/>
    <p:sldId id="287" r:id="rId22"/>
    <p:sldId id="284" r:id="rId23"/>
    <p:sldId id="267" r:id="rId24"/>
    <p:sldId id="273"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96"/>
        <p:guide pos="3856"/>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9.png"/><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3.xml"/></Relationships>
</file>

<file path=ppt/slides/_rels/slide5.xml.rels><?xml version="1.0" encoding="UTF-8" standalone="yes"?>
<Relationships xmlns="http://schemas.openxmlformats.org/package/2006/relationships"><Relationship Id="rId9" Type="http://schemas.openxmlformats.org/officeDocument/2006/relationships/image" Target="../media/image11.jpeg"/><Relationship Id="rId8" Type="http://schemas.openxmlformats.org/officeDocument/2006/relationships/image" Target="../media/image10.jpeg"/><Relationship Id="rId7" Type="http://schemas.openxmlformats.org/officeDocument/2006/relationships/image" Target="../media/image9.jpeg"/><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jpeg"/><Relationship Id="rId11" Type="http://schemas.openxmlformats.org/officeDocument/2006/relationships/slideLayout" Target="../slideLayouts/slideLayout1.xml"/><Relationship Id="rId10" Type="http://schemas.openxmlformats.org/officeDocument/2006/relationships/image" Target="../media/image12.jpe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p:nvPr>
            <p:ph type="ctrTitle"/>
          </p:nvPr>
        </p:nvSpPr>
        <p:spPr/>
        <p:txBody>
          <a:bodyPr/>
          <a:p>
            <a:r>
              <a:rPr lang="en-US" altLang="zh-CN"/>
              <a:t>Person ReID</a:t>
            </a:r>
            <a:endParaRPr lang="en-US" altLang="zh-CN"/>
          </a:p>
        </p:txBody>
      </p:sp>
      <p:sp>
        <p:nvSpPr>
          <p:cNvPr id="2" name="文本框 1"/>
          <p:cNvSpPr txBox="1"/>
          <p:nvPr/>
        </p:nvSpPr>
        <p:spPr>
          <a:xfrm>
            <a:off x="3561715" y="5045075"/>
            <a:ext cx="5067935" cy="398780"/>
          </a:xfrm>
          <a:prstGeom prst="rect">
            <a:avLst/>
          </a:prstGeom>
          <a:noFill/>
        </p:spPr>
        <p:txBody>
          <a:bodyPr wrap="square" rtlCol="0">
            <a:spAutoFit/>
          </a:bodyPr>
          <a:p>
            <a:pPr algn="ctr"/>
            <a:r>
              <a:rPr lang="en-US" altLang="zh-CN" sz="2000" b="1"/>
              <a:t>Zhao Qun</a:t>
            </a:r>
            <a:endParaRPr lang="en-US" altLang="zh-CN" sz="2000" b="1"/>
          </a:p>
        </p:txBody>
      </p:sp>
      <p:sp>
        <p:nvSpPr>
          <p:cNvPr id="4" name="文本框 3"/>
          <p:cNvSpPr txBox="1"/>
          <p:nvPr/>
        </p:nvSpPr>
        <p:spPr>
          <a:xfrm>
            <a:off x="2625090" y="6133465"/>
            <a:ext cx="6941820" cy="398780"/>
          </a:xfrm>
          <a:prstGeom prst="rect">
            <a:avLst/>
          </a:prstGeom>
          <a:noFill/>
        </p:spPr>
        <p:txBody>
          <a:bodyPr wrap="square" rtlCol="0">
            <a:spAutoFit/>
          </a:bodyPr>
          <a:p>
            <a:pPr algn="ctr"/>
            <a:r>
              <a:rPr lang="en-US" altLang="zh-CN" sz="2000"/>
              <a:t>2019.11.30</a:t>
            </a:r>
            <a:endParaRPr lang="en-US" altLang="zh-CN" sz="200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73C47ACF-8227-4572-A8CE-2692C7265869}" type="slidenum">
              <a:rPr lang="zh-CN" altLang="en-US" smtClean="0"/>
            </a:fld>
            <a:endParaRPr lang="zh-CN" altLang="en-US"/>
          </a:p>
        </p:txBody>
      </p:sp>
      <p:sp>
        <p:nvSpPr>
          <p:cNvPr id="13" name="任意多边形 12"/>
          <p:cNvSpPr/>
          <p:nvPr/>
        </p:nvSpPr>
        <p:spPr>
          <a:xfrm>
            <a:off x="652780" y="925195"/>
            <a:ext cx="10259060" cy="100330"/>
          </a:xfrm>
          <a:custGeom>
            <a:avLst/>
            <a:gdLst>
              <a:gd name="A1" fmla="val 585"/>
              <a:gd name="A3" fmla="val 0"/>
              <a:gd name="G0" fmla="+- A1 0 0"/>
            </a:gdLst>
            <a:ahLst/>
            <a:cxnLst/>
            <a:pathLst>
              <a:path w="1000" h="1000" stroke="0">
                <a:moveTo>
                  <a:pt x="0" y="0"/>
                </a:moveTo>
                <a:lnTo>
                  <a:pt x="585" y="0"/>
                </a:lnTo>
                <a:lnTo>
                  <a:pt x="585" y="1000"/>
                </a:lnTo>
                <a:lnTo>
                  <a:pt x="0" y="1000"/>
                </a:lnTo>
                <a:close/>
              </a:path>
              <a:path w="1000" h="1000">
                <a:moveTo>
                  <a:pt x="0" y="0"/>
                </a:moveTo>
                <a:lnTo>
                  <a:pt x="1000" y="0"/>
                </a:lnTo>
              </a:path>
            </a:pathLst>
          </a:custGeom>
          <a:solidFill>
            <a:srgbClr val="CC0000"/>
          </a:solidFill>
          <a:ln w="9525" cap="flat" cmpd="sng">
            <a:solidFill>
              <a:srgbClr val="CC0000"/>
            </a:solidFill>
            <a:prstDash val="solid"/>
            <a:bevel/>
            <a:headEnd type="none" w="med" len="med"/>
            <a:tailEnd type="none" w="med" len="med"/>
          </a:ln>
        </p:spPr>
        <p:txBody>
          <a:bodyPr/>
          <a:p>
            <a:pPr algn="l"/>
            <a:endParaRPr b="0">
              <a:solidFill>
                <a:srgbClr val="000000"/>
              </a:solidFill>
              <a:latin typeface="Times New Roman" panose="02020603050405020304" charset="0"/>
            </a:endParaRPr>
          </a:p>
        </p:txBody>
      </p:sp>
      <p:sp>
        <p:nvSpPr>
          <p:cNvPr id="15" name="文本框 14"/>
          <p:cNvSpPr txBox="1"/>
          <p:nvPr/>
        </p:nvSpPr>
        <p:spPr>
          <a:xfrm>
            <a:off x="652780" y="318770"/>
            <a:ext cx="9979025" cy="706755"/>
          </a:xfrm>
          <a:prstGeom prst="rect">
            <a:avLst/>
          </a:prstGeom>
          <a:noFill/>
        </p:spPr>
        <p:txBody>
          <a:bodyPr wrap="square" rtlCol="0">
            <a:spAutoFit/>
          </a:bodyPr>
          <a:p>
            <a:r>
              <a:rPr lang="en-US" altLang="zh-CN" sz="4000" dirty="0">
                <a:solidFill>
                  <a:srgbClr val="FF0000"/>
                </a:solidFill>
                <a:sym typeface="+mn-ea"/>
              </a:rPr>
              <a:t>Papers</a:t>
            </a:r>
            <a:r>
              <a:rPr lang="en-US" altLang="zh-CN" sz="4000" dirty="0">
                <a:solidFill>
                  <a:srgbClr val="FF0000"/>
                </a:solidFill>
                <a:latin typeface="微软雅黑" panose="020B0503020204020204" charset="-122"/>
                <a:ea typeface="微软雅黑" panose="020B0503020204020204" charset="-122"/>
                <a:sym typeface="Arial" panose="020B0604020202020204" pitchFamily="34" charset="0"/>
              </a:rPr>
              <a:t> </a:t>
            </a:r>
            <a:endParaRPr lang="en-US" altLang="zh-CN" sz="4000" b="1" dirty="0">
              <a:solidFill>
                <a:srgbClr val="FF0000"/>
              </a:solidFill>
              <a:latin typeface="微软雅黑" panose="020B0503020204020204" charset="-122"/>
              <a:ea typeface="微软雅黑" panose="020B0503020204020204" charset="-122"/>
              <a:sym typeface="Arial" panose="020B0604020202020204" pitchFamily="34" charset="0"/>
            </a:endParaRPr>
          </a:p>
        </p:txBody>
      </p:sp>
      <p:sp>
        <p:nvSpPr>
          <p:cNvPr id="3" name="文本框 2"/>
          <p:cNvSpPr txBox="1"/>
          <p:nvPr/>
        </p:nvSpPr>
        <p:spPr>
          <a:xfrm>
            <a:off x="629920" y="1219200"/>
            <a:ext cx="10109200" cy="368300"/>
          </a:xfrm>
          <a:prstGeom prst="rect">
            <a:avLst/>
          </a:prstGeom>
          <a:noFill/>
        </p:spPr>
        <p:txBody>
          <a:bodyPr wrap="square" rtlCol="0">
            <a:spAutoFit/>
          </a:bodyPr>
          <a:p>
            <a:r>
              <a:rPr b="1">
                <a:solidFill>
                  <a:srgbClr val="303030"/>
                </a:solidFill>
                <a:latin typeface="微软雅黑" panose="020B0503020204020204" charset="-122"/>
                <a:sym typeface="+mn-ea"/>
              </a:rPr>
              <a:t>2019CVPR--Bag of Tricks and A Strong Baseline for Deep Person Re-identification</a:t>
            </a:r>
            <a:endParaRPr b="1">
              <a:solidFill>
                <a:srgbClr val="303030"/>
              </a:solidFill>
              <a:latin typeface="微软雅黑" panose="020B0503020204020204" charset="-122"/>
              <a:sym typeface="+mn-ea"/>
            </a:endParaRPr>
          </a:p>
        </p:txBody>
      </p:sp>
      <p:pic>
        <p:nvPicPr>
          <p:cNvPr id="5" name="图片 4"/>
          <p:cNvPicPr>
            <a:picLocks noChangeAspect="1"/>
          </p:cNvPicPr>
          <p:nvPr/>
        </p:nvPicPr>
        <p:blipFill>
          <a:blip r:embed="rId1"/>
          <a:stretch>
            <a:fillRect/>
          </a:stretch>
        </p:blipFill>
        <p:spPr>
          <a:xfrm>
            <a:off x="518160" y="1587500"/>
            <a:ext cx="5861685" cy="2465070"/>
          </a:xfrm>
          <a:prstGeom prst="rect">
            <a:avLst/>
          </a:prstGeom>
        </p:spPr>
      </p:pic>
      <p:pic>
        <p:nvPicPr>
          <p:cNvPr id="4" name="图片 3"/>
          <p:cNvPicPr>
            <a:picLocks noChangeAspect="1"/>
          </p:cNvPicPr>
          <p:nvPr/>
        </p:nvPicPr>
        <p:blipFill>
          <a:blip r:embed="rId2"/>
          <a:stretch>
            <a:fillRect/>
          </a:stretch>
        </p:blipFill>
        <p:spPr>
          <a:xfrm>
            <a:off x="3619500" y="4152265"/>
            <a:ext cx="7189470" cy="2616200"/>
          </a:xfrm>
          <a:prstGeom prst="rect">
            <a:avLst/>
          </a:prstGeom>
        </p:spPr>
      </p:pic>
      <p:sp>
        <p:nvSpPr>
          <p:cNvPr id="6" name="文本框 5"/>
          <p:cNvSpPr txBox="1"/>
          <p:nvPr/>
        </p:nvSpPr>
        <p:spPr>
          <a:xfrm>
            <a:off x="7294245" y="2969895"/>
            <a:ext cx="4604385" cy="645160"/>
          </a:xfrm>
          <a:prstGeom prst="rect">
            <a:avLst/>
          </a:prstGeom>
          <a:noFill/>
          <a:ln>
            <a:solidFill>
              <a:srgbClr val="FFC000"/>
            </a:solidFill>
          </a:ln>
        </p:spPr>
        <p:txBody>
          <a:bodyPr wrap="square" rtlCol="0">
            <a:spAutoFit/>
          </a:bodyPr>
          <a:p>
            <a:r>
              <a:rPr lang="en-US" altLang="zh-CN"/>
              <a:t>1) </a:t>
            </a:r>
            <a:r>
              <a:rPr lang="zh-CN" altLang="en-US"/>
              <a:t>acquire the normalized feature </a:t>
            </a:r>
            <a:r>
              <a:rPr lang="en-US" altLang="zh-CN"/>
              <a:t>f</a:t>
            </a:r>
            <a:r>
              <a:rPr lang="en-US" altLang="zh-CN" baseline="-25000"/>
              <a:t>i</a:t>
            </a:r>
            <a:endParaRPr lang="en-US" altLang="zh-CN" baseline="-25000"/>
          </a:p>
          <a:p>
            <a:r>
              <a:rPr lang="en-US" altLang="zh-CN"/>
              <a:t>2) </a:t>
            </a:r>
            <a:r>
              <a:rPr lang="zh-CN" altLang="en-US"/>
              <a:t>reduces the constraint of the ID loss on f</a:t>
            </a:r>
            <a:r>
              <a:rPr lang="zh-CN" altLang="en-US" baseline="-25000"/>
              <a:t>t</a:t>
            </a:r>
            <a:endParaRPr lang="zh-CN" altLang="en-US" baseline="-25000"/>
          </a:p>
        </p:txBody>
      </p:sp>
      <p:cxnSp>
        <p:nvCxnSpPr>
          <p:cNvPr id="7" name="直接箭头连接符 6"/>
          <p:cNvCxnSpPr>
            <a:stCxn id="4" idx="0"/>
          </p:cNvCxnSpPr>
          <p:nvPr/>
        </p:nvCxnSpPr>
        <p:spPr>
          <a:xfrm flipV="1">
            <a:off x="7214235" y="3619500"/>
            <a:ext cx="845820" cy="53276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a:xfrm>
            <a:off x="8592185" y="6349833"/>
            <a:ext cx="2700000" cy="316800"/>
          </a:xfrm>
        </p:spPr>
        <p:txBody>
          <a:bodyPr/>
          <a:p>
            <a:fld id="{73C47ACF-8227-4572-A8CE-2692C7265869}" type="slidenum">
              <a:rPr lang="zh-CN" altLang="en-US" smtClean="0"/>
            </a:fld>
            <a:endParaRPr lang="zh-CN" altLang="en-US"/>
          </a:p>
        </p:txBody>
      </p:sp>
      <p:sp>
        <p:nvSpPr>
          <p:cNvPr id="13" name="任意多边形 12"/>
          <p:cNvSpPr/>
          <p:nvPr/>
        </p:nvSpPr>
        <p:spPr>
          <a:xfrm>
            <a:off x="652780" y="925195"/>
            <a:ext cx="10259060" cy="100330"/>
          </a:xfrm>
          <a:custGeom>
            <a:avLst/>
            <a:gdLst>
              <a:gd name="A1" fmla="val 585"/>
              <a:gd name="A3" fmla="val 0"/>
              <a:gd name="G0" fmla="+- A1 0 0"/>
            </a:gdLst>
            <a:ahLst/>
            <a:cxnLst/>
            <a:pathLst>
              <a:path w="1000" h="1000" stroke="0">
                <a:moveTo>
                  <a:pt x="0" y="0"/>
                </a:moveTo>
                <a:lnTo>
                  <a:pt x="585" y="0"/>
                </a:lnTo>
                <a:lnTo>
                  <a:pt x="585" y="1000"/>
                </a:lnTo>
                <a:lnTo>
                  <a:pt x="0" y="1000"/>
                </a:lnTo>
                <a:close/>
              </a:path>
              <a:path w="1000" h="1000">
                <a:moveTo>
                  <a:pt x="0" y="0"/>
                </a:moveTo>
                <a:lnTo>
                  <a:pt x="1000" y="0"/>
                </a:lnTo>
              </a:path>
            </a:pathLst>
          </a:custGeom>
          <a:solidFill>
            <a:srgbClr val="CC0000"/>
          </a:solidFill>
          <a:ln w="9525" cap="flat" cmpd="sng">
            <a:solidFill>
              <a:srgbClr val="CC0000"/>
            </a:solidFill>
            <a:prstDash val="solid"/>
            <a:bevel/>
            <a:headEnd type="none" w="med" len="med"/>
            <a:tailEnd type="none" w="med" len="med"/>
          </a:ln>
        </p:spPr>
        <p:txBody>
          <a:bodyPr/>
          <a:p>
            <a:pPr algn="l"/>
            <a:endParaRPr b="0">
              <a:solidFill>
                <a:srgbClr val="000000"/>
              </a:solidFill>
              <a:latin typeface="Times New Roman" panose="02020603050405020304" charset="0"/>
            </a:endParaRPr>
          </a:p>
        </p:txBody>
      </p:sp>
      <p:sp>
        <p:nvSpPr>
          <p:cNvPr id="15" name="文本框 14"/>
          <p:cNvSpPr txBox="1"/>
          <p:nvPr/>
        </p:nvSpPr>
        <p:spPr>
          <a:xfrm>
            <a:off x="652780" y="318770"/>
            <a:ext cx="9979025" cy="706755"/>
          </a:xfrm>
          <a:prstGeom prst="rect">
            <a:avLst/>
          </a:prstGeom>
          <a:noFill/>
        </p:spPr>
        <p:txBody>
          <a:bodyPr wrap="square" rtlCol="0">
            <a:spAutoFit/>
          </a:bodyPr>
          <a:p>
            <a:r>
              <a:rPr lang="en-US" altLang="zh-CN" sz="4000" dirty="0">
                <a:solidFill>
                  <a:srgbClr val="FF0000"/>
                </a:solidFill>
                <a:sym typeface="+mn-ea"/>
              </a:rPr>
              <a:t>Papers</a:t>
            </a:r>
            <a:r>
              <a:rPr lang="en-US" altLang="zh-CN" sz="4000" dirty="0">
                <a:solidFill>
                  <a:srgbClr val="FF0000"/>
                </a:solidFill>
                <a:latin typeface="微软雅黑" panose="020B0503020204020204" charset="-122"/>
                <a:ea typeface="微软雅黑" panose="020B0503020204020204" charset="-122"/>
                <a:sym typeface="Arial" panose="020B0604020202020204" pitchFamily="34" charset="0"/>
              </a:rPr>
              <a:t> </a:t>
            </a:r>
            <a:endParaRPr lang="en-US" altLang="zh-CN" sz="4000" b="1" dirty="0">
              <a:solidFill>
                <a:srgbClr val="FF0000"/>
              </a:solidFill>
              <a:latin typeface="微软雅黑" panose="020B0503020204020204" charset="-122"/>
              <a:ea typeface="微软雅黑" panose="020B0503020204020204" charset="-122"/>
              <a:sym typeface="Arial" panose="020B0604020202020204" pitchFamily="34" charset="0"/>
            </a:endParaRPr>
          </a:p>
        </p:txBody>
      </p:sp>
      <p:pic>
        <p:nvPicPr>
          <p:cNvPr id="3" name="图片 2"/>
          <p:cNvPicPr>
            <a:picLocks noChangeAspect="1"/>
          </p:cNvPicPr>
          <p:nvPr/>
        </p:nvPicPr>
        <p:blipFill>
          <a:blip r:embed="rId1"/>
          <a:stretch>
            <a:fillRect/>
          </a:stretch>
        </p:blipFill>
        <p:spPr>
          <a:xfrm>
            <a:off x="499110" y="1652270"/>
            <a:ext cx="11193780" cy="3291840"/>
          </a:xfrm>
          <a:prstGeom prst="rect">
            <a:avLst/>
          </a:prstGeom>
        </p:spPr>
      </p:pic>
      <p:sp>
        <p:nvSpPr>
          <p:cNvPr id="4" name="文本框 3"/>
          <p:cNvSpPr txBox="1"/>
          <p:nvPr/>
        </p:nvSpPr>
        <p:spPr>
          <a:xfrm>
            <a:off x="499110" y="5151120"/>
            <a:ext cx="11073765" cy="1198880"/>
          </a:xfrm>
          <a:prstGeom prst="rect">
            <a:avLst/>
          </a:prstGeom>
          <a:noFill/>
          <a:ln>
            <a:solidFill>
              <a:srgbClr val="FFC000"/>
            </a:solidFill>
          </a:ln>
        </p:spPr>
        <p:txBody>
          <a:bodyPr wrap="square" rtlCol="0">
            <a:spAutoFit/>
          </a:bodyPr>
          <a:p>
            <a:pPr algn="just" fontAlgn="auto"/>
            <a:r>
              <a:rPr lang="en-US" altLang="zh-CN"/>
              <a:t>      </a:t>
            </a:r>
            <a:r>
              <a:rPr lang="zh-CN" altLang="en-US"/>
              <a:t> ID loss mainly optimizes the cosine distances while triplet loss focuses on the Euclidean distances</a:t>
            </a:r>
            <a:r>
              <a:rPr lang="en-US" altLang="zh-CN"/>
              <a:t>.Using these two losses to optimize the eigenvectors simultaneously, their objectives may be inconsistent resulting in the reduction of one loss and the oscillation or increase of the other.To overcome the aforementioned problem, we design a structure named as BNNeck.</a:t>
            </a:r>
            <a:endParaRPr lang="en-US" altLang="zh-CN"/>
          </a:p>
        </p:txBody>
      </p:sp>
      <p:sp>
        <p:nvSpPr>
          <p:cNvPr id="5" name="文本框 4"/>
          <p:cNvSpPr txBox="1"/>
          <p:nvPr/>
        </p:nvSpPr>
        <p:spPr>
          <a:xfrm>
            <a:off x="629920" y="1219200"/>
            <a:ext cx="10109200" cy="368300"/>
          </a:xfrm>
          <a:prstGeom prst="rect">
            <a:avLst/>
          </a:prstGeom>
          <a:noFill/>
        </p:spPr>
        <p:txBody>
          <a:bodyPr wrap="square" rtlCol="0">
            <a:spAutoFit/>
          </a:bodyPr>
          <a:p>
            <a:r>
              <a:rPr b="1">
                <a:solidFill>
                  <a:srgbClr val="303030"/>
                </a:solidFill>
                <a:latin typeface="微软雅黑" panose="020B0503020204020204" charset="-122"/>
                <a:sym typeface="+mn-ea"/>
              </a:rPr>
              <a:t>2019CVPR--Bag of Tricks and A Strong Baseline for Deep Person Re-identification</a:t>
            </a:r>
            <a:endParaRPr b="1">
              <a:solidFill>
                <a:srgbClr val="303030"/>
              </a:solidFill>
              <a:latin typeface="微软雅黑" panose="020B0503020204020204"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73C47ACF-8227-4572-A8CE-2692C7265869}" type="slidenum">
              <a:rPr lang="zh-CN" altLang="en-US" smtClean="0"/>
            </a:fld>
            <a:endParaRPr lang="zh-CN" altLang="en-US"/>
          </a:p>
        </p:txBody>
      </p:sp>
      <p:sp>
        <p:nvSpPr>
          <p:cNvPr id="13" name="任意多边形 12"/>
          <p:cNvSpPr/>
          <p:nvPr/>
        </p:nvSpPr>
        <p:spPr>
          <a:xfrm>
            <a:off x="652780" y="925195"/>
            <a:ext cx="10259060" cy="100330"/>
          </a:xfrm>
          <a:custGeom>
            <a:avLst/>
            <a:gdLst>
              <a:gd name="A1" fmla="val 585"/>
              <a:gd name="A3" fmla="val 0"/>
              <a:gd name="G0" fmla="+- A1 0 0"/>
            </a:gdLst>
            <a:ahLst/>
            <a:cxnLst/>
            <a:pathLst>
              <a:path w="1000" h="1000" stroke="0">
                <a:moveTo>
                  <a:pt x="0" y="0"/>
                </a:moveTo>
                <a:lnTo>
                  <a:pt x="585" y="0"/>
                </a:lnTo>
                <a:lnTo>
                  <a:pt x="585" y="1000"/>
                </a:lnTo>
                <a:lnTo>
                  <a:pt x="0" y="1000"/>
                </a:lnTo>
                <a:close/>
              </a:path>
              <a:path w="1000" h="1000">
                <a:moveTo>
                  <a:pt x="0" y="0"/>
                </a:moveTo>
                <a:lnTo>
                  <a:pt x="1000" y="0"/>
                </a:lnTo>
              </a:path>
            </a:pathLst>
          </a:custGeom>
          <a:solidFill>
            <a:srgbClr val="CC0000"/>
          </a:solidFill>
          <a:ln w="9525" cap="flat" cmpd="sng">
            <a:solidFill>
              <a:srgbClr val="CC0000"/>
            </a:solidFill>
            <a:prstDash val="solid"/>
            <a:bevel/>
            <a:headEnd type="none" w="med" len="med"/>
            <a:tailEnd type="none" w="med" len="med"/>
          </a:ln>
        </p:spPr>
        <p:txBody>
          <a:bodyPr/>
          <a:p>
            <a:pPr algn="l"/>
            <a:endParaRPr b="0">
              <a:solidFill>
                <a:srgbClr val="000000"/>
              </a:solidFill>
              <a:latin typeface="Times New Roman" panose="02020603050405020304" charset="0"/>
            </a:endParaRPr>
          </a:p>
        </p:txBody>
      </p:sp>
      <p:sp>
        <p:nvSpPr>
          <p:cNvPr id="15" name="文本框 14"/>
          <p:cNvSpPr txBox="1"/>
          <p:nvPr/>
        </p:nvSpPr>
        <p:spPr>
          <a:xfrm>
            <a:off x="652780" y="318770"/>
            <a:ext cx="9979025" cy="706755"/>
          </a:xfrm>
          <a:prstGeom prst="rect">
            <a:avLst/>
          </a:prstGeom>
          <a:noFill/>
        </p:spPr>
        <p:txBody>
          <a:bodyPr wrap="square" rtlCol="0">
            <a:spAutoFit/>
          </a:bodyPr>
          <a:p>
            <a:r>
              <a:rPr lang="en-US" altLang="zh-CN" sz="4000" dirty="0">
                <a:solidFill>
                  <a:srgbClr val="FF0000"/>
                </a:solidFill>
                <a:sym typeface="+mn-ea"/>
              </a:rPr>
              <a:t>Papers</a:t>
            </a:r>
            <a:r>
              <a:rPr lang="en-US" altLang="zh-CN" sz="4000" dirty="0">
                <a:solidFill>
                  <a:srgbClr val="FF0000"/>
                </a:solidFill>
                <a:latin typeface="微软雅黑" panose="020B0503020204020204" charset="-122"/>
                <a:ea typeface="微软雅黑" panose="020B0503020204020204" charset="-122"/>
                <a:sym typeface="Arial" panose="020B0604020202020204" pitchFamily="34" charset="0"/>
              </a:rPr>
              <a:t> </a:t>
            </a:r>
            <a:endParaRPr lang="en-US" altLang="zh-CN" sz="4000" b="1" dirty="0">
              <a:solidFill>
                <a:srgbClr val="FF0000"/>
              </a:solidFill>
              <a:latin typeface="微软雅黑" panose="020B0503020204020204" charset="-122"/>
              <a:ea typeface="微软雅黑" panose="020B0503020204020204" charset="-122"/>
              <a:sym typeface="Arial" panose="020B0604020202020204" pitchFamily="34" charset="0"/>
            </a:endParaRPr>
          </a:p>
        </p:txBody>
      </p:sp>
      <p:sp>
        <p:nvSpPr>
          <p:cNvPr id="3" name="文本框 2"/>
          <p:cNvSpPr txBox="1"/>
          <p:nvPr/>
        </p:nvSpPr>
        <p:spPr>
          <a:xfrm>
            <a:off x="629920" y="1219200"/>
            <a:ext cx="10109200" cy="368300"/>
          </a:xfrm>
          <a:prstGeom prst="rect">
            <a:avLst/>
          </a:prstGeom>
          <a:noFill/>
        </p:spPr>
        <p:txBody>
          <a:bodyPr wrap="square" rtlCol="0">
            <a:spAutoFit/>
          </a:bodyPr>
          <a:p>
            <a:r>
              <a:rPr b="1">
                <a:solidFill>
                  <a:srgbClr val="303030"/>
                </a:solidFill>
                <a:latin typeface="微软雅黑" panose="020B0503020204020204" charset="-122"/>
                <a:sym typeface="+mn-ea"/>
              </a:rPr>
              <a:t>2019CVPR--Bag of Tricks and A Strong Baseline for Deep Person Re-identification</a:t>
            </a:r>
            <a:endParaRPr b="1">
              <a:solidFill>
                <a:srgbClr val="303030"/>
              </a:solidFill>
              <a:latin typeface="微软雅黑" panose="020B0503020204020204" charset="-122"/>
              <a:sym typeface="+mn-ea"/>
            </a:endParaRPr>
          </a:p>
        </p:txBody>
      </p:sp>
      <p:pic>
        <p:nvPicPr>
          <p:cNvPr id="4" name="图片 3"/>
          <p:cNvPicPr>
            <a:picLocks noChangeAspect="1"/>
          </p:cNvPicPr>
          <p:nvPr/>
        </p:nvPicPr>
        <p:blipFill>
          <a:blip r:embed="rId1"/>
          <a:stretch>
            <a:fillRect/>
          </a:stretch>
        </p:blipFill>
        <p:spPr>
          <a:xfrm>
            <a:off x="629920" y="1587500"/>
            <a:ext cx="3998595" cy="2407920"/>
          </a:xfrm>
          <a:prstGeom prst="rect">
            <a:avLst/>
          </a:prstGeom>
        </p:spPr>
      </p:pic>
      <p:pic>
        <p:nvPicPr>
          <p:cNvPr id="6" name="图片 5"/>
          <p:cNvPicPr>
            <a:picLocks noChangeAspect="1"/>
          </p:cNvPicPr>
          <p:nvPr/>
        </p:nvPicPr>
        <p:blipFill>
          <a:blip r:embed="rId2"/>
          <a:stretch>
            <a:fillRect/>
          </a:stretch>
        </p:blipFill>
        <p:spPr>
          <a:xfrm>
            <a:off x="687705" y="4227195"/>
            <a:ext cx="3883660" cy="2516505"/>
          </a:xfrm>
          <a:prstGeom prst="rect">
            <a:avLst/>
          </a:prstGeom>
        </p:spPr>
      </p:pic>
      <p:pic>
        <p:nvPicPr>
          <p:cNvPr id="7" name="图片 6"/>
          <p:cNvPicPr>
            <a:picLocks noChangeAspect="1"/>
          </p:cNvPicPr>
          <p:nvPr/>
        </p:nvPicPr>
        <p:blipFill>
          <a:blip r:embed="rId3"/>
          <a:stretch>
            <a:fillRect/>
          </a:stretch>
        </p:blipFill>
        <p:spPr>
          <a:xfrm>
            <a:off x="7244080" y="1587500"/>
            <a:ext cx="4695190" cy="4052570"/>
          </a:xfrm>
          <a:prstGeom prst="rect">
            <a:avLst/>
          </a:prstGeom>
        </p:spPr>
      </p:pic>
      <p:sp>
        <p:nvSpPr>
          <p:cNvPr id="5" name="左右箭头 4"/>
          <p:cNvSpPr/>
          <p:nvPr/>
        </p:nvSpPr>
        <p:spPr>
          <a:xfrm>
            <a:off x="4745355" y="2848610"/>
            <a:ext cx="2237105" cy="36322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4745355" y="2480310"/>
            <a:ext cx="2353945" cy="368300"/>
          </a:xfrm>
          <a:prstGeom prst="rect">
            <a:avLst/>
          </a:prstGeom>
          <a:noFill/>
          <a:ln>
            <a:solidFill>
              <a:srgbClr val="FFC000"/>
            </a:solidFill>
          </a:ln>
        </p:spPr>
        <p:txBody>
          <a:bodyPr wrap="square" rtlCol="0">
            <a:spAutoFit/>
          </a:bodyPr>
          <a:p>
            <a:r>
              <a:rPr lang="zh-CN" altLang="en-US"/>
              <a:t>Same domain result</a:t>
            </a:r>
            <a:endParaRPr lang="zh-CN" altLang="en-US"/>
          </a:p>
        </p:txBody>
      </p:sp>
      <p:sp>
        <p:nvSpPr>
          <p:cNvPr id="9" name="圆角矩形标注 8"/>
          <p:cNvSpPr/>
          <p:nvPr/>
        </p:nvSpPr>
        <p:spPr>
          <a:xfrm>
            <a:off x="4792345" y="5926455"/>
            <a:ext cx="2528570" cy="624840"/>
          </a:xfrm>
          <a:prstGeom prst="wedgeRoundRectCallout">
            <a:avLst>
              <a:gd name="adj1" fmla="val -56165"/>
              <a:gd name="adj2" fmla="val -92276"/>
              <a:gd name="adj3" fmla="val 16667"/>
            </a:avLst>
          </a:prstGeom>
          <a:noFill/>
          <a:ln>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solidFill>
                  <a:schemeClr val="tx1"/>
                </a:solidFill>
              </a:rPr>
              <a:t>Cross domain result</a:t>
            </a:r>
            <a:endParaRPr lang="en-US" altLang="zh-CN" sz="200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73C47ACF-8227-4572-A8CE-2692C7265869}" type="slidenum">
              <a:rPr lang="zh-CN" altLang="en-US" smtClean="0"/>
            </a:fld>
            <a:endParaRPr lang="zh-CN" altLang="en-US"/>
          </a:p>
        </p:txBody>
      </p:sp>
      <p:sp>
        <p:nvSpPr>
          <p:cNvPr id="13" name="任意多边形 12"/>
          <p:cNvSpPr/>
          <p:nvPr/>
        </p:nvSpPr>
        <p:spPr>
          <a:xfrm>
            <a:off x="652780" y="925195"/>
            <a:ext cx="10259060" cy="100330"/>
          </a:xfrm>
          <a:custGeom>
            <a:avLst/>
            <a:gdLst>
              <a:gd name="A1" fmla="val 585"/>
              <a:gd name="A3" fmla="val 0"/>
              <a:gd name="G0" fmla="+- A1 0 0"/>
            </a:gdLst>
            <a:ahLst/>
            <a:cxnLst/>
            <a:pathLst>
              <a:path w="1000" h="1000" stroke="0">
                <a:moveTo>
                  <a:pt x="0" y="0"/>
                </a:moveTo>
                <a:lnTo>
                  <a:pt x="585" y="0"/>
                </a:lnTo>
                <a:lnTo>
                  <a:pt x="585" y="1000"/>
                </a:lnTo>
                <a:lnTo>
                  <a:pt x="0" y="1000"/>
                </a:lnTo>
                <a:close/>
              </a:path>
              <a:path w="1000" h="1000">
                <a:moveTo>
                  <a:pt x="0" y="0"/>
                </a:moveTo>
                <a:lnTo>
                  <a:pt x="1000" y="0"/>
                </a:lnTo>
              </a:path>
            </a:pathLst>
          </a:custGeom>
          <a:solidFill>
            <a:srgbClr val="CC0000"/>
          </a:solidFill>
          <a:ln w="9525" cap="flat" cmpd="sng">
            <a:solidFill>
              <a:srgbClr val="CC0000"/>
            </a:solidFill>
            <a:prstDash val="solid"/>
            <a:bevel/>
            <a:headEnd type="none" w="med" len="med"/>
            <a:tailEnd type="none" w="med" len="med"/>
          </a:ln>
        </p:spPr>
        <p:txBody>
          <a:bodyPr/>
          <a:p>
            <a:pPr algn="l"/>
            <a:endParaRPr b="0">
              <a:solidFill>
                <a:srgbClr val="000000"/>
              </a:solidFill>
              <a:latin typeface="Times New Roman" panose="02020603050405020304" charset="0"/>
            </a:endParaRPr>
          </a:p>
        </p:txBody>
      </p:sp>
      <p:sp>
        <p:nvSpPr>
          <p:cNvPr id="15" name="文本框 14"/>
          <p:cNvSpPr txBox="1"/>
          <p:nvPr/>
        </p:nvSpPr>
        <p:spPr>
          <a:xfrm>
            <a:off x="652780" y="318770"/>
            <a:ext cx="9979025" cy="706755"/>
          </a:xfrm>
          <a:prstGeom prst="rect">
            <a:avLst/>
          </a:prstGeom>
          <a:noFill/>
        </p:spPr>
        <p:txBody>
          <a:bodyPr wrap="square" rtlCol="0">
            <a:spAutoFit/>
          </a:bodyPr>
          <a:p>
            <a:r>
              <a:rPr lang="en-US" altLang="zh-CN" sz="4000" dirty="0">
                <a:solidFill>
                  <a:srgbClr val="FF0000"/>
                </a:solidFill>
                <a:sym typeface="+mn-ea"/>
              </a:rPr>
              <a:t>Existing Methods</a:t>
            </a:r>
            <a:r>
              <a:rPr lang="en-US" altLang="zh-CN" sz="4000" dirty="0">
                <a:sym typeface="+mn-ea"/>
              </a:rPr>
              <a:t> </a:t>
            </a:r>
            <a:endParaRPr lang="en-US" altLang="zh-CN" sz="4000" b="1" dirty="0">
              <a:solidFill>
                <a:srgbClr val="FF0000"/>
              </a:solidFill>
              <a:latin typeface="微软雅黑" panose="020B0503020204020204" charset="-122"/>
              <a:ea typeface="微软雅黑" panose="020B0503020204020204" charset="-122"/>
              <a:sym typeface="+mn-ea"/>
            </a:endParaRPr>
          </a:p>
        </p:txBody>
      </p:sp>
      <p:sp>
        <p:nvSpPr>
          <p:cNvPr id="4" name="文本框 3"/>
          <p:cNvSpPr txBox="1"/>
          <p:nvPr/>
        </p:nvSpPr>
        <p:spPr>
          <a:xfrm>
            <a:off x="123190" y="3515360"/>
            <a:ext cx="8263255" cy="1198880"/>
          </a:xfrm>
          <a:prstGeom prst="rect">
            <a:avLst/>
          </a:prstGeom>
          <a:ln>
            <a:solidFill>
              <a:schemeClr val="bg2"/>
            </a:solidFill>
          </a:ln>
        </p:spPr>
        <p:style>
          <a:lnRef idx="1">
            <a:schemeClr val="accent3"/>
          </a:lnRef>
          <a:fillRef idx="2">
            <a:schemeClr val="accent3"/>
          </a:fillRef>
          <a:effectRef idx="1">
            <a:schemeClr val="accent3"/>
          </a:effectRef>
          <a:fontRef idx="minor">
            <a:schemeClr val="dk1"/>
          </a:fontRef>
        </p:style>
        <p:txBody>
          <a:bodyPr wrap="square" rtlCol="0">
            <a:spAutoFit/>
          </a:bodyPr>
          <a:p>
            <a:endParaRPr lang="zh-CN" altLang="en-US"/>
          </a:p>
          <a:p>
            <a:endParaRPr lang="zh-CN" altLang="en-US"/>
          </a:p>
          <a:p>
            <a:endParaRPr lang="zh-CN" altLang="en-US"/>
          </a:p>
          <a:p>
            <a:endParaRPr lang="zh-CN" altLang="en-US"/>
          </a:p>
        </p:txBody>
      </p:sp>
      <p:grpSp>
        <p:nvGrpSpPr>
          <p:cNvPr id="186" name="Group186"/>
          <p:cNvGrpSpPr/>
          <p:nvPr/>
        </p:nvGrpSpPr>
        <p:grpSpPr>
          <a:xfrm>
            <a:off x="22885" y="1359194"/>
            <a:ext cx="11749371" cy="5308197"/>
            <a:chOff x="78382" y="2020169"/>
            <a:chExt cx="8969994" cy="3003533"/>
          </a:xfrm>
        </p:grpSpPr>
        <p:sp>
          <p:nvSpPr>
            <p:cNvPr id="103" name="MMConnector"/>
            <p:cNvSpPr/>
            <p:nvPr/>
          </p:nvSpPr>
          <p:spPr>
            <a:xfrm>
              <a:off x="7348255" y="2830149"/>
              <a:ext cx="400215" cy="1065050"/>
            </a:xfrm>
            <a:custGeom>
              <a:avLst/>
              <a:gdLst/>
              <a:ahLst/>
              <a:cxnLst/>
              <a:pathLst>
                <a:path w="400215" h="1065050" fill="none">
                  <a:moveTo>
                    <a:pt x="-79806" y="469965"/>
                  </a:moveTo>
                  <a:cubicBezTo>
                    <a:pt x="-62050" y="-174084"/>
                    <a:pt x="93637" y="-595085"/>
                    <a:pt x="320409" y="-595085"/>
                  </a:cubicBezTo>
                </a:path>
              </a:pathLst>
            </a:custGeom>
            <a:noFill/>
            <a:ln w="10200" cap="rnd">
              <a:solidFill>
                <a:srgbClr val="57C1F4"/>
              </a:solidFill>
              <a:round/>
            </a:ln>
          </p:spPr>
        </p:sp>
        <p:sp>
          <p:nvSpPr>
            <p:cNvPr id="105" name="MMConnector"/>
            <p:cNvSpPr/>
            <p:nvPr/>
          </p:nvSpPr>
          <p:spPr>
            <a:xfrm>
              <a:off x="7348255" y="3094720"/>
              <a:ext cx="396257" cy="535908"/>
            </a:xfrm>
            <a:custGeom>
              <a:avLst/>
              <a:gdLst/>
              <a:ahLst/>
              <a:cxnLst/>
              <a:pathLst>
                <a:path w="396257" h="535908" fill="none">
                  <a:moveTo>
                    <a:pt x="-75848" y="205394"/>
                  </a:moveTo>
                  <a:cubicBezTo>
                    <a:pt x="-45406" y="-120736"/>
                    <a:pt x="105615" y="-330514"/>
                    <a:pt x="320409" y="-330514"/>
                  </a:cubicBezTo>
                </a:path>
              </a:pathLst>
            </a:custGeom>
            <a:noFill/>
            <a:ln w="10200" cap="rnd">
              <a:solidFill>
                <a:srgbClr val="32C5C4"/>
              </a:solidFill>
              <a:round/>
            </a:ln>
          </p:spPr>
        </p:sp>
        <p:sp>
          <p:nvSpPr>
            <p:cNvPr id="107" name="MMConnector"/>
            <p:cNvSpPr/>
            <p:nvPr/>
          </p:nvSpPr>
          <p:spPr>
            <a:xfrm>
              <a:off x="7348255" y="3824845"/>
              <a:ext cx="398086" cy="674101"/>
            </a:xfrm>
            <a:custGeom>
              <a:avLst/>
              <a:gdLst/>
              <a:ahLst/>
              <a:cxnLst/>
              <a:pathLst>
                <a:path w="398086" h="674101" fill="none">
                  <a:moveTo>
                    <a:pt x="-77677" y="-274490"/>
                  </a:moveTo>
                  <a:cubicBezTo>
                    <a:pt x="-52002" y="134724"/>
                    <a:pt x="100902" y="399611"/>
                    <a:pt x="320409" y="399611"/>
                  </a:cubicBezTo>
                </a:path>
              </a:pathLst>
            </a:custGeom>
            <a:noFill/>
            <a:ln w="10200" cap="rnd">
              <a:solidFill>
                <a:srgbClr val="ED9548"/>
              </a:solidFill>
              <a:round/>
            </a:ln>
          </p:spPr>
        </p:sp>
        <p:sp>
          <p:nvSpPr>
            <p:cNvPr id="109" name="MMConnector"/>
            <p:cNvSpPr/>
            <p:nvPr/>
          </p:nvSpPr>
          <p:spPr>
            <a:xfrm>
              <a:off x="6707437" y="3779101"/>
              <a:ext cx="397000" cy="582614"/>
            </a:xfrm>
            <a:custGeom>
              <a:avLst/>
              <a:gdLst/>
              <a:ahLst/>
              <a:cxnLst/>
              <a:pathLst>
                <a:path w="397000" h="582614" fill="none">
                  <a:moveTo>
                    <a:pt x="76591" y="-228747"/>
                  </a:moveTo>
                  <a:cubicBezTo>
                    <a:pt x="47942" y="125471"/>
                    <a:pt x="-103808" y="353867"/>
                    <a:pt x="-320409" y="353867"/>
                  </a:cubicBezTo>
                </a:path>
              </a:pathLst>
            </a:custGeom>
            <a:noFill/>
            <a:ln w="10200" cap="rnd">
              <a:solidFill>
                <a:srgbClr val="A3CF62"/>
              </a:solidFill>
              <a:round/>
            </a:ln>
          </p:spPr>
        </p:sp>
        <p:sp>
          <p:nvSpPr>
            <p:cNvPr id="111" name="MMConnector"/>
            <p:cNvSpPr/>
            <p:nvPr/>
          </p:nvSpPr>
          <p:spPr>
            <a:xfrm>
              <a:off x="6707437" y="3482113"/>
              <a:ext cx="254115" cy="22130"/>
            </a:xfrm>
            <a:custGeom>
              <a:avLst/>
              <a:gdLst/>
              <a:ahLst/>
              <a:cxnLst/>
              <a:pathLst>
                <a:path w="254115" h="22130" fill="none">
                  <a:moveTo>
                    <a:pt x="-66294" y="34748"/>
                  </a:moveTo>
                  <a:cubicBezTo>
                    <a:pt x="-133096" y="48950"/>
                    <a:pt x="-219750" y="56879"/>
                    <a:pt x="-320409" y="56879"/>
                  </a:cubicBezTo>
                </a:path>
              </a:pathLst>
            </a:custGeom>
            <a:noFill/>
            <a:ln w="10200" cap="rnd">
              <a:solidFill>
                <a:srgbClr val="918EDD"/>
              </a:solidFill>
              <a:round/>
            </a:ln>
          </p:spPr>
        </p:sp>
        <p:sp>
          <p:nvSpPr>
            <p:cNvPr id="113" name="MMConnector"/>
            <p:cNvSpPr/>
            <p:nvPr/>
          </p:nvSpPr>
          <p:spPr>
            <a:xfrm>
              <a:off x="6707437" y="3128246"/>
              <a:ext cx="394856" cy="468857"/>
            </a:xfrm>
            <a:custGeom>
              <a:avLst/>
              <a:gdLst/>
              <a:ahLst/>
              <a:cxnLst/>
              <a:pathLst>
                <a:path w="394856" h="468857" fill="none">
                  <a:moveTo>
                    <a:pt x="74447" y="171868"/>
                  </a:moveTo>
                  <a:cubicBezTo>
                    <a:pt x="41009" y="-113920"/>
                    <a:pt x="-108732" y="-296988"/>
                    <a:pt x="-320409" y="-296988"/>
                  </a:cubicBezTo>
                </a:path>
              </a:pathLst>
            </a:custGeom>
            <a:noFill/>
            <a:ln w="10200" cap="rnd">
              <a:solidFill>
                <a:srgbClr val="EFAB94"/>
              </a:solidFill>
              <a:round/>
            </a:ln>
          </p:spPr>
        </p:sp>
        <p:sp>
          <p:nvSpPr>
            <p:cNvPr id="115" name="MMConnector"/>
            <p:cNvSpPr/>
            <p:nvPr/>
          </p:nvSpPr>
          <p:spPr>
            <a:xfrm>
              <a:off x="8389967" y="2176819"/>
              <a:ext cx="91798" cy="116491"/>
            </a:xfrm>
            <a:custGeom>
              <a:avLst/>
              <a:gdLst/>
              <a:ahLst/>
              <a:cxnLst/>
              <a:pathLst>
                <a:path w="91798" h="116491" fill="none">
                  <a:moveTo>
                    <a:pt x="-45899" y="58245"/>
                  </a:moveTo>
                  <a:lnTo>
                    <a:pt x="12580" y="58245"/>
                  </a:lnTo>
                  <a:lnTo>
                    <a:pt x="12580" y="-37845"/>
                  </a:lnTo>
                  <a:cubicBezTo>
                    <a:pt x="12580" y="-49106"/>
                    <a:pt x="21720" y="-58245"/>
                    <a:pt x="32980" y="-58245"/>
                  </a:cubicBezTo>
                  <a:lnTo>
                    <a:pt x="45899" y="-58245"/>
                  </a:lnTo>
                </a:path>
              </a:pathLst>
            </a:custGeom>
            <a:noFill/>
            <a:ln w="3400" cap="rnd">
              <a:solidFill>
                <a:srgbClr val="57C1F4"/>
              </a:solidFill>
              <a:round/>
            </a:ln>
          </p:spPr>
        </p:sp>
        <p:sp>
          <p:nvSpPr>
            <p:cNvPr id="117" name="MMConnector"/>
            <p:cNvSpPr/>
            <p:nvPr/>
          </p:nvSpPr>
          <p:spPr>
            <a:xfrm>
              <a:off x="8389967" y="2289792"/>
              <a:ext cx="33319" cy="109456"/>
            </a:xfrm>
            <a:custGeom>
              <a:avLst/>
              <a:gdLst/>
              <a:ahLst/>
              <a:cxnLst/>
              <a:pathLst>
                <a:path w="33319" h="109456" fill="none">
                  <a:moveTo>
                    <a:pt x="12580" y="-54728"/>
                  </a:moveTo>
                  <a:lnTo>
                    <a:pt x="12580" y="34328"/>
                  </a:lnTo>
                  <a:cubicBezTo>
                    <a:pt x="12580" y="45589"/>
                    <a:pt x="21720" y="54728"/>
                    <a:pt x="32980" y="54728"/>
                  </a:cubicBezTo>
                  <a:lnTo>
                    <a:pt x="45899" y="54728"/>
                  </a:lnTo>
                </a:path>
              </a:pathLst>
            </a:custGeom>
            <a:noFill/>
            <a:ln w="3400" cap="rnd">
              <a:solidFill>
                <a:srgbClr val="57C1F4"/>
              </a:solidFill>
              <a:round/>
            </a:ln>
          </p:spPr>
        </p:sp>
        <p:sp>
          <p:nvSpPr>
            <p:cNvPr id="120" name="MMConnector"/>
            <p:cNvSpPr/>
            <p:nvPr/>
          </p:nvSpPr>
          <p:spPr>
            <a:xfrm>
              <a:off x="8278447" y="2711775"/>
              <a:ext cx="91798" cy="104863"/>
            </a:xfrm>
            <a:custGeom>
              <a:avLst/>
              <a:gdLst/>
              <a:ahLst/>
              <a:cxnLst/>
              <a:pathLst>
                <a:path w="91798" h="104863" fill="none">
                  <a:moveTo>
                    <a:pt x="-45899" y="52431"/>
                  </a:moveTo>
                  <a:lnTo>
                    <a:pt x="12580" y="52431"/>
                  </a:lnTo>
                  <a:lnTo>
                    <a:pt x="12580" y="-32031"/>
                  </a:lnTo>
                  <a:cubicBezTo>
                    <a:pt x="12580" y="-43292"/>
                    <a:pt x="21720" y="-52431"/>
                    <a:pt x="32980" y="-52431"/>
                  </a:cubicBezTo>
                  <a:lnTo>
                    <a:pt x="45899" y="-52431"/>
                  </a:lnTo>
                </a:path>
              </a:pathLst>
            </a:custGeom>
            <a:noFill/>
            <a:ln w="3400" cap="rnd">
              <a:solidFill>
                <a:srgbClr val="32C5C4"/>
              </a:solidFill>
              <a:round/>
            </a:ln>
          </p:spPr>
        </p:sp>
        <p:sp>
          <p:nvSpPr>
            <p:cNvPr id="122" name="MMConnector"/>
            <p:cNvSpPr/>
            <p:nvPr/>
          </p:nvSpPr>
          <p:spPr>
            <a:xfrm>
              <a:off x="8278447" y="2818322"/>
              <a:ext cx="33319" cy="108232"/>
            </a:xfrm>
            <a:custGeom>
              <a:avLst/>
              <a:gdLst/>
              <a:ahLst/>
              <a:cxnLst/>
              <a:pathLst>
                <a:path w="33319" h="108232" fill="none">
                  <a:moveTo>
                    <a:pt x="12580" y="-54116"/>
                  </a:moveTo>
                  <a:lnTo>
                    <a:pt x="12580" y="33716"/>
                  </a:lnTo>
                  <a:cubicBezTo>
                    <a:pt x="12580" y="44977"/>
                    <a:pt x="21720" y="54116"/>
                    <a:pt x="32980" y="54116"/>
                  </a:cubicBezTo>
                  <a:lnTo>
                    <a:pt x="45899" y="54116"/>
                  </a:lnTo>
                </a:path>
              </a:pathLst>
            </a:custGeom>
            <a:noFill/>
            <a:ln w="3400" cap="rnd">
              <a:solidFill>
                <a:srgbClr val="32C5C4"/>
              </a:solidFill>
              <a:round/>
            </a:ln>
          </p:spPr>
        </p:sp>
        <p:sp>
          <p:nvSpPr>
            <p:cNvPr id="124" name="MMConnector"/>
            <p:cNvSpPr/>
            <p:nvPr/>
          </p:nvSpPr>
          <p:spPr>
            <a:xfrm>
              <a:off x="8145161" y="3985327"/>
              <a:ext cx="91786" cy="478258"/>
            </a:xfrm>
            <a:custGeom>
              <a:avLst/>
              <a:gdLst/>
              <a:ahLst/>
              <a:cxnLst/>
              <a:pathLst>
                <a:path w="91786" h="478258" fill="none">
                  <a:moveTo>
                    <a:pt x="-45893" y="239129"/>
                  </a:moveTo>
                  <a:lnTo>
                    <a:pt x="12583" y="239129"/>
                  </a:lnTo>
                  <a:lnTo>
                    <a:pt x="12583" y="-218729"/>
                  </a:lnTo>
                  <a:cubicBezTo>
                    <a:pt x="12583" y="-229990"/>
                    <a:pt x="21722" y="-239129"/>
                    <a:pt x="32983" y="-239129"/>
                  </a:cubicBezTo>
                  <a:lnTo>
                    <a:pt x="45893" y="-239129"/>
                  </a:lnTo>
                </a:path>
              </a:pathLst>
            </a:custGeom>
            <a:noFill/>
            <a:ln w="3400" cap="rnd">
              <a:solidFill>
                <a:srgbClr val="ED9548"/>
              </a:solidFill>
              <a:round/>
            </a:ln>
          </p:spPr>
        </p:sp>
        <p:sp>
          <p:nvSpPr>
            <p:cNvPr id="126" name="MMConnector"/>
            <p:cNvSpPr/>
            <p:nvPr/>
          </p:nvSpPr>
          <p:spPr>
            <a:xfrm>
              <a:off x="8145172" y="4156615"/>
              <a:ext cx="33326" cy="135680"/>
            </a:xfrm>
            <a:custGeom>
              <a:avLst/>
              <a:gdLst/>
              <a:ahLst/>
              <a:cxnLst/>
              <a:pathLst>
                <a:path w="33326" h="135680" fill="none">
                  <a:moveTo>
                    <a:pt x="12578" y="67840"/>
                  </a:moveTo>
                  <a:lnTo>
                    <a:pt x="12578" y="-47440"/>
                  </a:lnTo>
                  <a:cubicBezTo>
                    <a:pt x="12578" y="-58701"/>
                    <a:pt x="21718" y="-67840"/>
                    <a:pt x="32978" y="-67840"/>
                  </a:cubicBezTo>
                  <a:lnTo>
                    <a:pt x="45904" y="-67840"/>
                  </a:lnTo>
                </a:path>
              </a:pathLst>
            </a:custGeom>
            <a:noFill/>
            <a:ln w="3400" cap="rnd">
              <a:solidFill>
                <a:srgbClr val="ED9548"/>
              </a:solidFill>
              <a:round/>
            </a:ln>
          </p:spPr>
        </p:sp>
        <p:sp>
          <p:nvSpPr>
            <p:cNvPr id="128" name="MMConnector"/>
            <p:cNvSpPr/>
            <p:nvPr/>
          </p:nvSpPr>
          <p:spPr>
            <a:xfrm>
              <a:off x="8145160" y="4353717"/>
              <a:ext cx="33309" cy="258522"/>
            </a:xfrm>
            <a:custGeom>
              <a:avLst/>
              <a:gdLst/>
              <a:ahLst/>
              <a:cxnLst/>
              <a:pathLst>
                <a:path w="33309" h="258522" fill="none">
                  <a:moveTo>
                    <a:pt x="12583" y="-129261"/>
                  </a:moveTo>
                  <a:lnTo>
                    <a:pt x="12583" y="108861"/>
                  </a:lnTo>
                  <a:cubicBezTo>
                    <a:pt x="12583" y="120122"/>
                    <a:pt x="21722" y="129261"/>
                    <a:pt x="32983" y="129261"/>
                  </a:cubicBezTo>
                  <a:lnTo>
                    <a:pt x="45892" y="129261"/>
                  </a:lnTo>
                </a:path>
              </a:pathLst>
            </a:custGeom>
            <a:noFill/>
            <a:ln w="3400" cap="rnd">
              <a:solidFill>
                <a:srgbClr val="ED9548"/>
              </a:solidFill>
              <a:round/>
            </a:ln>
          </p:spPr>
        </p:sp>
        <p:sp>
          <p:nvSpPr>
            <p:cNvPr id="131" name="MMConnector"/>
            <p:cNvSpPr/>
            <p:nvPr/>
          </p:nvSpPr>
          <p:spPr>
            <a:xfrm>
              <a:off x="5611331" y="2739548"/>
              <a:ext cx="91786" cy="183420"/>
            </a:xfrm>
            <a:custGeom>
              <a:avLst/>
              <a:gdLst/>
              <a:ahLst/>
              <a:cxnLst/>
              <a:pathLst>
                <a:path w="91786" h="183420" fill="none">
                  <a:moveTo>
                    <a:pt x="45893" y="91710"/>
                  </a:moveTo>
                  <a:lnTo>
                    <a:pt x="-12583" y="91710"/>
                  </a:lnTo>
                  <a:lnTo>
                    <a:pt x="-12583" y="-71310"/>
                  </a:lnTo>
                  <a:cubicBezTo>
                    <a:pt x="-12583" y="-82571"/>
                    <a:pt x="-21722" y="-91710"/>
                    <a:pt x="-32983" y="-91710"/>
                  </a:cubicBezTo>
                  <a:lnTo>
                    <a:pt x="-45893" y="-91710"/>
                  </a:lnTo>
                </a:path>
              </a:pathLst>
            </a:custGeom>
            <a:noFill/>
            <a:ln w="3400" cap="rnd">
              <a:solidFill>
                <a:srgbClr val="EFAB94"/>
              </a:solidFill>
              <a:round/>
            </a:ln>
          </p:spPr>
        </p:sp>
        <p:sp>
          <p:nvSpPr>
            <p:cNvPr id="133" name="MMConnector"/>
            <p:cNvSpPr/>
            <p:nvPr/>
          </p:nvSpPr>
          <p:spPr>
            <a:xfrm>
              <a:off x="5611329" y="2893423"/>
              <a:ext cx="33313" cy="124331"/>
            </a:xfrm>
            <a:custGeom>
              <a:avLst/>
              <a:gdLst/>
              <a:ahLst/>
              <a:cxnLst/>
              <a:pathLst>
                <a:path w="33313" h="124331" fill="none">
                  <a:moveTo>
                    <a:pt x="-12582" y="-62166"/>
                  </a:moveTo>
                  <a:lnTo>
                    <a:pt x="-12582" y="41766"/>
                  </a:lnTo>
                  <a:cubicBezTo>
                    <a:pt x="-12582" y="53026"/>
                    <a:pt x="-21721" y="62166"/>
                    <a:pt x="-32982" y="62166"/>
                  </a:cubicBezTo>
                  <a:lnTo>
                    <a:pt x="-45895" y="62166"/>
                  </a:lnTo>
                </a:path>
              </a:pathLst>
            </a:custGeom>
            <a:noFill/>
            <a:ln w="3400" cap="rnd">
              <a:solidFill>
                <a:srgbClr val="EFAB94"/>
              </a:solidFill>
              <a:round/>
            </a:ln>
          </p:spPr>
        </p:sp>
        <p:sp>
          <p:nvSpPr>
            <p:cNvPr id="135" name="MMConnector"/>
            <p:cNvSpPr/>
            <p:nvPr/>
          </p:nvSpPr>
          <p:spPr>
            <a:xfrm>
              <a:off x="5483485" y="3645939"/>
              <a:ext cx="33319" cy="213894"/>
            </a:xfrm>
            <a:custGeom>
              <a:avLst/>
              <a:gdLst/>
              <a:ahLst/>
              <a:cxnLst/>
              <a:pathLst>
                <a:path w="33319" h="213894" fill="none">
                  <a:moveTo>
                    <a:pt x="-12580" y="-106947"/>
                  </a:moveTo>
                  <a:lnTo>
                    <a:pt x="-12580" y="86547"/>
                  </a:lnTo>
                  <a:cubicBezTo>
                    <a:pt x="-12580" y="97808"/>
                    <a:pt x="-21720" y="106947"/>
                    <a:pt x="-32980" y="106947"/>
                  </a:cubicBezTo>
                  <a:lnTo>
                    <a:pt x="-45899" y="106947"/>
                  </a:lnTo>
                </a:path>
              </a:pathLst>
            </a:custGeom>
            <a:noFill/>
            <a:ln w="3400" cap="rnd">
              <a:solidFill>
                <a:srgbClr val="918EDD"/>
              </a:solidFill>
              <a:round/>
            </a:ln>
          </p:spPr>
        </p:sp>
        <p:sp>
          <p:nvSpPr>
            <p:cNvPr id="137" name="MMConnector"/>
            <p:cNvSpPr/>
            <p:nvPr/>
          </p:nvSpPr>
          <p:spPr>
            <a:xfrm>
              <a:off x="5483488" y="3490997"/>
              <a:ext cx="91793" cy="95989"/>
            </a:xfrm>
            <a:custGeom>
              <a:avLst/>
              <a:gdLst/>
              <a:ahLst/>
              <a:cxnLst/>
              <a:pathLst>
                <a:path w="91793" h="95989" fill="none">
                  <a:moveTo>
                    <a:pt x="45897" y="47994"/>
                  </a:moveTo>
                  <a:lnTo>
                    <a:pt x="-12581" y="47994"/>
                  </a:lnTo>
                  <a:lnTo>
                    <a:pt x="-12581" y="-27594"/>
                  </a:lnTo>
                  <a:cubicBezTo>
                    <a:pt x="-12581" y="-38855"/>
                    <a:pt x="-21721" y="-47994"/>
                    <a:pt x="-32981" y="-47994"/>
                  </a:cubicBezTo>
                  <a:lnTo>
                    <a:pt x="-45897" y="-47994"/>
                  </a:lnTo>
                </a:path>
              </a:pathLst>
            </a:custGeom>
            <a:noFill/>
            <a:ln w="3400" cap="rnd">
              <a:solidFill>
                <a:srgbClr val="918EDD"/>
              </a:solidFill>
              <a:round/>
            </a:ln>
          </p:spPr>
        </p:sp>
        <p:sp>
          <p:nvSpPr>
            <p:cNvPr id="139" name="MMConnector"/>
            <p:cNvSpPr/>
            <p:nvPr/>
          </p:nvSpPr>
          <p:spPr>
            <a:xfrm>
              <a:off x="5910530" y="4132968"/>
              <a:ext cx="91788" cy="3400"/>
            </a:xfrm>
            <a:custGeom>
              <a:avLst/>
              <a:gdLst/>
              <a:ahLst/>
              <a:cxnLst/>
              <a:pathLst>
                <a:path w="91788" h="3400" fill="none">
                  <a:moveTo>
                    <a:pt x="45894" y="0"/>
                  </a:moveTo>
                  <a:lnTo>
                    <a:pt x="-12582" y="0"/>
                  </a:lnTo>
                  <a:cubicBezTo>
                    <a:pt x="-12582" y="0"/>
                    <a:pt x="-21722" y="0"/>
                    <a:pt x="-32982" y="0"/>
                  </a:cubicBezTo>
                  <a:lnTo>
                    <a:pt x="-45894" y="0"/>
                  </a:lnTo>
                </a:path>
              </a:pathLst>
            </a:custGeom>
            <a:noFill/>
            <a:ln w="3400" cap="rnd">
              <a:solidFill>
                <a:srgbClr val="A3CF62"/>
              </a:solidFill>
              <a:round/>
            </a:ln>
          </p:spPr>
        </p:sp>
        <p:sp>
          <p:nvSpPr>
            <p:cNvPr id="142" name="MMConnector"/>
            <p:cNvSpPr/>
            <p:nvPr/>
          </p:nvSpPr>
          <p:spPr>
            <a:xfrm>
              <a:off x="8145166" y="4490871"/>
              <a:ext cx="33318" cy="532831"/>
            </a:xfrm>
            <a:custGeom>
              <a:avLst/>
              <a:gdLst/>
              <a:ahLst/>
              <a:cxnLst/>
              <a:pathLst>
                <a:path w="33318" h="532831" fill="none">
                  <a:moveTo>
                    <a:pt x="12580" y="-266415"/>
                  </a:moveTo>
                  <a:lnTo>
                    <a:pt x="12580" y="246015"/>
                  </a:lnTo>
                  <a:cubicBezTo>
                    <a:pt x="12580" y="257276"/>
                    <a:pt x="21720" y="266415"/>
                    <a:pt x="32980" y="266415"/>
                  </a:cubicBezTo>
                  <a:lnTo>
                    <a:pt x="45899" y="266415"/>
                  </a:lnTo>
                </a:path>
              </a:pathLst>
            </a:custGeom>
            <a:noFill/>
            <a:ln w="3400" cap="rnd">
              <a:solidFill>
                <a:srgbClr val="ED9548"/>
              </a:solidFill>
              <a:round/>
            </a:ln>
          </p:spPr>
        </p:sp>
        <p:sp>
          <p:nvSpPr>
            <p:cNvPr id="144" name="MMConnector"/>
            <p:cNvSpPr/>
            <p:nvPr/>
          </p:nvSpPr>
          <p:spPr>
            <a:xfrm>
              <a:off x="7348255" y="3358832"/>
              <a:ext cx="268538" cy="29614"/>
            </a:xfrm>
            <a:custGeom>
              <a:avLst/>
              <a:gdLst/>
              <a:ahLst/>
              <a:cxnLst/>
              <a:pathLst>
                <a:path w="268538" h="29614" fill="none">
                  <a:moveTo>
                    <a:pt x="51871" y="-36788"/>
                  </a:moveTo>
                  <a:cubicBezTo>
                    <a:pt x="120418" y="-55734"/>
                    <a:pt x="212342" y="-66402"/>
                    <a:pt x="320409" y="-66402"/>
                  </a:cubicBezTo>
                </a:path>
              </a:pathLst>
            </a:custGeom>
            <a:noFill/>
            <a:ln w="10200" cap="rnd">
              <a:solidFill>
                <a:srgbClr val="58A8D0"/>
              </a:solidFill>
              <a:round/>
            </a:ln>
          </p:spPr>
        </p:sp>
        <p:sp>
          <p:nvSpPr>
            <p:cNvPr id="146" name="MMConnector"/>
            <p:cNvSpPr/>
            <p:nvPr/>
          </p:nvSpPr>
          <p:spPr>
            <a:xfrm>
              <a:off x="8376367" y="3237857"/>
              <a:ext cx="91798" cy="109147"/>
            </a:xfrm>
            <a:custGeom>
              <a:avLst/>
              <a:gdLst/>
              <a:ahLst/>
              <a:cxnLst/>
              <a:pathLst>
                <a:path w="91798" h="109147" fill="none">
                  <a:moveTo>
                    <a:pt x="-45899" y="54573"/>
                  </a:moveTo>
                  <a:lnTo>
                    <a:pt x="12580" y="54573"/>
                  </a:lnTo>
                  <a:lnTo>
                    <a:pt x="12580" y="-34173"/>
                  </a:lnTo>
                  <a:cubicBezTo>
                    <a:pt x="12580" y="-45434"/>
                    <a:pt x="21720" y="-54573"/>
                    <a:pt x="32980" y="-54573"/>
                  </a:cubicBezTo>
                  <a:lnTo>
                    <a:pt x="45899" y="-54573"/>
                  </a:lnTo>
                </a:path>
              </a:pathLst>
            </a:custGeom>
            <a:noFill/>
            <a:ln w="3400" cap="rnd">
              <a:solidFill>
                <a:srgbClr val="58A8D0"/>
              </a:solidFill>
              <a:round/>
            </a:ln>
          </p:spPr>
        </p:sp>
        <p:sp>
          <p:nvSpPr>
            <p:cNvPr id="148" name="MMConnector"/>
            <p:cNvSpPr/>
            <p:nvPr/>
          </p:nvSpPr>
          <p:spPr>
            <a:xfrm>
              <a:off x="8376367" y="3350371"/>
              <a:ext cx="33319" cy="115882"/>
            </a:xfrm>
            <a:custGeom>
              <a:avLst/>
              <a:gdLst/>
              <a:ahLst/>
              <a:cxnLst/>
              <a:pathLst>
                <a:path w="33319" h="115882" fill="none">
                  <a:moveTo>
                    <a:pt x="12580" y="-57941"/>
                  </a:moveTo>
                  <a:lnTo>
                    <a:pt x="12580" y="37541"/>
                  </a:lnTo>
                  <a:cubicBezTo>
                    <a:pt x="12580" y="48802"/>
                    <a:pt x="21720" y="57941"/>
                    <a:pt x="32980" y="57941"/>
                  </a:cubicBezTo>
                  <a:lnTo>
                    <a:pt x="45899" y="57941"/>
                  </a:lnTo>
                </a:path>
              </a:pathLst>
            </a:custGeom>
            <a:noFill/>
            <a:ln w="3400" cap="rnd">
              <a:solidFill>
                <a:srgbClr val="58A8D0"/>
              </a:solidFill>
              <a:round/>
            </a:ln>
          </p:spPr>
        </p:sp>
        <p:sp>
          <p:nvSpPr>
            <p:cNvPr id="158" name="MMConnector"/>
            <p:cNvSpPr/>
            <p:nvPr/>
          </p:nvSpPr>
          <p:spPr>
            <a:xfrm>
              <a:off x="5016066" y="2647838"/>
              <a:ext cx="91800" cy="3400"/>
            </a:xfrm>
            <a:custGeom>
              <a:avLst/>
              <a:gdLst/>
              <a:ahLst/>
              <a:cxnLst/>
              <a:pathLst>
                <a:path w="91800" h="3400" fill="none">
                  <a:moveTo>
                    <a:pt x="45900" y="0"/>
                  </a:moveTo>
                  <a:lnTo>
                    <a:pt x="-12580" y="0"/>
                  </a:lnTo>
                  <a:cubicBezTo>
                    <a:pt x="-12580" y="0"/>
                    <a:pt x="-21719" y="0"/>
                    <a:pt x="-32980" y="0"/>
                  </a:cubicBezTo>
                  <a:lnTo>
                    <a:pt x="-45900" y="0"/>
                  </a:lnTo>
                </a:path>
              </a:pathLst>
            </a:custGeom>
            <a:noFill/>
            <a:ln w="3400" cap="rnd">
              <a:solidFill>
                <a:srgbClr val="EFAB94"/>
              </a:solidFill>
              <a:round/>
            </a:ln>
          </p:spPr>
        </p:sp>
        <p:sp>
          <p:nvSpPr>
            <p:cNvPr id="160" name="MMConnector"/>
            <p:cNvSpPr/>
            <p:nvPr/>
          </p:nvSpPr>
          <p:spPr>
            <a:xfrm>
              <a:off x="4753452" y="2955589"/>
              <a:ext cx="91803" cy="3400"/>
            </a:xfrm>
            <a:custGeom>
              <a:avLst/>
              <a:gdLst/>
              <a:ahLst/>
              <a:cxnLst/>
              <a:pathLst>
                <a:path w="91803" h="3400" fill="none">
                  <a:moveTo>
                    <a:pt x="45902" y="0"/>
                  </a:moveTo>
                  <a:lnTo>
                    <a:pt x="-12579" y="0"/>
                  </a:lnTo>
                  <a:cubicBezTo>
                    <a:pt x="-12579" y="0"/>
                    <a:pt x="-21719" y="0"/>
                    <a:pt x="-32979" y="0"/>
                  </a:cubicBezTo>
                  <a:lnTo>
                    <a:pt x="-45902" y="0"/>
                  </a:lnTo>
                </a:path>
              </a:pathLst>
            </a:custGeom>
            <a:noFill/>
            <a:ln w="3400" cap="rnd">
              <a:solidFill>
                <a:srgbClr val="EFAB94"/>
              </a:solidFill>
              <a:round/>
            </a:ln>
          </p:spPr>
        </p:sp>
        <p:sp>
          <p:nvSpPr>
            <p:cNvPr id="162" name="MMConnector"/>
            <p:cNvSpPr/>
            <p:nvPr/>
          </p:nvSpPr>
          <p:spPr>
            <a:xfrm>
              <a:off x="4490157" y="3443003"/>
              <a:ext cx="91807" cy="3400"/>
            </a:xfrm>
            <a:custGeom>
              <a:avLst/>
              <a:gdLst/>
              <a:ahLst/>
              <a:cxnLst/>
              <a:pathLst>
                <a:path w="91807" h="3400" fill="none">
                  <a:moveTo>
                    <a:pt x="45903" y="0"/>
                  </a:moveTo>
                  <a:lnTo>
                    <a:pt x="-12579" y="0"/>
                  </a:lnTo>
                  <a:cubicBezTo>
                    <a:pt x="-12579" y="0"/>
                    <a:pt x="-21718" y="0"/>
                    <a:pt x="-32979" y="0"/>
                  </a:cubicBezTo>
                  <a:lnTo>
                    <a:pt x="-45903" y="0"/>
                  </a:lnTo>
                </a:path>
              </a:pathLst>
            </a:custGeom>
            <a:noFill/>
            <a:ln w="3400" cap="rnd">
              <a:solidFill>
                <a:srgbClr val="918EDD"/>
              </a:solidFill>
              <a:round/>
            </a:ln>
          </p:spPr>
        </p:sp>
        <p:sp>
          <p:nvSpPr>
            <p:cNvPr id="164" name="MMConnector"/>
            <p:cNvSpPr/>
            <p:nvPr/>
          </p:nvSpPr>
          <p:spPr>
            <a:xfrm>
              <a:off x="5014168" y="3752886"/>
              <a:ext cx="91812" cy="3400"/>
            </a:xfrm>
            <a:custGeom>
              <a:avLst/>
              <a:gdLst/>
              <a:ahLst/>
              <a:cxnLst/>
              <a:pathLst>
                <a:path w="91812" h="3400" fill="none">
                  <a:moveTo>
                    <a:pt x="45906" y="0"/>
                  </a:moveTo>
                  <a:lnTo>
                    <a:pt x="-12578" y="0"/>
                  </a:lnTo>
                  <a:cubicBezTo>
                    <a:pt x="-12578" y="0"/>
                    <a:pt x="-21717" y="0"/>
                    <a:pt x="-32978" y="0"/>
                  </a:cubicBezTo>
                  <a:lnTo>
                    <a:pt x="-45906" y="0"/>
                  </a:lnTo>
                </a:path>
              </a:pathLst>
            </a:custGeom>
            <a:noFill/>
            <a:ln w="3400" cap="rnd">
              <a:solidFill>
                <a:srgbClr val="918EDD"/>
              </a:solidFill>
              <a:round/>
            </a:ln>
          </p:spPr>
        </p:sp>
        <p:sp>
          <p:nvSpPr>
            <p:cNvPr id="166" name="MMConnector"/>
            <p:cNvSpPr/>
            <p:nvPr/>
          </p:nvSpPr>
          <p:spPr>
            <a:xfrm>
              <a:off x="5005663" y="4132968"/>
              <a:ext cx="91802" cy="3400"/>
            </a:xfrm>
            <a:custGeom>
              <a:avLst/>
              <a:gdLst/>
              <a:ahLst/>
              <a:cxnLst/>
              <a:pathLst>
                <a:path w="91802" h="3400" fill="none">
                  <a:moveTo>
                    <a:pt x="45901" y="0"/>
                  </a:moveTo>
                  <a:lnTo>
                    <a:pt x="-12580" y="0"/>
                  </a:lnTo>
                  <a:cubicBezTo>
                    <a:pt x="-12580" y="0"/>
                    <a:pt x="-21719" y="0"/>
                    <a:pt x="-32980" y="0"/>
                  </a:cubicBezTo>
                  <a:lnTo>
                    <a:pt x="-45901" y="0"/>
                  </a:lnTo>
                </a:path>
              </a:pathLst>
            </a:custGeom>
            <a:noFill/>
            <a:ln w="3400" cap="rnd">
              <a:solidFill>
                <a:srgbClr val="A3CF62"/>
              </a:solidFill>
              <a:round/>
            </a:ln>
          </p:spPr>
        </p:sp>
        <p:sp>
          <p:nvSpPr>
            <p:cNvPr id="101" name="MainIdea"/>
            <p:cNvSpPr/>
            <p:nvPr/>
          </p:nvSpPr>
          <p:spPr>
            <a:xfrm>
              <a:off x="6601228" y="3300114"/>
              <a:ext cx="853237" cy="250240"/>
            </a:xfrm>
            <a:custGeom>
              <a:avLst/>
              <a:gdLst>
                <a:gd name="rtl" fmla="*/ 100898 w 853237"/>
                <a:gd name="rtt" fmla="*/ 52530 h 250240"/>
                <a:gd name="rtr" fmla="*/ 750978 w 853237"/>
                <a:gd name="rtb" fmla="*/ 193970 h 250240"/>
              </a:gdLst>
              <a:ahLst/>
              <a:cxnLst/>
              <a:rect l="rtl" t="rtt" r="rtr" b="rtb"/>
              <a:pathLst>
                <a:path w="853237" h="250240">
                  <a:moveTo>
                    <a:pt x="125120" y="0"/>
                  </a:moveTo>
                  <a:lnTo>
                    <a:pt x="728117" y="0"/>
                  </a:lnTo>
                  <a:cubicBezTo>
                    <a:pt x="797222" y="0"/>
                    <a:pt x="853237" y="56016"/>
                    <a:pt x="853237" y="125120"/>
                  </a:cubicBezTo>
                  <a:cubicBezTo>
                    <a:pt x="853237" y="194224"/>
                    <a:pt x="797222" y="250240"/>
                    <a:pt x="728117" y="250240"/>
                  </a:cubicBezTo>
                  <a:lnTo>
                    <a:pt x="125120" y="250240"/>
                  </a:lnTo>
                  <a:cubicBezTo>
                    <a:pt x="56016" y="250240"/>
                    <a:pt x="0" y="194224"/>
                    <a:pt x="0" y="125120"/>
                  </a:cubicBezTo>
                  <a:cubicBezTo>
                    <a:pt x="0" y="56016"/>
                    <a:pt x="56016" y="0"/>
                    <a:pt x="125120" y="0"/>
                  </a:cubicBezTo>
                  <a:close/>
                </a:path>
              </a:pathLst>
            </a:custGeom>
            <a:solidFill>
              <a:srgbClr val="F56481"/>
            </a:solidFill>
            <a:ln w="10200" cap="flat">
              <a:solidFill>
                <a:srgbClr val="F56481"/>
              </a:solidFill>
              <a:round/>
            </a:ln>
          </p:spPr>
          <p:txBody>
            <a:bodyPr wrap="none" lIns="0" tIns="0" rIns="0" bIns="22500" rtlCol="0" anchor="ctr"/>
            <a:p>
              <a:pPr algn="ctr">
                <a:lnSpc>
                  <a:spcPct val="100000"/>
                </a:lnSpc>
              </a:pPr>
              <a:r>
                <a:rPr sz="1400" b="1">
                  <a:solidFill>
                    <a:srgbClr val="FFFFFF"/>
                  </a:solidFill>
                  <a:latin typeface="微软雅黑" panose="020B0503020204020204" charset="-122"/>
                </a:rPr>
                <a:t>Person ReID</a:t>
              </a:r>
              <a:endParaRPr sz="1400" b="1">
                <a:solidFill>
                  <a:srgbClr val="FFFFFF"/>
                </a:solidFill>
                <a:latin typeface="微软雅黑" panose="020B0503020204020204" charset="-122"/>
              </a:endParaRPr>
            </a:p>
          </p:txBody>
        </p:sp>
        <p:sp>
          <p:nvSpPr>
            <p:cNvPr id="102" name="MainTopic"/>
            <p:cNvSpPr/>
            <p:nvPr/>
          </p:nvSpPr>
          <p:spPr>
            <a:xfrm>
              <a:off x="7668664" y="2139184"/>
              <a:ext cx="675403" cy="191760"/>
            </a:xfrm>
            <a:custGeom>
              <a:avLst/>
              <a:gdLst>
                <a:gd name="rtl" fmla="*/ 93582 w 675403"/>
                <a:gd name="rtt" fmla="*/ 28730 h 191760"/>
                <a:gd name="rtr" fmla="*/ 580462 w 675403"/>
                <a:gd name="rtb" fmla="*/ 159290 h 191760"/>
              </a:gdLst>
              <a:ahLst/>
              <a:cxnLst/>
              <a:rect l="rtl" t="rtt" r="rtr" b="rtb"/>
              <a:pathLst>
                <a:path w="675403" h="191760">
                  <a:moveTo>
                    <a:pt x="95880" y="0"/>
                  </a:moveTo>
                  <a:lnTo>
                    <a:pt x="579523" y="0"/>
                  </a:lnTo>
                  <a:cubicBezTo>
                    <a:pt x="632478" y="0"/>
                    <a:pt x="675403" y="42925"/>
                    <a:pt x="675403" y="95880"/>
                  </a:cubicBezTo>
                  <a:cubicBezTo>
                    <a:pt x="675403" y="148835"/>
                    <a:pt x="632478" y="191760"/>
                    <a:pt x="579523" y="191760"/>
                  </a:cubicBezTo>
                  <a:lnTo>
                    <a:pt x="95880" y="191760"/>
                  </a:lnTo>
                  <a:cubicBezTo>
                    <a:pt x="42925" y="191760"/>
                    <a:pt x="0" y="148835"/>
                    <a:pt x="0" y="95880"/>
                  </a:cubicBezTo>
                  <a:cubicBezTo>
                    <a:pt x="0" y="42925"/>
                    <a:pt x="42925" y="0"/>
                    <a:pt x="95880" y="0"/>
                  </a:cubicBezTo>
                  <a:close/>
                </a:path>
              </a:pathLst>
            </a:custGeom>
            <a:solidFill>
              <a:srgbClr val="57C1F4"/>
            </a:solidFill>
            <a:ln w="10200" cap="flat">
              <a:solidFill>
                <a:srgbClr val="57C1F4"/>
              </a:solidFill>
              <a:round/>
            </a:ln>
          </p:spPr>
          <p:txBody>
            <a:bodyPr wrap="none" lIns="0" tIns="0" rIns="0" bIns="22500" rtlCol="0" anchor="ctr"/>
            <a:p>
              <a:pPr algn="ctr">
                <a:lnSpc>
                  <a:spcPct val="100000"/>
                </a:lnSpc>
              </a:pPr>
              <a:r>
                <a:rPr sz="1200" b="1">
                  <a:solidFill>
                    <a:srgbClr val="FFFFFF"/>
                  </a:solidFill>
                  <a:latin typeface="微软雅黑" panose="020B0503020204020204" charset="-122"/>
                </a:rPr>
                <a:t>Backbone</a:t>
              </a:r>
              <a:endParaRPr sz="1200" b="1">
                <a:solidFill>
                  <a:srgbClr val="FFFFFF"/>
                </a:solidFill>
                <a:latin typeface="微软雅黑" panose="020B0503020204020204" charset="-122"/>
              </a:endParaRPr>
            </a:p>
          </p:txBody>
        </p:sp>
        <p:sp>
          <p:nvSpPr>
            <p:cNvPr id="104" name="MainTopic"/>
            <p:cNvSpPr/>
            <p:nvPr/>
          </p:nvSpPr>
          <p:spPr>
            <a:xfrm>
              <a:off x="7668664" y="2665092"/>
              <a:ext cx="563883" cy="191760"/>
            </a:xfrm>
            <a:custGeom>
              <a:avLst/>
              <a:gdLst>
                <a:gd name="rtl" fmla="*/ 93582 w 563883"/>
                <a:gd name="rtt" fmla="*/ 28730 h 191760"/>
                <a:gd name="rtr" fmla="*/ 468942 w 563883"/>
                <a:gd name="rtb" fmla="*/ 159290 h 191760"/>
              </a:gdLst>
              <a:ahLst/>
              <a:cxnLst/>
              <a:rect l="rtl" t="rtt" r="rtr" b="rtb"/>
              <a:pathLst>
                <a:path w="563883" h="191760">
                  <a:moveTo>
                    <a:pt x="95880" y="0"/>
                  </a:moveTo>
                  <a:lnTo>
                    <a:pt x="468003" y="0"/>
                  </a:lnTo>
                  <a:cubicBezTo>
                    <a:pt x="520958" y="0"/>
                    <a:pt x="563883" y="42925"/>
                    <a:pt x="563883" y="95880"/>
                  </a:cubicBezTo>
                  <a:cubicBezTo>
                    <a:pt x="563883" y="148835"/>
                    <a:pt x="520958" y="191760"/>
                    <a:pt x="468003" y="191760"/>
                  </a:cubicBezTo>
                  <a:lnTo>
                    <a:pt x="95880" y="191760"/>
                  </a:lnTo>
                  <a:cubicBezTo>
                    <a:pt x="42925" y="191760"/>
                    <a:pt x="0" y="148835"/>
                    <a:pt x="0" y="95880"/>
                  </a:cubicBezTo>
                  <a:cubicBezTo>
                    <a:pt x="0" y="42925"/>
                    <a:pt x="42925" y="0"/>
                    <a:pt x="95880" y="0"/>
                  </a:cubicBezTo>
                  <a:close/>
                </a:path>
              </a:pathLst>
            </a:custGeom>
            <a:solidFill>
              <a:srgbClr val="32C5C4"/>
            </a:solidFill>
            <a:ln w="10200" cap="flat">
              <a:solidFill>
                <a:srgbClr val="32C5C4"/>
              </a:solidFill>
              <a:round/>
            </a:ln>
          </p:spPr>
          <p:txBody>
            <a:bodyPr wrap="none" lIns="0" tIns="0" rIns="0" bIns="22500" rtlCol="0" anchor="ctr"/>
            <a:p>
              <a:pPr algn="ctr">
                <a:lnSpc>
                  <a:spcPct val="100000"/>
                </a:lnSpc>
              </a:pPr>
              <a:r>
                <a:rPr sz="1200" b="1">
                  <a:solidFill>
                    <a:srgbClr val="FFFFFF"/>
                  </a:solidFill>
                  <a:latin typeface="微软雅黑" panose="020B0503020204020204" charset="-122"/>
                </a:rPr>
                <a:t>Feature</a:t>
              </a:r>
              <a:endParaRPr sz="1200" b="1">
                <a:solidFill>
                  <a:srgbClr val="FFFFFF"/>
                </a:solidFill>
                <a:latin typeface="微软雅黑" panose="020B0503020204020204" charset="-122"/>
              </a:endParaRPr>
            </a:p>
          </p:txBody>
        </p:sp>
        <p:sp>
          <p:nvSpPr>
            <p:cNvPr id="106" name="MainTopic"/>
            <p:cNvSpPr/>
            <p:nvPr/>
          </p:nvSpPr>
          <p:spPr>
            <a:xfrm>
              <a:off x="7668664" y="4128575"/>
              <a:ext cx="430603" cy="191760"/>
            </a:xfrm>
            <a:custGeom>
              <a:avLst/>
              <a:gdLst>
                <a:gd name="rtl" fmla="*/ 93582 w 430603"/>
                <a:gd name="rtt" fmla="*/ 28730 h 191760"/>
                <a:gd name="rtr" fmla="*/ 335662 w 430603"/>
                <a:gd name="rtb" fmla="*/ 159290 h 191760"/>
              </a:gdLst>
              <a:ahLst/>
              <a:cxnLst/>
              <a:rect l="rtl" t="rtt" r="rtr" b="rtb"/>
              <a:pathLst>
                <a:path w="430603" h="191760">
                  <a:moveTo>
                    <a:pt x="95880" y="0"/>
                  </a:moveTo>
                  <a:lnTo>
                    <a:pt x="334723" y="0"/>
                  </a:lnTo>
                  <a:cubicBezTo>
                    <a:pt x="387678" y="0"/>
                    <a:pt x="430603" y="42925"/>
                    <a:pt x="430603" y="95880"/>
                  </a:cubicBezTo>
                  <a:cubicBezTo>
                    <a:pt x="430603" y="148835"/>
                    <a:pt x="387678" y="191760"/>
                    <a:pt x="334723" y="191760"/>
                  </a:cubicBezTo>
                  <a:lnTo>
                    <a:pt x="95880" y="191760"/>
                  </a:lnTo>
                  <a:cubicBezTo>
                    <a:pt x="42925" y="191760"/>
                    <a:pt x="0" y="148835"/>
                    <a:pt x="0" y="95880"/>
                  </a:cubicBezTo>
                  <a:cubicBezTo>
                    <a:pt x="0" y="42925"/>
                    <a:pt x="42925" y="0"/>
                    <a:pt x="95880" y="0"/>
                  </a:cubicBezTo>
                  <a:close/>
                </a:path>
              </a:pathLst>
            </a:custGeom>
            <a:solidFill>
              <a:srgbClr val="ED9548"/>
            </a:solidFill>
            <a:ln w="10200" cap="flat">
              <a:solidFill>
                <a:srgbClr val="ED9548"/>
              </a:solidFill>
              <a:round/>
            </a:ln>
          </p:spPr>
          <p:txBody>
            <a:bodyPr wrap="none" lIns="0" tIns="0" rIns="0" bIns="22500" rtlCol="0" anchor="ctr"/>
            <a:p>
              <a:pPr algn="ctr">
                <a:lnSpc>
                  <a:spcPct val="100000"/>
                </a:lnSpc>
              </a:pPr>
              <a:r>
                <a:rPr sz="1200" b="1">
                  <a:solidFill>
                    <a:srgbClr val="FFFFFF"/>
                  </a:solidFill>
                  <a:latin typeface="微软雅黑" panose="020B0503020204020204" charset="-122"/>
                </a:rPr>
                <a:t>Trick</a:t>
              </a:r>
              <a:endParaRPr sz="1200" b="1">
                <a:solidFill>
                  <a:srgbClr val="FFFFFF"/>
                </a:solidFill>
                <a:latin typeface="微软雅黑" panose="020B0503020204020204" charset="-122"/>
              </a:endParaRPr>
            </a:p>
          </p:txBody>
        </p:sp>
        <p:sp>
          <p:nvSpPr>
            <p:cNvPr id="108" name="MainTopic"/>
            <p:cNvSpPr/>
            <p:nvPr/>
          </p:nvSpPr>
          <p:spPr>
            <a:xfrm>
              <a:off x="5956424" y="4037088"/>
              <a:ext cx="430603" cy="191760"/>
            </a:xfrm>
            <a:custGeom>
              <a:avLst/>
              <a:gdLst>
                <a:gd name="rtl" fmla="*/ 93582 w 430603"/>
                <a:gd name="rtt" fmla="*/ 28730 h 191760"/>
                <a:gd name="rtr" fmla="*/ 335662 w 430603"/>
                <a:gd name="rtb" fmla="*/ 159290 h 191760"/>
              </a:gdLst>
              <a:ahLst/>
              <a:cxnLst/>
              <a:rect l="rtl" t="rtt" r="rtr" b="rtb"/>
              <a:pathLst>
                <a:path w="430603" h="191760">
                  <a:moveTo>
                    <a:pt x="95880" y="0"/>
                  </a:moveTo>
                  <a:lnTo>
                    <a:pt x="334723" y="0"/>
                  </a:lnTo>
                  <a:cubicBezTo>
                    <a:pt x="387678" y="0"/>
                    <a:pt x="430603" y="42925"/>
                    <a:pt x="430603" y="95880"/>
                  </a:cubicBezTo>
                  <a:cubicBezTo>
                    <a:pt x="430603" y="148835"/>
                    <a:pt x="387678" y="191760"/>
                    <a:pt x="334723" y="191760"/>
                  </a:cubicBezTo>
                  <a:lnTo>
                    <a:pt x="95880" y="191760"/>
                  </a:lnTo>
                  <a:cubicBezTo>
                    <a:pt x="42925" y="191760"/>
                    <a:pt x="0" y="148835"/>
                    <a:pt x="0" y="95880"/>
                  </a:cubicBezTo>
                  <a:cubicBezTo>
                    <a:pt x="0" y="42925"/>
                    <a:pt x="42925" y="0"/>
                    <a:pt x="95880" y="0"/>
                  </a:cubicBezTo>
                  <a:close/>
                </a:path>
              </a:pathLst>
            </a:custGeom>
            <a:solidFill>
              <a:srgbClr val="A3CF62"/>
            </a:solidFill>
            <a:ln w="10200" cap="flat">
              <a:solidFill>
                <a:srgbClr val="A3CF62"/>
              </a:solidFill>
              <a:round/>
            </a:ln>
          </p:spPr>
          <p:txBody>
            <a:bodyPr wrap="none" lIns="0" tIns="0" rIns="0" bIns="22500" rtlCol="0" anchor="ctr"/>
            <a:p>
              <a:pPr algn="ctr">
                <a:lnSpc>
                  <a:spcPct val="100000"/>
                </a:lnSpc>
              </a:pPr>
              <a:r>
                <a:rPr sz="1200" b="1">
                  <a:solidFill>
                    <a:srgbClr val="FFFFFF"/>
                  </a:solidFill>
                  <a:latin typeface="微软雅黑" panose="020B0503020204020204" charset="-122"/>
                </a:rPr>
                <a:t>GAN</a:t>
              </a:r>
              <a:endParaRPr sz="1200" b="1">
                <a:solidFill>
                  <a:srgbClr val="FFFFFF"/>
                </a:solidFill>
                <a:latin typeface="微软雅黑" panose="020B0503020204020204" charset="-122"/>
              </a:endParaRPr>
            </a:p>
          </p:txBody>
        </p:sp>
        <p:sp>
          <p:nvSpPr>
            <p:cNvPr id="110" name="MainTopic"/>
            <p:cNvSpPr/>
            <p:nvPr/>
          </p:nvSpPr>
          <p:spPr>
            <a:xfrm>
              <a:off x="5529384" y="3443111"/>
              <a:ext cx="857643" cy="191760"/>
            </a:xfrm>
            <a:custGeom>
              <a:avLst/>
              <a:gdLst>
                <a:gd name="rtl" fmla="*/ 93582 w 857643"/>
                <a:gd name="rtt" fmla="*/ 28730 h 191760"/>
                <a:gd name="rtr" fmla="*/ 762702 w 857643"/>
                <a:gd name="rtb" fmla="*/ 159290 h 191760"/>
              </a:gdLst>
              <a:ahLst/>
              <a:cxnLst/>
              <a:rect l="rtl" t="rtt" r="rtr" b="rtb"/>
              <a:pathLst>
                <a:path w="857643" h="191760">
                  <a:moveTo>
                    <a:pt x="95880" y="0"/>
                  </a:moveTo>
                  <a:lnTo>
                    <a:pt x="761763" y="0"/>
                  </a:lnTo>
                  <a:cubicBezTo>
                    <a:pt x="814718" y="0"/>
                    <a:pt x="857643" y="42925"/>
                    <a:pt x="857643" y="95880"/>
                  </a:cubicBezTo>
                  <a:cubicBezTo>
                    <a:pt x="857643" y="148835"/>
                    <a:pt x="814718" y="191760"/>
                    <a:pt x="761763" y="191760"/>
                  </a:cubicBezTo>
                  <a:lnTo>
                    <a:pt x="95880" y="191760"/>
                  </a:lnTo>
                  <a:cubicBezTo>
                    <a:pt x="42925" y="191760"/>
                    <a:pt x="0" y="148835"/>
                    <a:pt x="0" y="95880"/>
                  </a:cubicBezTo>
                  <a:cubicBezTo>
                    <a:pt x="0" y="42925"/>
                    <a:pt x="42925" y="0"/>
                    <a:pt x="95880" y="0"/>
                  </a:cubicBezTo>
                  <a:close/>
                </a:path>
              </a:pathLst>
            </a:custGeom>
            <a:solidFill>
              <a:srgbClr val="918EDD"/>
            </a:solidFill>
            <a:ln w="10200" cap="flat">
              <a:solidFill>
                <a:srgbClr val="918EDD"/>
              </a:solidFill>
              <a:round/>
            </a:ln>
          </p:spPr>
          <p:txBody>
            <a:bodyPr wrap="none" lIns="0" tIns="0" rIns="0" bIns="22500" rtlCol="0" anchor="ctr"/>
            <a:p>
              <a:pPr algn="ctr">
                <a:lnSpc>
                  <a:spcPct val="100000"/>
                </a:lnSpc>
              </a:pPr>
              <a:r>
                <a:rPr sz="1200" b="1">
                  <a:solidFill>
                    <a:srgbClr val="FFFFFF"/>
                  </a:solidFill>
                  <a:latin typeface="微软雅黑" panose="020B0503020204020204" charset="-122"/>
                </a:rPr>
                <a:t>Unsupervised</a:t>
              </a:r>
              <a:endParaRPr sz="1200" b="1">
                <a:solidFill>
                  <a:srgbClr val="FFFFFF"/>
                </a:solidFill>
                <a:latin typeface="微软雅黑" panose="020B0503020204020204" charset="-122"/>
              </a:endParaRPr>
            </a:p>
          </p:txBody>
        </p:sp>
        <p:sp>
          <p:nvSpPr>
            <p:cNvPr id="112" name="MainTopic"/>
            <p:cNvSpPr/>
            <p:nvPr/>
          </p:nvSpPr>
          <p:spPr>
            <a:xfrm>
              <a:off x="5657224" y="2735378"/>
              <a:ext cx="729803" cy="191760"/>
            </a:xfrm>
            <a:custGeom>
              <a:avLst/>
              <a:gdLst>
                <a:gd name="rtl" fmla="*/ 93582 w 729803"/>
                <a:gd name="rtt" fmla="*/ 28730 h 191760"/>
                <a:gd name="rtr" fmla="*/ 634862 w 729803"/>
                <a:gd name="rtb" fmla="*/ 159290 h 191760"/>
              </a:gdLst>
              <a:ahLst/>
              <a:cxnLst/>
              <a:rect l="rtl" t="rtt" r="rtr" b="rtb"/>
              <a:pathLst>
                <a:path w="729803" h="191760">
                  <a:moveTo>
                    <a:pt x="95880" y="0"/>
                  </a:moveTo>
                  <a:lnTo>
                    <a:pt x="633923" y="0"/>
                  </a:lnTo>
                  <a:cubicBezTo>
                    <a:pt x="686878" y="0"/>
                    <a:pt x="729803" y="42925"/>
                    <a:pt x="729803" y="95880"/>
                  </a:cubicBezTo>
                  <a:cubicBezTo>
                    <a:pt x="729803" y="148835"/>
                    <a:pt x="686878" y="191760"/>
                    <a:pt x="633923" y="191760"/>
                  </a:cubicBezTo>
                  <a:lnTo>
                    <a:pt x="95880" y="191760"/>
                  </a:lnTo>
                  <a:cubicBezTo>
                    <a:pt x="42925" y="191760"/>
                    <a:pt x="0" y="148835"/>
                    <a:pt x="0" y="95880"/>
                  </a:cubicBezTo>
                  <a:cubicBezTo>
                    <a:pt x="0" y="42925"/>
                    <a:pt x="42925" y="0"/>
                    <a:pt x="95880" y="0"/>
                  </a:cubicBezTo>
                  <a:close/>
                </a:path>
              </a:pathLst>
            </a:custGeom>
            <a:solidFill>
              <a:srgbClr val="EFAB94"/>
            </a:solidFill>
            <a:ln w="10200" cap="flat">
              <a:solidFill>
                <a:srgbClr val="EFAB94"/>
              </a:solidFill>
              <a:round/>
            </a:ln>
          </p:spPr>
          <p:txBody>
            <a:bodyPr wrap="none" lIns="0" tIns="0" rIns="0" bIns="22500" rtlCol="0" anchor="ctr"/>
            <a:p>
              <a:pPr algn="ctr">
                <a:lnSpc>
                  <a:spcPct val="100000"/>
                </a:lnSpc>
              </a:pPr>
              <a:r>
                <a:rPr sz="1200" b="1">
                  <a:solidFill>
                    <a:srgbClr val="FFFFFF"/>
                  </a:solidFill>
                  <a:latin typeface="微软雅黑" panose="020B0503020204020204" charset="-122"/>
                </a:rPr>
                <a:t>Supervised</a:t>
              </a:r>
              <a:endParaRPr sz="1200" b="1">
                <a:solidFill>
                  <a:srgbClr val="FFFFFF"/>
                </a:solidFill>
                <a:latin typeface="微软雅黑" panose="020B0503020204020204" charset="-122"/>
              </a:endParaRPr>
            </a:p>
          </p:txBody>
        </p:sp>
        <p:sp>
          <p:nvSpPr>
            <p:cNvPr id="114" name="SubTopic"/>
            <p:cNvSpPr/>
            <p:nvPr/>
          </p:nvSpPr>
          <p:spPr>
            <a:xfrm>
              <a:off x="8435866" y="2020169"/>
              <a:ext cx="437352" cy="196809"/>
            </a:xfrm>
            <a:custGeom>
              <a:avLst/>
              <a:gdLst>
                <a:gd name="rtl" fmla="*/ 65677 w 437352"/>
                <a:gd name="rtt" fmla="*/ 38055 h 196809"/>
                <a:gd name="rtr" fmla="*/ 370317 w 437352"/>
                <a:gd name="rtb" fmla="*/ 155015 h 196809"/>
              </a:gdLst>
              <a:ahLst/>
              <a:cxnLst/>
              <a:rect l="rtl" t="rtt" r="rtr" b="rtb"/>
              <a:pathLst>
                <a:path w="437352" h="196809">
                  <a:moveTo>
                    <a:pt x="0" y="98405"/>
                  </a:moveTo>
                  <a:cubicBezTo>
                    <a:pt x="0" y="44057"/>
                    <a:pt x="97905" y="0"/>
                    <a:pt x="218677" y="0"/>
                  </a:cubicBezTo>
                  <a:cubicBezTo>
                    <a:pt x="339448" y="0"/>
                    <a:pt x="437352" y="44057"/>
                    <a:pt x="437352" y="98405"/>
                  </a:cubicBezTo>
                  <a:cubicBezTo>
                    <a:pt x="437352" y="152752"/>
                    <a:pt x="339448" y="196809"/>
                    <a:pt x="218677" y="196809"/>
                  </a:cubicBezTo>
                  <a:cubicBezTo>
                    <a:pt x="97905" y="196809"/>
                    <a:pt x="0" y="152752"/>
                    <a:pt x="0" y="98405"/>
                  </a:cubicBezTo>
                  <a:close/>
                </a:path>
              </a:pathLst>
            </a:custGeom>
            <a:solidFill>
              <a:srgbClr val="57C1F4"/>
            </a:solidFill>
            <a:ln w="3400" cap="flat">
              <a:solidFill>
                <a:srgbClr val="57C1F4"/>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Resnet</a:t>
              </a:r>
              <a:endParaRPr sz="1000" b="1">
                <a:solidFill>
                  <a:srgbClr val="303030"/>
                </a:solidFill>
                <a:latin typeface="微软雅黑" panose="020B0503020204020204" charset="-122"/>
              </a:endParaRPr>
            </a:p>
          </p:txBody>
        </p:sp>
        <p:sp>
          <p:nvSpPr>
            <p:cNvPr id="116" name="SubTopic"/>
            <p:cNvSpPr/>
            <p:nvPr/>
          </p:nvSpPr>
          <p:spPr>
            <a:xfrm>
              <a:off x="8435866" y="2239078"/>
              <a:ext cx="468632" cy="210885"/>
            </a:xfrm>
            <a:custGeom>
              <a:avLst/>
              <a:gdLst>
                <a:gd name="rtl" fmla="*/ 50037 w 468632"/>
                <a:gd name="rtt" fmla="*/ 45093 h 210885"/>
                <a:gd name="rtr" fmla="*/ 417237 w 468632"/>
                <a:gd name="rtb" fmla="*/ 162053 h 210885"/>
              </a:gdLst>
              <a:ahLst/>
              <a:cxnLst/>
              <a:rect l="rtl" t="rtt" r="rtr" b="rtb"/>
              <a:pathLst>
                <a:path w="468632" h="210885">
                  <a:moveTo>
                    <a:pt x="0" y="105443"/>
                  </a:moveTo>
                  <a:cubicBezTo>
                    <a:pt x="0" y="47208"/>
                    <a:pt x="104907" y="0"/>
                    <a:pt x="234317" y="0"/>
                  </a:cubicBezTo>
                  <a:cubicBezTo>
                    <a:pt x="363725" y="0"/>
                    <a:pt x="468632" y="47208"/>
                    <a:pt x="468632" y="105443"/>
                  </a:cubicBezTo>
                  <a:cubicBezTo>
                    <a:pt x="468632" y="163677"/>
                    <a:pt x="363725" y="210885"/>
                    <a:pt x="234317" y="210885"/>
                  </a:cubicBezTo>
                  <a:cubicBezTo>
                    <a:pt x="104907" y="210885"/>
                    <a:pt x="0" y="163677"/>
                    <a:pt x="0" y="105443"/>
                  </a:cubicBezTo>
                  <a:close/>
                </a:path>
              </a:pathLst>
            </a:custGeom>
            <a:solidFill>
              <a:srgbClr val="57C1F4"/>
            </a:solidFill>
            <a:ln w="3400" cap="flat">
              <a:solidFill>
                <a:srgbClr val="57C1F4"/>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Densnet</a:t>
              </a:r>
              <a:endParaRPr sz="1000" b="1">
                <a:solidFill>
                  <a:srgbClr val="303030"/>
                </a:solidFill>
                <a:latin typeface="微软雅黑" panose="020B0503020204020204" charset="-122"/>
              </a:endParaRPr>
            </a:p>
          </p:txBody>
        </p:sp>
        <p:sp>
          <p:nvSpPr>
            <p:cNvPr id="119" name="SubTopic"/>
            <p:cNvSpPr/>
            <p:nvPr/>
          </p:nvSpPr>
          <p:spPr>
            <a:xfrm>
              <a:off x="8324346" y="2562163"/>
              <a:ext cx="431912" cy="194361"/>
            </a:xfrm>
            <a:custGeom>
              <a:avLst/>
              <a:gdLst>
                <a:gd name="rtl" fmla="*/ 68397 w 431912"/>
                <a:gd name="rtt" fmla="*/ 36831 h 194361"/>
                <a:gd name="rtr" fmla="*/ 362157 w 431912"/>
                <a:gd name="rtb" fmla="*/ 153791 h 194361"/>
              </a:gdLst>
              <a:ahLst/>
              <a:cxnLst/>
              <a:rect l="rtl" t="rtt" r="rtr" b="rtb"/>
              <a:pathLst>
                <a:path w="431912" h="194361">
                  <a:moveTo>
                    <a:pt x="0" y="97181"/>
                  </a:moveTo>
                  <a:cubicBezTo>
                    <a:pt x="0" y="43509"/>
                    <a:pt x="96687" y="0"/>
                    <a:pt x="215957" y="0"/>
                  </a:cubicBezTo>
                  <a:cubicBezTo>
                    <a:pt x="335226" y="0"/>
                    <a:pt x="431912" y="43509"/>
                    <a:pt x="431912" y="97181"/>
                  </a:cubicBezTo>
                  <a:cubicBezTo>
                    <a:pt x="431912" y="150852"/>
                    <a:pt x="335226" y="194361"/>
                    <a:pt x="215957" y="194361"/>
                  </a:cubicBezTo>
                  <a:cubicBezTo>
                    <a:pt x="96687" y="194361"/>
                    <a:pt x="0" y="150852"/>
                    <a:pt x="0" y="97181"/>
                  </a:cubicBezTo>
                  <a:close/>
                </a:path>
              </a:pathLst>
            </a:custGeom>
            <a:solidFill>
              <a:srgbClr val="32C5C4"/>
            </a:solidFill>
            <a:ln w="3400" cap="flat">
              <a:solidFill>
                <a:srgbClr val="32C5C4"/>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Global</a:t>
              </a:r>
              <a:endParaRPr sz="1000" b="1">
                <a:solidFill>
                  <a:srgbClr val="303030"/>
                </a:solidFill>
                <a:latin typeface="微软雅黑" panose="020B0503020204020204" charset="-122"/>
              </a:endParaRPr>
            </a:p>
          </p:txBody>
        </p:sp>
        <p:sp>
          <p:nvSpPr>
            <p:cNvPr id="121" name="SubTopic"/>
            <p:cNvSpPr/>
            <p:nvPr/>
          </p:nvSpPr>
          <p:spPr>
            <a:xfrm>
              <a:off x="8324346" y="2778624"/>
              <a:ext cx="416952" cy="187629"/>
            </a:xfrm>
            <a:custGeom>
              <a:avLst/>
              <a:gdLst>
                <a:gd name="rtl" fmla="*/ 75877 w 416952"/>
                <a:gd name="rtt" fmla="*/ 33465 h 187629"/>
                <a:gd name="rtr" fmla="*/ 339717 w 416952"/>
                <a:gd name="rtb" fmla="*/ 150425 h 187629"/>
              </a:gdLst>
              <a:ahLst/>
              <a:cxnLst/>
              <a:rect l="rtl" t="rtt" r="rtr" b="rtb"/>
              <a:pathLst>
                <a:path w="416952" h="187629">
                  <a:moveTo>
                    <a:pt x="0" y="93815"/>
                  </a:moveTo>
                  <a:cubicBezTo>
                    <a:pt x="0" y="42002"/>
                    <a:pt x="93339" y="0"/>
                    <a:pt x="208477" y="0"/>
                  </a:cubicBezTo>
                  <a:cubicBezTo>
                    <a:pt x="323615" y="0"/>
                    <a:pt x="416952" y="42002"/>
                    <a:pt x="416952" y="93815"/>
                  </a:cubicBezTo>
                  <a:cubicBezTo>
                    <a:pt x="416952" y="145627"/>
                    <a:pt x="323615" y="187629"/>
                    <a:pt x="208477" y="187629"/>
                  </a:cubicBezTo>
                  <a:cubicBezTo>
                    <a:pt x="93339" y="187629"/>
                    <a:pt x="0" y="145627"/>
                    <a:pt x="0" y="93815"/>
                  </a:cubicBezTo>
                  <a:close/>
                </a:path>
              </a:pathLst>
            </a:custGeom>
            <a:solidFill>
              <a:srgbClr val="32C5C4"/>
            </a:solidFill>
            <a:ln w="3400" cap="flat">
              <a:solidFill>
                <a:srgbClr val="32C5C4"/>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Local </a:t>
              </a:r>
              <a:endParaRPr sz="1000" b="1">
                <a:solidFill>
                  <a:srgbClr val="303030"/>
                </a:solidFill>
                <a:latin typeface="微软雅黑" panose="020B0503020204020204" charset="-122"/>
              </a:endParaRPr>
            </a:p>
          </p:txBody>
        </p:sp>
        <p:sp>
          <p:nvSpPr>
            <p:cNvPr id="123" name="SubTopic"/>
            <p:cNvSpPr/>
            <p:nvPr/>
          </p:nvSpPr>
          <p:spPr>
            <a:xfrm>
              <a:off x="8191054" y="3618611"/>
              <a:ext cx="567052" cy="255173"/>
            </a:xfrm>
            <a:custGeom>
              <a:avLst/>
              <a:gdLst>
                <a:gd name="rtl" fmla="*/ 39406 w 567052"/>
                <a:gd name="rtt" fmla="*/ 67237 h 255173"/>
                <a:gd name="rtr" fmla="*/ 526286 w 567052"/>
                <a:gd name="rtb" fmla="*/ 184197 h 255173"/>
              </a:gdLst>
              <a:ahLst/>
              <a:cxnLst/>
              <a:rect l="rtl" t="rtt" r="rtr" b="rtb"/>
              <a:pathLst>
                <a:path w="567052" h="255173">
                  <a:moveTo>
                    <a:pt x="0" y="127587"/>
                  </a:moveTo>
                  <a:cubicBezTo>
                    <a:pt x="0" y="57123"/>
                    <a:pt x="126939" y="0"/>
                    <a:pt x="283526" y="0"/>
                  </a:cubicBezTo>
                  <a:cubicBezTo>
                    <a:pt x="440113" y="0"/>
                    <a:pt x="567052" y="57123"/>
                    <a:pt x="567052" y="127587"/>
                  </a:cubicBezTo>
                  <a:cubicBezTo>
                    <a:pt x="567052" y="198051"/>
                    <a:pt x="440113" y="255173"/>
                    <a:pt x="283526" y="255173"/>
                  </a:cubicBezTo>
                  <a:cubicBezTo>
                    <a:pt x="126939" y="255173"/>
                    <a:pt x="0" y="198051"/>
                    <a:pt x="0" y="127587"/>
                  </a:cubicBezTo>
                  <a:close/>
                </a:path>
              </a:pathLst>
            </a:custGeom>
            <a:solidFill>
              <a:srgbClr val="58A8D0"/>
            </a:solidFill>
            <a:ln w="3400" cap="flat">
              <a:solidFill>
                <a:srgbClr val="ED9548"/>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re-Ranking</a:t>
              </a:r>
              <a:endParaRPr sz="1000" b="1">
                <a:solidFill>
                  <a:srgbClr val="303030"/>
                </a:solidFill>
                <a:latin typeface="微软雅黑" panose="020B0503020204020204" charset="-122"/>
              </a:endParaRPr>
            </a:p>
          </p:txBody>
        </p:sp>
        <p:sp>
          <p:nvSpPr>
            <p:cNvPr id="125" name="SubTopic"/>
            <p:cNvSpPr/>
            <p:nvPr/>
          </p:nvSpPr>
          <p:spPr>
            <a:xfrm>
              <a:off x="8191076" y="3895883"/>
              <a:ext cx="857300" cy="385784"/>
            </a:xfrm>
            <a:custGeom>
              <a:avLst/>
              <a:gdLst>
                <a:gd name="rtl" fmla="*/ 41732 w 857300"/>
                <a:gd name="rtt" fmla="*/ 132543 h 385784"/>
                <a:gd name="rtr" fmla="*/ 814212 w 857300"/>
                <a:gd name="rtb" fmla="*/ 249503 h 385784"/>
              </a:gdLst>
              <a:ahLst/>
              <a:cxnLst/>
              <a:rect l="rtl" t="rtt" r="rtr" b="rtb"/>
              <a:pathLst>
                <a:path w="857300" h="385784">
                  <a:moveTo>
                    <a:pt x="0" y="192893"/>
                  </a:moveTo>
                  <a:cubicBezTo>
                    <a:pt x="0" y="86361"/>
                    <a:pt x="191914" y="0"/>
                    <a:pt x="428652" y="0"/>
                  </a:cubicBezTo>
                  <a:cubicBezTo>
                    <a:pt x="665387" y="0"/>
                    <a:pt x="857300" y="86361"/>
                    <a:pt x="857300" y="192893"/>
                  </a:cubicBezTo>
                  <a:cubicBezTo>
                    <a:pt x="857300" y="299424"/>
                    <a:pt x="665387" y="385784"/>
                    <a:pt x="428652" y="385784"/>
                  </a:cubicBezTo>
                  <a:cubicBezTo>
                    <a:pt x="191914" y="385784"/>
                    <a:pt x="0" y="299424"/>
                    <a:pt x="0" y="192893"/>
                  </a:cubicBezTo>
                  <a:close/>
                </a:path>
              </a:pathLst>
            </a:custGeom>
            <a:solidFill>
              <a:srgbClr val="58A8D0"/>
            </a:solidFill>
            <a:ln w="3400" cap="flat">
              <a:solidFill>
                <a:srgbClr val="ED9548"/>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Triple/Center loss</a:t>
              </a:r>
              <a:endParaRPr sz="1000" b="1">
                <a:solidFill>
                  <a:srgbClr val="303030"/>
                </a:solidFill>
                <a:latin typeface="微软雅黑" panose="020B0503020204020204" charset="-122"/>
              </a:endParaRPr>
            </a:p>
          </p:txBody>
        </p:sp>
        <p:sp>
          <p:nvSpPr>
            <p:cNvPr id="127" name="SubTopic"/>
            <p:cNvSpPr/>
            <p:nvPr/>
          </p:nvSpPr>
          <p:spPr>
            <a:xfrm>
              <a:off x="8191052" y="4303769"/>
              <a:ext cx="796487" cy="358418"/>
            </a:xfrm>
            <a:custGeom>
              <a:avLst/>
              <a:gdLst>
                <a:gd name="rtl" fmla="*/ 41242 w 796487"/>
                <a:gd name="rtt" fmla="*/ 118860 h 358418"/>
                <a:gd name="rtr" fmla="*/ 753882 w 796487"/>
                <a:gd name="rtb" fmla="*/ 235820 h 358418"/>
              </a:gdLst>
              <a:ahLst/>
              <a:cxnLst/>
              <a:rect l="rtl" t="rtt" r="rtr" b="rtb"/>
              <a:pathLst>
                <a:path w="796487" h="358418">
                  <a:moveTo>
                    <a:pt x="0" y="179210"/>
                  </a:moveTo>
                  <a:cubicBezTo>
                    <a:pt x="0" y="80235"/>
                    <a:pt x="178300" y="0"/>
                    <a:pt x="398242" y="0"/>
                  </a:cubicBezTo>
                  <a:cubicBezTo>
                    <a:pt x="618188" y="0"/>
                    <a:pt x="796487" y="80235"/>
                    <a:pt x="796487" y="179210"/>
                  </a:cubicBezTo>
                  <a:cubicBezTo>
                    <a:pt x="796487" y="278184"/>
                    <a:pt x="618188" y="358418"/>
                    <a:pt x="398242" y="358418"/>
                  </a:cubicBezTo>
                  <a:cubicBezTo>
                    <a:pt x="178300" y="358418"/>
                    <a:pt x="0" y="278184"/>
                    <a:pt x="0" y="179210"/>
                  </a:cubicBezTo>
                  <a:close/>
                </a:path>
              </a:pathLst>
            </a:custGeom>
            <a:solidFill>
              <a:srgbClr val="58A8D0"/>
            </a:solidFill>
            <a:ln w="3400" cap="flat">
              <a:solidFill>
                <a:srgbClr val="ED9548"/>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Random Erasing</a:t>
              </a:r>
              <a:endParaRPr sz="1000" b="1">
                <a:solidFill>
                  <a:srgbClr val="303030"/>
                </a:solidFill>
                <a:latin typeface="微软雅黑" panose="020B0503020204020204" charset="-122"/>
              </a:endParaRPr>
            </a:p>
          </p:txBody>
        </p:sp>
        <p:sp>
          <p:nvSpPr>
            <p:cNvPr id="130" name="SubTopic"/>
            <p:cNvSpPr/>
            <p:nvPr/>
          </p:nvSpPr>
          <p:spPr>
            <a:xfrm>
              <a:off x="5061966" y="2534556"/>
              <a:ext cx="503472" cy="226563"/>
            </a:xfrm>
            <a:custGeom>
              <a:avLst/>
              <a:gdLst>
                <a:gd name="rtl" fmla="*/ 38897 w 503472"/>
                <a:gd name="rtt" fmla="*/ 52932 h 226563"/>
                <a:gd name="rtr" fmla="*/ 463217 w 503472"/>
                <a:gd name="rtb" fmla="*/ 169892 h 226563"/>
              </a:gdLst>
              <a:ahLst/>
              <a:cxnLst/>
              <a:rect l="rtl" t="rtt" r="rtr" b="rtb"/>
              <a:pathLst>
                <a:path w="503472" h="226563">
                  <a:moveTo>
                    <a:pt x="0" y="113282"/>
                  </a:moveTo>
                  <a:cubicBezTo>
                    <a:pt x="0" y="50718"/>
                    <a:pt x="112707" y="0"/>
                    <a:pt x="251737" y="0"/>
                  </a:cubicBezTo>
                  <a:cubicBezTo>
                    <a:pt x="390765" y="0"/>
                    <a:pt x="503472" y="50718"/>
                    <a:pt x="503472" y="113282"/>
                  </a:cubicBezTo>
                  <a:cubicBezTo>
                    <a:pt x="503472" y="175845"/>
                    <a:pt x="390765" y="226563"/>
                    <a:pt x="251737" y="226563"/>
                  </a:cubicBezTo>
                  <a:cubicBezTo>
                    <a:pt x="112707" y="226563"/>
                    <a:pt x="0" y="175845"/>
                    <a:pt x="0" y="113282"/>
                  </a:cubicBezTo>
                  <a:close/>
                </a:path>
              </a:pathLst>
            </a:custGeom>
            <a:solidFill>
              <a:srgbClr val="EFAB94"/>
            </a:solidFill>
            <a:ln w="3400" cap="flat">
              <a:solidFill>
                <a:srgbClr val="EFAB94"/>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PCB+RRP</a:t>
              </a:r>
              <a:endParaRPr sz="1000" b="1">
                <a:solidFill>
                  <a:srgbClr val="303030"/>
                </a:solidFill>
                <a:latin typeface="微软雅黑" panose="020B0503020204020204" charset="-122"/>
              </a:endParaRPr>
            </a:p>
          </p:txBody>
        </p:sp>
        <p:sp>
          <p:nvSpPr>
            <p:cNvPr id="132" name="SubTopic"/>
            <p:cNvSpPr/>
            <p:nvPr/>
          </p:nvSpPr>
          <p:spPr>
            <a:xfrm>
              <a:off x="4799353" y="2783221"/>
              <a:ext cx="766081" cy="344736"/>
            </a:xfrm>
            <a:custGeom>
              <a:avLst/>
              <a:gdLst>
                <a:gd name="rtl" fmla="*/ 41001 w 766081"/>
                <a:gd name="rtt" fmla="*/ 112018 h 344736"/>
                <a:gd name="rtr" fmla="*/ 723721 w 766081"/>
                <a:gd name="rtb" fmla="*/ 228978 h 344736"/>
              </a:gdLst>
              <a:ahLst/>
              <a:cxnLst/>
              <a:rect l="rtl" t="rtt" r="rtr" b="rtb"/>
              <a:pathLst>
                <a:path w="766081" h="344736">
                  <a:moveTo>
                    <a:pt x="0" y="172368"/>
                  </a:moveTo>
                  <a:cubicBezTo>
                    <a:pt x="0" y="77172"/>
                    <a:pt x="171493" y="0"/>
                    <a:pt x="383041" y="0"/>
                  </a:cubicBezTo>
                  <a:cubicBezTo>
                    <a:pt x="594589" y="0"/>
                    <a:pt x="766081" y="77172"/>
                    <a:pt x="766081" y="172368"/>
                  </a:cubicBezTo>
                  <a:cubicBezTo>
                    <a:pt x="766081" y="267564"/>
                    <a:pt x="594589" y="344736"/>
                    <a:pt x="383041" y="344736"/>
                  </a:cubicBezTo>
                  <a:cubicBezTo>
                    <a:pt x="171493" y="344736"/>
                    <a:pt x="0" y="267564"/>
                    <a:pt x="0" y="172368"/>
                  </a:cubicBezTo>
                  <a:close/>
                </a:path>
              </a:pathLst>
            </a:custGeom>
            <a:solidFill>
              <a:srgbClr val="EFAB94"/>
            </a:solidFill>
            <a:ln w="3400" cap="flat">
              <a:solidFill>
                <a:srgbClr val="EFAB94"/>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Strong Baseline</a:t>
              </a:r>
              <a:endParaRPr sz="1000" b="1">
                <a:solidFill>
                  <a:srgbClr val="303030"/>
                </a:solidFill>
                <a:latin typeface="微软雅黑" panose="020B0503020204020204" charset="-122"/>
              </a:endParaRPr>
            </a:p>
          </p:txBody>
        </p:sp>
        <p:sp>
          <p:nvSpPr>
            <p:cNvPr id="134" name="SubTopic"/>
            <p:cNvSpPr/>
            <p:nvPr/>
          </p:nvSpPr>
          <p:spPr>
            <a:xfrm>
              <a:off x="5060074" y="3667945"/>
              <a:ext cx="377512" cy="169881"/>
            </a:xfrm>
            <a:custGeom>
              <a:avLst/>
              <a:gdLst>
                <a:gd name="rtl" fmla="*/ 95597 w 377512"/>
                <a:gd name="rtt" fmla="*/ 24591 h 169881"/>
                <a:gd name="rtr" fmla="*/ 280557 w 377512"/>
                <a:gd name="rtb" fmla="*/ 141551 h 169881"/>
              </a:gdLst>
              <a:ahLst/>
              <a:cxnLst/>
              <a:rect l="rtl" t="rtt" r="rtr" b="rtb"/>
              <a:pathLst>
                <a:path w="377512" h="169881">
                  <a:moveTo>
                    <a:pt x="0" y="84941"/>
                  </a:moveTo>
                  <a:cubicBezTo>
                    <a:pt x="0" y="38029"/>
                    <a:pt x="84509" y="0"/>
                    <a:pt x="188757" y="0"/>
                  </a:cubicBezTo>
                  <a:cubicBezTo>
                    <a:pt x="293004" y="0"/>
                    <a:pt x="377512" y="38029"/>
                    <a:pt x="377512" y="84941"/>
                  </a:cubicBezTo>
                  <a:cubicBezTo>
                    <a:pt x="377512" y="131852"/>
                    <a:pt x="293004" y="169881"/>
                    <a:pt x="188757" y="169881"/>
                  </a:cubicBezTo>
                  <a:cubicBezTo>
                    <a:pt x="84509" y="169881"/>
                    <a:pt x="0" y="131852"/>
                    <a:pt x="0" y="84941"/>
                  </a:cubicBezTo>
                  <a:close/>
                </a:path>
              </a:pathLst>
            </a:custGeom>
            <a:solidFill>
              <a:srgbClr val="918EDD"/>
            </a:solidFill>
            <a:ln w="3400" cap="flat">
              <a:solidFill>
                <a:srgbClr val="918EDD"/>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SSG</a:t>
              </a:r>
              <a:endParaRPr sz="1000" b="1">
                <a:solidFill>
                  <a:srgbClr val="303030"/>
                </a:solidFill>
                <a:latin typeface="微软雅黑" panose="020B0503020204020204" charset="-122"/>
              </a:endParaRPr>
            </a:p>
          </p:txBody>
        </p:sp>
        <p:sp>
          <p:nvSpPr>
            <p:cNvPr id="136" name="SubTopic"/>
            <p:cNvSpPr/>
            <p:nvPr/>
          </p:nvSpPr>
          <p:spPr>
            <a:xfrm>
              <a:off x="4536061" y="3240159"/>
              <a:ext cx="901530" cy="405688"/>
            </a:xfrm>
            <a:custGeom>
              <a:avLst/>
              <a:gdLst>
                <a:gd name="rtl" fmla="*/ 42085 w 901530"/>
                <a:gd name="rtt" fmla="*/ 142494 h 405688"/>
                <a:gd name="rtr" fmla="*/ 858085 w 901530"/>
                <a:gd name="rtb" fmla="*/ 259454 h 405688"/>
              </a:gdLst>
              <a:ahLst/>
              <a:cxnLst/>
              <a:rect l="rtl" t="rtt" r="rtr" b="rtb"/>
              <a:pathLst>
                <a:path w="901530" h="405688">
                  <a:moveTo>
                    <a:pt x="0" y="202844"/>
                  </a:moveTo>
                  <a:cubicBezTo>
                    <a:pt x="0" y="90817"/>
                    <a:pt x="201815" y="0"/>
                    <a:pt x="450765" y="0"/>
                  </a:cubicBezTo>
                  <a:cubicBezTo>
                    <a:pt x="699717" y="0"/>
                    <a:pt x="901530" y="90817"/>
                    <a:pt x="901530" y="202844"/>
                  </a:cubicBezTo>
                  <a:cubicBezTo>
                    <a:pt x="901530" y="314872"/>
                    <a:pt x="699717" y="405688"/>
                    <a:pt x="450765" y="405688"/>
                  </a:cubicBezTo>
                  <a:cubicBezTo>
                    <a:pt x="201815" y="405688"/>
                    <a:pt x="0" y="314872"/>
                    <a:pt x="0" y="202844"/>
                  </a:cubicBezTo>
                  <a:close/>
                </a:path>
              </a:pathLst>
            </a:custGeom>
            <a:solidFill>
              <a:srgbClr val="918EDD"/>
            </a:solidFill>
            <a:ln w="3400" cap="flat">
              <a:solidFill>
                <a:srgbClr val="918EDD"/>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Attention Learning</a:t>
              </a:r>
              <a:endParaRPr sz="1000" b="1">
                <a:solidFill>
                  <a:srgbClr val="303030"/>
                </a:solidFill>
                <a:latin typeface="微软雅黑" panose="020B0503020204020204" charset="-122"/>
              </a:endParaRPr>
            </a:p>
          </p:txBody>
        </p:sp>
        <p:sp>
          <p:nvSpPr>
            <p:cNvPr id="138" name="SubTopic"/>
            <p:cNvSpPr/>
            <p:nvPr/>
          </p:nvSpPr>
          <p:spPr>
            <a:xfrm>
              <a:off x="5051564" y="3950026"/>
              <a:ext cx="813073" cy="365884"/>
            </a:xfrm>
            <a:custGeom>
              <a:avLst/>
              <a:gdLst>
                <a:gd name="rtl" fmla="*/ 41378 w 813073"/>
                <a:gd name="rtt" fmla="*/ 122591 h 365884"/>
                <a:gd name="rtr" fmla="*/ 770338 w 813073"/>
                <a:gd name="rtb" fmla="*/ 239551 h 365884"/>
              </a:gdLst>
              <a:ahLst/>
              <a:cxnLst/>
              <a:rect l="rtl" t="rtt" r="rtr" b="rtb"/>
              <a:pathLst>
                <a:path w="813073" h="365884">
                  <a:moveTo>
                    <a:pt x="0" y="182941"/>
                  </a:moveTo>
                  <a:cubicBezTo>
                    <a:pt x="0" y="81906"/>
                    <a:pt x="182013" y="0"/>
                    <a:pt x="406538" y="0"/>
                  </a:cubicBezTo>
                  <a:cubicBezTo>
                    <a:pt x="631060" y="0"/>
                    <a:pt x="813073" y="81906"/>
                    <a:pt x="813073" y="182941"/>
                  </a:cubicBezTo>
                  <a:cubicBezTo>
                    <a:pt x="813073" y="283977"/>
                    <a:pt x="631060" y="365884"/>
                    <a:pt x="406538" y="365884"/>
                  </a:cubicBezTo>
                  <a:cubicBezTo>
                    <a:pt x="182013" y="365884"/>
                    <a:pt x="0" y="283977"/>
                    <a:pt x="0" y="182941"/>
                  </a:cubicBezTo>
                  <a:close/>
                </a:path>
              </a:pathLst>
            </a:custGeom>
            <a:solidFill>
              <a:srgbClr val="A3CF62"/>
            </a:solidFill>
            <a:ln w="3400" cap="flat">
              <a:solidFill>
                <a:srgbClr val="A3CF62"/>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Base Application</a:t>
              </a:r>
              <a:endParaRPr sz="1000" b="1">
                <a:solidFill>
                  <a:srgbClr val="303030"/>
                </a:solidFill>
                <a:latin typeface="微软雅黑" panose="020B0503020204020204" charset="-122"/>
              </a:endParaRPr>
            </a:p>
          </p:txBody>
        </p:sp>
        <p:sp>
          <p:nvSpPr>
            <p:cNvPr id="141" name="SubTopic"/>
            <p:cNvSpPr/>
            <p:nvPr/>
          </p:nvSpPr>
          <p:spPr>
            <a:xfrm>
              <a:off x="8191065" y="4684280"/>
              <a:ext cx="324473" cy="146013"/>
            </a:xfrm>
            <a:custGeom>
              <a:avLst/>
              <a:gdLst>
                <a:gd name="rtl" fmla="*/ 122117 w 324473"/>
                <a:gd name="rtt" fmla="*/ 12657 h 146013"/>
                <a:gd name="rtr" fmla="*/ 200997 w 324473"/>
                <a:gd name="rtb" fmla="*/ 129617 h 146013"/>
              </a:gdLst>
              <a:ahLst/>
              <a:cxnLst/>
              <a:rect l="rtl" t="rtt" r="rtr" b="rtb"/>
              <a:pathLst>
                <a:path w="324473" h="146013">
                  <a:moveTo>
                    <a:pt x="0" y="73007"/>
                  </a:moveTo>
                  <a:cubicBezTo>
                    <a:pt x="0" y="32686"/>
                    <a:pt x="72636" y="0"/>
                    <a:pt x="162237" y="0"/>
                  </a:cubicBezTo>
                  <a:cubicBezTo>
                    <a:pt x="251837" y="0"/>
                    <a:pt x="324473" y="32686"/>
                    <a:pt x="324473" y="73007"/>
                  </a:cubicBezTo>
                  <a:cubicBezTo>
                    <a:pt x="324473" y="113327"/>
                    <a:pt x="251837" y="146013"/>
                    <a:pt x="162237" y="146013"/>
                  </a:cubicBezTo>
                  <a:cubicBezTo>
                    <a:pt x="72636" y="146013"/>
                    <a:pt x="0" y="113327"/>
                    <a:pt x="0" y="73007"/>
                  </a:cubicBezTo>
                  <a:close/>
                </a:path>
              </a:pathLst>
            </a:custGeom>
            <a:solidFill>
              <a:srgbClr val="58A8D0"/>
            </a:solidFill>
            <a:ln w="3400" cap="flat">
              <a:solidFill>
                <a:srgbClr val="ED9548"/>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a:t>
              </a:r>
              <a:endParaRPr sz="1000" b="1">
                <a:solidFill>
                  <a:srgbClr val="303030"/>
                </a:solidFill>
                <a:latin typeface="微软雅黑" panose="020B0503020204020204" charset="-122"/>
              </a:endParaRPr>
            </a:p>
          </p:txBody>
        </p:sp>
        <p:sp>
          <p:nvSpPr>
            <p:cNvPr id="143" name="MainTopic"/>
            <p:cNvSpPr/>
            <p:nvPr/>
          </p:nvSpPr>
          <p:spPr>
            <a:xfrm>
              <a:off x="7668664" y="3196550"/>
              <a:ext cx="661803" cy="191760"/>
            </a:xfrm>
            <a:custGeom>
              <a:avLst/>
              <a:gdLst>
                <a:gd name="rtl" fmla="*/ 93582 w 661803"/>
                <a:gd name="rtt" fmla="*/ 28730 h 191760"/>
                <a:gd name="rtr" fmla="*/ 566862 w 661803"/>
                <a:gd name="rtb" fmla="*/ 159290 h 191760"/>
              </a:gdLst>
              <a:ahLst/>
              <a:cxnLst/>
              <a:rect l="rtl" t="rtt" r="rtr" b="rtb"/>
              <a:pathLst>
                <a:path w="661803" h="191760">
                  <a:moveTo>
                    <a:pt x="95880" y="0"/>
                  </a:moveTo>
                  <a:lnTo>
                    <a:pt x="565923" y="0"/>
                  </a:lnTo>
                  <a:cubicBezTo>
                    <a:pt x="618878" y="0"/>
                    <a:pt x="661803" y="42925"/>
                    <a:pt x="661803" y="95880"/>
                  </a:cubicBezTo>
                  <a:cubicBezTo>
                    <a:pt x="661803" y="148835"/>
                    <a:pt x="618878" y="191760"/>
                    <a:pt x="565923" y="191760"/>
                  </a:cubicBezTo>
                  <a:lnTo>
                    <a:pt x="95880" y="191760"/>
                  </a:lnTo>
                  <a:cubicBezTo>
                    <a:pt x="42925" y="191760"/>
                    <a:pt x="0" y="148835"/>
                    <a:pt x="0" y="95880"/>
                  </a:cubicBezTo>
                  <a:cubicBezTo>
                    <a:pt x="0" y="42925"/>
                    <a:pt x="42925" y="0"/>
                    <a:pt x="95880" y="0"/>
                  </a:cubicBezTo>
                  <a:close/>
                </a:path>
              </a:pathLst>
            </a:custGeom>
            <a:solidFill>
              <a:srgbClr val="C6A5C8"/>
            </a:solidFill>
            <a:ln w="10200" cap="flat">
              <a:solidFill>
                <a:srgbClr val="58A8D0"/>
              </a:solidFill>
              <a:round/>
            </a:ln>
          </p:spPr>
          <p:txBody>
            <a:bodyPr wrap="none" lIns="0" tIns="0" rIns="0" bIns="22500" rtlCol="0" anchor="ctr"/>
            <a:p>
              <a:pPr algn="ctr">
                <a:lnSpc>
                  <a:spcPct val="100000"/>
                </a:lnSpc>
              </a:pPr>
              <a:r>
                <a:rPr sz="1200" b="1">
                  <a:solidFill>
                    <a:srgbClr val="FFFFFF"/>
                  </a:solidFill>
                  <a:latin typeface="微软雅黑" panose="020B0503020204020204" charset="-122"/>
                </a:rPr>
                <a:t>Attention</a:t>
              </a:r>
              <a:endParaRPr sz="1200" b="1">
                <a:solidFill>
                  <a:srgbClr val="FFFFFF"/>
                </a:solidFill>
                <a:latin typeface="微软雅黑" panose="020B0503020204020204" charset="-122"/>
              </a:endParaRPr>
            </a:p>
          </p:txBody>
        </p:sp>
        <p:sp>
          <p:nvSpPr>
            <p:cNvPr id="145" name="SubTopic"/>
            <p:cNvSpPr/>
            <p:nvPr/>
          </p:nvSpPr>
          <p:spPr>
            <a:xfrm>
              <a:off x="8422266" y="3078453"/>
              <a:ext cx="465912" cy="209661"/>
            </a:xfrm>
            <a:custGeom>
              <a:avLst/>
              <a:gdLst>
                <a:gd name="rtl" fmla="*/ 51397 w 465912"/>
                <a:gd name="rtt" fmla="*/ 44481 h 209661"/>
                <a:gd name="rtr" fmla="*/ 413157 w 465912"/>
                <a:gd name="rtb" fmla="*/ 161441 h 209661"/>
              </a:gdLst>
              <a:ahLst/>
              <a:cxnLst/>
              <a:rect l="rtl" t="rtt" r="rtr" b="rtb"/>
              <a:pathLst>
                <a:path w="465912" h="209661">
                  <a:moveTo>
                    <a:pt x="0" y="104831"/>
                  </a:moveTo>
                  <a:cubicBezTo>
                    <a:pt x="0" y="46934"/>
                    <a:pt x="104298" y="0"/>
                    <a:pt x="232957" y="0"/>
                  </a:cubicBezTo>
                  <a:cubicBezTo>
                    <a:pt x="361614" y="0"/>
                    <a:pt x="465912" y="46934"/>
                    <a:pt x="465912" y="104831"/>
                  </a:cubicBezTo>
                  <a:cubicBezTo>
                    <a:pt x="465912" y="162727"/>
                    <a:pt x="361614" y="209661"/>
                    <a:pt x="232957" y="209661"/>
                  </a:cubicBezTo>
                  <a:cubicBezTo>
                    <a:pt x="104298" y="209661"/>
                    <a:pt x="0" y="162727"/>
                    <a:pt x="0" y="104831"/>
                  </a:cubicBezTo>
                  <a:close/>
                </a:path>
              </a:pathLst>
            </a:custGeom>
            <a:solidFill>
              <a:srgbClr val="C6A5C8"/>
            </a:solidFill>
            <a:ln w="3400" cap="flat">
              <a:solidFill>
                <a:srgbClr val="58A8D0"/>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Channel</a:t>
              </a:r>
              <a:endParaRPr sz="1000" b="1">
                <a:solidFill>
                  <a:srgbClr val="303030"/>
                </a:solidFill>
                <a:latin typeface="微软雅黑" panose="020B0503020204020204" charset="-122"/>
              </a:endParaRPr>
            </a:p>
          </p:txBody>
        </p:sp>
        <p:sp>
          <p:nvSpPr>
            <p:cNvPr id="147" name="SubTopic"/>
            <p:cNvSpPr/>
            <p:nvPr/>
          </p:nvSpPr>
          <p:spPr>
            <a:xfrm>
              <a:off x="8422266" y="3310214"/>
              <a:ext cx="435992" cy="196197"/>
            </a:xfrm>
            <a:custGeom>
              <a:avLst/>
              <a:gdLst>
                <a:gd name="rtl" fmla="*/ 66357 w 435992"/>
                <a:gd name="rtt" fmla="*/ 37749 h 196197"/>
                <a:gd name="rtr" fmla="*/ 368277 w 435992"/>
                <a:gd name="rtb" fmla="*/ 154709 h 196197"/>
              </a:gdLst>
              <a:ahLst/>
              <a:cxnLst/>
              <a:rect l="rtl" t="rtt" r="rtr" b="rtb"/>
              <a:pathLst>
                <a:path w="435992" h="196197">
                  <a:moveTo>
                    <a:pt x="0" y="98099"/>
                  </a:moveTo>
                  <a:cubicBezTo>
                    <a:pt x="0" y="43920"/>
                    <a:pt x="97601" y="0"/>
                    <a:pt x="217997" y="0"/>
                  </a:cubicBezTo>
                  <a:cubicBezTo>
                    <a:pt x="338393" y="0"/>
                    <a:pt x="435992" y="43920"/>
                    <a:pt x="435992" y="98099"/>
                  </a:cubicBezTo>
                  <a:cubicBezTo>
                    <a:pt x="435992" y="152277"/>
                    <a:pt x="338393" y="196197"/>
                    <a:pt x="217997" y="196197"/>
                  </a:cubicBezTo>
                  <a:cubicBezTo>
                    <a:pt x="97601" y="196197"/>
                    <a:pt x="0" y="152277"/>
                    <a:pt x="0" y="98099"/>
                  </a:cubicBezTo>
                  <a:close/>
                </a:path>
              </a:pathLst>
            </a:custGeom>
            <a:solidFill>
              <a:srgbClr val="C6A5C8"/>
            </a:solidFill>
            <a:ln w="3400" cap="flat">
              <a:solidFill>
                <a:srgbClr val="58A8D0"/>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Spatial</a:t>
              </a:r>
              <a:endParaRPr sz="1000" b="1">
                <a:solidFill>
                  <a:srgbClr val="303030"/>
                </a:solidFill>
                <a:latin typeface="微软雅黑" panose="020B0503020204020204" charset="-122"/>
              </a:endParaRPr>
            </a:p>
          </p:txBody>
        </p:sp>
        <p:sp>
          <p:nvSpPr>
            <p:cNvPr id="157" name="SubTopic"/>
            <p:cNvSpPr/>
            <p:nvPr/>
          </p:nvSpPr>
          <p:spPr>
            <a:xfrm>
              <a:off x="1965246" y="2581198"/>
              <a:ext cx="3004920" cy="133280"/>
            </a:xfrm>
            <a:custGeom>
              <a:avLst/>
              <a:gdLst>
                <a:gd name="rtl" fmla="*/ 31620 w 3004920"/>
                <a:gd name="rtt" fmla="*/ 11730 h 133280"/>
                <a:gd name="rtr" fmla="*/ 2971940 w 3004920"/>
                <a:gd name="rtb" fmla="*/ 117810 h 133280"/>
              </a:gdLst>
              <a:ahLst/>
              <a:cxnLst/>
              <a:rect l="rtl" t="rtt" r="rtr" b="rtb"/>
              <a:pathLst>
                <a:path w="3004920" h="133280">
                  <a:moveTo>
                    <a:pt x="0" y="0"/>
                  </a:moveTo>
                  <a:lnTo>
                    <a:pt x="3004920" y="0"/>
                  </a:lnTo>
                  <a:lnTo>
                    <a:pt x="3004920" y="133280"/>
                  </a:lnTo>
                  <a:lnTo>
                    <a:pt x="0" y="133280"/>
                  </a:lnTo>
                  <a:lnTo>
                    <a:pt x="0" y="0"/>
                  </a:lnTo>
                  <a:close/>
                </a:path>
              </a:pathLst>
            </a:custGeom>
            <a:noFill/>
            <a:ln w="10200" cap="flat">
              <a:solidFill>
                <a:srgbClr val="EFAB94"/>
              </a:solidFill>
              <a:round/>
            </a:ln>
          </p:spPr>
          <p:txBody>
            <a:bodyPr wrap="square" lIns="0" tIns="0" rIns="0" bIns="22500" rtlCol="0" anchor="ctr"/>
            <a:p>
              <a:pPr algn="ctr">
                <a:lnSpc>
                  <a:spcPct val="100000"/>
                </a:lnSpc>
              </a:pPr>
              <a:r>
                <a:rPr sz="800" b="1">
                  <a:solidFill>
                    <a:srgbClr val="303030"/>
                  </a:solidFill>
                  <a:latin typeface="微软雅黑" panose="020B0503020204020204" charset="-122"/>
                </a:rPr>
                <a:t>2018ECCV--Beyond Part Models Person Retrieval with Refined Part Pooling</a:t>
              </a:r>
              <a:endParaRPr sz="800" b="1">
                <a:solidFill>
                  <a:srgbClr val="303030"/>
                </a:solidFill>
                <a:latin typeface="微软雅黑" panose="020B0503020204020204" charset="-122"/>
              </a:endParaRPr>
            </a:p>
          </p:txBody>
        </p:sp>
        <p:sp>
          <p:nvSpPr>
            <p:cNvPr id="159" name="SubTopic"/>
            <p:cNvSpPr/>
            <p:nvPr/>
          </p:nvSpPr>
          <p:spPr>
            <a:xfrm>
              <a:off x="1356747" y="2888794"/>
              <a:ext cx="3350850" cy="133301"/>
            </a:xfrm>
            <a:custGeom>
              <a:avLst/>
              <a:gdLst>
                <a:gd name="rtl" fmla="*/ 31620 w 3257880"/>
                <a:gd name="rtt" fmla="*/ 11730 h 133280"/>
                <a:gd name="rtr" fmla="*/ 3224900 w 3257880"/>
                <a:gd name="rtb" fmla="*/ 117810 h 133280"/>
              </a:gdLst>
              <a:ahLst/>
              <a:cxnLst/>
              <a:rect l="rtl" t="rtt" r="rtr" b="rtb"/>
              <a:pathLst>
                <a:path w="3257880" h="133280">
                  <a:moveTo>
                    <a:pt x="0" y="0"/>
                  </a:moveTo>
                  <a:lnTo>
                    <a:pt x="3257880" y="0"/>
                  </a:lnTo>
                  <a:lnTo>
                    <a:pt x="3257880" y="133280"/>
                  </a:lnTo>
                  <a:lnTo>
                    <a:pt x="0" y="133280"/>
                  </a:lnTo>
                  <a:lnTo>
                    <a:pt x="0" y="0"/>
                  </a:lnTo>
                  <a:close/>
                </a:path>
              </a:pathLst>
            </a:custGeom>
            <a:noFill/>
            <a:ln w="10200" cap="flat">
              <a:solidFill>
                <a:srgbClr val="EFAB94"/>
              </a:solidFill>
              <a:round/>
            </a:ln>
          </p:spPr>
          <p:txBody>
            <a:bodyPr wrap="square" lIns="0" tIns="0" rIns="0" bIns="22500" rtlCol="0" anchor="ctr"/>
            <a:p>
              <a:pPr algn="ctr">
                <a:lnSpc>
                  <a:spcPct val="100000"/>
                </a:lnSpc>
              </a:pPr>
              <a:r>
                <a:rPr sz="800" b="1">
                  <a:solidFill>
                    <a:srgbClr val="303030"/>
                  </a:solidFill>
                  <a:latin typeface="微软雅黑" panose="020B0503020204020204" charset="-122"/>
                </a:rPr>
                <a:t>2019CVPR--Bag of Tricks and A Strong Baseline for Deep Person Re-identification</a:t>
              </a:r>
              <a:endParaRPr sz="800" b="1">
                <a:solidFill>
                  <a:srgbClr val="303030"/>
                </a:solidFill>
                <a:latin typeface="微软雅黑" panose="020B0503020204020204" charset="-122"/>
              </a:endParaRPr>
            </a:p>
          </p:txBody>
        </p:sp>
        <p:sp>
          <p:nvSpPr>
            <p:cNvPr id="161" name="SubTopic"/>
            <p:cNvSpPr/>
            <p:nvPr/>
          </p:nvSpPr>
          <p:spPr>
            <a:xfrm>
              <a:off x="436155" y="3376532"/>
              <a:ext cx="4008222" cy="133301"/>
            </a:xfrm>
            <a:custGeom>
              <a:avLst/>
              <a:gdLst>
                <a:gd name="rtl" fmla="*/ 31620 w 3910680"/>
                <a:gd name="rtt" fmla="*/ 11730 h 133280"/>
                <a:gd name="rtr" fmla="*/ 3877700 w 3910680"/>
                <a:gd name="rtb" fmla="*/ 117810 h 133280"/>
              </a:gdLst>
              <a:ahLst/>
              <a:cxnLst/>
              <a:rect l="rtl" t="rtt" r="rtr" b="rtb"/>
              <a:pathLst>
                <a:path w="3910680" h="133280">
                  <a:moveTo>
                    <a:pt x="0" y="0"/>
                  </a:moveTo>
                  <a:lnTo>
                    <a:pt x="3910680" y="0"/>
                  </a:lnTo>
                  <a:lnTo>
                    <a:pt x="3910680" y="133280"/>
                  </a:lnTo>
                  <a:lnTo>
                    <a:pt x="0" y="133280"/>
                  </a:lnTo>
                  <a:lnTo>
                    <a:pt x="0" y="0"/>
                  </a:lnTo>
                  <a:close/>
                </a:path>
              </a:pathLst>
            </a:custGeom>
            <a:noFill/>
            <a:ln w="10200" cap="flat">
              <a:solidFill>
                <a:srgbClr val="918EDD"/>
              </a:solidFill>
              <a:round/>
            </a:ln>
          </p:spPr>
          <p:txBody>
            <a:bodyPr wrap="square" lIns="0" tIns="0" rIns="0" bIns="22500" rtlCol="0" anchor="ctr"/>
            <a:p>
              <a:pPr algn="ctr">
                <a:lnSpc>
                  <a:spcPct val="100000"/>
                </a:lnSpc>
              </a:pPr>
              <a:r>
                <a:rPr sz="800" b="1">
                  <a:solidFill>
                    <a:srgbClr val="303030"/>
                  </a:solidFill>
                  <a:latin typeface="微软雅黑" panose="020B0503020204020204" charset="-122"/>
                </a:rPr>
                <a:t>2019--Domain Adaptive Attention Model for Unsupervised Cross-Domain Person Re-Identification</a:t>
              </a:r>
              <a:endParaRPr sz="800" b="1">
                <a:solidFill>
                  <a:srgbClr val="303030"/>
                </a:solidFill>
                <a:latin typeface="微软雅黑" panose="020B0503020204020204" charset="-122"/>
              </a:endParaRPr>
            </a:p>
          </p:txBody>
        </p:sp>
        <p:sp>
          <p:nvSpPr>
            <p:cNvPr id="163" name="SubTopic"/>
            <p:cNvSpPr/>
            <p:nvPr/>
          </p:nvSpPr>
          <p:spPr>
            <a:xfrm>
              <a:off x="78382" y="3686246"/>
              <a:ext cx="4889880" cy="133280"/>
            </a:xfrm>
            <a:custGeom>
              <a:avLst/>
              <a:gdLst>
                <a:gd name="rtl" fmla="*/ 31620 w 4889880"/>
                <a:gd name="rtt" fmla="*/ 11730 h 133280"/>
                <a:gd name="rtr" fmla="*/ 4856900 w 4889880"/>
                <a:gd name="rtb" fmla="*/ 117810 h 133280"/>
              </a:gdLst>
              <a:ahLst/>
              <a:cxnLst/>
              <a:rect l="rtl" t="rtt" r="rtr" b="rtb"/>
              <a:pathLst>
                <a:path w="4889880" h="133280">
                  <a:moveTo>
                    <a:pt x="0" y="0"/>
                  </a:moveTo>
                  <a:lnTo>
                    <a:pt x="4889880" y="0"/>
                  </a:lnTo>
                  <a:lnTo>
                    <a:pt x="4889880" y="133280"/>
                  </a:lnTo>
                  <a:lnTo>
                    <a:pt x="0" y="133280"/>
                  </a:lnTo>
                  <a:lnTo>
                    <a:pt x="0" y="0"/>
                  </a:lnTo>
                  <a:close/>
                </a:path>
              </a:pathLst>
            </a:custGeom>
            <a:noFill/>
            <a:ln w="10200" cap="flat">
              <a:solidFill>
                <a:srgbClr val="918EDD"/>
              </a:solidFill>
              <a:round/>
            </a:ln>
          </p:spPr>
          <p:txBody>
            <a:bodyPr wrap="square" lIns="0" tIns="0" rIns="0" bIns="22500" rtlCol="0" anchor="ctr"/>
            <a:p>
              <a:pPr algn="ctr">
                <a:lnSpc>
                  <a:spcPct val="100000"/>
                </a:lnSpc>
              </a:pPr>
              <a:r>
                <a:rPr sz="800" b="1">
                  <a:solidFill>
                    <a:srgbClr val="303030"/>
                  </a:solidFill>
                  <a:latin typeface="微软雅黑" panose="020B0503020204020204" charset="-122"/>
                </a:rPr>
                <a:t>2019ICCV--Self-similarity Grouping A Simple Unsupervised Cross Domain Adaptation Approach for Person Re-identification</a:t>
              </a:r>
              <a:endParaRPr sz="800" b="1">
                <a:solidFill>
                  <a:srgbClr val="303030"/>
                </a:solidFill>
                <a:latin typeface="微软雅黑" panose="020B0503020204020204" charset="-122"/>
              </a:endParaRPr>
            </a:p>
          </p:txBody>
        </p:sp>
        <p:sp>
          <p:nvSpPr>
            <p:cNvPr id="165" name="SubTopic"/>
            <p:cNvSpPr/>
            <p:nvPr/>
          </p:nvSpPr>
          <p:spPr>
            <a:xfrm>
              <a:off x="1356281" y="4066391"/>
              <a:ext cx="3603424" cy="133301"/>
            </a:xfrm>
            <a:custGeom>
              <a:avLst/>
              <a:gdLst>
                <a:gd name="rtl" fmla="*/ 31620 w 3380280"/>
                <a:gd name="rtt" fmla="*/ 11730 h 133280"/>
                <a:gd name="rtr" fmla="*/ 3347300 w 3380280"/>
                <a:gd name="rtb" fmla="*/ 117810 h 133280"/>
              </a:gdLst>
              <a:ahLst/>
              <a:cxnLst/>
              <a:rect l="rtl" t="rtt" r="rtr" b="rtb"/>
              <a:pathLst>
                <a:path w="3380280" h="133280">
                  <a:moveTo>
                    <a:pt x="0" y="0"/>
                  </a:moveTo>
                  <a:lnTo>
                    <a:pt x="3380280" y="0"/>
                  </a:lnTo>
                  <a:lnTo>
                    <a:pt x="3380280" y="133280"/>
                  </a:lnTo>
                  <a:lnTo>
                    <a:pt x="0" y="133280"/>
                  </a:lnTo>
                  <a:lnTo>
                    <a:pt x="0" y="0"/>
                  </a:lnTo>
                  <a:close/>
                </a:path>
              </a:pathLst>
            </a:custGeom>
            <a:noFill/>
            <a:ln w="10200" cap="flat">
              <a:solidFill>
                <a:srgbClr val="A3CF62"/>
              </a:solidFill>
              <a:round/>
            </a:ln>
          </p:spPr>
          <p:txBody>
            <a:bodyPr wrap="square" lIns="0" tIns="0" rIns="0" bIns="22500" rtlCol="0" anchor="ctr"/>
            <a:p>
              <a:pPr algn="ctr">
                <a:lnSpc>
                  <a:spcPct val="100000"/>
                </a:lnSpc>
              </a:pPr>
              <a:r>
                <a:rPr sz="800" b="1">
                  <a:solidFill>
                    <a:srgbClr val="303030"/>
                  </a:solidFill>
                  <a:latin typeface="微软雅黑" panose="020B0503020204020204" charset="-122"/>
                </a:rPr>
                <a:t>2019CVPR--Joint Discriminative and Generative Learning for Person Re-identification</a:t>
              </a:r>
              <a:endParaRPr sz="800" b="1">
                <a:solidFill>
                  <a:srgbClr val="303030"/>
                </a:solidFill>
                <a:latin typeface="微软雅黑" panose="020B0503020204020204" charset="-122"/>
              </a:endParaRPr>
            </a:p>
          </p:txBody>
        </p:sp>
        <p:sp>
          <p:nvSpPr>
            <p:cNvPr id="187" name="shape187"/>
            <p:cNvSpPr/>
            <p:nvPr/>
          </p:nvSpPr>
          <p:spPr>
            <a:xfrm>
              <a:off x="7461264" y="3408234"/>
              <a:ext cx="34000" cy="34000"/>
            </a:xfrm>
            <a:custGeom>
              <a:avLst/>
              <a:gdLst/>
              <a:ahLst/>
              <a:cxnLst/>
              <a:pathLst>
                <a:path w="34000" h="34000">
                  <a:moveTo>
                    <a:pt x="34000" y="17000"/>
                  </a:moveTo>
                  <a:cubicBezTo>
                    <a:pt x="34000" y="26389"/>
                    <a:pt x="26389" y="34000"/>
                    <a:pt x="17000" y="34000"/>
                  </a:cubicBezTo>
                  <a:cubicBezTo>
                    <a:pt x="7611" y="34000"/>
                    <a:pt x="0" y="26389"/>
                    <a:pt x="0" y="17000"/>
                  </a:cubicBezTo>
                  <a:cubicBezTo>
                    <a:pt x="0" y="7611"/>
                    <a:pt x="7611" y="0"/>
                    <a:pt x="17000" y="0"/>
                  </a:cubicBezTo>
                  <a:cubicBezTo>
                    <a:pt x="26389" y="0"/>
                    <a:pt x="34000" y="7611"/>
                    <a:pt x="34000" y="17000"/>
                  </a:cubicBezTo>
                  <a:close/>
                </a:path>
              </a:pathLst>
            </a:custGeom>
            <a:gradFill>
              <a:gsLst>
                <a:gs pos="0">
                  <a:srgbClr val="FFFFFF"/>
                </a:gs>
                <a:gs pos="25000">
                  <a:srgbClr val="F0F5F0"/>
                </a:gs>
                <a:gs pos="75000">
                  <a:srgbClr val="E1EBE1"/>
                </a:gs>
                <a:gs pos="100000">
                  <a:srgbClr val="C8D7C8"/>
                </a:gs>
              </a:gsLst>
              <a:lin ang="5400000" scaled="0"/>
            </a:gradFill>
            <a:ln w="1700" cap="flat">
              <a:solidFill>
                <a:srgbClr val="46A000"/>
              </a:solidFill>
              <a:round/>
            </a:ln>
          </p:spPr>
        </p:sp>
        <p:sp>
          <p:nvSpPr>
            <p:cNvPr id="188" name="shape188"/>
            <p:cNvSpPr/>
            <p:nvPr/>
          </p:nvSpPr>
          <p:spPr>
            <a:xfrm>
              <a:off x="7461264" y="3408234"/>
              <a:ext cx="34000" cy="34000"/>
            </a:xfrm>
            <a:custGeom>
              <a:avLst/>
              <a:gdLst/>
              <a:ahLst/>
              <a:cxnLst/>
              <a:pathLst>
                <a:path w="34000" h="34000">
                  <a:moveTo>
                    <a:pt x="6800" y="17000"/>
                  </a:moveTo>
                  <a:lnTo>
                    <a:pt x="27200" y="17000"/>
                  </a:lnTo>
                </a:path>
              </a:pathLst>
            </a:custGeom>
            <a:ln w="1700" cap="flat">
              <a:solidFill>
                <a:srgbClr val="46A000"/>
              </a:solidFill>
              <a:round/>
            </a:ln>
          </p:spPr>
        </p:sp>
        <p:sp>
          <p:nvSpPr>
            <p:cNvPr id="189" name="shape189"/>
            <p:cNvSpPr/>
            <p:nvPr/>
          </p:nvSpPr>
          <p:spPr>
            <a:xfrm>
              <a:off x="8350868" y="2218064"/>
              <a:ext cx="34000" cy="34000"/>
            </a:xfrm>
            <a:custGeom>
              <a:avLst/>
              <a:gdLst/>
              <a:ahLst/>
              <a:cxnLst/>
              <a:pathLst>
                <a:path w="34000" h="34000">
                  <a:moveTo>
                    <a:pt x="34000" y="17000"/>
                  </a:moveTo>
                  <a:cubicBezTo>
                    <a:pt x="34000" y="26389"/>
                    <a:pt x="26389" y="34000"/>
                    <a:pt x="17000" y="34000"/>
                  </a:cubicBezTo>
                  <a:cubicBezTo>
                    <a:pt x="7611" y="34000"/>
                    <a:pt x="0" y="26389"/>
                    <a:pt x="0" y="17000"/>
                  </a:cubicBezTo>
                  <a:cubicBezTo>
                    <a:pt x="0" y="7611"/>
                    <a:pt x="7611" y="0"/>
                    <a:pt x="17000" y="0"/>
                  </a:cubicBezTo>
                  <a:cubicBezTo>
                    <a:pt x="26389" y="0"/>
                    <a:pt x="34000" y="7611"/>
                    <a:pt x="34000" y="17000"/>
                  </a:cubicBezTo>
                  <a:close/>
                </a:path>
              </a:pathLst>
            </a:custGeom>
            <a:gradFill>
              <a:gsLst>
                <a:gs pos="0">
                  <a:srgbClr val="FFFFFF"/>
                </a:gs>
                <a:gs pos="25000">
                  <a:srgbClr val="F0F5F0"/>
                </a:gs>
                <a:gs pos="75000">
                  <a:srgbClr val="E1EBE1"/>
                </a:gs>
                <a:gs pos="100000">
                  <a:srgbClr val="C8D7C8"/>
                </a:gs>
              </a:gsLst>
              <a:lin ang="5400000" scaled="0"/>
            </a:gradFill>
            <a:ln w="1700" cap="flat">
              <a:solidFill>
                <a:srgbClr val="46A000"/>
              </a:solidFill>
              <a:round/>
            </a:ln>
          </p:spPr>
        </p:sp>
        <p:sp>
          <p:nvSpPr>
            <p:cNvPr id="190" name="shape190"/>
            <p:cNvSpPr/>
            <p:nvPr/>
          </p:nvSpPr>
          <p:spPr>
            <a:xfrm>
              <a:off x="8350868" y="2218064"/>
              <a:ext cx="34000" cy="34000"/>
            </a:xfrm>
            <a:custGeom>
              <a:avLst/>
              <a:gdLst/>
              <a:ahLst/>
              <a:cxnLst/>
              <a:pathLst>
                <a:path w="34000" h="34000">
                  <a:moveTo>
                    <a:pt x="6800" y="17000"/>
                  </a:moveTo>
                  <a:lnTo>
                    <a:pt x="27200" y="17000"/>
                  </a:lnTo>
                </a:path>
              </a:pathLst>
            </a:custGeom>
            <a:ln w="1700" cap="flat">
              <a:solidFill>
                <a:srgbClr val="46A000"/>
              </a:solidFill>
              <a:round/>
            </a:ln>
          </p:spPr>
        </p:sp>
        <p:sp>
          <p:nvSpPr>
            <p:cNvPr id="191" name="shape191"/>
            <p:cNvSpPr/>
            <p:nvPr/>
          </p:nvSpPr>
          <p:spPr>
            <a:xfrm>
              <a:off x="8239348" y="2747206"/>
              <a:ext cx="34000" cy="34000"/>
            </a:xfrm>
            <a:custGeom>
              <a:avLst/>
              <a:gdLst/>
              <a:ahLst/>
              <a:cxnLst/>
              <a:pathLst>
                <a:path w="34000" h="34000">
                  <a:moveTo>
                    <a:pt x="34000" y="17000"/>
                  </a:moveTo>
                  <a:cubicBezTo>
                    <a:pt x="34000" y="26389"/>
                    <a:pt x="26389" y="34000"/>
                    <a:pt x="17000" y="34000"/>
                  </a:cubicBezTo>
                  <a:cubicBezTo>
                    <a:pt x="7611" y="34000"/>
                    <a:pt x="0" y="26389"/>
                    <a:pt x="0" y="17000"/>
                  </a:cubicBezTo>
                  <a:cubicBezTo>
                    <a:pt x="0" y="7611"/>
                    <a:pt x="7611" y="0"/>
                    <a:pt x="17000" y="0"/>
                  </a:cubicBezTo>
                  <a:cubicBezTo>
                    <a:pt x="26389" y="0"/>
                    <a:pt x="34000" y="7611"/>
                    <a:pt x="34000" y="17000"/>
                  </a:cubicBezTo>
                  <a:close/>
                </a:path>
              </a:pathLst>
            </a:custGeom>
            <a:gradFill>
              <a:gsLst>
                <a:gs pos="0">
                  <a:srgbClr val="FFFFFF"/>
                </a:gs>
                <a:gs pos="25000">
                  <a:srgbClr val="F0F5F0"/>
                </a:gs>
                <a:gs pos="75000">
                  <a:srgbClr val="E1EBE1"/>
                </a:gs>
                <a:gs pos="100000">
                  <a:srgbClr val="C8D7C8"/>
                </a:gs>
              </a:gsLst>
              <a:lin ang="5400000" scaled="0"/>
            </a:gradFill>
            <a:ln w="1700" cap="flat">
              <a:solidFill>
                <a:srgbClr val="46A000"/>
              </a:solidFill>
              <a:round/>
            </a:ln>
          </p:spPr>
        </p:sp>
        <p:sp>
          <p:nvSpPr>
            <p:cNvPr id="192" name="shape192"/>
            <p:cNvSpPr/>
            <p:nvPr/>
          </p:nvSpPr>
          <p:spPr>
            <a:xfrm>
              <a:off x="8239348" y="2747206"/>
              <a:ext cx="34000" cy="34000"/>
            </a:xfrm>
            <a:custGeom>
              <a:avLst/>
              <a:gdLst/>
              <a:ahLst/>
              <a:cxnLst/>
              <a:pathLst>
                <a:path w="34000" h="34000">
                  <a:moveTo>
                    <a:pt x="6800" y="17000"/>
                  </a:moveTo>
                  <a:lnTo>
                    <a:pt x="27200" y="17000"/>
                  </a:lnTo>
                </a:path>
              </a:pathLst>
            </a:custGeom>
            <a:ln w="1700" cap="flat">
              <a:solidFill>
                <a:srgbClr val="46A000"/>
              </a:solidFill>
              <a:round/>
            </a:ln>
          </p:spPr>
        </p:sp>
        <p:sp>
          <p:nvSpPr>
            <p:cNvPr id="193" name="shape193"/>
            <p:cNvSpPr/>
            <p:nvPr/>
          </p:nvSpPr>
          <p:spPr>
            <a:xfrm>
              <a:off x="8106068" y="4207455"/>
              <a:ext cx="34000" cy="34000"/>
            </a:xfrm>
            <a:custGeom>
              <a:avLst/>
              <a:gdLst/>
              <a:ahLst/>
              <a:cxnLst/>
              <a:pathLst>
                <a:path w="34000" h="34000">
                  <a:moveTo>
                    <a:pt x="34000" y="17000"/>
                  </a:moveTo>
                  <a:cubicBezTo>
                    <a:pt x="34000" y="26389"/>
                    <a:pt x="26389" y="34000"/>
                    <a:pt x="17000" y="34000"/>
                  </a:cubicBezTo>
                  <a:cubicBezTo>
                    <a:pt x="7611" y="34000"/>
                    <a:pt x="0" y="26389"/>
                    <a:pt x="0" y="17000"/>
                  </a:cubicBezTo>
                  <a:cubicBezTo>
                    <a:pt x="0" y="7611"/>
                    <a:pt x="7611" y="0"/>
                    <a:pt x="17000" y="0"/>
                  </a:cubicBezTo>
                  <a:cubicBezTo>
                    <a:pt x="26389" y="0"/>
                    <a:pt x="34000" y="7611"/>
                    <a:pt x="34000" y="17000"/>
                  </a:cubicBezTo>
                  <a:close/>
                </a:path>
              </a:pathLst>
            </a:custGeom>
            <a:gradFill>
              <a:gsLst>
                <a:gs pos="0">
                  <a:srgbClr val="FFFFFF"/>
                </a:gs>
                <a:gs pos="25000">
                  <a:srgbClr val="F0F5F0"/>
                </a:gs>
                <a:gs pos="75000">
                  <a:srgbClr val="E1EBE1"/>
                </a:gs>
                <a:gs pos="100000">
                  <a:srgbClr val="C8D7C8"/>
                </a:gs>
              </a:gsLst>
              <a:lin ang="5400000" scaled="0"/>
            </a:gradFill>
            <a:ln w="1700" cap="flat">
              <a:solidFill>
                <a:srgbClr val="46A000"/>
              </a:solidFill>
              <a:round/>
            </a:ln>
          </p:spPr>
        </p:sp>
        <p:sp>
          <p:nvSpPr>
            <p:cNvPr id="194" name="shape194"/>
            <p:cNvSpPr/>
            <p:nvPr/>
          </p:nvSpPr>
          <p:spPr>
            <a:xfrm>
              <a:off x="8106068" y="4207455"/>
              <a:ext cx="34000" cy="34000"/>
            </a:xfrm>
            <a:custGeom>
              <a:avLst/>
              <a:gdLst/>
              <a:ahLst/>
              <a:cxnLst/>
              <a:pathLst>
                <a:path w="34000" h="34000">
                  <a:moveTo>
                    <a:pt x="6800" y="17000"/>
                  </a:moveTo>
                  <a:lnTo>
                    <a:pt x="27200" y="17000"/>
                  </a:lnTo>
                </a:path>
              </a:pathLst>
            </a:custGeom>
            <a:ln w="1700" cap="flat">
              <a:solidFill>
                <a:srgbClr val="46A000"/>
              </a:solidFill>
              <a:round/>
            </a:ln>
          </p:spPr>
        </p:sp>
        <p:sp>
          <p:nvSpPr>
            <p:cNvPr id="195" name="shape195"/>
            <p:cNvSpPr/>
            <p:nvPr/>
          </p:nvSpPr>
          <p:spPr>
            <a:xfrm>
              <a:off x="5915624" y="4115968"/>
              <a:ext cx="34000" cy="34000"/>
            </a:xfrm>
            <a:custGeom>
              <a:avLst/>
              <a:gdLst/>
              <a:ahLst/>
              <a:cxnLst/>
              <a:pathLst>
                <a:path w="34000" h="34000">
                  <a:moveTo>
                    <a:pt x="34000" y="17000"/>
                  </a:moveTo>
                  <a:cubicBezTo>
                    <a:pt x="34000" y="26389"/>
                    <a:pt x="26389" y="34000"/>
                    <a:pt x="17000" y="34000"/>
                  </a:cubicBezTo>
                  <a:cubicBezTo>
                    <a:pt x="7611" y="34000"/>
                    <a:pt x="0" y="26389"/>
                    <a:pt x="0" y="17000"/>
                  </a:cubicBezTo>
                  <a:cubicBezTo>
                    <a:pt x="0" y="7611"/>
                    <a:pt x="7611" y="0"/>
                    <a:pt x="17000" y="0"/>
                  </a:cubicBezTo>
                  <a:cubicBezTo>
                    <a:pt x="26389" y="0"/>
                    <a:pt x="34000" y="7611"/>
                    <a:pt x="34000" y="17000"/>
                  </a:cubicBezTo>
                  <a:close/>
                </a:path>
              </a:pathLst>
            </a:custGeom>
            <a:gradFill>
              <a:gsLst>
                <a:gs pos="0">
                  <a:srgbClr val="FFFFFF"/>
                </a:gs>
                <a:gs pos="25000">
                  <a:srgbClr val="F0F5F0"/>
                </a:gs>
                <a:gs pos="75000">
                  <a:srgbClr val="E1EBE1"/>
                </a:gs>
                <a:gs pos="100000">
                  <a:srgbClr val="C8D7C8"/>
                </a:gs>
              </a:gsLst>
              <a:lin ang="5400000" scaled="0"/>
            </a:gradFill>
            <a:ln w="1700" cap="flat">
              <a:solidFill>
                <a:srgbClr val="46A000"/>
              </a:solidFill>
              <a:round/>
            </a:ln>
          </p:spPr>
        </p:sp>
        <p:sp>
          <p:nvSpPr>
            <p:cNvPr id="196" name="shape196"/>
            <p:cNvSpPr/>
            <p:nvPr/>
          </p:nvSpPr>
          <p:spPr>
            <a:xfrm>
              <a:off x="5915624" y="4115968"/>
              <a:ext cx="34000" cy="34000"/>
            </a:xfrm>
            <a:custGeom>
              <a:avLst/>
              <a:gdLst/>
              <a:ahLst/>
              <a:cxnLst/>
              <a:pathLst>
                <a:path w="34000" h="34000">
                  <a:moveTo>
                    <a:pt x="6800" y="17000"/>
                  </a:moveTo>
                  <a:lnTo>
                    <a:pt x="27200" y="17000"/>
                  </a:lnTo>
                </a:path>
              </a:pathLst>
            </a:custGeom>
            <a:ln w="1700" cap="flat">
              <a:solidFill>
                <a:srgbClr val="46A000"/>
              </a:solidFill>
              <a:round/>
            </a:ln>
          </p:spPr>
        </p:sp>
        <p:sp>
          <p:nvSpPr>
            <p:cNvPr id="197" name="shape197"/>
            <p:cNvSpPr/>
            <p:nvPr/>
          </p:nvSpPr>
          <p:spPr>
            <a:xfrm>
              <a:off x="5488584" y="3521992"/>
              <a:ext cx="34000" cy="34000"/>
            </a:xfrm>
            <a:custGeom>
              <a:avLst/>
              <a:gdLst/>
              <a:ahLst/>
              <a:cxnLst/>
              <a:pathLst>
                <a:path w="34000" h="34000">
                  <a:moveTo>
                    <a:pt x="34000" y="17000"/>
                  </a:moveTo>
                  <a:cubicBezTo>
                    <a:pt x="34000" y="26389"/>
                    <a:pt x="26389" y="34000"/>
                    <a:pt x="17000" y="34000"/>
                  </a:cubicBezTo>
                  <a:cubicBezTo>
                    <a:pt x="7611" y="34000"/>
                    <a:pt x="0" y="26389"/>
                    <a:pt x="0" y="17000"/>
                  </a:cubicBezTo>
                  <a:cubicBezTo>
                    <a:pt x="0" y="7611"/>
                    <a:pt x="7611" y="0"/>
                    <a:pt x="17000" y="0"/>
                  </a:cubicBezTo>
                  <a:cubicBezTo>
                    <a:pt x="26389" y="0"/>
                    <a:pt x="34000" y="7611"/>
                    <a:pt x="34000" y="17000"/>
                  </a:cubicBezTo>
                  <a:close/>
                </a:path>
              </a:pathLst>
            </a:custGeom>
            <a:gradFill>
              <a:gsLst>
                <a:gs pos="0">
                  <a:srgbClr val="FFFFFF"/>
                </a:gs>
                <a:gs pos="25000">
                  <a:srgbClr val="F0F5F0"/>
                </a:gs>
                <a:gs pos="75000">
                  <a:srgbClr val="E1EBE1"/>
                </a:gs>
                <a:gs pos="100000">
                  <a:srgbClr val="C8D7C8"/>
                </a:gs>
              </a:gsLst>
              <a:lin ang="5400000" scaled="0"/>
            </a:gradFill>
            <a:ln w="1700" cap="flat">
              <a:solidFill>
                <a:srgbClr val="46A000"/>
              </a:solidFill>
              <a:round/>
            </a:ln>
          </p:spPr>
        </p:sp>
        <p:sp>
          <p:nvSpPr>
            <p:cNvPr id="198" name="shape198"/>
            <p:cNvSpPr/>
            <p:nvPr/>
          </p:nvSpPr>
          <p:spPr>
            <a:xfrm>
              <a:off x="5488584" y="3521992"/>
              <a:ext cx="34000" cy="34000"/>
            </a:xfrm>
            <a:custGeom>
              <a:avLst/>
              <a:gdLst/>
              <a:ahLst/>
              <a:cxnLst/>
              <a:pathLst>
                <a:path w="34000" h="34000">
                  <a:moveTo>
                    <a:pt x="6800" y="17000"/>
                  </a:moveTo>
                  <a:lnTo>
                    <a:pt x="27200" y="17000"/>
                  </a:lnTo>
                </a:path>
              </a:pathLst>
            </a:custGeom>
            <a:ln w="1700" cap="flat">
              <a:solidFill>
                <a:srgbClr val="46A000"/>
              </a:solidFill>
              <a:round/>
            </a:ln>
          </p:spPr>
        </p:sp>
        <p:sp>
          <p:nvSpPr>
            <p:cNvPr id="199" name="shape199"/>
            <p:cNvSpPr/>
            <p:nvPr/>
          </p:nvSpPr>
          <p:spPr>
            <a:xfrm>
              <a:off x="5616424" y="2814258"/>
              <a:ext cx="34000" cy="34000"/>
            </a:xfrm>
            <a:custGeom>
              <a:avLst/>
              <a:gdLst/>
              <a:ahLst/>
              <a:cxnLst/>
              <a:pathLst>
                <a:path w="34000" h="34000">
                  <a:moveTo>
                    <a:pt x="34000" y="17000"/>
                  </a:moveTo>
                  <a:cubicBezTo>
                    <a:pt x="34000" y="26389"/>
                    <a:pt x="26389" y="34000"/>
                    <a:pt x="17000" y="34000"/>
                  </a:cubicBezTo>
                  <a:cubicBezTo>
                    <a:pt x="7611" y="34000"/>
                    <a:pt x="0" y="26389"/>
                    <a:pt x="0" y="17000"/>
                  </a:cubicBezTo>
                  <a:cubicBezTo>
                    <a:pt x="0" y="7611"/>
                    <a:pt x="7611" y="0"/>
                    <a:pt x="17000" y="0"/>
                  </a:cubicBezTo>
                  <a:cubicBezTo>
                    <a:pt x="26389" y="0"/>
                    <a:pt x="34000" y="7611"/>
                    <a:pt x="34000" y="17000"/>
                  </a:cubicBezTo>
                  <a:close/>
                </a:path>
              </a:pathLst>
            </a:custGeom>
            <a:gradFill>
              <a:gsLst>
                <a:gs pos="0">
                  <a:srgbClr val="FFFFFF"/>
                </a:gs>
                <a:gs pos="25000">
                  <a:srgbClr val="F0F5F0"/>
                </a:gs>
                <a:gs pos="75000">
                  <a:srgbClr val="E1EBE1"/>
                </a:gs>
                <a:gs pos="100000">
                  <a:srgbClr val="C8D7C8"/>
                </a:gs>
              </a:gsLst>
              <a:lin ang="5400000" scaled="0"/>
            </a:gradFill>
            <a:ln w="1700" cap="flat">
              <a:solidFill>
                <a:srgbClr val="46A000"/>
              </a:solidFill>
              <a:round/>
            </a:ln>
          </p:spPr>
        </p:sp>
        <p:sp>
          <p:nvSpPr>
            <p:cNvPr id="200" name="shape200"/>
            <p:cNvSpPr/>
            <p:nvPr/>
          </p:nvSpPr>
          <p:spPr>
            <a:xfrm>
              <a:off x="5616424" y="2814258"/>
              <a:ext cx="34000" cy="34000"/>
            </a:xfrm>
            <a:custGeom>
              <a:avLst/>
              <a:gdLst/>
              <a:ahLst/>
              <a:cxnLst/>
              <a:pathLst>
                <a:path w="34000" h="34000">
                  <a:moveTo>
                    <a:pt x="6800" y="17000"/>
                  </a:moveTo>
                  <a:lnTo>
                    <a:pt x="27200" y="17000"/>
                  </a:lnTo>
                </a:path>
              </a:pathLst>
            </a:custGeom>
            <a:ln w="1700" cap="flat">
              <a:solidFill>
                <a:srgbClr val="46A000"/>
              </a:solidFill>
              <a:round/>
            </a:ln>
          </p:spPr>
        </p:sp>
        <p:sp>
          <p:nvSpPr>
            <p:cNvPr id="201" name="shape201"/>
            <p:cNvSpPr/>
            <p:nvPr/>
          </p:nvSpPr>
          <p:spPr>
            <a:xfrm>
              <a:off x="5021166" y="2630838"/>
              <a:ext cx="34000" cy="34000"/>
            </a:xfrm>
            <a:custGeom>
              <a:avLst/>
              <a:gdLst/>
              <a:ahLst/>
              <a:cxnLst/>
              <a:pathLst>
                <a:path w="34000" h="34000">
                  <a:moveTo>
                    <a:pt x="34000" y="17000"/>
                  </a:moveTo>
                  <a:cubicBezTo>
                    <a:pt x="34000" y="26389"/>
                    <a:pt x="26389" y="34000"/>
                    <a:pt x="17000" y="34000"/>
                  </a:cubicBezTo>
                  <a:cubicBezTo>
                    <a:pt x="7611" y="34000"/>
                    <a:pt x="0" y="26389"/>
                    <a:pt x="0" y="17000"/>
                  </a:cubicBezTo>
                  <a:cubicBezTo>
                    <a:pt x="0" y="7611"/>
                    <a:pt x="7611" y="0"/>
                    <a:pt x="17000" y="0"/>
                  </a:cubicBezTo>
                  <a:cubicBezTo>
                    <a:pt x="26389" y="0"/>
                    <a:pt x="34000" y="7611"/>
                    <a:pt x="34000" y="17000"/>
                  </a:cubicBezTo>
                  <a:close/>
                </a:path>
              </a:pathLst>
            </a:custGeom>
            <a:gradFill>
              <a:gsLst>
                <a:gs pos="0">
                  <a:srgbClr val="FFFFFF"/>
                </a:gs>
                <a:gs pos="25000">
                  <a:srgbClr val="F0F5F0"/>
                </a:gs>
                <a:gs pos="75000">
                  <a:srgbClr val="E1EBE1"/>
                </a:gs>
                <a:gs pos="100000">
                  <a:srgbClr val="C8D7C8"/>
                </a:gs>
              </a:gsLst>
              <a:lin ang="5400000" scaled="0"/>
            </a:gradFill>
            <a:ln w="1700" cap="flat">
              <a:solidFill>
                <a:srgbClr val="46A000"/>
              </a:solidFill>
              <a:round/>
            </a:ln>
          </p:spPr>
        </p:sp>
        <p:sp>
          <p:nvSpPr>
            <p:cNvPr id="202" name="shape202"/>
            <p:cNvSpPr/>
            <p:nvPr/>
          </p:nvSpPr>
          <p:spPr>
            <a:xfrm>
              <a:off x="5021166" y="2630838"/>
              <a:ext cx="34000" cy="34000"/>
            </a:xfrm>
            <a:custGeom>
              <a:avLst/>
              <a:gdLst/>
              <a:ahLst/>
              <a:cxnLst/>
              <a:pathLst>
                <a:path w="34000" h="34000">
                  <a:moveTo>
                    <a:pt x="6800" y="17000"/>
                  </a:moveTo>
                  <a:lnTo>
                    <a:pt x="27200" y="17000"/>
                  </a:lnTo>
                </a:path>
              </a:pathLst>
            </a:custGeom>
            <a:ln w="1700" cap="flat">
              <a:solidFill>
                <a:srgbClr val="46A000"/>
              </a:solidFill>
              <a:round/>
            </a:ln>
          </p:spPr>
        </p:sp>
        <p:sp>
          <p:nvSpPr>
            <p:cNvPr id="203" name="shape203"/>
            <p:cNvSpPr/>
            <p:nvPr/>
          </p:nvSpPr>
          <p:spPr>
            <a:xfrm>
              <a:off x="4758553" y="2938589"/>
              <a:ext cx="34000" cy="34000"/>
            </a:xfrm>
            <a:custGeom>
              <a:avLst/>
              <a:gdLst/>
              <a:ahLst/>
              <a:cxnLst/>
              <a:pathLst>
                <a:path w="34000" h="34000">
                  <a:moveTo>
                    <a:pt x="34000" y="17000"/>
                  </a:moveTo>
                  <a:cubicBezTo>
                    <a:pt x="34000" y="26389"/>
                    <a:pt x="26389" y="34000"/>
                    <a:pt x="17000" y="34000"/>
                  </a:cubicBezTo>
                  <a:cubicBezTo>
                    <a:pt x="7611" y="34000"/>
                    <a:pt x="0" y="26389"/>
                    <a:pt x="0" y="17000"/>
                  </a:cubicBezTo>
                  <a:cubicBezTo>
                    <a:pt x="0" y="7611"/>
                    <a:pt x="7611" y="0"/>
                    <a:pt x="17000" y="0"/>
                  </a:cubicBezTo>
                  <a:cubicBezTo>
                    <a:pt x="26389" y="0"/>
                    <a:pt x="34000" y="7611"/>
                    <a:pt x="34000" y="17000"/>
                  </a:cubicBezTo>
                  <a:close/>
                </a:path>
              </a:pathLst>
            </a:custGeom>
            <a:gradFill>
              <a:gsLst>
                <a:gs pos="0">
                  <a:srgbClr val="FFFFFF"/>
                </a:gs>
                <a:gs pos="25000">
                  <a:srgbClr val="F0F5F0"/>
                </a:gs>
                <a:gs pos="75000">
                  <a:srgbClr val="E1EBE1"/>
                </a:gs>
                <a:gs pos="100000">
                  <a:srgbClr val="C8D7C8"/>
                </a:gs>
              </a:gsLst>
              <a:lin ang="5400000" scaled="0"/>
            </a:gradFill>
            <a:ln w="1700" cap="flat">
              <a:solidFill>
                <a:srgbClr val="46A000"/>
              </a:solidFill>
              <a:round/>
            </a:ln>
          </p:spPr>
        </p:sp>
        <p:sp>
          <p:nvSpPr>
            <p:cNvPr id="204" name="shape204"/>
            <p:cNvSpPr/>
            <p:nvPr/>
          </p:nvSpPr>
          <p:spPr>
            <a:xfrm>
              <a:off x="4758553" y="2938589"/>
              <a:ext cx="34000" cy="34000"/>
            </a:xfrm>
            <a:custGeom>
              <a:avLst/>
              <a:gdLst/>
              <a:ahLst/>
              <a:cxnLst/>
              <a:pathLst>
                <a:path w="34000" h="34000">
                  <a:moveTo>
                    <a:pt x="6800" y="17000"/>
                  </a:moveTo>
                  <a:lnTo>
                    <a:pt x="27200" y="17000"/>
                  </a:lnTo>
                </a:path>
              </a:pathLst>
            </a:custGeom>
            <a:ln w="1700" cap="flat">
              <a:solidFill>
                <a:srgbClr val="46A000"/>
              </a:solidFill>
              <a:round/>
            </a:ln>
          </p:spPr>
        </p:sp>
        <p:sp>
          <p:nvSpPr>
            <p:cNvPr id="205" name="shape205"/>
            <p:cNvSpPr/>
            <p:nvPr/>
          </p:nvSpPr>
          <p:spPr>
            <a:xfrm>
              <a:off x="5019274" y="3735885"/>
              <a:ext cx="34000" cy="34000"/>
            </a:xfrm>
            <a:custGeom>
              <a:avLst/>
              <a:gdLst/>
              <a:ahLst/>
              <a:cxnLst/>
              <a:pathLst>
                <a:path w="34000" h="34000">
                  <a:moveTo>
                    <a:pt x="34000" y="17000"/>
                  </a:moveTo>
                  <a:cubicBezTo>
                    <a:pt x="34000" y="26389"/>
                    <a:pt x="26389" y="34000"/>
                    <a:pt x="17000" y="34000"/>
                  </a:cubicBezTo>
                  <a:cubicBezTo>
                    <a:pt x="7611" y="34000"/>
                    <a:pt x="0" y="26389"/>
                    <a:pt x="0" y="17000"/>
                  </a:cubicBezTo>
                  <a:cubicBezTo>
                    <a:pt x="0" y="7611"/>
                    <a:pt x="7611" y="0"/>
                    <a:pt x="17000" y="0"/>
                  </a:cubicBezTo>
                  <a:cubicBezTo>
                    <a:pt x="26389" y="0"/>
                    <a:pt x="34000" y="7611"/>
                    <a:pt x="34000" y="17000"/>
                  </a:cubicBezTo>
                  <a:close/>
                </a:path>
              </a:pathLst>
            </a:custGeom>
            <a:gradFill>
              <a:gsLst>
                <a:gs pos="0">
                  <a:srgbClr val="FFFFFF"/>
                </a:gs>
                <a:gs pos="25000">
                  <a:srgbClr val="F0F5F0"/>
                </a:gs>
                <a:gs pos="75000">
                  <a:srgbClr val="E1EBE1"/>
                </a:gs>
                <a:gs pos="100000">
                  <a:srgbClr val="C8D7C8"/>
                </a:gs>
              </a:gsLst>
              <a:lin ang="5400000" scaled="0"/>
            </a:gradFill>
            <a:ln w="1700" cap="flat">
              <a:solidFill>
                <a:srgbClr val="46A000"/>
              </a:solidFill>
              <a:round/>
            </a:ln>
          </p:spPr>
        </p:sp>
        <p:sp>
          <p:nvSpPr>
            <p:cNvPr id="206" name="shape206"/>
            <p:cNvSpPr/>
            <p:nvPr/>
          </p:nvSpPr>
          <p:spPr>
            <a:xfrm>
              <a:off x="5019274" y="3735885"/>
              <a:ext cx="34000" cy="34000"/>
            </a:xfrm>
            <a:custGeom>
              <a:avLst/>
              <a:gdLst/>
              <a:ahLst/>
              <a:cxnLst/>
              <a:pathLst>
                <a:path w="34000" h="34000">
                  <a:moveTo>
                    <a:pt x="6800" y="17000"/>
                  </a:moveTo>
                  <a:lnTo>
                    <a:pt x="27200" y="17000"/>
                  </a:lnTo>
                </a:path>
              </a:pathLst>
            </a:custGeom>
            <a:ln w="1700" cap="flat">
              <a:solidFill>
                <a:srgbClr val="46A000"/>
              </a:solidFill>
              <a:round/>
            </a:ln>
          </p:spPr>
        </p:sp>
        <p:sp>
          <p:nvSpPr>
            <p:cNvPr id="207" name="shape207"/>
            <p:cNvSpPr/>
            <p:nvPr/>
          </p:nvSpPr>
          <p:spPr>
            <a:xfrm>
              <a:off x="4495261" y="3426003"/>
              <a:ext cx="34000" cy="34000"/>
            </a:xfrm>
            <a:custGeom>
              <a:avLst/>
              <a:gdLst/>
              <a:ahLst/>
              <a:cxnLst/>
              <a:pathLst>
                <a:path w="34000" h="34000">
                  <a:moveTo>
                    <a:pt x="34000" y="17000"/>
                  </a:moveTo>
                  <a:cubicBezTo>
                    <a:pt x="34000" y="26389"/>
                    <a:pt x="26389" y="34000"/>
                    <a:pt x="17000" y="34000"/>
                  </a:cubicBezTo>
                  <a:cubicBezTo>
                    <a:pt x="7611" y="34000"/>
                    <a:pt x="0" y="26389"/>
                    <a:pt x="0" y="17000"/>
                  </a:cubicBezTo>
                  <a:cubicBezTo>
                    <a:pt x="0" y="7611"/>
                    <a:pt x="7611" y="0"/>
                    <a:pt x="17000" y="0"/>
                  </a:cubicBezTo>
                  <a:cubicBezTo>
                    <a:pt x="26389" y="0"/>
                    <a:pt x="34000" y="7611"/>
                    <a:pt x="34000" y="17000"/>
                  </a:cubicBezTo>
                  <a:close/>
                </a:path>
              </a:pathLst>
            </a:custGeom>
            <a:gradFill>
              <a:gsLst>
                <a:gs pos="0">
                  <a:srgbClr val="FFFFFF"/>
                </a:gs>
                <a:gs pos="25000">
                  <a:srgbClr val="F0F5F0"/>
                </a:gs>
                <a:gs pos="75000">
                  <a:srgbClr val="E1EBE1"/>
                </a:gs>
                <a:gs pos="100000">
                  <a:srgbClr val="C8D7C8"/>
                </a:gs>
              </a:gsLst>
              <a:lin ang="5400000" scaled="0"/>
            </a:gradFill>
            <a:ln w="1700" cap="flat">
              <a:solidFill>
                <a:srgbClr val="46A000"/>
              </a:solidFill>
              <a:round/>
            </a:ln>
          </p:spPr>
        </p:sp>
        <p:sp>
          <p:nvSpPr>
            <p:cNvPr id="208" name="shape208"/>
            <p:cNvSpPr/>
            <p:nvPr/>
          </p:nvSpPr>
          <p:spPr>
            <a:xfrm>
              <a:off x="4495261" y="3426003"/>
              <a:ext cx="34000" cy="34000"/>
            </a:xfrm>
            <a:custGeom>
              <a:avLst/>
              <a:gdLst/>
              <a:ahLst/>
              <a:cxnLst/>
              <a:pathLst>
                <a:path w="34000" h="34000">
                  <a:moveTo>
                    <a:pt x="6800" y="17000"/>
                  </a:moveTo>
                  <a:lnTo>
                    <a:pt x="27200" y="17000"/>
                  </a:lnTo>
                </a:path>
              </a:pathLst>
            </a:custGeom>
            <a:ln w="1700" cap="flat">
              <a:solidFill>
                <a:srgbClr val="46A000"/>
              </a:solidFill>
              <a:round/>
            </a:ln>
          </p:spPr>
        </p:sp>
        <p:sp>
          <p:nvSpPr>
            <p:cNvPr id="209" name="shape209"/>
            <p:cNvSpPr/>
            <p:nvPr/>
          </p:nvSpPr>
          <p:spPr>
            <a:xfrm>
              <a:off x="5010764" y="4115968"/>
              <a:ext cx="34000" cy="34000"/>
            </a:xfrm>
            <a:custGeom>
              <a:avLst/>
              <a:gdLst/>
              <a:ahLst/>
              <a:cxnLst/>
              <a:pathLst>
                <a:path w="34000" h="34000">
                  <a:moveTo>
                    <a:pt x="34000" y="17000"/>
                  </a:moveTo>
                  <a:cubicBezTo>
                    <a:pt x="34000" y="26389"/>
                    <a:pt x="26389" y="34000"/>
                    <a:pt x="17000" y="34000"/>
                  </a:cubicBezTo>
                  <a:cubicBezTo>
                    <a:pt x="7611" y="34000"/>
                    <a:pt x="0" y="26389"/>
                    <a:pt x="0" y="17000"/>
                  </a:cubicBezTo>
                  <a:cubicBezTo>
                    <a:pt x="0" y="7611"/>
                    <a:pt x="7611" y="0"/>
                    <a:pt x="17000" y="0"/>
                  </a:cubicBezTo>
                  <a:cubicBezTo>
                    <a:pt x="26389" y="0"/>
                    <a:pt x="34000" y="7611"/>
                    <a:pt x="34000" y="17000"/>
                  </a:cubicBezTo>
                  <a:close/>
                </a:path>
              </a:pathLst>
            </a:custGeom>
            <a:gradFill>
              <a:gsLst>
                <a:gs pos="0">
                  <a:srgbClr val="FFFFFF"/>
                </a:gs>
                <a:gs pos="25000">
                  <a:srgbClr val="F0F5F0"/>
                </a:gs>
                <a:gs pos="75000">
                  <a:srgbClr val="E1EBE1"/>
                </a:gs>
                <a:gs pos="100000">
                  <a:srgbClr val="C8D7C8"/>
                </a:gs>
              </a:gsLst>
              <a:lin ang="5400000" scaled="0"/>
            </a:gradFill>
            <a:ln w="1700" cap="flat">
              <a:solidFill>
                <a:srgbClr val="46A000"/>
              </a:solidFill>
              <a:round/>
            </a:ln>
          </p:spPr>
        </p:sp>
        <p:sp>
          <p:nvSpPr>
            <p:cNvPr id="210" name="shape210"/>
            <p:cNvSpPr/>
            <p:nvPr/>
          </p:nvSpPr>
          <p:spPr>
            <a:xfrm>
              <a:off x="5010764" y="4115968"/>
              <a:ext cx="34000" cy="34000"/>
            </a:xfrm>
            <a:custGeom>
              <a:avLst/>
              <a:gdLst/>
              <a:ahLst/>
              <a:cxnLst/>
              <a:pathLst>
                <a:path w="34000" h="34000">
                  <a:moveTo>
                    <a:pt x="6800" y="17000"/>
                  </a:moveTo>
                  <a:lnTo>
                    <a:pt x="27200" y="17000"/>
                  </a:lnTo>
                </a:path>
              </a:pathLst>
            </a:custGeom>
            <a:ln w="1700" cap="flat">
              <a:solidFill>
                <a:srgbClr val="46A000"/>
              </a:solidFill>
              <a:round/>
            </a:ln>
          </p:spPr>
        </p:sp>
        <p:sp>
          <p:nvSpPr>
            <p:cNvPr id="211" name="shape211"/>
            <p:cNvSpPr/>
            <p:nvPr/>
          </p:nvSpPr>
          <p:spPr>
            <a:xfrm>
              <a:off x="8337268" y="3275430"/>
              <a:ext cx="34000" cy="34000"/>
            </a:xfrm>
            <a:custGeom>
              <a:avLst/>
              <a:gdLst/>
              <a:ahLst/>
              <a:cxnLst/>
              <a:pathLst>
                <a:path w="34000" h="34000">
                  <a:moveTo>
                    <a:pt x="34000" y="17000"/>
                  </a:moveTo>
                  <a:cubicBezTo>
                    <a:pt x="34000" y="26389"/>
                    <a:pt x="26389" y="34000"/>
                    <a:pt x="17000" y="34000"/>
                  </a:cubicBezTo>
                  <a:cubicBezTo>
                    <a:pt x="7611" y="34000"/>
                    <a:pt x="0" y="26389"/>
                    <a:pt x="0" y="17000"/>
                  </a:cubicBezTo>
                  <a:cubicBezTo>
                    <a:pt x="0" y="7611"/>
                    <a:pt x="7611" y="0"/>
                    <a:pt x="17000" y="0"/>
                  </a:cubicBezTo>
                  <a:cubicBezTo>
                    <a:pt x="26389" y="0"/>
                    <a:pt x="34000" y="7611"/>
                    <a:pt x="34000" y="17000"/>
                  </a:cubicBezTo>
                  <a:close/>
                </a:path>
              </a:pathLst>
            </a:custGeom>
            <a:gradFill>
              <a:gsLst>
                <a:gs pos="0">
                  <a:srgbClr val="FFFFFF"/>
                </a:gs>
                <a:gs pos="25000">
                  <a:srgbClr val="F0F5F0"/>
                </a:gs>
                <a:gs pos="75000">
                  <a:srgbClr val="E1EBE1"/>
                </a:gs>
                <a:gs pos="100000">
                  <a:srgbClr val="C8D7C8"/>
                </a:gs>
              </a:gsLst>
              <a:lin ang="5400000" scaled="0"/>
            </a:gradFill>
            <a:ln w="1700" cap="flat">
              <a:solidFill>
                <a:srgbClr val="46A000"/>
              </a:solidFill>
              <a:round/>
            </a:ln>
          </p:spPr>
        </p:sp>
        <p:sp>
          <p:nvSpPr>
            <p:cNvPr id="212" name="shape212"/>
            <p:cNvSpPr/>
            <p:nvPr/>
          </p:nvSpPr>
          <p:spPr>
            <a:xfrm>
              <a:off x="8337268" y="3275430"/>
              <a:ext cx="34000" cy="34000"/>
            </a:xfrm>
            <a:custGeom>
              <a:avLst/>
              <a:gdLst/>
              <a:ahLst/>
              <a:cxnLst/>
              <a:pathLst>
                <a:path w="34000" h="34000">
                  <a:moveTo>
                    <a:pt x="6800" y="17000"/>
                  </a:moveTo>
                  <a:lnTo>
                    <a:pt x="27200" y="17000"/>
                  </a:lnTo>
                </a:path>
              </a:pathLst>
            </a:custGeom>
            <a:ln w="1700" cap="flat">
              <a:solidFill>
                <a:srgbClr val="46A000"/>
              </a:solidFill>
              <a:round/>
            </a:ln>
          </p:spPr>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73C47ACF-8227-4572-A8CE-2692C7265869}" type="slidenum">
              <a:rPr lang="zh-CN" altLang="en-US" smtClean="0"/>
            </a:fld>
            <a:endParaRPr lang="zh-CN" altLang="en-US"/>
          </a:p>
        </p:txBody>
      </p:sp>
      <p:sp>
        <p:nvSpPr>
          <p:cNvPr id="13" name="任意多边形 12"/>
          <p:cNvSpPr/>
          <p:nvPr/>
        </p:nvSpPr>
        <p:spPr>
          <a:xfrm>
            <a:off x="652780" y="925195"/>
            <a:ext cx="10259060" cy="100330"/>
          </a:xfrm>
          <a:custGeom>
            <a:avLst/>
            <a:gdLst>
              <a:gd name="A1" fmla="val 585"/>
              <a:gd name="A3" fmla="val 0"/>
              <a:gd name="G0" fmla="+- A1 0 0"/>
            </a:gdLst>
            <a:ahLst/>
            <a:cxnLst/>
            <a:pathLst>
              <a:path w="1000" h="1000" stroke="0">
                <a:moveTo>
                  <a:pt x="0" y="0"/>
                </a:moveTo>
                <a:lnTo>
                  <a:pt x="585" y="0"/>
                </a:lnTo>
                <a:lnTo>
                  <a:pt x="585" y="1000"/>
                </a:lnTo>
                <a:lnTo>
                  <a:pt x="0" y="1000"/>
                </a:lnTo>
                <a:close/>
              </a:path>
              <a:path w="1000" h="1000">
                <a:moveTo>
                  <a:pt x="0" y="0"/>
                </a:moveTo>
                <a:lnTo>
                  <a:pt x="1000" y="0"/>
                </a:lnTo>
              </a:path>
            </a:pathLst>
          </a:custGeom>
          <a:solidFill>
            <a:srgbClr val="CC0000"/>
          </a:solidFill>
          <a:ln w="9525" cap="flat" cmpd="sng">
            <a:solidFill>
              <a:srgbClr val="CC0000"/>
            </a:solidFill>
            <a:prstDash val="solid"/>
            <a:bevel/>
            <a:headEnd type="none" w="med" len="med"/>
            <a:tailEnd type="none" w="med" len="med"/>
          </a:ln>
        </p:spPr>
        <p:txBody>
          <a:bodyPr/>
          <a:p>
            <a:pPr algn="l"/>
            <a:endParaRPr b="0">
              <a:solidFill>
                <a:srgbClr val="000000"/>
              </a:solidFill>
              <a:latin typeface="Times New Roman" panose="02020603050405020304" charset="0"/>
            </a:endParaRPr>
          </a:p>
        </p:txBody>
      </p:sp>
      <p:sp>
        <p:nvSpPr>
          <p:cNvPr id="15" name="文本框 14"/>
          <p:cNvSpPr txBox="1"/>
          <p:nvPr/>
        </p:nvSpPr>
        <p:spPr>
          <a:xfrm>
            <a:off x="652780" y="318770"/>
            <a:ext cx="9979025" cy="706755"/>
          </a:xfrm>
          <a:prstGeom prst="rect">
            <a:avLst/>
          </a:prstGeom>
          <a:noFill/>
        </p:spPr>
        <p:txBody>
          <a:bodyPr wrap="square" rtlCol="0">
            <a:spAutoFit/>
          </a:bodyPr>
          <a:p>
            <a:r>
              <a:rPr lang="en-US" altLang="zh-CN" sz="4000" dirty="0">
                <a:solidFill>
                  <a:srgbClr val="FF0000"/>
                </a:solidFill>
                <a:sym typeface="+mn-ea"/>
              </a:rPr>
              <a:t>Papers</a:t>
            </a:r>
            <a:r>
              <a:rPr lang="en-US" altLang="zh-CN" sz="4000" dirty="0">
                <a:solidFill>
                  <a:srgbClr val="FF0000"/>
                </a:solidFill>
                <a:latin typeface="微软雅黑" panose="020B0503020204020204" charset="-122"/>
                <a:ea typeface="微软雅黑" panose="020B0503020204020204" charset="-122"/>
                <a:sym typeface="Arial" panose="020B0604020202020204" pitchFamily="34" charset="0"/>
              </a:rPr>
              <a:t> </a:t>
            </a:r>
            <a:endParaRPr lang="en-US" altLang="zh-CN" sz="4000" b="1" dirty="0">
              <a:solidFill>
                <a:srgbClr val="FF0000"/>
              </a:solidFill>
              <a:latin typeface="微软雅黑" panose="020B0503020204020204" charset="-122"/>
              <a:ea typeface="微软雅黑" panose="020B0503020204020204" charset="-122"/>
              <a:sym typeface="Arial" panose="020B0604020202020204" pitchFamily="34" charset="0"/>
            </a:endParaRPr>
          </a:p>
        </p:txBody>
      </p:sp>
      <p:sp>
        <p:nvSpPr>
          <p:cNvPr id="3" name="文本框 2"/>
          <p:cNvSpPr txBox="1"/>
          <p:nvPr/>
        </p:nvSpPr>
        <p:spPr>
          <a:xfrm>
            <a:off x="501015" y="1186180"/>
            <a:ext cx="11649710" cy="368300"/>
          </a:xfrm>
          <a:prstGeom prst="rect">
            <a:avLst/>
          </a:prstGeom>
          <a:noFill/>
        </p:spPr>
        <p:txBody>
          <a:bodyPr wrap="square" rtlCol="0">
            <a:spAutoFit/>
          </a:bodyPr>
          <a:p>
            <a:r>
              <a:rPr b="1">
                <a:solidFill>
                  <a:srgbClr val="303030"/>
                </a:solidFill>
                <a:latin typeface="微软雅黑" panose="020B0503020204020204" charset="-122"/>
                <a:sym typeface="+mn-ea"/>
              </a:rPr>
              <a:t>2019--Domain Adaptive Attention Model for Unsupervised Cross-Domain Person Re</a:t>
            </a:r>
            <a:r>
              <a:rPr lang="en-US" b="1">
                <a:solidFill>
                  <a:srgbClr val="303030"/>
                </a:solidFill>
                <a:latin typeface="微软雅黑" panose="020B0503020204020204" charset="-122"/>
                <a:sym typeface="+mn-ea"/>
              </a:rPr>
              <a:t>-</a:t>
            </a:r>
            <a:r>
              <a:rPr b="1">
                <a:solidFill>
                  <a:srgbClr val="303030"/>
                </a:solidFill>
                <a:latin typeface="微软雅黑" panose="020B0503020204020204" charset="-122"/>
                <a:sym typeface="+mn-ea"/>
              </a:rPr>
              <a:t>Identification</a:t>
            </a:r>
            <a:endParaRPr lang="zh-CN" altLang="en-US"/>
          </a:p>
        </p:txBody>
      </p:sp>
      <p:pic>
        <p:nvPicPr>
          <p:cNvPr id="5" name="图片 4"/>
          <p:cNvPicPr>
            <a:picLocks noChangeAspect="1"/>
          </p:cNvPicPr>
          <p:nvPr/>
        </p:nvPicPr>
        <p:blipFill>
          <a:blip r:embed="rId1"/>
          <a:stretch>
            <a:fillRect/>
          </a:stretch>
        </p:blipFill>
        <p:spPr>
          <a:xfrm>
            <a:off x="2758440" y="1554480"/>
            <a:ext cx="6050280" cy="4030345"/>
          </a:xfrm>
          <a:prstGeom prst="rect">
            <a:avLst/>
          </a:prstGeom>
        </p:spPr>
      </p:pic>
      <p:sp>
        <p:nvSpPr>
          <p:cNvPr id="4" name="文本框 3"/>
          <p:cNvSpPr txBox="1"/>
          <p:nvPr/>
        </p:nvSpPr>
        <p:spPr>
          <a:xfrm>
            <a:off x="1249045" y="5735320"/>
            <a:ext cx="9512300" cy="829945"/>
          </a:xfrm>
          <a:prstGeom prst="rect">
            <a:avLst/>
          </a:prstGeom>
          <a:noFill/>
          <a:ln w="19050">
            <a:solidFill>
              <a:schemeClr val="accent2"/>
            </a:solidFill>
          </a:ln>
        </p:spPr>
        <p:txBody>
          <a:bodyPr wrap="square" rtlCol="0">
            <a:spAutoFit/>
          </a:bodyPr>
          <a:p>
            <a:pPr algn="just" fontAlgn="auto"/>
            <a:r>
              <a:rPr lang="zh-CN" altLang="en-US" sz="2400">
                <a:latin typeface="Times New Roman" panose="02020603050405020304" charset="0"/>
                <a:ea typeface="微软雅黑" panose="020B0503020204020204" charset="-122"/>
                <a:cs typeface="Times New Roman" panose="02020603050405020304" charset="0"/>
              </a:rPr>
              <a:t>      Spatial attention aims to learn domain-shared regions and channel atte</a:t>
            </a:r>
            <a:r>
              <a:rPr lang="en-US" altLang="zh-CN" sz="2400">
                <a:latin typeface="Times New Roman" panose="02020603050405020304" charset="0"/>
                <a:ea typeface="微软雅黑" panose="020B0503020204020204" charset="-122"/>
                <a:cs typeface="Times New Roman" panose="02020603050405020304" charset="0"/>
              </a:rPr>
              <a:t>n</a:t>
            </a:r>
            <a:r>
              <a:rPr lang="zh-CN" altLang="en-US" sz="2400">
                <a:latin typeface="Times New Roman" panose="02020603050405020304" charset="0"/>
                <a:ea typeface="微软雅黑" panose="020B0503020204020204" charset="-122"/>
                <a:cs typeface="Times New Roman" panose="02020603050405020304" charset="0"/>
              </a:rPr>
              <a:t>tion aims to pay more attention to the domain-shared kernels.</a:t>
            </a:r>
            <a:endParaRPr lang="zh-CN" altLang="en-US" sz="2400">
              <a:latin typeface="Times New Roman" panose="02020603050405020304" charset="0"/>
              <a:ea typeface="微软雅黑" panose="020B0503020204020204" charset="-122"/>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73C47ACF-8227-4572-A8CE-2692C7265869}" type="slidenum">
              <a:rPr lang="zh-CN" altLang="en-US" smtClean="0"/>
            </a:fld>
            <a:endParaRPr lang="zh-CN" altLang="en-US"/>
          </a:p>
        </p:txBody>
      </p:sp>
      <p:sp>
        <p:nvSpPr>
          <p:cNvPr id="13" name="任意多边形 12"/>
          <p:cNvSpPr/>
          <p:nvPr/>
        </p:nvSpPr>
        <p:spPr>
          <a:xfrm>
            <a:off x="652780" y="925195"/>
            <a:ext cx="10259060" cy="100330"/>
          </a:xfrm>
          <a:custGeom>
            <a:avLst/>
            <a:gdLst>
              <a:gd name="A1" fmla="val 585"/>
              <a:gd name="A3" fmla="val 0"/>
              <a:gd name="G0" fmla="+- A1 0 0"/>
            </a:gdLst>
            <a:ahLst/>
            <a:cxnLst/>
            <a:pathLst>
              <a:path w="1000" h="1000" stroke="0">
                <a:moveTo>
                  <a:pt x="0" y="0"/>
                </a:moveTo>
                <a:lnTo>
                  <a:pt x="585" y="0"/>
                </a:lnTo>
                <a:lnTo>
                  <a:pt x="585" y="1000"/>
                </a:lnTo>
                <a:lnTo>
                  <a:pt x="0" y="1000"/>
                </a:lnTo>
                <a:close/>
              </a:path>
              <a:path w="1000" h="1000">
                <a:moveTo>
                  <a:pt x="0" y="0"/>
                </a:moveTo>
                <a:lnTo>
                  <a:pt x="1000" y="0"/>
                </a:lnTo>
              </a:path>
            </a:pathLst>
          </a:custGeom>
          <a:solidFill>
            <a:srgbClr val="CC0000"/>
          </a:solidFill>
          <a:ln w="9525" cap="flat" cmpd="sng">
            <a:solidFill>
              <a:srgbClr val="CC0000"/>
            </a:solidFill>
            <a:prstDash val="solid"/>
            <a:bevel/>
            <a:headEnd type="none" w="med" len="med"/>
            <a:tailEnd type="none" w="med" len="med"/>
          </a:ln>
        </p:spPr>
        <p:txBody>
          <a:bodyPr/>
          <a:p>
            <a:pPr algn="l"/>
            <a:endParaRPr b="0">
              <a:solidFill>
                <a:srgbClr val="000000"/>
              </a:solidFill>
              <a:latin typeface="Times New Roman" panose="02020603050405020304" charset="0"/>
            </a:endParaRPr>
          </a:p>
        </p:txBody>
      </p:sp>
      <p:sp>
        <p:nvSpPr>
          <p:cNvPr id="15" name="文本框 14"/>
          <p:cNvSpPr txBox="1"/>
          <p:nvPr/>
        </p:nvSpPr>
        <p:spPr>
          <a:xfrm>
            <a:off x="652780" y="318770"/>
            <a:ext cx="9979025" cy="706755"/>
          </a:xfrm>
          <a:prstGeom prst="rect">
            <a:avLst/>
          </a:prstGeom>
          <a:noFill/>
        </p:spPr>
        <p:txBody>
          <a:bodyPr wrap="square" rtlCol="0">
            <a:spAutoFit/>
          </a:bodyPr>
          <a:p>
            <a:r>
              <a:rPr lang="en-US" altLang="zh-CN" sz="4000" dirty="0">
                <a:solidFill>
                  <a:srgbClr val="FF0000"/>
                </a:solidFill>
                <a:sym typeface="+mn-ea"/>
              </a:rPr>
              <a:t>Papers</a:t>
            </a:r>
            <a:r>
              <a:rPr lang="en-US" altLang="zh-CN" sz="4000" dirty="0">
                <a:solidFill>
                  <a:srgbClr val="FF0000"/>
                </a:solidFill>
                <a:latin typeface="微软雅黑" panose="020B0503020204020204" charset="-122"/>
                <a:ea typeface="微软雅黑" panose="020B0503020204020204" charset="-122"/>
                <a:sym typeface="Arial" panose="020B0604020202020204" pitchFamily="34" charset="0"/>
              </a:rPr>
              <a:t> </a:t>
            </a:r>
            <a:endParaRPr lang="en-US" altLang="zh-CN" sz="4000" b="1" dirty="0">
              <a:solidFill>
                <a:srgbClr val="FF0000"/>
              </a:solidFill>
              <a:latin typeface="微软雅黑" panose="020B0503020204020204" charset="-122"/>
              <a:ea typeface="微软雅黑" panose="020B0503020204020204" charset="-122"/>
              <a:sym typeface="Arial" panose="020B0604020202020204" pitchFamily="34" charset="0"/>
            </a:endParaRPr>
          </a:p>
        </p:txBody>
      </p:sp>
      <p:pic>
        <p:nvPicPr>
          <p:cNvPr id="4" name="图片 3"/>
          <p:cNvPicPr>
            <a:picLocks noChangeAspect="1"/>
          </p:cNvPicPr>
          <p:nvPr/>
        </p:nvPicPr>
        <p:blipFill>
          <a:blip r:embed="rId1"/>
          <a:stretch>
            <a:fillRect/>
          </a:stretch>
        </p:blipFill>
        <p:spPr>
          <a:xfrm>
            <a:off x="259715" y="1554480"/>
            <a:ext cx="6940550" cy="4402455"/>
          </a:xfrm>
          <a:prstGeom prst="rect">
            <a:avLst/>
          </a:prstGeom>
        </p:spPr>
      </p:pic>
      <p:sp>
        <p:nvSpPr>
          <p:cNvPr id="3" name="文本框 2"/>
          <p:cNvSpPr txBox="1"/>
          <p:nvPr/>
        </p:nvSpPr>
        <p:spPr>
          <a:xfrm>
            <a:off x="501015" y="1186180"/>
            <a:ext cx="11649710" cy="368300"/>
          </a:xfrm>
          <a:prstGeom prst="rect">
            <a:avLst/>
          </a:prstGeom>
          <a:noFill/>
        </p:spPr>
        <p:txBody>
          <a:bodyPr wrap="square" rtlCol="0">
            <a:spAutoFit/>
          </a:bodyPr>
          <a:p>
            <a:r>
              <a:rPr b="1">
                <a:solidFill>
                  <a:srgbClr val="303030"/>
                </a:solidFill>
                <a:latin typeface="微软雅黑" panose="020B0503020204020204" charset="-122"/>
                <a:sym typeface="+mn-ea"/>
              </a:rPr>
              <a:t>2019--Domain Adaptive Attention Model for Unsupervised Cross-Domain Person Re</a:t>
            </a:r>
            <a:r>
              <a:rPr lang="en-US" b="1">
                <a:solidFill>
                  <a:srgbClr val="303030"/>
                </a:solidFill>
                <a:latin typeface="微软雅黑" panose="020B0503020204020204" charset="-122"/>
                <a:sym typeface="+mn-ea"/>
              </a:rPr>
              <a:t>-</a:t>
            </a:r>
            <a:r>
              <a:rPr b="1">
                <a:solidFill>
                  <a:srgbClr val="303030"/>
                </a:solidFill>
                <a:latin typeface="微软雅黑" panose="020B0503020204020204" charset="-122"/>
                <a:sym typeface="+mn-ea"/>
              </a:rPr>
              <a:t>Identification</a:t>
            </a:r>
            <a:endParaRPr lang="zh-CN" altLang="en-US"/>
          </a:p>
        </p:txBody>
      </p:sp>
      <p:sp>
        <p:nvSpPr>
          <p:cNvPr id="5" name="文本框 4"/>
          <p:cNvSpPr txBox="1"/>
          <p:nvPr/>
        </p:nvSpPr>
        <p:spPr>
          <a:xfrm>
            <a:off x="7367270" y="1554480"/>
            <a:ext cx="4638675" cy="4799965"/>
          </a:xfrm>
          <a:prstGeom prst="rect">
            <a:avLst/>
          </a:prstGeom>
          <a:noFill/>
          <a:ln w="19050">
            <a:solidFill>
              <a:schemeClr val="accent2"/>
            </a:solidFill>
          </a:ln>
        </p:spPr>
        <p:txBody>
          <a:bodyPr wrap="square" rtlCol="0">
            <a:spAutoFit/>
          </a:bodyPr>
          <a:p>
            <a:pPr algn="just" fontAlgn="auto"/>
            <a:r>
              <a:rPr lang="en-US" altLang="zh-CN"/>
              <a:t>      </a:t>
            </a:r>
            <a:r>
              <a:rPr lang="zh-CN" altLang="en-US"/>
              <a:t>The domain adaptive attention module separates the feature map into domain-shared (DSH) and domain-specific feature maps simultaneously. Then, a DSH branch and a DSP branch are introduced to learn these two feature maps respectively. The Re-ID loss and domain similarity loss are adopted to the DSH branch to make the DSH feature discriminative to different persons and transferable to different domains. In contrary, the domain-specific loss is employed to make the DSP branch to capture the domain distinguishable information to avoid to distract the DSH feature. Finally, the soft orthogonality constraint is introduced to make these two parts complementary and separable.</a:t>
            </a:r>
            <a:endParaRPr lang="zh-CN" altLang="en-US"/>
          </a:p>
        </p:txBody>
      </p:sp>
      <p:sp>
        <p:nvSpPr>
          <p:cNvPr id="6" name="文本框 5"/>
          <p:cNvSpPr txBox="1"/>
          <p:nvPr/>
        </p:nvSpPr>
        <p:spPr>
          <a:xfrm>
            <a:off x="1598930" y="6046470"/>
            <a:ext cx="4262755" cy="368300"/>
          </a:xfrm>
          <a:prstGeom prst="rect">
            <a:avLst/>
          </a:prstGeom>
          <a:noFill/>
          <a:ln>
            <a:solidFill>
              <a:schemeClr val="accent2"/>
            </a:solidFill>
          </a:ln>
        </p:spPr>
        <p:txBody>
          <a:bodyPr wrap="square" rtlCol="0">
            <a:spAutoFit/>
          </a:bodyPr>
          <a:p>
            <a:r>
              <a:rPr lang="zh-CN" altLang="en-US"/>
              <a:t>The framework of the proposed method</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73C47ACF-8227-4572-A8CE-2692C7265869}" type="slidenum">
              <a:rPr lang="zh-CN" altLang="en-US" smtClean="0"/>
            </a:fld>
            <a:endParaRPr lang="zh-CN" altLang="en-US"/>
          </a:p>
        </p:txBody>
      </p:sp>
      <p:sp>
        <p:nvSpPr>
          <p:cNvPr id="13" name="任意多边形 12"/>
          <p:cNvSpPr/>
          <p:nvPr/>
        </p:nvSpPr>
        <p:spPr>
          <a:xfrm>
            <a:off x="652780" y="925195"/>
            <a:ext cx="10259060" cy="100330"/>
          </a:xfrm>
          <a:custGeom>
            <a:avLst/>
            <a:gdLst>
              <a:gd name="A1" fmla="val 585"/>
              <a:gd name="A3" fmla="val 0"/>
              <a:gd name="G0" fmla="+- A1 0 0"/>
            </a:gdLst>
            <a:ahLst/>
            <a:cxnLst/>
            <a:pathLst>
              <a:path w="1000" h="1000" stroke="0">
                <a:moveTo>
                  <a:pt x="0" y="0"/>
                </a:moveTo>
                <a:lnTo>
                  <a:pt x="585" y="0"/>
                </a:lnTo>
                <a:lnTo>
                  <a:pt x="585" y="1000"/>
                </a:lnTo>
                <a:lnTo>
                  <a:pt x="0" y="1000"/>
                </a:lnTo>
                <a:close/>
              </a:path>
              <a:path w="1000" h="1000">
                <a:moveTo>
                  <a:pt x="0" y="0"/>
                </a:moveTo>
                <a:lnTo>
                  <a:pt x="1000" y="0"/>
                </a:lnTo>
              </a:path>
            </a:pathLst>
          </a:custGeom>
          <a:solidFill>
            <a:srgbClr val="CC0000"/>
          </a:solidFill>
          <a:ln w="9525" cap="flat" cmpd="sng">
            <a:solidFill>
              <a:srgbClr val="CC0000"/>
            </a:solidFill>
            <a:prstDash val="solid"/>
            <a:bevel/>
            <a:headEnd type="none" w="med" len="med"/>
            <a:tailEnd type="none" w="med" len="med"/>
          </a:ln>
        </p:spPr>
        <p:txBody>
          <a:bodyPr/>
          <a:p>
            <a:pPr algn="l"/>
            <a:endParaRPr b="0">
              <a:solidFill>
                <a:srgbClr val="000000"/>
              </a:solidFill>
              <a:latin typeface="Times New Roman" panose="02020603050405020304" charset="0"/>
            </a:endParaRPr>
          </a:p>
        </p:txBody>
      </p:sp>
      <p:sp>
        <p:nvSpPr>
          <p:cNvPr id="15" name="文本框 14"/>
          <p:cNvSpPr txBox="1"/>
          <p:nvPr/>
        </p:nvSpPr>
        <p:spPr>
          <a:xfrm>
            <a:off x="652780" y="318770"/>
            <a:ext cx="9979025" cy="706755"/>
          </a:xfrm>
          <a:prstGeom prst="rect">
            <a:avLst/>
          </a:prstGeom>
          <a:noFill/>
        </p:spPr>
        <p:txBody>
          <a:bodyPr wrap="square" rtlCol="0">
            <a:spAutoFit/>
          </a:bodyPr>
          <a:p>
            <a:r>
              <a:rPr lang="en-US" altLang="zh-CN" sz="4000" dirty="0">
                <a:solidFill>
                  <a:srgbClr val="FF0000"/>
                </a:solidFill>
                <a:sym typeface="+mn-ea"/>
              </a:rPr>
              <a:t>Papers</a:t>
            </a:r>
            <a:r>
              <a:rPr lang="en-US" altLang="zh-CN" sz="4000" dirty="0">
                <a:solidFill>
                  <a:srgbClr val="FF0000"/>
                </a:solidFill>
                <a:latin typeface="微软雅黑" panose="020B0503020204020204" charset="-122"/>
                <a:ea typeface="微软雅黑" panose="020B0503020204020204" charset="-122"/>
                <a:sym typeface="Arial" panose="020B0604020202020204" pitchFamily="34" charset="0"/>
              </a:rPr>
              <a:t> </a:t>
            </a:r>
            <a:endParaRPr lang="en-US" altLang="zh-CN" sz="4000" b="1" dirty="0">
              <a:solidFill>
                <a:srgbClr val="FF0000"/>
              </a:solidFill>
              <a:latin typeface="微软雅黑" panose="020B0503020204020204" charset="-122"/>
              <a:ea typeface="微软雅黑" panose="020B0503020204020204" charset="-122"/>
              <a:sym typeface="Arial" panose="020B0604020202020204" pitchFamily="34" charset="0"/>
            </a:endParaRPr>
          </a:p>
        </p:txBody>
      </p:sp>
      <p:sp>
        <p:nvSpPr>
          <p:cNvPr id="3" name="文本框 2"/>
          <p:cNvSpPr txBox="1"/>
          <p:nvPr/>
        </p:nvSpPr>
        <p:spPr>
          <a:xfrm>
            <a:off x="501015" y="1186180"/>
            <a:ext cx="11649710" cy="368300"/>
          </a:xfrm>
          <a:prstGeom prst="rect">
            <a:avLst/>
          </a:prstGeom>
          <a:noFill/>
        </p:spPr>
        <p:txBody>
          <a:bodyPr wrap="square" rtlCol="0">
            <a:spAutoFit/>
          </a:bodyPr>
          <a:p>
            <a:r>
              <a:rPr b="1">
                <a:solidFill>
                  <a:srgbClr val="303030"/>
                </a:solidFill>
                <a:latin typeface="微软雅黑" panose="020B0503020204020204" charset="-122"/>
                <a:sym typeface="+mn-ea"/>
              </a:rPr>
              <a:t>2019--Domain Adaptive Attention Model for Unsupervised Cross-Domain Person Re</a:t>
            </a:r>
            <a:r>
              <a:rPr lang="en-US" b="1">
                <a:solidFill>
                  <a:srgbClr val="303030"/>
                </a:solidFill>
                <a:latin typeface="微软雅黑" panose="020B0503020204020204" charset="-122"/>
                <a:sym typeface="+mn-ea"/>
              </a:rPr>
              <a:t>-</a:t>
            </a:r>
            <a:r>
              <a:rPr b="1">
                <a:solidFill>
                  <a:srgbClr val="303030"/>
                </a:solidFill>
                <a:latin typeface="微软雅黑" panose="020B0503020204020204" charset="-122"/>
                <a:sym typeface="+mn-ea"/>
              </a:rPr>
              <a:t>Identification</a:t>
            </a:r>
            <a:endParaRPr lang="zh-CN" altLang="en-US"/>
          </a:p>
        </p:txBody>
      </p:sp>
      <p:pic>
        <p:nvPicPr>
          <p:cNvPr id="5" name="图片 4"/>
          <p:cNvPicPr>
            <a:picLocks noChangeAspect="1"/>
          </p:cNvPicPr>
          <p:nvPr/>
        </p:nvPicPr>
        <p:blipFill>
          <a:blip r:embed="rId1"/>
          <a:stretch>
            <a:fillRect/>
          </a:stretch>
        </p:blipFill>
        <p:spPr>
          <a:xfrm>
            <a:off x="1039495" y="2362200"/>
            <a:ext cx="10572750" cy="25742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73C47ACF-8227-4572-A8CE-2692C7265869}" type="slidenum">
              <a:rPr lang="zh-CN" altLang="en-US" smtClean="0"/>
            </a:fld>
            <a:endParaRPr lang="zh-CN" altLang="en-US"/>
          </a:p>
        </p:txBody>
      </p:sp>
      <p:sp>
        <p:nvSpPr>
          <p:cNvPr id="13" name="任意多边形 12"/>
          <p:cNvSpPr/>
          <p:nvPr/>
        </p:nvSpPr>
        <p:spPr>
          <a:xfrm>
            <a:off x="652780" y="925195"/>
            <a:ext cx="10259060" cy="100330"/>
          </a:xfrm>
          <a:custGeom>
            <a:avLst/>
            <a:gdLst>
              <a:gd name="A1" fmla="val 585"/>
              <a:gd name="A3" fmla="val 0"/>
              <a:gd name="G0" fmla="+- A1 0 0"/>
            </a:gdLst>
            <a:ahLst/>
            <a:cxnLst/>
            <a:pathLst>
              <a:path w="1000" h="1000" stroke="0">
                <a:moveTo>
                  <a:pt x="0" y="0"/>
                </a:moveTo>
                <a:lnTo>
                  <a:pt x="585" y="0"/>
                </a:lnTo>
                <a:lnTo>
                  <a:pt x="585" y="1000"/>
                </a:lnTo>
                <a:lnTo>
                  <a:pt x="0" y="1000"/>
                </a:lnTo>
                <a:close/>
              </a:path>
              <a:path w="1000" h="1000">
                <a:moveTo>
                  <a:pt x="0" y="0"/>
                </a:moveTo>
                <a:lnTo>
                  <a:pt x="1000" y="0"/>
                </a:lnTo>
              </a:path>
            </a:pathLst>
          </a:custGeom>
          <a:solidFill>
            <a:srgbClr val="CC0000"/>
          </a:solidFill>
          <a:ln w="9525" cap="flat" cmpd="sng">
            <a:solidFill>
              <a:srgbClr val="CC0000"/>
            </a:solidFill>
            <a:prstDash val="solid"/>
            <a:bevel/>
            <a:headEnd type="none" w="med" len="med"/>
            <a:tailEnd type="none" w="med" len="med"/>
          </a:ln>
        </p:spPr>
        <p:txBody>
          <a:bodyPr/>
          <a:p>
            <a:pPr algn="l"/>
            <a:endParaRPr b="0">
              <a:solidFill>
                <a:srgbClr val="000000"/>
              </a:solidFill>
              <a:latin typeface="Times New Roman" panose="02020603050405020304" charset="0"/>
            </a:endParaRPr>
          </a:p>
        </p:txBody>
      </p:sp>
      <p:sp>
        <p:nvSpPr>
          <p:cNvPr id="15" name="文本框 14"/>
          <p:cNvSpPr txBox="1"/>
          <p:nvPr/>
        </p:nvSpPr>
        <p:spPr>
          <a:xfrm>
            <a:off x="652780" y="318770"/>
            <a:ext cx="9979025" cy="706755"/>
          </a:xfrm>
          <a:prstGeom prst="rect">
            <a:avLst/>
          </a:prstGeom>
          <a:noFill/>
        </p:spPr>
        <p:txBody>
          <a:bodyPr wrap="square" rtlCol="0">
            <a:spAutoFit/>
          </a:bodyPr>
          <a:p>
            <a:r>
              <a:rPr lang="en-US" altLang="zh-CN" sz="4000" dirty="0">
                <a:solidFill>
                  <a:srgbClr val="FF0000"/>
                </a:solidFill>
                <a:sym typeface="+mn-ea"/>
              </a:rPr>
              <a:t>Papers</a:t>
            </a:r>
            <a:r>
              <a:rPr lang="en-US" altLang="zh-CN" sz="4000" dirty="0">
                <a:solidFill>
                  <a:srgbClr val="FF0000"/>
                </a:solidFill>
                <a:latin typeface="微软雅黑" panose="020B0503020204020204" charset="-122"/>
                <a:ea typeface="微软雅黑" panose="020B0503020204020204" charset="-122"/>
                <a:sym typeface="Arial" panose="020B0604020202020204" pitchFamily="34" charset="0"/>
              </a:rPr>
              <a:t> </a:t>
            </a:r>
            <a:endParaRPr lang="en-US" altLang="zh-CN" sz="4000" b="1" dirty="0">
              <a:solidFill>
                <a:srgbClr val="FF0000"/>
              </a:solidFill>
              <a:latin typeface="微软雅黑" panose="020B0503020204020204" charset="-122"/>
              <a:ea typeface="微软雅黑" panose="020B0503020204020204" charset="-122"/>
              <a:sym typeface="Arial" panose="020B0604020202020204" pitchFamily="34" charset="0"/>
            </a:endParaRPr>
          </a:p>
        </p:txBody>
      </p:sp>
      <p:sp>
        <p:nvSpPr>
          <p:cNvPr id="3" name="文本框 2"/>
          <p:cNvSpPr txBox="1"/>
          <p:nvPr/>
        </p:nvSpPr>
        <p:spPr>
          <a:xfrm>
            <a:off x="652780" y="1165860"/>
            <a:ext cx="11305540" cy="645160"/>
          </a:xfrm>
          <a:prstGeom prst="rect">
            <a:avLst/>
          </a:prstGeom>
          <a:noFill/>
        </p:spPr>
        <p:txBody>
          <a:bodyPr wrap="square" rtlCol="0">
            <a:spAutoFit/>
          </a:bodyPr>
          <a:p>
            <a:pPr algn="ctr">
              <a:lnSpc>
                <a:spcPct val="100000"/>
              </a:lnSpc>
            </a:pPr>
            <a:r>
              <a:rPr b="1">
                <a:solidFill>
                  <a:srgbClr val="303030"/>
                </a:solidFill>
                <a:latin typeface="微软雅黑" panose="020B0503020204020204" charset="-122"/>
                <a:sym typeface="+mn-ea"/>
              </a:rPr>
              <a:t>2019ICCV--Self-similarity Grouping A Simple Unsupervised Cross Domain Adaptation Approach for Person Re-identification</a:t>
            </a:r>
            <a:endParaRPr lang="zh-CN" altLang="en-US"/>
          </a:p>
        </p:txBody>
      </p:sp>
      <p:pic>
        <p:nvPicPr>
          <p:cNvPr id="4" name="图片 3"/>
          <p:cNvPicPr>
            <a:picLocks noChangeAspect="1"/>
          </p:cNvPicPr>
          <p:nvPr/>
        </p:nvPicPr>
        <p:blipFill>
          <a:blip r:embed="rId1"/>
          <a:stretch>
            <a:fillRect/>
          </a:stretch>
        </p:blipFill>
        <p:spPr>
          <a:xfrm>
            <a:off x="562610" y="1811020"/>
            <a:ext cx="5340985" cy="4922520"/>
          </a:xfrm>
          <a:prstGeom prst="rect">
            <a:avLst/>
          </a:prstGeom>
        </p:spPr>
      </p:pic>
      <p:sp>
        <p:nvSpPr>
          <p:cNvPr id="5" name="文本框 4"/>
          <p:cNvSpPr txBox="1"/>
          <p:nvPr/>
        </p:nvSpPr>
        <p:spPr>
          <a:xfrm>
            <a:off x="6011545" y="2980055"/>
            <a:ext cx="5946140" cy="2030095"/>
          </a:xfrm>
          <a:prstGeom prst="rect">
            <a:avLst/>
          </a:prstGeom>
          <a:noFill/>
          <a:ln w="19050">
            <a:solidFill>
              <a:srgbClr val="FFC000"/>
            </a:solidFill>
          </a:ln>
        </p:spPr>
        <p:txBody>
          <a:bodyPr wrap="square" rtlCol="0">
            <a:spAutoFit/>
          </a:bodyPr>
          <a:p>
            <a:pPr algn="just" fontAlgn="auto"/>
            <a:r>
              <a:rPr lang="en-US" altLang="zh-CN"/>
              <a:t>    Ill</a:t>
            </a:r>
            <a:r>
              <a:rPr lang="zh-CN" altLang="en-US"/>
              <a:t>ustration of proposed Self-similarity Grouping (SSG). </a:t>
            </a:r>
            <a:endParaRPr lang="zh-CN" altLang="en-US"/>
          </a:p>
          <a:p>
            <a:pPr algn="just" fontAlgn="auto"/>
            <a:r>
              <a:rPr lang="zh-CN" altLang="en-US"/>
              <a:t>    We group target images by three cues, whole bodies, upper parts and bottom parts, independently and assign labels according to the corresponding group. The global information of the whole body and the local information of body parts can help us learn a better representation of individuals.</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73C47ACF-8227-4572-A8CE-2692C7265869}" type="slidenum">
              <a:rPr lang="zh-CN" altLang="en-US" smtClean="0"/>
            </a:fld>
            <a:endParaRPr lang="zh-CN" altLang="en-US"/>
          </a:p>
        </p:txBody>
      </p:sp>
      <p:sp>
        <p:nvSpPr>
          <p:cNvPr id="13" name="任意多边形 12"/>
          <p:cNvSpPr/>
          <p:nvPr/>
        </p:nvSpPr>
        <p:spPr>
          <a:xfrm>
            <a:off x="652780" y="925195"/>
            <a:ext cx="10259060" cy="100330"/>
          </a:xfrm>
          <a:custGeom>
            <a:avLst/>
            <a:gdLst>
              <a:gd name="A1" fmla="val 585"/>
              <a:gd name="A3" fmla="val 0"/>
              <a:gd name="G0" fmla="+- A1 0 0"/>
            </a:gdLst>
            <a:ahLst/>
            <a:cxnLst/>
            <a:pathLst>
              <a:path w="1000" h="1000" stroke="0">
                <a:moveTo>
                  <a:pt x="0" y="0"/>
                </a:moveTo>
                <a:lnTo>
                  <a:pt x="585" y="0"/>
                </a:lnTo>
                <a:lnTo>
                  <a:pt x="585" y="1000"/>
                </a:lnTo>
                <a:lnTo>
                  <a:pt x="0" y="1000"/>
                </a:lnTo>
                <a:close/>
              </a:path>
              <a:path w="1000" h="1000">
                <a:moveTo>
                  <a:pt x="0" y="0"/>
                </a:moveTo>
                <a:lnTo>
                  <a:pt x="1000" y="0"/>
                </a:lnTo>
              </a:path>
            </a:pathLst>
          </a:custGeom>
          <a:solidFill>
            <a:srgbClr val="CC0000"/>
          </a:solidFill>
          <a:ln w="9525" cap="flat" cmpd="sng">
            <a:solidFill>
              <a:srgbClr val="CC0000"/>
            </a:solidFill>
            <a:prstDash val="solid"/>
            <a:bevel/>
            <a:headEnd type="none" w="med" len="med"/>
            <a:tailEnd type="none" w="med" len="med"/>
          </a:ln>
        </p:spPr>
        <p:txBody>
          <a:bodyPr/>
          <a:p>
            <a:pPr algn="l"/>
            <a:endParaRPr b="0">
              <a:solidFill>
                <a:srgbClr val="000000"/>
              </a:solidFill>
              <a:latin typeface="Times New Roman" panose="02020603050405020304" charset="0"/>
            </a:endParaRPr>
          </a:p>
        </p:txBody>
      </p:sp>
      <p:sp>
        <p:nvSpPr>
          <p:cNvPr id="15" name="文本框 14"/>
          <p:cNvSpPr txBox="1"/>
          <p:nvPr/>
        </p:nvSpPr>
        <p:spPr>
          <a:xfrm>
            <a:off x="652780" y="318770"/>
            <a:ext cx="9979025" cy="706755"/>
          </a:xfrm>
          <a:prstGeom prst="rect">
            <a:avLst/>
          </a:prstGeom>
          <a:noFill/>
        </p:spPr>
        <p:txBody>
          <a:bodyPr wrap="square" rtlCol="0">
            <a:spAutoFit/>
          </a:bodyPr>
          <a:p>
            <a:r>
              <a:rPr lang="en-US" altLang="zh-CN" sz="4000" dirty="0">
                <a:solidFill>
                  <a:srgbClr val="FF0000"/>
                </a:solidFill>
                <a:sym typeface="+mn-ea"/>
              </a:rPr>
              <a:t>Papers</a:t>
            </a:r>
            <a:r>
              <a:rPr lang="en-US" altLang="zh-CN" sz="4000" dirty="0">
                <a:solidFill>
                  <a:srgbClr val="FF0000"/>
                </a:solidFill>
                <a:latin typeface="微软雅黑" panose="020B0503020204020204" charset="-122"/>
                <a:ea typeface="微软雅黑" panose="020B0503020204020204" charset="-122"/>
                <a:sym typeface="Arial" panose="020B0604020202020204" pitchFamily="34" charset="0"/>
              </a:rPr>
              <a:t> </a:t>
            </a:r>
            <a:endParaRPr lang="en-US" altLang="zh-CN" sz="4000" b="1" dirty="0">
              <a:solidFill>
                <a:srgbClr val="FF0000"/>
              </a:solidFill>
              <a:latin typeface="微软雅黑" panose="020B0503020204020204" charset="-122"/>
              <a:ea typeface="微软雅黑" panose="020B0503020204020204" charset="-122"/>
              <a:sym typeface="Arial" panose="020B0604020202020204" pitchFamily="34" charset="0"/>
            </a:endParaRPr>
          </a:p>
        </p:txBody>
      </p:sp>
      <p:sp>
        <p:nvSpPr>
          <p:cNvPr id="3" name="文本框 2"/>
          <p:cNvSpPr txBox="1"/>
          <p:nvPr/>
        </p:nvSpPr>
        <p:spPr>
          <a:xfrm>
            <a:off x="652780" y="1165860"/>
            <a:ext cx="11305540" cy="645160"/>
          </a:xfrm>
          <a:prstGeom prst="rect">
            <a:avLst/>
          </a:prstGeom>
          <a:noFill/>
        </p:spPr>
        <p:txBody>
          <a:bodyPr wrap="square" rtlCol="0">
            <a:spAutoFit/>
          </a:bodyPr>
          <a:p>
            <a:pPr algn="ctr">
              <a:lnSpc>
                <a:spcPct val="100000"/>
              </a:lnSpc>
            </a:pPr>
            <a:r>
              <a:rPr b="1">
                <a:solidFill>
                  <a:srgbClr val="303030"/>
                </a:solidFill>
                <a:latin typeface="微软雅黑" panose="020B0503020204020204" charset="-122"/>
                <a:sym typeface="+mn-ea"/>
              </a:rPr>
              <a:t>2019ICCV--Self-similarity Grouping A Simple Unsupervised Cross Domain Adaptation Approach for Person Re-identification</a:t>
            </a:r>
            <a:endParaRPr lang="zh-CN" altLang="en-US"/>
          </a:p>
        </p:txBody>
      </p:sp>
      <p:pic>
        <p:nvPicPr>
          <p:cNvPr id="4" name="图片 3"/>
          <p:cNvPicPr>
            <a:picLocks noChangeAspect="1"/>
          </p:cNvPicPr>
          <p:nvPr/>
        </p:nvPicPr>
        <p:blipFill>
          <a:blip r:embed="rId1"/>
          <a:stretch>
            <a:fillRect/>
          </a:stretch>
        </p:blipFill>
        <p:spPr>
          <a:xfrm>
            <a:off x="109220" y="2087880"/>
            <a:ext cx="8127365" cy="4262120"/>
          </a:xfrm>
          <a:prstGeom prst="rect">
            <a:avLst/>
          </a:prstGeom>
        </p:spPr>
      </p:pic>
      <p:sp>
        <p:nvSpPr>
          <p:cNvPr id="5" name="文本框 4"/>
          <p:cNvSpPr txBox="1"/>
          <p:nvPr/>
        </p:nvSpPr>
        <p:spPr>
          <a:xfrm>
            <a:off x="8429625" y="1550035"/>
            <a:ext cx="3446145" cy="4799965"/>
          </a:xfrm>
          <a:prstGeom prst="rect">
            <a:avLst/>
          </a:prstGeom>
          <a:noFill/>
          <a:ln w="19050">
            <a:solidFill>
              <a:srgbClr val="FFC000"/>
            </a:solidFill>
          </a:ln>
        </p:spPr>
        <p:txBody>
          <a:bodyPr wrap="square" rtlCol="0">
            <a:spAutoFit/>
          </a:bodyPr>
          <a:p>
            <a:pPr algn="just" fontAlgn="auto"/>
            <a:r>
              <a:rPr lang="zh-CN" altLang="en-US" b="1">
                <a:latin typeface="Times New Roman" panose="02020603050405020304" charset="0"/>
                <a:cs typeface="Times New Roman" panose="02020603050405020304" charset="0"/>
              </a:rPr>
              <a:t> (1) </a:t>
            </a:r>
            <a:r>
              <a:rPr lang="en-US" altLang="zh-CN" b="1">
                <a:latin typeface="Times New Roman" panose="02020603050405020304" charset="0"/>
                <a:cs typeface="Times New Roman" panose="02020603050405020304" charset="0"/>
              </a:rPr>
              <a:t>S</a:t>
            </a:r>
            <a:r>
              <a:rPr lang="zh-CN" altLang="en-US" b="1">
                <a:latin typeface="Times New Roman" panose="02020603050405020304" charset="0"/>
                <a:cs typeface="Times New Roman" panose="02020603050405020304" charset="0"/>
              </a:rPr>
              <a:t>plit the feature maps into an upper part and a lower part and employ GAP on the whole, upper and lowerfeature maps.</a:t>
            </a:r>
            <a:endParaRPr lang="zh-CN" altLang="en-US" b="1">
              <a:latin typeface="Times New Roman" panose="02020603050405020304" charset="0"/>
              <a:cs typeface="Times New Roman" panose="02020603050405020304" charset="0"/>
            </a:endParaRPr>
          </a:p>
          <a:p>
            <a:pPr algn="just" fontAlgn="auto"/>
            <a:r>
              <a:rPr lang="zh-CN" altLang="en-US" b="1">
                <a:latin typeface="Times New Roman" panose="02020603050405020304" charset="0"/>
                <a:cs typeface="Times New Roman" panose="02020603050405020304" charset="0"/>
              </a:rPr>
              <a:t> (2) Then, group person images with different feature representations(blue, green and orange) and assign each different self-pseudo labels by grouping results(A, B, C).</a:t>
            </a:r>
            <a:endParaRPr lang="zh-CN" altLang="en-US" b="1">
              <a:latin typeface="Times New Roman" panose="02020603050405020304" charset="0"/>
              <a:cs typeface="Times New Roman" panose="02020603050405020304" charset="0"/>
            </a:endParaRPr>
          </a:p>
          <a:p>
            <a:pPr algn="just" fontAlgn="auto"/>
            <a:r>
              <a:rPr lang="zh-CN" altLang="en-US" b="1">
                <a:latin typeface="Times New Roman" panose="02020603050405020304" charset="0"/>
                <a:cs typeface="Times New Roman" panose="02020603050405020304" charset="0"/>
              </a:rPr>
              <a:t>(3) Next,  update the CNN model by minimizing the triplet loss with each pseudo label.</a:t>
            </a:r>
            <a:endParaRPr lang="zh-CN" altLang="en-US" b="1">
              <a:latin typeface="Times New Roman" panose="02020603050405020304" charset="0"/>
              <a:cs typeface="Times New Roman" panose="02020603050405020304" charset="0"/>
            </a:endParaRPr>
          </a:p>
          <a:p>
            <a:pPr algn="just" fontAlgn="auto"/>
            <a:r>
              <a:rPr lang="zh-CN" altLang="en-US" b="1">
                <a:latin typeface="Times New Roman" panose="02020603050405020304" charset="0"/>
                <a:cs typeface="Times New Roman" panose="02020603050405020304" charset="0"/>
              </a:rPr>
              <a:t>(4) During testing, concatenate three feature representations </a:t>
            </a:r>
            <a:r>
              <a:rPr lang="en-US" altLang="zh-CN" b="1">
                <a:latin typeface="Times New Roman" panose="02020603050405020304" charset="0"/>
                <a:cs typeface="Times New Roman" panose="02020603050405020304" charset="0"/>
              </a:rPr>
              <a:t>together </a:t>
            </a:r>
            <a:r>
              <a:rPr lang="zh-CN" altLang="en-US" b="1">
                <a:latin typeface="Times New Roman" panose="02020603050405020304" charset="0"/>
                <a:cs typeface="Times New Roman" panose="02020603050405020304" charset="0"/>
              </a:rPr>
              <a:t>as the final representation of query person.</a:t>
            </a:r>
            <a:endParaRPr lang="zh-CN" altLang="en-US" b="1">
              <a:latin typeface="Times New Roman" panose="02020603050405020304" charset="0"/>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73C47ACF-8227-4572-A8CE-2692C7265869}" type="slidenum">
              <a:rPr lang="zh-CN" altLang="en-US" smtClean="0"/>
            </a:fld>
            <a:endParaRPr lang="zh-CN" altLang="en-US"/>
          </a:p>
        </p:txBody>
      </p:sp>
      <p:sp>
        <p:nvSpPr>
          <p:cNvPr id="13" name="任意多边形 12"/>
          <p:cNvSpPr/>
          <p:nvPr/>
        </p:nvSpPr>
        <p:spPr>
          <a:xfrm>
            <a:off x="652780" y="925195"/>
            <a:ext cx="10259060" cy="100330"/>
          </a:xfrm>
          <a:custGeom>
            <a:avLst/>
            <a:gdLst>
              <a:gd name="A1" fmla="val 585"/>
              <a:gd name="A3" fmla="val 0"/>
              <a:gd name="G0" fmla="+- A1 0 0"/>
            </a:gdLst>
            <a:ahLst/>
            <a:cxnLst/>
            <a:pathLst>
              <a:path w="1000" h="1000" stroke="0">
                <a:moveTo>
                  <a:pt x="0" y="0"/>
                </a:moveTo>
                <a:lnTo>
                  <a:pt x="585" y="0"/>
                </a:lnTo>
                <a:lnTo>
                  <a:pt x="585" y="1000"/>
                </a:lnTo>
                <a:lnTo>
                  <a:pt x="0" y="1000"/>
                </a:lnTo>
                <a:close/>
              </a:path>
              <a:path w="1000" h="1000">
                <a:moveTo>
                  <a:pt x="0" y="0"/>
                </a:moveTo>
                <a:lnTo>
                  <a:pt x="1000" y="0"/>
                </a:lnTo>
              </a:path>
            </a:pathLst>
          </a:custGeom>
          <a:solidFill>
            <a:srgbClr val="CC0000"/>
          </a:solidFill>
          <a:ln w="9525" cap="flat" cmpd="sng">
            <a:solidFill>
              <a:srgbClr val="CC0000"/>
            </a:solidFill>
            <a:prstDash val="solid"/>
            <a:bevel/>
            <a:headEnd type="none" w="med" len="med"/>
            <a:tailEnd type="none" w="med" len="med"/>
          </a:ln>
        </p:spPr>
        <p:txBody>
          <a:bodyPr/>
          <a:p>
            <a:pPr algn="l"/>
            <a:endParaRPr b="0">
              <a:solidFill>
                <a:srgbClr val="000000"/>
              </a:solidFill>
              <a:latin typeface="Times New Roman" panose="02020603050405020304" charset="0"/>
            </a:endParaRPr>
          </a:p>
        </p:txBody>
      </p:sp>
      <p:sp>
        <p:nvSpPr>
          <p:cNvPr id="15" name="文本框 14"/>
          <p:cNvSpPr txBox="1"/>
          <p:nvPr/>
        </p:nvSpPr>
        <p:spPr>
          <a:xfrm>
            <a:off x="652780" y="318770"/>
            <a:ext cx="9979025" cy="706755"/>
          </a:xfrm>
          <a:prstGeom prst="rect">
            <a:avLst/>
          </a:prstGeom>
          <a:noFill/>
        </p:spPr>
        <p:txBody>
          <a:bodyPr wrap="square" rtlCol="0">
            <a:spAutoFit/>
          </a:bodyPr>
          <a:p>
            <a:r>
              <a:rPr lang="en-US" altLang="zh-CN" sz="4000" dirty="0">
                <a:solidFill>
                  <a:srgbClr val="FF0000"/>
                </a:solidFill>
                <a:sym typeface="+mn-ea"/>
              </a:rPr>
              <a:t>Papers</a:t>
            </a:r>
            <a:r>
              <a:rPr lang="en-US" altLang="zh-CN" sz="4000" dirty="0">
                <a:solidFill>
                  <a:srgbClr val="FF0000"/>
                </a:solidFill>
                <a:latin typeface="微软雅黑" panose="020B0503020204020204" charset="-122"/>
                <a:ea typeface="微软雅黑" panose="020B0503020204020204" charset="-122"/>
                <a:sym typeface="Arial" panose="020B0604020202020204" pitchFamily="34" charset="0"/>
              </a:rPr>
              <a:t> </a:t>
            </a:r>
            <a:endParaRPr lang="en-US" altLang="zh-CN" sz="4000" b="1" dirty="0">
              <a:solidFill>
                <a:srgbClr val="FF0000"/>
              </a:solidFill>
              <a:latin typeface="微软雅黑" panose="020B0503020204020204" charset="-122"/>
              <a:ea typeface="微软雅黑" panose="020B0503020204020204" charset="-122"/>
              <a:sym typeface="Arial" panose="020B0604020202020204" pitchFamily="34" charset="0"/>
            </a:endParaRPr>
          </a:p>
        </p:txBody>
      </p:sp>
      <p:sp>
        <p:nvSpPr>
          <p:cNvPr id="3" name="文本框 2"/>
          <p:cNvSpPr txBox="1"/>
          <p:nvPr/>
        </p:nvSpPr>
        <p:spPr>
          <a:xfrm>
            <a:off x="652780" y="1165860"/>
            <a:ext cx="11305540" cy="645160"/>
          </a:xfrm>
          <a:prstGeom prst="rect">
            <a:avLst/>
          </a:prstGeom>
          <a:noFill/>
        </p:spPr>
        <p:txBody>
          <a:bodyPr wrap="square" rtlCol="0">
            <a:spAutoFit/>
          </a:bodyPr>
          <a:p>
            <a:pPr algn="ctr">
              <a:lnSpc>
                <a:spcPct val="100000"/>
              </a:lnSpc>
            </a:pPr>
            <a:r>
              <a:rPr b="1">
                <a:solidFill>
                  <a:srgbClr val="303030"/>
                </a:solidFill>
                <a:latin typeface="微软雅黑" panose="020B0503020204020204" charset="-122"/>
                <a:sym typeface="+mn-ea"/>
              </a:rPr>
              <a:t>2019ICCV--Self-similarity Grouping A Simple Unsupervised Cross Domain Adaptation Approach for Person Re-identification</a:t>
            </a:r>
            <a:endParaRPr lang="zh-CN" altLang="en-US"/>
          </a:p>
        </p:txBody>
      </p:sp>
      <p:pic>
        <p:nvPicPr>
          <p:cNvPr id="5" name="图片 4"/>
          <p:cNvPicPr>
            <a:picLocks noChangeAspect="1"/>
          </p:cNvPicPr>
          <p:nvPr/>
        </p:nvPicPr>
        <p:blipFill>
          <a:blip r:embed="rId1"/>
          <a:stretch>
            <a:fillRect/>
          </a:stretch>
        </p:blipFill>
        <p:spPr>
          <a:xfrm>
            <a:off x="1007110" y="2131695"/>
            <a:ext cx="9549765" cy="21304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73C47ACF-8227-4572-A8CE-2692C7265869}" type="slidenum">
              <a:rPr lang="zh-CN" altLang="en-US" smtClean="0"/>
            </a:fld>
            <a:endParaRPr lang="zh-CN" altLang="en-US"/>
          </a:p>
        </p:txBody>
      </p:sp>
      <p:sp>
        <p:nvSpPr>
          <p:cNvPr id="13" name="任意多边形 12"/>
          <p:cNvSpPr/>
          <p:nvPr/>
        </p:nvSpPr>
        <p:spPr>
          <a:xfrm>
            <a:off x="652780" y="925195"/>
            <a:ext cx="10259060" cy="100330"/>
          </a:xfrm>
          <a:custGeom>
            <a:avLst/>
            <a:gdLst>
              <a:gd name="A1" fmla="val 585"/>
              <a:gd name="A3" fmla="val 0"/>
              <a:gd name="G0" fmla="+- A1 0 0"/>
            </a:gdLst>
            <a:ahLst/>
            <a:cxnLst/>
            <a:pathLst>
              <a:path w="1000" h="1000" stroke="0">
                <a:moveTo>
                  <a:pt x="0" y="0"/>
                </a:moveTo>
                <a:lnTo>
                  <a:pt x="585" y="0"/>
                </a:lnTo>
                <a:lnTo>
                  <a:pt x="585" y="1000"/>
                </a:lnTo>
                <a:lnTo>
                  <a:pt x="0" y="1000"/>
                </a:lnTo>
                <a:close/>
              </a:path>
              <a:path w="1000" h="1000">
                <a:moveTo>
                  <a:pt x="0" y="0"/>
                </a:moveTo>
                <a:lnTo>
                  <a:pt x="1000" y="0"/>
                </a:lnTo>
              </a:path>
            </a:pathLst>
          </a:custGeom>
          <a:solidFill>
            <a:srgbClr val="CC0000"/>
          </a:solidFill>
          <a:ln w="9525" cap="flat" cmpd="sng">
            <a:solidFill>
              <a:srgbClr val="CC0000"/>
            </a:solidFill>
            <a:prstDash val="solid"/>
            <a:bevel/>
            <a:headEnd type="none" w="med" len="med"/>
            <a:tailEnd type="none" w="med" len="med"/>
          </a:ln>
        </p:spPr>
        <p:txBody>
          <a:bodyPr/>
          <a:p>
            <a:pPr algn="l"/>
            <a:endParaRPr b="0">
              <a:solidFill>
                <a:srgbClr val="000000"/>
              </a:solidFill>
              <a:latin typeface="Times New Roman" panose="02020603050405020304" charset="0"/>
            </a:endParaRPr>
          </a:p>
        </p:txBody>
      </p:sp>
      <p:sp>
        <p:nvSpPr>
          <p:cNvPr id="15" name="文本框 14"/>
          <p:cNvSpPr txBox="1"/>
          <p:nvPr/>
        </p:nvSpPr>
        <p:spPr>
          <a:xfrm>
            <a:off x="652780" y="318770"/>
            <a:ext cx="9979025" cy="706755"/>
          </a:xfrm>
          <a:prstGeom prst="rect">
            <a:avLst/>
          </a:prstGeom>
          <a:noFill/>
        </p:spPr>
        <p:txBody>
          <a:bodyPr wrap="square" rtlCol="0">
            <a:spAutoFit/>
          </a:bodyPr>
          <a:p>
            <a:r>
              <a:rPr lang="en-US" altLang="zh-CN" sz="4000" b="1">
                <a:solidFill>
                  <a:srgbClr val="FF0000"/>
                </a:solidFill>
                <a:sym typeface="+mn-ea"/>
              </a:rPr>
              <a:t>Outline</a:t>
            </a:r>
            <a:endParaRPr lang="en-US" altLang="zh-CN" sz="4000" b="1">
              <a:solidFill>
                <a:srgbClr val="FF0000"/>
              </a:solidFill>
              <a:latin typeface="微软雅黑" panose="020B0503020204020204" charset="-122"/>
              <a:ea typeface="微软雅黑" panose="020B0503020204020204" charset="-122"/>
              <a:sym typeface="+mn-ea"/>
            </a:endParaRPr>
          </a:p>
        </p:txBody>
      </p:sp>
      <p:sp>
        <p:nvSpPr>
          <p:cNvPr id="3" name="内容占位符 2"/>
          <p:cNvSpPr>
            <a:spLocks noGrp="1"/>
          </p:cNvSpPr>
          <p:nvPr>
            <p:ph idx="1"/>
          </p:nvPr>
        </p:nvSpPr>
        <p:spPr>
          <a:xfrm>
            <a:off x="669882" y="1079465"/>
            <a:ext cx="10852237" cy="5041355"/>
          </a:xfrm>
        </p:spPr>
        <p:txBody>
          <a:bodyPr/>
          <a:p>
            <a:pPr marL="0" indent="0" algn="just">
              <a:buNone/>
            </a:pPr>
            <a:endParaRPr sz="1800">
              <a:latin typeface="微软雅黑" panose="020B0503020204020204" charset="-122"/>
              <a:ea typeface="微软雅黑" panose="020B0503020204020204" charset="-122"/>
              <a:cs typeface="微软雅黑" panose="020B0503020204020204" charset="-122"/>
              <a:sym typeface="+mn-ea"/>
            </a:endParaRPr>
          </a:p>
          <a:p>
            <a:pPr marL="342900" indent="-342900" algn="just">
              <a:lnSpc>
                <a:spcPct val="150000"/>
              </a:lnSpc>
              <a:buSzPct val="70000"/>
              <a:buFont typeface="Wingdings" panose="05000000000000000000" charset="0"/>
              <a:buChar char="l"/>
            </a:pPr>
            <a:r>
              <a:rPr lang="en-US" altLang="zh-CN" dirty="0">
                <a:latin typeface="微软雅黑" panose="020B0503020204020204" charset="-122"/>
                <a:ea typeface="微软雅黑" panose="020B0503020204020204" charset="-122"/>
                <a:sym typeface="Arial" panose="020B0604020202020204" pitchFamily="34" charset="0"/>
              </a:rPr>
              <a:t>Introduction</a:t>
            </a:r>
            <a:endParaRPr lang="en-US" altLang="zh-CN" dirty="0">
              <a:latin typeface="微软雅黑" panose="020B0503020204020204" charset="-122"/>
              <a:ea typeface="微软雅黑" panose="020B0503020204020204" charset="-122"/>
              <a:sym typeface="Arial" panose="020B0604020202020204" pitchFamily="34" charset="0"/>
            </a:endParaRPr>
          </a:p>
          <a:p>
            <a:pPr marL="342900" indent="-342900" algn="just">
              <a:lnSpc>
                <a:spcPct val="150000"/>
              </a:lnSpc>
              <a:buSzPct val="70000"/>
              <a:buFont typeface="Wingdings" panose="05000000000000000000" charset="0"/>
              <a:buChar char="l"/>
            </a:pPr>
            <a:r>
              <a:rPr lang="en-US" altLang="zh-CN" dirty="0">
                <a:latin typeface="微软雅黑" panose="020B0503020204020204" charset="-122"/>
                <a:ea typeface="微软雅黑" panose="020B0503020204020204" charset="-122"/>
                <a:sym typeface="Arial" panose="020B0604020202020204" pitchFamily="34" charset="0"/>
              </a:rPr>
              <a:t>Dataset and Evaluation </a:t>
            </a:r>
            <a:endParaRPr lang="en-US" altLang="zh-CN" dirty="0">
              <a:latin typeface="微软雅黑" panose="020B0503020204020204" charset="-122"/>
              <a:ea typeface="微软雅黑" panose="020B0503020204020204" charset="-122"/>
              <a:sym typeface="Arial" panose="020B0604020202020204" pitchFamily="34" charset="0"/>
            </a:endParaRPr>
          </a:p>
          <a:p>
            <a:pPr marL="342900" indent="-342900" algn="just">
              <a:lnSpc>
                <a:spcPct val="150000"/>
              </a:lnSpc>
              <a:buSzPct val="70000"/>
              <a:buFont typeface="Wingdings" panose="05000000000000000000" charset="0"/>
              <a:buChar char="l"/>
            </a:pPr>
            <a:r>
              <a:rPr lang="en-US" altLang="zh-CN" dirty="0">
                <a:sym typeface="+mn-ea"/>
              </a:rPr>
              <a:t>Existing Methods </a:t>
            </a:r>
            <a:endParaRPr lang="en-US" altLang="zh-CN" dirty="0">
              <a:sym typeface="+mn-ea"/>
            </a:endParaRPr>
          </a:p>
          <a:p>
            <a:pPr marL="342900" indent="-342900" algn="just">
              <a:lnSpc>
                <a:spcPct val="150000"/>
              </a:lnSpc>
              <a:buSzPct val="70000"/>
              <a:buFont typeface="Wingdings" panose="05000000000000000000" charset="0"/>
              <a:buChar char="l"/>
            </a:pPr>
            <a:r>
              <a:rPr lang="en-US" altLang="zh-CN" dirty="0">
                <a:sym typeface="+mn-ea"/>
              </a:rPr>
              <a:t>Papers</a:t>
            </a:r>
            <a:endParaRPr lang="en-US" altLang="zh-CN" dirty="0">
              <a:sym typeface="+mn-ea"/>
            </a:endParaRPr>
          </a:p>
          <a:p>
            <a:pPr marL="342900" indent="-342900" algn="just">
              <a:buSzPct val="70000"/>
              <a:buFont typeface="Wingdings" panose="05000000000000000000" charset="0"/>
              <a:buChar char="l"/>
            </a:pPr>
            <a:endParaRPr lang="en-US" altLang="zh-CN" dirty="0">
              <a:latin typeface="微软雅黑" panose="020B0503020204020204" charset="-122"/>
              <a:ea typeface="微软雅黑" panose="020B0503020204020204" charset="-122"/>
              <a:sym typeface="Arial" panose="020B0604020202020204" pitchFamily="34" charset="0"/>
            </a:endParaRPr>
          </a:p>
          <a:p>
            <a:pPr marL="342900" indent="-342900" algn="just">
              <a:buSzPct val="70000"/>
              <a:buFont typeface="Wingdings" panose="05000000000000000000" charset="0"/>
              <a:buChar char="l"/>
            </a:pPr>
            <a:endParaRPr lang="en-US" altLang="zh-CN" dirty="0">
              <a:latin typeface="微软雅黑" panose="020B0503020204020204" charset="-122"/>
              <a:ea typeface="微软雅黑" panose="020B0503020204020204" charset="-122"/>
              <a:sym typeface="Arial" panose="020B0604020202020204" pitchFamily="34" charset="0"/>
            </a:endParaRPr>
          </a:p>
          <a:p>
            <a:pPr marL="0" lvl="0" indent="0" algn="just">
              <a:buNone/>
            </a:pPr>
            <a:endParaRPr sz="1800">
              <a:solidFill>
                <a:schemeClr val="tx1"/>
              </a:solidFill>
              <a:sym typeface="+mn-ea"/>
            </a:endParaRPr>
          </a:p>
          <a:p>
            <a:pPr algn="just"/>
            <a:endParaRPr lang="en-US" altLang="zh-CN" sz="1800">
              <a:sym typeface="+mn-ea"/>
            </a:endParaRPr>
          </a:p>
          <a:p>
            <a:pPr marL="0" indent="0" algn="just">
              <a:buNone/>
            </a:pPr>
            <a:endParaRPr sz="1800">
              <a:latin typeface="微软雅黑" panose="020B0503020204020204" charset="-122"/>
              <a:ea typeface="微软雅黑" panose="020B0503020204020204" charset="-122"/>
              <a:cs typeface="微软雅黑" panose="020B0503020204020204" charset="-122"/>
              <a:sym typeface="+mn-ea"/>
            </a:endParaRPr>
          </a:p>
          <a:p>
            <a:pPr marL="0" indent="0" algn="just">
              <a:buNone/>
            </a:pPr>
            <a:endParaRPr sz="1800">
              <a:latin typeface="微软雅黑" panose="020B0503020204020204" charset="-122"/>
              <a:ea typeface="微软雅黑" panose="020B0503020204020204" charset="-122"/>
              <a:cs typeface="微软雅黑" panose="020B0503020204020204" charset="-122"/>
              <a:sym typeface="+mn-ea"/>
            </a:endParaRPr>
          </a:p>
          <a:p>
            <a:pPr marL="0" indent="0" algn="just">
              <a:buNone/>
            </a:pPr>
            <a:endParaRPr lang="en-US" altLang="zh-CN" sz="20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73C47ACF-8227-4572-A8CE-2692C7265869}" type="slidenum">
              <a:rPr lang="zh-CN" altLang="en-US" smtClean="0"/>
            </a:fld>
            <a:endParaRPr lang="zh-CN" altLang="en-US"/>
          </a:p>
        </p:txBody>
      </p:sp>
      <p:sp>
        <p:nvSpPr>
          <p:cNvPr id="13" name="任意多边形 12"/>
          <p:cNvSpPr/>
          <p:nvPr/>
        </p:nvSpPr>
        <p:spPr>
          <a:xfrm>
            <a:off x="652780" y="925195"/>
            <a:ext cx="10259060" cy="100330"/>
          </a:xfrm>
          <a:custGeom>
            <a:avLst/>
            <a:gdLst>
              <a:gd name="A1" fmla="val 585"/>
              <a:gd name="A3" fmla="val 0"/>
              <a:gd name="G0" fmla="+- A1 0 0"/>
            </a:gdLst>
            <a:ahLst/>
            <a:cxnLst/>
            <a:pathLst>
              <a:path w="1000" h="1000" stroke="0">
                <a:moveTo>
                  <a:pt x="0" y="0"/>
                </a:moveTo>
                <a:lnTo>
                  <a:pt x="585" y="0"/>
                </a:lnTo>
                <a:lnTo>
                  <a:pt x="585" y="1000"/>
                </a:lnTo>
                <a:lnTo>
                  <a:pt x="0" y="1000"/>
                </a:lnTo>
                <a:close/>
              </a:path>
              <a:path w="1000" h="1000">
                <a:moveTo>
                  <a:pt x="0" y="0"/>
                </a:moveTo>
                <a:lnTo>
                  <a:pt x="1000" y="0"/>
                </a:lnTo>
              </a:path>
            </a:pathLst>
          </a:custGeom>
          <a:solidFill>
            <a:srgbClr val="CC0000"/>
          </a:solidFill>
          <a:ln w="9525" cap="flat" cmpd="sng">
            <a:solidFill>
              <a:srgbClr val="CC0000"/>
            </a:solidFill>
            <a:prstDash val="solid"/>
            <a:bevel/>
            <a:headEnd type="none" w="med" len="med"/>
            <a:tailEnd type="none" w="med" len="med"/>
          </a:ln>
        </p:spPr>
        <p:txBody>
          <a:bodyPr/>
          <a:p>
            <a:pPr algn="l"/>
            <a:endParaRPr b="0">
              <a:solidFill>
                <a:srgbClr val="000000"/>
              </a:solidFill>
              <a:latin typeface="Times New Roman" panose="02020603050405020304" charset="0"/>
            </a:endParaRPr>
          </a:p>
        </p:txBody>
      </p:sp>
      <p:sp>
        <p:nvSpPr>
          <p:cNvPr id="15" name="文本框 14"/>
          <p:cNvSpPr txBox="1"/>
          <p:nvPr/>
        </p:nvSpPr>
        <p:spPr>
          <a:xfrm>
            <a:off x="652780" y="318770"/>
            <a:ext cx="9979025" cy="706755"/>
          </a:xfrm>
          <a:prstGeom prst="rect">
            <a:avLst/>
          </a:prstGeom>
          <a:noFill/>
        </p:spPr>
        <p:txBody>
          <a:bodyPr wrap="square" rtlCol="0">
            <a:spAutoFit/>
          </a:bodyPr>
          <a:p>
            <a:r>
              <a:rPr lang="en-US" altLang="zh-CN" sz="4000" dirty="0">
                <a:solidFill>
                  <a:srgbClr val="FF0000"/>
                </a:solidFill>
                <a:sym typeface="+mn-ea"/>
              </a:rPr>
              <a:t>Existing Methods</a:t>
            </a:r>
            <a:r>
              <a:rPr lang="en-US" altLang="zh-CN" sz="4000" dirty="0">
                <a:sym typeface="+mn-ea"/>
              </a:rPr>
              <a:t> </a:t>
            </a:r>
            <a:endParaRPr lang="en-US" altLang="zh-CN" sz="4000" b="1" dirty="0">
              <a:solidFill>
                <a:srgbClr val="FF0000"/>
              </a:solidFill>
              <a:latin typeface="微软雅黑" panose="020B0503020204020204" charset="-122"/>
              <a:ea typeface="微软雅黑" panose="020B0503020204020204" charset="-122"/>
              <a:sym typeface="+mn-ea"/>
            </a:endParaRPr>
          </a:p>
        </p:txBody>
      </p:sp>
      <p:sp>
        <p:nvSpPr>
          <p:cNvPr id="4" name="文本框 3"/>
          <p:cNvSpPr txBox="1"/>
          <p:nvPr/>
        </p:nvSpPr>
        <p:spPr>
          <a:xfrm>
            <a:off x="1409065" y="4674235"/>
            <a:ext cx="7033260" cy="1198880"/>
          </a:xfrm>
          <a:prstGeom prst="rect">
            <a:avLst/>
          </a:prstGeom>
          <a:ln>
            <a:solidFill>
              <a:schemeClr val="bg2"/>
            </a:solidFill>
          </a:ln>
        </p:spPr>
        <p:style>
          <a:lnRef idx="1">
            <a:schemeClr val="accent3"/>
          </a:lnRef>
          <a:fillRef idx="2">
            <a:schemeClr val="accent3"/>
          </a:fillRef>
          <a:effectRef idx="1">
            <a:schemeClr val="accent3"/>
          </a:effectRef>
          <a:fontRef idx="minor">
            <a:schemeClr val="dk1"/>
          </a:fontRef>
        </p:style>
        <p:txBody>
          <a:bodyPr wrap="square" rtlCol="0">
            <a:spAutoFit/>
          </a:bodyPr>
          <a:p>
            <a:endParaRPr lang="zh-CN" altLang="en-US"/>
          </a:p>
          <a:p>
            <a:endParaRPr lang="zh-CN" altLang="en-US"/>
          </a:p>
          <a:p>
            <a:endParaRPr lang="zh-CN" altLang="en-US"/>
          </a:p>
          <a:p>
            <a:endParaRPr lang="zh-CN" altLang="en-US"/>
          </a:p>
        </p:txBody>
      </p:sp>
      <p:grpSp>
        <p:nvGrpSpPr>
          <p:cNvPr id="186" name="Group186"/>
          <p:cNvGrpSpPr/>
          <p:nvPr/>
        </p:nvGrpSpPr>
        <p:grpSpPr>
          <a:xfrm>
            <a:off x="22885" y="1359194"/>
            <a:ext cx="11749371" cy="5308197"/>
            <a:chOff x="78382" y="2020169"/>
            <a:chExt cx="8969994" cy="3003533"/>
          </a:xfrm>
        </p:grpSpPr>
        <p:sp>
          <p:nvSpPr>
            <p:cNvPr id="103" name="MMConnector"/>
            <p:cNvSpPr/>
            <p:nvPr/>
          </p:nvSpPr>
          <p:spPr>
            <a:xfrm>
              <a:off x="7348255" y="2830149"/>
              <a:ext cx="400215" cy="1065050"/>
            </a:xfrm>
            <a:custGeom>
              <a:avLst/>
              <a:gdLst/>
              <a:ahLst/>
              <a:cxnLst/>
              <a:pathLst>
                <a:path w="400215" h="1065050" fill="none">
                  <a:moveTo>
                    <a:pt x="-79806" y="469965"/>
                  </a:moveTo>
                  <a:cubicBezTo>
                    <a:pt x="-62050" y="-174084"/>
                    <a:pt x="93637" y="-595085"/>
                    <a:pt x="320409" y="-595085"/>
                  </a:cubicBezTo>
                </a:path>
              </a:pathLst>
            </a:custGeom>
            <a:noFill/>
            <a:ln w="10200" cap="rnd">
              <a:solidFill>
                <a:srgbClr val="57C1F4"/>
              </a:solidFill>
              <a:round/>
            </a:ln>
          </p:spPr>
        </p:sp>
        <p:sp>
          <p:nvSpPr>
            <p:cNvPr id="105" name="MMConnector"/>
            <p:cNvSpPr/>
            <p:nvPr/>
          </p:nvSpPr>
          <p:spPr>
            <a:xfrm>
              <a:off x="7348255" y="3094720"/>
              <a:ext cx="396257" cy="535908"/>
            </a:xfrm>
            <a:custGeom>
              <a:avLst/>
              <a:gdLst/>
              <a:ahLst/>
              <a:cxnLst/>
              <a:pathLst>
                <a:path w="396257" h="535908" fill="none">
                  <a:moveTo>
                    <a:pt x="-75848" y="205394"/>
                  </a:moveTo>
                  <a:cubicBezTo>
                    <a:pt x="-45406" y="-120736"/>
                    <a:pt x="105615" y="-330514"/>
                    <a:pt x="320409" y="-330514"/>
                  </a:cubicBezTo>
                </a:path>
              </a:pathLst>
            </a:custGeom>
            <a:noFill/>
            <a:ln w="10200" cap="rnd">
              <a:solidFill>
                <a:srgbClr val="32C5C4"/>
              </a:solidFill>
              <a:round/>
            </a:ln>
          </p:spPr>
        </p:sp>
        <p:sp>
          <p:nvSpPr>
            <p:cNvPr id="107" name="MMConnector"/>
            <p:cNvSpPr/>
            <p:nvPr/>
          </p:nvSpPr>
          <p:spPr>
            <a:xfrm>
              <a:off x="7348255" y="3824845"/>
              <a:ext cx="398086" cy="674101"/>
            </a:xfrm>
            <a:custGeom>
              <a:avLst/>
              <a:gdLst/>
              <a:ahLst/>
              <a:cxnLst/>
              <a:pathLst>
                <a:path w="398086" h="674101" fill="none">
                  <a:moveTo>
                    <a:pt x="-77677" y="-274490"/>
                  </a:moveTo>
                  <a:cubicBezTo>
                    <a:pt x="-52002" y="134724"/>
                    <a:pt x="100902" y="399611"/>
                    <a:pt x="320409" y="399611"/>
                  </a:cubicBezTo>
                </a:path>
              </a:pathLst>
            </a:custGeom>
            <a:noFill/>
            <a:ln w="10200" cap="rnd">
              <a:solidFill>
                <a:srgbClr val="ED9548"/>
              </a:solidFill>
              <a:round/>
            </a:ln>
          </p:spPr>
        </p:sp>
        <p:sp>
          <p:nvSpPr>
            <p:cNvPr id="109" name="MMConnector"/>
            <p:cNvSpPr/>
            <p:nvPr/>
          </p:nvSpPr>
          <p:spPr>
            <a:xfrm>
              <a:off x="6707437" y="3779101"/>
              <a:ext cx="397000" cy="582614"/>
            </a:xfrm>
            <a:custGeom>
              <a:avLst/>
              <a:gdLst/>
              <a:ahLst/>
              <a:cxnLst/>
              <a:pathLst>
                <a:path w="397000" h="582614" fill="none">
                  <a:moveTo>
                    <a:pt x="76591" y="-228747"/>
                  </a:moveTo>
                  <a:cubicBezTo>
                    <a:pt x="47942" y="125471"/>
                    <a:pt x="-103808" y="353867"/>
                    <a:pt x="-320409" y="353867"/>
                  </a:cubicBezTo>
                </a:path>
              </a:pathLst>
            </a:custGeom>
            <a:noFill/>
            <a:ln w="10200" cap="rnd">
              <a:solidFill>
                <a:srgbClr val="A3CF62"/>
              </a:solidFill>
              <a:round/>
            </a:ln>
          </p:spPr>
        </p:sp>
        <p:sp>
          <p:nvSpPr>
            <p:cNvPr id="111" name="MMConnector"/>
            <p:cNvSpPr/>
            <p:nvPr/>
          </p:nvSpPr>
          <p:spPr>
            <a:xfrm>
              <a:off x="6707437" y="3482113"/>
              <a:ext cx="254115" cy="22130"/>
            </a:xfrm>
            <a:custGeom>
              <a:avLst/>
              <a:gdLst/>
              <a:ahLst/>
              <a:cxnLst/>
              <a:pathLst>
                <a:path w="254115" h="22130" fill="none">
                  <a:moveTo>
                    <a:pt x="-66294" y="34748"/>
                  </a:moveTo>
                  <a:cubicBezTo>
                    <a:pt x="-133096" y="48950"/>
                    <a:pt x="-219750" y="56879"/>
                    <a:pt x="-320409" y="56879"/>
                  </a:cubicBezTo>
                </a:path>
              </a:pathLst>
            </a:custGeom>
            <a:noFill/>
            <a:ln w="10200" cap="rnd">
              <a:solidFill>
                <a:srgbClr val="918EDD"/>
              </a:solidFill>
              <a:round/>
            </a:ln>
          </p:spPr>
        </p:sp>
        <p:sp>
          <p:nvSpPr>
            <p:cNvPr id="113" name="MMConnector"/>
            <p:cNvSpPr/>
            <p:nvPr/>
          </p:nvSpPr>
          <p:spPr>
            <a:xfrm>
              <a:off x="6707437" y="3128246"/>
              <a:ext cx="394856" cy="468857"/>
            </a:xfrm>
            <a:custGeom>
              <a:avLst/>
              <a:gdLst/>
              <a:ahLst/>
              <a:cxnLst/>
              <a:pathLst>
                <a:path w="394856" h="468857" fill="none">
                  <a:moveTo>
                    <a:pt x="74447" y="171868"/>
                  </a:moveTo>
                  <a:cubicBezTo>
                    <a:pt x="41009" y="-113920"/>
                    <a:pt x="-108732" y="-296988"/>
                    <a:pt x="-320409" y="-296988"/>
                  </a:cubicBezTo>
                </a:path>
              </a:pathLst>
            </a:custGeom>
            <a:noFill/>
            <a:ln w="10200" cap="rnd">
              <a:solidFill>
                <a:srgbClr val="EFAB94"/>
              </a:solidFill>
              <a:round/>
            </a:ln>
          </p:spPr>
        </p:sp>
        <p:sp>
          <p:nvSpPr>
            <p:cNvPr id="115" name="MMConnector"/>
            <p:cNvSpPr/>
            <p:nvPr/>
          </p:nvSpPr>
          <p:spPr>
            <a:xfrm>
              <a:off x="8389967" y="2176819"/>
              <a:ext cx="91798" cy="116491"/>
            </a:xfrm>
            <a:custGeom>
              <a:avLst/>
              <a:gdLst/>
              <a:ahLst/>
              <a:cxnLst/>
              <a:pathLst>
                <a:path w="91798" h="116491" fill="none">
                  <a:moveTo>
                    <a:pt x="-45899" y="58245"/>
                  </a:moveTo>
                  <a:lnTo>
                    <a:pt x="12580" y="58245"/>
                  </a:lnTo>
                  <a:lnTo>
                    <a:pt x="12580" y="-37845"/>
                  </a:lnTo>
                  <a:cubicBezTo>
                    <a:pt x="12580" y="-49106"/>
                    <a:pt x="21720" y="-58245"/>
                    <a:pt x="32980" y="-58245"/>
                  </a:cubicBezTo>
                  <a:lnTo>
                    <a:pt x="45899" y="-58245"/>
                  </a:lnTo>
                </a:path>
              </a:pathLst>
            </a:custGeom>
            <a:noFill/>
            <a:ln w="3400" cap="rnd">
              <a:solidFill>
                <a:srgbClr val="57C1F4"/>
              </a:solidFill>
              <a:round/>
            </a:ln>
          </p:spPr>
        </p:sp>
        <p:sp>
          <p:nvSpPr>
            <p:cNvPr id="117" name="MMConnector"/>
            <p:cNvSpPr/>
            <p:nvPr/>
          </p:nvSpPr>
          <p:spPr>
            <a:xfrm>
              <a:off x="8389967" y="2289792"/>
              <a:ext cx="33319" cy="109456"/>
            </a:xfrm>
            <a:custGeom>
              <a:avLst/>
              <a:gdLst/>
              <a:ahLst/>
              <a:cxnLst/>
              <a:pathLst>
                <a:path w="33319" h="109456" fill="none">
                  <a:moveTo>
                    <a:pt x="12580" y="-54728"/>
                  </a:moveTo>
                  <a:lnTo>
                    <a:pt x="12580" y="34328"/>
                  </a:lnTo>
                  <a:cubicBezTo>
                    <a:pt x="12580" y="45589"/>
                    <a:pt x="21720" y="54728"/>
                    <a:pt x="32980" y="54728"/>
                  </a:cubicBezTo>
                  <a:lnTo>
                    <a:pt x="45899" y="54728"/>
                  </a:lnTo>
                </a:path>
              </a:pathLst>
            </a:custGeom>
            <a:noFill/>
            <a:ln w="3400" cap="rnd">
              <a:solidFill>
                <a:srgbClr val="57C1F4"/>
              </a:solidFill>
              <a:round/>
            </a:ln>
          </p:spPr>
        </p:sp>
        <p:sp>
          <p:nvSpPr>
            <p:cNvPr id="120" name="MMConnector"/>
            <p:cNvSpPr/>
            <p:nvPr/>
          </p:nvSpPr>
          <p:spPr>
            <a:xfrm>
              <a:off x="8278447" y="2711775"/>
              <a:ext cx="91798" cy="104863"/>
            </a:xfrm>
            <a:custGeom>
              <a:avLst/>
              <a:gdLst/>
              <a:ahLst/>
              <a:cxnLst/>
              <a:pathLst>
                <a:path w="91798" h="104863" fill="none">
                  <a:moveTo>
                    <a:pt x="-45899" y="52431"/>
                  </a:moveTo>
                  <a:lnTo>
                    <a:pt x="12580" y="52431"/>
                  </a:lnTo>
                  <a:lnTo>
                    <a:pt x="12580" y="-32031"/>
                  </a:lnTo>
                  <a:cubicBezTo>
                    <a:pt x="12580" y="-43292"/>
                    <a:pt x="21720" y="-52431"/>
                    <a:pt x="32980" y="-52431"/>
                  </a:cubicBezTo>
                  <a:lnTo>
                    <a:pt x="45899" y="-52431"/>
                  </a:lnTo>
                </a:path>
              </a:pathLst>
            </a:custGeom>
            <a:noFill/>
            <a:ln w="3400" cap="rnd">
              <a:solidFill>
                <a:srgbClr val="32C5C4"/>
              </a:solidFill>
              <a:round/>
            </a:ln>
          </p:spPr>
        </p:sp>
        <p:sp>
          <p:nvSpPr>
            <p:cNvPr id="122" name="MMConnector"/>
            <p:cNvSpPr/>
            <p:nvPr/>
          </p:nvSpPr>
          <p:spPr>
            <a:xfrm>
              <a:off x="8278447" y="2818322"/>
              <a:ext cx="33319" cy="108232"/>
            </a:xfrm>
            <a:custGeom>
              <a:avLst/>
              <a:gdLst/>
              <a:ahLst/>
              <a:cxnLst/>
              <a:pathLst>
                <a:path w="33319" h="108232" fill="none">
                  <a:moveTo>
                    <a:pt x="12580" y="-54116"/>
                  </a:moveTo>
                  <a:lnTo>
                    <a:pt x="12580" y="33716"/>
                  </a:lnTo>
                  <a:cubicBezTo>
                    <a:pt x="12580" y="44977"/>
                    <a:pt x="21720" y="54116"/>
                    <a:pt x="32980" y="54116"/>
                  </a:cubicBezTo>
                  <a:lnTo>
                    <a:pt x="45899" y="54116"/>
                  </a:lnTo>
                </a:path>
              </a:pathLst>
            </a:custGeom>
            <a:noFill/>
            <a:ln w="3400" cap="rnd">
              <a:solidFill>
                <a:srgbClr val="32C5C4"/>
              </a:solidFill>
              <a:round/>
            </a:ln>
          </p:spPr>
        </p:sp>
        <p:sp>
          <p:nvSpPr>
            <p:cNvPr id="124" name="MMConnector"/>
            <p:cNvSpPr/>
            <p:nvPr/>
          </p:nvSpPr>
          <p:spPr>
            <a:xfrm>
              <a:off x="8145161" y="3985327"/>
              <a:ext cx="91786" cy="478258"/>
            </a:xfrm>
            <a:custGeom>
              <a:avLst/>
              <a:gdLst/>
              <a:ahLst/>
              <a:cxnLst/>
              <a:pathLst>
                <a:path w="91786" h="478258" fill="none">
                  <a:moveTo>
                    <a:pt x="-45893" y="239129"/>
                  </a:moveTo>
                  <a:lnTo>
                    <a:pt x="12583" y="239129"/>
                  </a:lnTo>
                  <a:lnTo>
                    <a:pt x="12583" y="-218729"/>
                  </a:lnTo>
                  <a:cubicBezTo>
                    <a:pt x="12583" y="-229990"/>
                    <a:pt x="21722" y="-239129"/>
                    <a:pt x="32983" y="-239129"/>
                  </a:cubicBezTo>
                  <a:lnTo>
                    <a:pt x="45893" y="-239129"/>
                  </a:lnTo>
                </a:path>
              </a:pathLst>
            </a:custGeom>
            <a:noFill/>
            <a:ln w="3400" cap="rnd">
              <a:solidFill>
                <a:srgbClr val="ED9548"/>
              </a:solidFill>
              <a:round/>
            </a:ln>
          </p:spPr>
        </p:sp>
        <p:sp>
          <p:nvSpPr>
            <p:cNvPr id="126" name="MMConnector"/>
            <p:cNvSpPr/>
            <p:nvPr/>
          </p:nvSpPr>
          <p:spPr>
            <a:xfrm>
              <a:off x="8145172" y="4156615"/>
              <a:ext cx="33326" cy="135680"/>
            </a:xfrm>
            <a:custGeom>
              <a:avLst/>
              <a:gdLst/>
              <a:ahLst/>
              <a:cxnLst/>
              <a:pathLst>
                <a:path w="33326" h="135680" fill="none">
                  <a:moveTo>
                    <a:pt x="12578" y="67840"/>
                  </a:moveTo>
                  <a:lnTo>
                    <a:pt x="12578" y="-47440"/>
                  </a:lnTo>
                  <a:cubicBezTo>
                    <a:pt x="12578" y="-58701"/>
                    <a:pt x="21718" y="-67840"/>
                    <a:pt x="32978" y="-67840"/>
                  </a:cubicBezTo>
                  <a:lnTo>
                    <a:pt x="45904" y="-67840"/>
                  </a:lnTo>
                </a:path>
              </a:pathLst>
            </a:custGeom>
            <a:noFill/>
            <a:ln w="3400" cap="rnd">
              <a:solidFill>
                <a:srgbClr val="ED9548"/>
              </a:solidFill>
              <a:round/>
            </a:ln>
          </p:spPr>
        </p:sp>
        <p:sp>
          <p:nvSpPr>
            <p:cNvPr id="128" name="MMConnector"/>
            <p:cNvSpPr/>
            <p:nvPr/>
          </p:nvSpPr>
          <p:spPr>
            <a:xfrm>
              <a:off x="8145160" y="4353717"/>
              <a:ext cx="33309" cy="258522"/>
            </a:xfrm>
            <a:custGeom>
              <a:avLst/>
              <a:gdLst/>
              <a:ahLst/>
              <a:cxnLst/>
              <a:pathLst>
                <a:path w="33309" h="258522" fill="none">
                  <a:moveTo>
                    <a:pt x="12583" y="-129261"/>
                  </a:moveTo>
                  <a:lnTo>
                    <a:pt x="12583" y="108861"/>
                  </a:lnTo>
                  <a:cubicBezTo>
                    <a:pt x="12583" y="120122"/>
                    <a:pt x="21722" y="129261"/>
                    <a:pt x="32983" y="129261"/>
                  </a:cubicBezTo>
                  <a:lnTo>
                    <a:pt x="45892" y="129261"/>
                  </a:lnTo>
                </a:path>
              </a:pathLst>
            </a:custGeom>
            <a:noFill/>
            <a:ln w="3400" cap="rnd">
              <a:solidFill>
                <a:srgbClr val="ED9548"/>
              </a:solidFill>
              <a:round/>
            </a:ln>
          </p:spPr>
        </p:sp>
        <p:sp>
          <p:nvSpPr>
            <p:cNvPr id="131" name="MMConnector"/>
            <p:cNvSpPr/>
            <p:nvPr/>
          </p:nvSpPr>
          <p:spPr>
            <a:xfrm>
              <a:off x="5611331" y="2739548"/>
              <a:ext cx="91786" cy="183420"/>
            </a:xfrm>
            <a:custGeom>
              <a:avLst/>
              <a:gdLst/>
              <a:ahLst/>
              <a:cxnLst/>
              <a:pathLst>
                <a:path w="91786" h="183420" fill="none">
                  <a:moveTo>
                    <a:pt x="45893" y="91710"/>
                  </a:moveTo>
                  <a:lnTo>
                    <a:pt x="-12583" y="91710"/>
                  </a:lnTo>
                  <a:lnTo>
                    <a:pt x="-12583" y="-71310"/>
                  </a:lnTo>
                  <a:cubicBezTo>
                    <a:pt x="-12583" y="-82571"/>
                    <a:pt x="-21722" y="-91710"/>
                    <a:pt x="-32983" y="-91710"/>
                  </a:cubicBezTo>
                  <a:lnTo>
                    <a:pt x="-45893" y="-91710"/>
                  </a:lnTo>
                </a:path>
              </a:pathLst>
            </a:custGeom>
            <a:noFill/>
            <a:ln w="3400" cap="rnd">
              <a:solidFill>
                <a:srgbClr val="EFAB94"/>
              </a:solidFill>
              <a:round/>
            </a:ln>
          </p:spPr>
        </p:sp>
        <p:sp>
          <p:nvSpPr>
            <p:cNvPr id="133" name="MMConnector"/>
            <p:cNvSpPr/>
            <p:nvPr/>
          </p:nvSpPr>
          <p:spPr>
            <a:xfrm>
              <a:off x="5611329" y="2893423"/>
              <a:ext cx="33313" cy="124331"/>
            </a:xfrm>
            <a:custGeom>
              <a:avLst/>
              <a:gdLst/>
              <a:ahLst/>
              <a:cxnLst/>
              <a:pathLst>
                <a:path w="33313" h="124331" fill="none">
                  <a:moveTo>
                    <a:pt x="-12582" y="-62166"/>
                  </a:moveTo>
                  <a:lnTo>
                    <a:pt x="-12582" y="41766"/>
                  </a:lnTo>
                  <a:cubicBezTo>
                    <a:pt x="-12582" y="53026"/>
                    <a:pt x="-21721" y="62166"/>
                    <a:pt x="-32982" y="62166"/>
                  </a:cubicBezTo>
                  <a:lnTo>
                    <a:pt x="-45895" y="62166"/>
                  </a:lnTo>
                </a:path>
              </a:pathLst>
            </a:custGeom>
            <a:noFill/>
            <a:ln w="3400" cap="rnd">
              <a:solidFill>
                <a:srgbClr val="EFAB94"/>
              </a:solidFill>
              <a:round/>
            </a:ln>
          </p:spPr>
        </p:sp>
        <p:sp>
          <p:nvSpPr>
            <p:cNvPr id="135" name="MMConnector"/>
            <p:cNvSpPr/>
            <p:nvPr/>
          </p:nvSpPr>
          <p:spPr>
            <a:xfrm>
              <a:off x="5483485" y="3645939"/>
              <a:ext cx="33319" cy="213894"/>
            </a:xfrm>
            <a:custGeom>
              <a:avLst/>
              <a:gdLst/>
              <a:ahLst/>
              <a:cxnLst/>
              <a:pathLst>
                <a:path w="33319" h="213894" fill="none">
                  <a:moveTo>
                    <a:pt x="-12580" y="-106947"/>
                  </a:moveTo>
                  <a:lnTo>
                    <a:pt x="-12580" y="86547"/>
                  </a:lnTo>
                  <a:cubicBezTo>
                    <a:pt x="-12580" y="97808"/>
                    <a:pt x="-21720" y="106947"/>
                    <a:pt x="-32980" y="106947"/>
                  </a:cubicBezTo>
                  <a:lnTo>
                    <a:pt x="-45899" y="106947"/>
                  </a:lnTo>
                </a:path>
              </a:pathLst>
            </a:custGeom>
            <a:noFill/>
            <a:ln w="3400" cap="rnd">
              <a:solidFill>
                <a:srgbClr val="918EDD"/>
              </a:solidFill>
              <a:round/>
            </a:ln>
          </p:spPr>
        </p:sp>
        <p:sp>
          <p:nvSpPr>
            <p:cNvPr id="137" name="MMConnector"/>
            <p:cNvSpPr/>
            <p:nvPr/>
          </p:nvSpPr>
          <p:spPr>
            <a:xfrm>
              <a:off x="5483488" y="3490997"/>
              <a:ext cx="91793" cy="95989"/>
            </a:xfrm>
            <a:custGeom>
              <a:avLst/>
              <a:gdLst/>
              <a:ahLst/>
              <a:cxnLst/>
              <a:pathLst>
                <a:path w="91793" h="95989" fill="none">
                  <a:moveTo>
                    <a:pt x="45897" y="47994"/>
                  </a:moveTo>
                  <a:lnTo>
                    <a:pt x="-12581" y="47994"/>
                  </a:lnTo>
                  <a:lnTo>
                    <a:pt x="-12581" y="-27594"/>
                  </a:lnTo>
                  <a:cubicBezTo>
                    <a:pt x="-12581" y="-38855"/>
                    <a:pt x="-21721" y="-47994"/>
                    <a:pt x="-32981" y="-47994"/>
                  </a:cubicBezTo>
                  <a:lnTo>
                    <a:pt x="-45897" y="-47994"/>
                  </a:lnTo>
                </a:path>
              </a:pathLst>
            </a:custGeom>
            <a:noFill/>
            <a:ln w="3400" cap="rnd">
              <a:solidFill>
                <a:srgbClr val="918EDD"/>
              </a:solidFill>
              <a:round/>
            </a:ln>
          </p:spPr>
        </p:sp>
        <p:sp>
          <p:nvSpPr>
            <p:cNvPr id="139" name="MMConnector"/>
            <p:cNvSpPr/>
            <p:nvPr/>
          </p:nvSpPr>
          <p:spPr>
            <a:xfrm>
              <a:off x="5910530" y="4132968"/>
              <a:ext cx="91788" cy="3400"/>
            </a:xfrm>
            <a:custGeom>
              <a:avLst/>
              <a:gdLst/>
              <a:ahLst/>
              <a:cxnLst/>
              <a:pathLst>
                <a:path w="91788" h="3400" fill="none">
                  <a:moveTo>
                    <a:pt x="45894" y="0"/>
                  </a:moveTo>
                  <a:lnTo>
                    <a:pt x="-12582" y="0"/>
                  </a:lnTo>
                  <a:cubicBezTo>
                    <a:pt x="-12582" y="0"/>
                    <a:pt x="-21722" y="0"/>
                    <a:pt x="-32982" y="0"/>
                  </a:cubicBezTo>
                  <a:lnTo>
                    <a:pt x="-45894" y="0"/>
                  </a:lnTo>
                </a:path>
              </a:pathLst>
            </a:custGeom>
            <a:noFill/>
            <a:ln w="3400" cap="rnd">
              <a:solidFill>
                <a:srgbClr val="A3CF62"/>
              </a:solidFill>
              <a:round/>
            </a:ln>
          </p:spPr>
        </p:sp>
        <p:sp>
          <p:nvSpPr>
            <p:cNvPr id="142" name="MMConnector"/>
            <p:cNvSpPr/>
            <p:nvPr/>
          </p:nvSpPr>
          <p:spPr>
            <a:xfrm>
              <a:off x="8145166" y="4490871"/>
              <a:ext cx="33318" cy="532831"/>
            </a:xfrm>
            <a:custGeom>
              <a:avLst/>
              <a:gdLst/>
              <a:ahLst/>
              <a:cxnLst/>
              <a:pathLst>
                <a:path w="33318" h="532831" fill="none">
                  <a:moveTo>
                    <a:pt x="12580" y="-266415"/>
                  </a:moveTo>
                  <a:lnTo>
                    <a:pt x="12580" y="246015"/>
                  </a:lnTo>
                  <a:cubicBezTo>
                    <a:pt x="12580" y="257276"/>
                    <a:pt x="21720" y="266415"/>
                    <a:pt x="32980" y="266415"/>
                  </a:cubicBezTo>
                  <a:lnTo>
                    <a:pt x="45899" y="266415"/>
                  </a:lnTo>
                </a:path>
              </a:pathLst>
            </a:custGeom>
            <a:noFill/>
            <a:ln w="3400" cap="rnd">
              <a:solidFill>
                <a:srgbClr val="ED9548"/>
              </a:solidFill>
              <a:round/>
            </a:ln>
          </p:spPr>
        </p:sp>
        <p:sp>
          <p:nvSpPr>
            <p:cNvPr id="144" name="MMConnector"/>
            <p:cNvSpPr/>
            <p:nvPr/>
          </p:nvSpPr>
          <p:spPr>
            <a:xfrm>
              <a:off x="7348255" y="3358832"/>
              <a:ext cx="268538" cy="29614"/>
            </a:xfrm>
            <a:custGeom>
              <a:avLst/>
              <a:gdLst/>
              <a:ahLst/>
              <a:cxnLst/>
              <a:pathLst>
                <a:path w="268538" h="29614" fill="none">
                  <a:moveTo>
                    <a:pt x="51871" y="-36788"/>
                  </a:moveTo>
                  <a:cubicBezTo>
                    <a:pt x="120418" y="-55734"/>
                    <a:pt x="212342" y="-66402"/>
                    <a:pt x="320409" y="-66402"/>
                  </a:cubicBezTo>
                </a:path>
              </a:pathLst>
            </a:custGeom>
            <a:noFill/>
            <a:ln w="10200" cap="rnd">
              <a:solidFill>
                <a:srgbClr val="58A8D0"/>
              </a:solidFill>
              <a:round/>
            </a:ln>
          </p:spPr>
        </p:sp>
        <p:sp>
          <p:nvSpPr>
            <p:cNvPr id="146" name="MMConnector"/>
            <p:cNvSpPr/>
            <p:nvPr/>
          </p:nvSpPr>
          <p:spPr>
            <a:xfrm>
              <a:off x="8376367" y="3237857"/>
              <a:ext cx="91798" cy="109147"/>
            </a:xfrm>
            <a:custGeom>
              <a:avLst/>
              <a:gdLst/>
              <a:ahLst/>
              <a:cxnLst/>
              <a:pathLst>
                <a:path w="91798" h="109147" fill="none">
                  <a:moveTo>
                    <a:pt x="-45899" y="54573"/>
                  </a:moveTo>
                  <a:lnTo>
                    <a:pt x="12580" y="54573"/>
                  </a:lnTo>
                  <a:lnTo>
                    <a:pt x="12580" y="-34173"/>
                  </a:lnTo>
                  <a:cubicBezTo>
                    <a:pt x="12580" y="-45434"/>
                    <a:pt x="21720" y="-54573"/>
                    <a:pt x="32980" y="-54573"/>
                  </a:cubicBezTo>
                  <a:lnTo>
                    <a:pt x="45899" y="-54573"/>
                  </a:lnTo>
                </a:path>
              </a:pathLst>
            </a:custGeom>
            <a:noFill/>
            <a:ln w="3400" cap="rnd">
              <a:solidFill>
                <a:srgbClr val="58A8D0"/>
              </a:solidFill>
              <a:round/>
            </a:ln>
          </p:spPr>
        </p:sp>
        <p:sp>
          <p:nvSpPr>
            <p:cNvPr id="148" name="MMConnector"/>
            <p:cNvSpPr/>
            <p:nvPr/>
          </p:nvSpPr>
          <p:spPr>
            <a:xfrm>
              <a:off x="8376367" y="3350371"/>
              <a:ext cx="33319" cy="115882"/>
            </a:xfrm>
            <a:custGeom>
              <a:avLst/>
              <a:gdLst/>
              <a:ahLst/>
              <a:cxnLst/>
              <a:pathLst>
                <a:path w="33319" h="115882" fill="none">
                  <a:moveTo>
                    <a:pt x="12580" y="-57941"/>
                  </a:moveTo>
                  <a:lnTo>
                    <a:pt x="12580" y="37541"/>
                  </a:lnTo>
                  <a:cubicBezTo>
                    <a:pt x="12580" y="48802"/>
                    <a:pt x="21720" y="57941"/>
                    <a:pt x="32980" y="57941"/>
                  </a:cubicBezTo>
                  <a:lnTo>
                    <a:pt x="45899" y="57941"/>
                  </a:lnTo>
                </a:path>
              </a:pathLst>
            </a:custGeom>
            <a:noFill/>
            <a:ln w="3400" cap="rnd">
              <a:solidFill>
                <a:srgbClr val="58A8D0"/>
              </a:solidFill>
              <a:round/>
            </a:ln>
          </p:spPr>
        </p:sp>
        <p:sp>
          <p:nvSpPr>
            <p:cNvPr id="158" name="MMConnector"/>
            <p:cNvSpPr/>
            <p:nvPr/>
          </p:nvSpPr>
          <p:spPr>
            <a:xfrm>
              <a:off x="5016066" y="2647838"/>
              <a:ext cx="91800" cy="3400"/>
            </a:xfrm>
            <a:custGeom>
              <a:avLst/>
              <a:gdLst/>
              <a:ahLst/>
              <a:cxnLst/>
              <a:pathLst>
                <a:path w="91800" h="3400" fill="none">
                  <a:moveTo>
                    <a:pt x="45900" y="0"/>
                  </a:moveTo>
                  <a:lnTo>
                    <a:pt x="-12580" y="0"/>
                  </a:lnTo>
                  <a:cubicBezTo>
                    <a:pt x="-12580" y="0"/>
                    <a:pt x="-21719" y="0"/>
                    <a:pt x="-32980" y="0"/>
                  </a:cubicBezTo>
                  <a:lnTo>
                    <a:pt x="-45900" y="0"/>
                  </a:lnTo>
                </a:path>
              </a:pathLst>
            </a:custGeom>
            <a:noFill/>
            <a:ln w="3400" cap="rnd">
              <a:solidFill>
                <a:srgbClr val="EFAB94"/>
              </a:solidFill>
              <a:round/>
            </a:ln>
          </p:spPr>
        </p:sp>
        <p:sp>
          <p:nvSpPr>
            <p:cNvPr id="160" name="MMConnector"/>
            <p:cNvSpPr/>
            <p:nvPr/>
          </p:nvSpPr>
          <p:spPr>
            <a:xfrm>
              <a:off x="4753452" y="2955589"/>
              <a:ext cx="91803" cy="3400"/>
            </a:xfrm>
            <a:custGeom>
              <a:avLst/>
              <a:gdLst/>
              <a:ahLst/>
              <a:cxnLst/>
              <a:pathLst>
                <a:path w="91803" h="3400" fill="none">
                  <a:moveTo>
                    <a:pt x="45902" y="0"/>
                  </a:moveTo>
                  <a:lnTo>
                    <a:pt x="-12579" y="0"/>
                  </a:lnTo>
                  <a:cubicBezTo>
                    <a:pt x="-12579" y="0"/>
                    <a:pt x="-21719" y="0"/>
                    <a:pt x="-32979" y="0"/>
                  </a:cubicBezTo>
                  <a:lnTo>
                    <a:pt x="-45902" y="0"/>
                  </a:lnTo>
                </a:path>
              </a:pathLst>
            </a:custGeom>
            <a:noFill/>
            <a:ln w="3400" cap="rnd">
              <a:solidFill>
                <a:srgbClr val="EFAB94"/>
              </a:solidFill>
              <a:round/>
            </a:ln>
          </p:spPr>
        </p:sp>
        <p:sp>
          <p:nvSpPr>
            <p:cNvPr id="162" name="MMConnector"/>
            <p:cNvSpPr/>
            <p:nvPr/>
          </p:nvSpPr>
          <p:spPr>
            <a:xfrm>
              <a:off x="4490157" y="3443003"/>
              <a:ext cx="91807" cy="3400"/>
            </a:xfrm>
            <a:custGeom>
              <a:avLst/>
              <a:gdLst/>
              <a:ahLst/>
              <a:cxnLst/>
              <a:pathLst>
                <a:path w="91807" h="3400" fill="none">
                  <a:moveTo>
                    <a:pt x="45903" y="0"/>
                  </a:moveTo>
                  <a:lnTo>
                    <a:pt x="-12579" y="0"/>
                  </a:lnTo>
                  <a:cubicBezTo>
                    <a:pt x="-12579" y="0"/>
                    <a:pt x="-21718" y="0"/>
                    <a:pt x="-32979" y="0"/>
                  </a:cubicBezTo>
                  <a:lnTo>
                    <a:pt x="-45903" y="0"/>
                  </a:lnTo>
                </a:path>
              </a:pathLst>
            </a:custGeom>
            <a:noFill/>
            <a:ln w="3400" cap="rnd">
              <a:solidFill>
                <a:srgbClr val="918EDD"/>
              </a:solidFill>
              <a:round/>
            </a:ln>
          </p:spPr>
        </p:sp>
        <p:sp>
          <p:nvSpPr>
            <p:cNvPr id="164" name="MMConnector"/>
            <p:cNvSpPr/>
            <p:nvPr/>
          </p:nvSpPr>
          <p:spPr>
            <a:xfrm>
              <a:off x="5014168" y="3752886"/>
              <a:ext cx="91812" cy="3400"/>
            </a:xfrm>
            <a:custGeom>
              <a:avLst/>
              <a:gdLst/>
              <a:ahLst/>
              <a:cxnLst/>
              <a:pathLst>
                <a:path w="91812" h="3400" fill="none">
                  <a:moveTo>
                    <a:pt x="45906" y="0"/>
                  </a:moveTo>
                  <a:lnTo>
                    <a:pt x="-12578" y="0"/>
                  </a:lnTo>
                  <a:cubicBezTo>
                    <a:pt x="-12578" y="0"/>
                    <a:pt x="-21717" y="0"/>
                    <a:pt x="-32978" y="0"/>
                  </a:cubicBezTo>
                  <a:lnTo>
                    <a:pt x="-45906" y="0"/>
                  </a:lnTo>
                </a:path>
              </a:pathLst>
            </a:custGeom>
            <a:noFill/>
            <a:ln w="3400" cap="rnd">
              <a:solidFill>
                <a:srgbClr val="918EDD"/>
              </a:solidFill>
              <a:round/>
            </a:ln>
          </p:spPr>
        </p:sp>
        <p:sp>
          <p:nvSpPr>
            <p:cNvPr id="166" name="MMConnector"/>
            <p:cNvSpPr/>
            <p:nvPr/>
          </p:nvSpPr>
          <p:spPr>
            <a:xfrm>
              <a:off x="5005663" y="4132968"/>
              <a:ext cx="91802" cy="3400"/>
            </a:xfrm>
            <a:custGeom>
              <a:avLst/>
              <a:gdLst/>
              <a:ahLst/>
              <a:cxnLst/>
              <a:pathLst>
                <a:path w="91802" h="3400" fill="none">
                  <a:moveTo>
                    <a:pt x="45901" y="0"/>
                  </a:moveTo>
                  <a:lnTo>
                    <a:pt x="-12580" y="0"/>
                  </a:lnTo>
                  <a:cubicBezTo>
                    <a:pt x="-12580" y="0"/>
                    <a:pt x="-21719" y="0"/>
                    <a:pt x="-32980" y="0"/>
                  </a:cubicBezTo>
                  <a:lnTo>
                    <a:pt x="-45901" y="0"/>
                  </a:lnTo>
                </a:path>
              </a:pathLst>
            </a:custGeom>
            <a:noFill/>
            <a:ln w="3400" cap="rnd">
              <a:solidFill>
                <a:srgbClr val="A3CF62"/>
              </a:solidFill>
              <a:round/>
            </a:ln>
          </p:spPr>
        </p:sp>
        <p:sp>
          <p:nvSpPr>
            <p:cNvPr id="101" name="MainIdea"/>
            <p:cNvSpPr/>
            <p:nvPr/>
          </p:nvSpPr>
          <p:spPr>
            <a:xfrm>
              <a:off x="6601228" y="3300114"/>
              <a:ext cx="853237" cy="250240"/>
            </a:xfrm>
            <a:custGeom>
              <a:avLst/>
              <a:gdLst>
                <a:gd name="rtl" fmla="*/ 100898 w 853237"/>
                <a:gd name="rtt" fmla="*/ 52530 h 250240"/>
                <a:gd name="rtr" fmla="*/ 750978 w 853237"/>
                <a:gd name="rtb" fmla="*/ 193970 h 250240"/>
              </a:gdLst>
              <a:ahLst/>
              <a:cxnLst/>
              <a:rect l="rtl" t="rtt" r="rtr" b="rtb"/>
              <a:pathLst>
                <a:path w="853237" h="250240">
                  <a:moveTo>
                    <a:pt x="125120" y="0"/>
                  </a:moveTo>
                  <a:lnTo>
                    <a:pt x="728117" y="0"/>
                  </a:lnTo>
                  <a:cubicBezTo>
                    <a:pt x="797222" y="0"/>
                    <a:pt x="853237" y="56016"/>
                    <a:pt x="853237" y="125120"/>
                  </a:cubicBezTo>
                  <a:cubicBezTo>
                    <a:pt x="853237" y="194224"/>
                    <a:pt x="797222" y="250240"/>
                    <a:pt x="728117" y="250240"/>
                  </a:cubicBezTo>
                  <a:lnTo>
                    <a:pt x="125120" y="250240"/>
                  </a:lnTo>
                  <a:cubicBezTo>
                    <a:pt x="56016" y="250240"/>
                    <a:pt x="0" y="194224"/>
                    <a:pt x="0" y="125120"/>
                  </a:cubicBezTo>
                  <a:cubicBezTo>
                    <a:pt x="0" y="56016"/>
                    <a:pt x="56016" y="0"/>
                    <a:pt x="125120" y="0"/>
                  </a:cubicBezTo>
                  <a:close/>
                </a:path>
              </a:pathLst>
            </a:custGeom>
            <a:solidFill>
              <a:srgbClr val="F56481"/>
            </a:solidFill>
            <a:ln w="10200" cap="flat">
              <a:solidFill>
                <a:srgbClr val="F56481"/>
              </a:solidFill>
              <a:round/>
            </a:ln>
          </p:spPr>
          <p:txBody>
            <a:bodyPr wrap="none" lIns="0" tIns="0" rIns="0" bIns="22500" rtlCol="0" anchor="ctr"/>
            <a:p>
              <a:pPr algn="ctr">
                <a:lnSpc>
                  <a:spcPct val="100000"/>
                </a:lnSpc>
              </a:pPr>
              <a:r>
                <a:rPr sz="1400" b="1">
                  <a:solidFill>
                    <a:srgbClr val="FFFFFF"/>
                  </a:solidFill>
                  <a:latin typeface="微软雅黑" panose="020B0503020204020204" charset="-122"/>
                </a:rPr>
                <a:t>Person ReID</a:t>
              </a:r>
              <a:endParaRPr sz="1400" b="1">
                <a:solidFill>
                  <a:srgbClr val="FFFFFF"/>
                </a:solidFill>
                <a:latin typeface="微软雅黑" panose="020B0503020204020204" charset="-122"/>
              </a:endParaRPr>
            </a:p>
          </p:txBody>
        </p:sp>
        <p:sp>
          <p:nvSpPr>
            <p:cNvPr id="102" name="MainTopic"/>
            <p:cNvSpPr/>
            <p:nvPr/>
          </p:nvSpPr>
          <p:spPr>
            <a:xfrm>
              <a:off x="7668664" y="2139184"/>
              <a:ext cx="675403" cy="191760"/>
            </a:xfrm>
            <a:custGeom>
              <a:avLst/>
              <a:gdLst>
                <a:gd name="rtl" fmla="*/ 93582 w 675403"/>
                <a:gd name="rtt" fmla="*/ 28730 h 191760"/>
                <a:gd name="rtr" fmla="*/ 580462 w 675403"/>
                <a:gd name="rtb" fmla="*/ 159290 h 191760"/>
              </a:gdLst>
              <a:ahLst/>
              <a:cxnLst/>
              <a:rect l="rtl" t="rtt" r="rtr" b="rtb"/>
              <a:pathLst>
                <a:path w="675403" h="191760">
                  <a:moveTo>
                    <a:pt x="95880" y="0"/>
                  </a:moveTo>
                  <a:lnTo>
                    <a:pt x="579523" y="0"/>
                  </a:lnTo>
                  <a:cubicBezTo>
                    <a:pt x="632478" y="0"/>
                    <a:pt x="675403" y="42925"/>
                    <a:pt x="675403" y="95880"/>
                  </a:cubicBezTo>
                  <a:cubicBezTo>
                    <a:pt x="675403" y="148835"/>
                    <a:pt x="632478" y="191760"/>
                    <a:pt x="579523" y="191760"/>
                  </a:cubicBezTo>
                  <a:lnTo>
                    <a:pt x="95880" y="191760"/>
                  </a:lnTo>
                  <a:cubicBezTo>
                    <a:pt x="42925" y="191760"/>
                    <a:pt x="0" y="148835"/>
                    <a:pt x="0" y="95880"/>
                  </a:cubicBezTo>
                  <a:cubicBezTo>
                    <a:pt x="0" y="42925"/>
                    <a:pt x="42925" y="0"/>
                    <a:pt x="95880" y="0"/>
                  </a:cubicBezTo>
                  <a:close/>
                </a:path>
              </a:pathLst>
            </a:custGeom>
            <a:solidFill>
              <a:srgbClr val="57C1F4"/>
            </a:solidFill>
            <a:ln w="10200" cap="flat">
              <a:solidFill>
                <a:srgbClr val="57C1F4"/>
              </a:solidFill>
              <a:round/>
            </a:ln>
          </p:spPr>
          <p:txBody>
            <a:bodyPr wrap="none" lIns="0" tIns="0" rIns="0" bIns="22500" rtlCol="0" anchor="ctr"/>
            <a:p>
              <a:pPr algn="ctr">
                <a:lnSpc>
                  <a:spcPct val="100000"/>
                </a:lnSpc>
              </a:pPr>
              <a:r>
                <a:rPr sz="1200" b="1">
                  <a:solidFill>
                    <a:srgbClr val="FFFFFF"/>
                  </a:solidFill>
                  <a:latin typeface="微软雅黑" panose="020B0503020204020204" charset="-122"/>
                </a:rPr>
                <a:t>Backbone</a:t>
              </a:r>
              <a:endParaRPr sz="1200" b="1">
                <a:solidFill>
                  <a:srgbClr val="FFFFFF"/>
                </a:solidFill>
                <a:latin typeface="微软雅黑" panose="020B0503020204020204" charset="-122"/>
              </a:endParaRPr>
            </a:p>
          </p:txBody>
        </p:sp>
        <p:sp>
          <p:nvSpPr>
            <p:cNvPr id="104" name="MainTopic"/>
            <p:cNvSpPr/>
            <p:nvPr/>
          </p:nvSpPr>
          <p:spPr>
            <a:xfrm>
              <a:off x="7668664" y="2665092"/>
              <a:ext cx="563883" cy="191760"/>
            </a:xfrm>
            <a:custGeom>
              <a:avLst/>
              <a:gdLst>
                <a:gd name="rtl" fmla="*/ 93582 w 563883"/>
                <a:gd name="rtt" fmla="*/ 28730 h 191760"/>
                <a:gd name="rtr" fmla="*/ 468942 w 563883"/>
                <a:gd name="rtb" fmla="*/ 159290 h 191760"/>
              </a:gdLst>
              <a:ahLst/>
              <a:cxnLst/>
              <a:rect l="rtl" t="rtt" r="rtr" b="rtb"/>
              <a:pathLst>
                <a:path w="563883" h="191760">
                  <a:moveTo>
                    <a:pt x="95880" y="0"/>
                  </a:moveTo>
                  <a:lnTo>
                    <a:pt x="468003" y="0"/>
                  </a:lnTo>
                  <a:cubicBezTo>
                    <a:pt x="520958" y="0"/>
                    <a:pt x="563883" y="42925"/>
                    <a:pt x="563883" y="95880"/>
                  </a:cubicBezTo>
                  <a:cubicBezTo>
                    <a:pt x="563883" y="148835"/>
                    <a:pt x="520958" y="191760"/>
                    <a:pt x="468003" y="191760"/>
                  </a:cubicBezTo>
                  <a:lnTo>
                    <a:pt x="95880" y="191760"/>
                  </a:lnTo>
                  <a:cubicBezTo>
                    <a:pt x="42925" y="191760"/>
                    <a:pt x="0" y="148835"/>
                    <a:pt x="0" y="95880"/>
                  </a:cubicBezTo>
                  <a:cubicBezTo>
                    <a:pt x="0" y="42925"/>
                    <a:pt x="42925" y="0"/>
                    <a:pt x="95880" y="0"/>
                  </a:cubicBezTo>
                  <a:close/>
                </a:path>
              </a:pathLst>
            </a:custGeom>
            <a:solidFill>
              <a:srgbClr val="32C5C4"/>
            </a:solidFill>
            <a:ln w="10200" cap="flat">
              <a:solidFill>
                <a:srgbClr val="32C5C4"/>
              </a:solidFill>
              <a:round/>
            </a:ln>
          </p:spPr>
          <p:txBody>
            <a:bodyPr wrap="none" lIns="0" tIns="0" rIns="0" bIns="22500" rtlCol="0" anchor="ctr"/>
            <a:p>
              <a:pPr algn="ctr">
                <a:lnSpc>
                  <a:spcPct val="100000"/>
                </a:lnSpc>
              </a:pPr>
              <a:r>
                <a:rPr sz="1200" b="1">
                  <a:solidFill>
                    <a:srgbClr val="FFFFFF"/>
                  </a:solidFill>
                  <a:latin typeface="微软雅黑" panose="020B0503020204020204" charset="-122"/>
                </a:rPr>
                <a:t>Feature</a:t>
              </a:r>
              <a:endParaRPr sz="1200" b="1">
                <a:solidFill>
                  <a:srgbClr val="FFFFFF"/>
                </a:solidFill>
                <a:latin typeface="微软雅黑" panose="020B0503020204020204" charset="-122"/>
              </a:endParaRPr>
            </a:p>
          </p:txBody>
        </p:sp>
        <p:sp>
          <p:nvSpPr>
            <p:cNvPr id="106" name="MainTopic"/>
            <p:cNvSpPr/>
            <p:nvPr/>
          </p:nvSpPr>
          <p:spPr>
            <a:xfrm>
              <a:off x="7668664" y="4128575"/>
              <a:ext cx="430603" cy="191760"/>
            </a:xfrm>
            <a:custGeom>
              <a:avLst/>
              <a:gdLst>
                <a:gd name="rtl" fmla="*/ 93582 w 430603"/>
                <a:gd name="rtt" fmla="*/ 28730 h 191760"/>
                <a:gd name="rtr" fmla="*/ 335662 w 430603"/>
                <a:gd name="rtb" fmla="*/ 159290 h 191760"/>
              </a:gdLst>
              <a:ahLst/>
              <a:cxnLst/>
              <a:rect l="rtl" t="rtt" r="rtr" b="rtb"/>
              <a:pathLst>
                <a:path w="430603" h="191760">
                  <a:moveTo>
                    <a:pt x="95880" y="0"/>
                  </a:moveTo>
                  <a:lnTo>
                    <a:pt x="334723" y="0"/>
                  </a:lnTo>
                  <a:cubicBezTo>
                    <a:pt x="387678" y="0"/>
                    <a:pt x="430603" y="42925"/>
                    <a:pt x="430603" y="95880"/>
                  </a:cubicBezTo>
                  <a:cubicBezTo>
                    <a:pt x="430603" y="148835"/>
                    <a:pt x="387678" y="191760"/>
                    <a:pt x="334723" y="191760"/>
                  </a:cubicBezTo>
                  <a:lnTo>
                    <a:pt x="95880" y="191760"/>
                  </a:lnTo>
                  <a:cubicBezTo>
                    <a:pt x="42925" y="191760"/>
                    <a:pt x="0" y="148835"/>
                    <a:pt x="0" y="95880"/>
                  </a:cubicBezTo>
                  <a:cubicBezTo>
                    <a:pt x="0" y="42925"/>
                    <a:pt x="42925" y="0"/>
                    <a:pt x="95880" y="0"/>
                  </a:cubicBezTo>
                  <a:close/>
                </a:path>
              </a:pathLst>
            </a:custGeom>
            <a:solidFill>
              <a:srgbClr val="ED9548"/>
            </a:solidFill>
            <a:ln w="10200" cap="flat">
              <a:solidFill>
                <a:srgbClr val="ED9548"/>
              </a:solidFill>
              <a:round/>
            </a:ln>
          </p:spPr>
          <p:txBody>
            <a:bodyPr wrap="none" lIns="0" tIns="0" rIns="0" bIns="22500" rtlCol="0" anchor="ctr"/>
            <a:p>
              <a:pPr algn="ctr">
                <a:lnSpc>
                  <a:spcPct val="100000"/>
                </a:lnSpc>
              </a:pPr>
              <a:r>
                <a:rPr sz="1200" b="1">
                  <a:solidFill>
                    <a:srgbClr val="FFFFFF"/>
                  </a:solidFill>
                  <a:latin typeface="微软雅黑" panose="020B0503020204020204" charset="-122"/>
                </a:rPr>
                <a:t>Trick</a:t>
              </a:r>
              <a:endParaRPr sz="1200" b="1">
                <a:solidFill>
                  <a:srgbClr val="FFFFFF"/>
                </a:solidFill>
                <a:latin typeface="微软雅黑" panose="020B0503020204020204" charset="-122"/>
              </a:endParaRPr>
            </a:p>
          </p:txBody>
        </p:sp>
        <p:sp>
          <p:nvSpPr>
            <p:cNvPr id="108" name="MainTopic"/>
            <p:cNvSpPr/>
            <p:nvPr/>
          </p:nvSpPr>
          <p:spPr>
            <a:xfrm>
              <a:off x="5956424" y="4037088"/>
              <a:ext cx="430603" cy="191760"/>
            </a:xfrm>
            <a:custGeom>
              <a:avLst/>
              <a:gdLst>
                <a:gd name="rtl" fmla="*/ 93582 w 430603"/>
                <a:gd name="rtt" fmla="*/ 28730 h 191760"/>
                <a:gd name="rtr" fmla="*/ 335662 w 430603"/>
                <a:gd name="rtb" fmla="*/ 159290 h 191760"/>
              </a:gdLst>
              <a:ahLst/>
              <a:cxnLst/>
              <a:rect l="rtl" t="rtt" r="rtr" b="rtb"/>
              <a:pathLst>
                <a:path w="430603" h="191760">
                  <a:moveTo>
                    <a:pt x="95880" y="0"/>
                  </a:moveTo>
                  <a:lnTo>
                    <a:pt x="334723" y="0"/>
                  </a:lnTo>
                  <a:cubicBezTo>
                    <a:pt x="387678" y="0"/>
                    <a:pt x="430603" y="42925"/>
                    <a:pt x="430603" y="95880"/>
                  </a:cubicBezTo>
                  <a:cubicBezTo>
                    <a:pt x="430603" y="148835"/>
                    <a:pt x="387678" y="191760"/>
                    <a:pt x="334723" y="191760"/>
                  </a:cubicBezTo>
                  <a:lnTo>
                    <a:pt x="95880" y="191760"/>
                  </a:lnTo>
                  <a:cubicBezTo>
                    <a:pt x="42925" y="191760"/>
                    <a:pt x="0" y="148835"/>
                    <a:pt x="0" y="95880"/>
                  </a:cubicBezTo>
                  <a:cubicBezTo>
                    <a:pt x="0" y="42925"/>
                    <a:pt x="42925" y="0"/>
                    <a:pt x="95880" y="0"/>
                  </a:cubicBezTo>
                  <a:close/>
                </a:path>
              </a:pathLst>
            </a:custGeom>
            <a:solidFill>
              <a:srgbClr val="A3CF62"/>
            </a:solidFill>
            <a:ln w="10200" cap="flat">
              <a:solidFill>
                <a:srgbClr val="A3CF62"/>
              </a:solidFill>
              <a:round/>
            </a:ln>
          </p:spPr>
          <p:txBody>
            <a:bodyPr wrap="none" lIns="0" tIns="0" rIns="0" bIns="22500" rtlCol="0" anchor="ctr"/>
            <a:p>
              <a:pPr algn="ctr">
                <a:lnSpc>
                  <a:spcPct val="100000"/>
                </a:lnSpc>
              </a:pPr>
              <a:r>
                <a:rPr sz="1200" b="1">
                  <a:solidFill>
                    <a:srgbClr val="FFFFFF"/>
                  </a:solidFill>
                  <a:latin typeface="微软雅黑" panose="020B0503020204020204" charset="-122"/>
                </a:rPr>
                <a:t>GAN</a:t>
              </a:r>
              <a:endParaRPr sz="1200" b="1">
                <a:solidFill>
                  <a:srgbClr val="FFFFFF"/>
                </a:solidFill>
                <a:latin typeface="微软雅黑" panose="020B0503020204020204" charset="-122"/>
              </a:endParaRPr>
            </a:p>
          </p:txBody>
        </p:sp>
        <p:sp>
          <p:nvSpPr>
            <p:cNvPr id="110" name="MainTopic"/>
            <p:cNvSpPr/>
            <p:nvPr/>
          </p:nvSpPr>
          <p:spPr>
            <a:xfrm>
              <a:off x="5529384" y="3443111"/>
              <a:ext cx="857643" cy="191760"/>
            </a:xfrm>
            <a:custGeom>
              <a:avLst/>
              <a:gdLst>
                <a:gd name="rtl" fmla="*/ 93582 w 857643"/>
                <a:gd name="rtt" fmla="*/ 28730 h 191760"/>
                <a:gd name="rtr" fmla="*/ 762702 w 857643"/>
                <a:gd name="rtb" fmla="*/ 159290 h 191760"/>
              </a:gdLst>
              <a:ahLst/>
              <a:cxnLst/>
              <a:rect l="rtl" t="rtt" r="rtr" b="rtb"/>
              <a:pathLst>
                <a:path w="857643" h="191760">
                  <a:moveTo>
                    <a:pt x="95880" y="0"/>
                  </a:moveTo>
                  <a:lnTo>
                    <a:pt x="761763" y="0"/>
                  </a:lnTo>
                  <a:cubicBezTo>
                    <a:pt x="814718" y="0"/>
                    <a:pt x="857643" y="42925"/>
                    <a:pt x="857643" y="95880"/>
                  </a:cubicBezTo>
                  <a:cubicBezTo>
                    <a:pt x="857643" y="148835"/>
                    <a:pt x="814718" y="191760"/>
                    <a:pt x="761763" y="191760"/>
                  </a:cubicBezTo>
                  <a:lnTo>
                    <a:pt x="95880" y="191760"/>
                  </a:lnTo>
                  <a:cubicBezTo>
                    <a:pt x="42925" y="191760"/>
                    <a:pt x="0" y="148835"/>
                    <a:pt x="0" y="95880"/>
                  </a:cubicBezTo>
                  <a:cubicBezTo>
                    <a:pt x="0" y="42925"/>
                    <a:pt x="42925" y="0"/>
                    <a:pt x="95880" y="0"/>
                  </a:cubicBezTo>
                  <a:close/>
                </a:path>
              </a:pathLst>
            </a:custGeom>
            <a:solidFill>
              <a:srgbClr val="918EDD"/>
            </a:solidFill>
            <a:ln w="10200" cap="flat">
              <a:solidFill>
                <a:srgbClr val="918EDD"/>
              </a:solidFill>
              <a:round/>
            </a:ln>
          </p:spPr>
          <p:txBody>
            <a:bodyPr wrap="none" lIns="0" tIns="0" rIns="0" bIns="22500" rtlCol="0" anchor="ctr"/>
            <a:p>
              <a:pPr algn="ctr">
                <a:lnSpc>
                  <a:spcPct val="100000"/>
                </a:lnSpc>
              </a:pPr>
              <a:r>
                <a:rPr sz="1200" b="1">
                  <a:solidFill>
                    <a:srgbClr val="FFFFFF"/>
                  </a:solidFill>
                  <a:latin typeface="微软雅黑" panose="020B0503020204020204" charset="-122"/>
                </a:rPr>
                <a:t>Unsupervised</a:t>
              </a:r>
              <a:endParaRPr sz="1200" b="1">
                <a:solidFill>
                  <a:srgbClr val="FFFFFF"/>
                </a:solidFill>
                <a:latin typeface="微软雅黑" panose="020B0503020204020204" charset="-122"/>
              </a:endParaRPr>
            </a:p>
          </p:txBody>
        </p:sp>
        <p:sp>
          <p:nvSpPr>
            <p:cNvPr id="112" name="MainTopic"/>
            <p:cNvSpPr/>
            <p:nvPr/>
          </p:nvSpPr>
          <p:spPr>
            <a:xfrm>
              <a:off x="5657224" y="2735378"/>
              <a:ext cx="729803" cy="191760"/>
            </a:xfrm>
            <a:custGeom>
              <a:avLst/>
              <a:gdLst>
                <a:gd name="rtl" fmla="*/ 93582 w 729803"/>
                <a:gd name="rtt" fmla="*/ 28730 h 191760"/>
                <a:gd name="rtr" fmla="*/ 634862 w 729803"/>
                <a:gd name="rtb" fmla="*/ 159290 h 191760"/>
              </a:gdLst>
              <a:ahLst/>
              <a:cxnLst/>
              <a:rect l="rtl" t="rtt" r="rtr" b="rtb"/>
              <a:pathLst>
                <a:path w="729803" h="191760">
                  <a:moveTo>
                    <a:pt x="95880" y="0"/>
                  </a:moveTo>
                  <a:lnTo>
                    <a:pt x="633923" y="0"/>
                  </a:lnTo>
                  <a:cubicBezTo>
                    <a:pt x="686878" y="0"/>
                    <a:pt x="729803" y="42925"/>
                    <a:pt x="729803" y="95880"/>
                  </a:cubicBezTo>
                  <a:cubicBezTo>
                    <a:pt x="729803" y="148835"/>
                    <a:pt x="686878" y="191760"/>
                    <a:pt x="633923" y="191760"/>
                  </a:cubicBezTo>
                  <a:lnTo>
                    <a:pt x="95880" y="191760"/>
                  </a:lnTo>
                  <a:cubicBezTo>
                    <a:pt x="42925" y="191760"/>
                    <a:pt x="0" y="148835"/>
                    <a:pt x="0" y="95880"/>
                  </a:cubicBezTo>
                  <a:cubicBezTo>
                    <a:pt x="0" y="42925"/>
                    <a:pt x="42925" y="0"/>
                    <a:pt x="95880" y="0"/>
                  </a:cubicBezTo>
                  <a:close/>
                </a:path>
              </a:pathLst>
            </a:custGeom>
            <a:solidFill>
              <a:srgbClr val="EFAB94"/>
            </a:solidFill>
            <a:ln w="10200" cap="flat">
              <a:solidFill>
                <a:srgbClr val="EFAB94"/>
              </a:solidFill>
              <a:round/>
            </a:ln>
          </p:spPr>
          <p:txBody>
            <a:bodyPr wrap="none" lIns="0" tIns="0" rIns="0" bIns="22500" rtlCol="0" anchor="ctr"/>
            <a:p>
              <a:pPr algn="ctr">
                <a:lnSpc>
                  <a:spcPct val="100000"/>
                </a:lnSpc>
              </a:pPr>
              <a:r>
                <a:rPr sz="1200" b="1">
                  <a:solidFill>
                    <a:srgbClr val="FFFFFF"/>
                  </a:solidFill>
                  <a:latin typeface="微软雅黑" panose="020B0503020204020204" charset="-122"/>
                </a:rPr>
                <a:t>Supervised</a:t>
              </a:r>
              <a:endParaRPr sz="1200" b="1">
                <a:solidFill>
                  <a:srgbClr val="FFFFFF"/>
                </a:solidFill>
                <a:latin typeface="微软雅黑" panose="020B0503020204020204" charset="-122"/>
              </a:endParaRPr>
            </a:p>
          </p:txBody>
        </p:sp>
        <p:sp>
          <p:nvSpPr>
            <p:cNvPr id="114" name="SubTopic"/>
            <p:cNvSpPr/>
            <p:nvPr/>
          </p:nvSpPr>
          <p:spPr>
            <a:xfrm>
              <a:off x="8435866" y="2020169"/>
              <a:ext cx="437352" cy="196809"/>
            </a:xfrm>
            <a:custGeom>
              <a:avLst/>
              <a:gdLst>
                <a:gd name="rtl" fmla="*/ 65677 w 437352"/>
                <a:gd name="rtt" fmla="*/ 38055 h 196809"/>
                <a:gd name="rtr" fmla="*/ 370317 w 437352"/>
                <a:gd name="rtb" fmla="*/ 155015 h 196809"/>
              </a:gdLst>
              <a:ahLst/>
              <a:cxnLst/>
              <a:rect l="rtl" t="rtt" r="rtr" b="rtb"/>
              <a:pathLst>
                <a:path w="437352" h="196809">
                  <a:moveTo>
                    <a:pt x="0" y="98405"/>
                  </a:moveTo>
                  <a:cubicBezTo>
                    <a:pt x="0" y="44057"/>
                    <a:pt x="97905" y="0"/>
                    <a:pt x="218677" y="0"/>
                  </a:cubicBezTo>
                  <a:cubicBezTo>
                    <a:pt x="339448" y="0"/>
                    <a:pt x="437352" y="44057"/>
                    <a:pt x="437352" y="98405"/>
                  </a:cubicBezTo>
                  <a:cubicBezTo>
                    <a:pt x="437352" y="152752"/>
                    <a:pt x="339448" y="196809"/>
                    <a:pt x="218677" y="196809"/>
                  </a:cubicBezTo>
                  <a:cubicBezTo>
                    <a:pt x="97905" y="196809"/>
                    <a:pt x="0" y="152752"/>
                    <a:pt x="0" y="98405"/>
                  </a:cubicBezTo>
                  <a:close/>
                </a:path>
              </a:pathLst>
            </a:custGeom>
            <a:solidFill>
              <a:srgbClr val="57C1F4"/>
            </a:solidFill>
            <a:ln w="3400" cap="flat">
              <a:solidFill>
                <a:srgbClr val="57C1F4"/>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Resnet</a:t>
              </a:r>
              <a:endParaRPr sz="1000" b="1">
                <a:solidFill>
                  <a:srgbClr val="303030"/>
                </a:solidFill>
                <a:latin typeface="微软雅黑" panose="020B0503020204020204" charset="-122"/>
              </a:endParaRPr>
            </a:p>
          </p:txBody>
        </p:sp>
        <p:sp>
          <p:nvSpPr>
            <p:cNvPr id="116" name="SubTopic"/>
            <p:cNvSpPr/>
            <p:nvPr/>
          </p:nvSpPr>
          <p:spPr>
            <a:xfrm>
              <a:off x="8435866" y="2239078"/>
              <a:ext cx="468632" cy="210885"/>
            </a:xfrm>
            <a:custGeom>
              <a:avLst/>
              <a:gdLst>
                <a:gd name="rtl" fmla="*/ 50037 w 468632"/>
                <a:gd name="rtt" fmla="*/ 45093 h 210885"/>
                <a:gd name="rtr" fmla="*/ 417237 w 468632"/>
                <a:gd name="rtb" fmla="*/ 162053 h 210885"/>
              </a:gdLst>
              <a:ahLst/>
              <a:cxnLst/>
              <a:rect l="rtl" t="rtt" r="rtr" b="rtb"/>
              <a:pathLst>
                <a:path w="468632" h="210885">
                  <a:moveTo>
                    <a:pt x="0" y="105443"/>
                  </a:moveTo>
                  <a:cubicBezTo>
                    <a:pt x="0" y="47208"/>
                    <a:pt x="104907" y="0"/>
                    <a:pt x="234317" y="0"/>
                  </a:cubicBezTo>
                  <a:cubicBezTo>
                    <a:pt x="363725" y="0"/>
                    <a:pt x="468632" y="47208"/>
                    <a:pt x="468632" y="105443"/>
                  </a:cubicBezTo>
                  <a:cubicBezTo>
                    <a:pt x="468632" y="163677"/>
                    <a:pt x="363725" y="210885"/>
                    <a:pt x="234317" y="210885"/>
                  </a:cubicBezTo>
                  <a:cubicBezTo>
                    <a:pt x="104907" y="210885"/>
                    <a:pt x="0" y="163677"/>
                    <a:pt x="0" y="105443"/>
                  </a:cubicBezTo>
                  <a:close/>
                </a:path>
              </a:pathLst>
            </a:custGeom>
            <a:solidFill>
              <a:srgbClr val="57C1F4"/>
            </a:solidFill>
            <a:ln w="3400" cap="flat">
              <a:solidFill>
                <a:srgbClr val="57C1F4"/>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Densnet</a:t>
              </a:r>
              <a:endParaRPr sz="1000" b="1">
                <a:solidFill>
                  <a:srgbClr val="303030"/>
                </a:solidFill>
                <a:latin typeface="微软雅黑" panose="020B0503020204020204" charset="-122"/>
              </a:endParaRPr>
            </a:p>
          </p:txBody>
        </p:sp>
        <p:sp>
          <p:nvSpPr>
            <p:cNvPr id="119" name="SubTopic"/>
            <p:cNvSpPr/>
            <p:nvPr/>
          </p:nvSpPr>
          <p:spPr>
            <a:xfrm>
              <a:off x="8324346" y="2562163"/>
              <a:ext cx="431912" cy="194361"/>
            </a:xfrm>
            <a:custGeom>
              <a:avLst/>
              <a:gdLst>
                <a:gd name="rtl" fmla="*/ 68397 w 431912"/>
                <a:gd name="rtt" fmla="*/ 36831 h 194361"/>
                <a:gd name="rtr" fmla="*/ 362157 w 431912"/>
                <a:gd name="rtb" fmla="*/ 153791 h 194361"/>
              </a:gdLst>
              <a:ahLst/>
              <a:cxnLst/>
              <a:rect l="rtl" t="rtt" r="rtr" b="rtb"/>
              <a:pathLst>
                <a:path w="431912" h="194361">
                  <a:moveTo>
                    <a:pt x="0" y="97181"/>
                  </a:moveTo>
                  <a:cubicBezTo>
                    <a:pt x="0" y="43509"/>
                    <a:pt x="96687" y="0"/>
                    <a:pt x="215957" y="0"/>
                  </a:cubicBezTo>
                  <a:cubicBezTo>
                    <a:pt x="335226" y="0"/>
                    <a:pt x="431912" y="43509"/>
                    <a:pt x="431912" y="97181"/>
                  </a:cubicBezTo>
                  <a:cubicBezTo>
                    <a:pt x="431912" y="150852"/>
                    <a:pt x="335226" y="194361"/>
                    <a:pt x="215957" y="194361"/>
                  </a:cubicBezTo>
                  <a:cubicBezTo>
                    <a:pt x="96687" y="194361"/>
                    <a:pt x="0" y="150852"/>
                    <a:pt x="0" y="97181"/>
                  </a:cubicBezTo>
                  <a:close/>
                </a:path>
              </a:pathLst>
            </a:custGeom>
            <a:solidFill>
              <a:srgbClr val="32C5C4"/>
            </a:solidFill>
            <a:ln w="3400" cap="flat">
              <a:solidFill>
                <a:srgbClr val="32C5C4"/>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Global</a:t>
              </a:r>
              <a:endParaRPr sz="1000" b="1">
                <a:solidFill>
                  <a:srgbClr val="303030"/>
                </a:solidFill>
                <a:latin typeface="微软雅黑" panose="020B0503020204020204" charset="-122"/>
              </a:endParaRPr>
            </a:p>
          </p:txBody>
        </p:sp>
        <p:sp>
          <p:nvSpPr>
            <p:cNvPr id="121" name="SubTopic"/>
            <p:cNvSpPr/>
            <p:nvPr/>
          </p:nvSpPr>
          <p:spPr>
            <a:xfrm>
              <a:off x="8324346" y="2778624"/>
              <a:ext cx="416952" cy="187629"/>
            </a:xfrm>
            <a:custGeom>
              <a:avLst/>
              <a:gdLst>
                <a:gd name="rtl" fmla="*/ 75877 w 416952"/>
                <a:gd name="rtt" fmla="*/ 33465 h 187629"/>
                <a:gd name="rtr" fmla="*/ 339717 w 416952"/>
                <a:gd name="rtb" fmla="*/ 150425 h 187629"/>
              </a:gdLst>
              <a:ahLst/>
              <a:cxnLst/>
              <a:rect l="rtl" t="rtt" r="rtr" b="rtb"/>
              <a:pathLst>
                <a:path w="416952" h="187629">
                  <a:moveTo>
                    <a:pt x="0" y="93815"/>
                  </a:moveTo>
                  <a:cubicBezTo>
                    <a:pt x="0" y="42002"/>
                    <a:pt x="93339" y="0"/>
                    <a:pt x="208477" y="0"/>
                  </a:cubicBezTo>
                  <a:cubicBezTo>
                    <a:pt x="323615" y="0"/>
                    <a:pt x="416952" y="42002"/>
                    <a:pt x="416952" y="93815"/>
                  </a:cubicBezTo>
                  <a:cubicBezTo>
                    <a:pt x="416952" y="145627"/>
                    <a:pt x="323615" y="187629"/>
                    <a:pt x="208477" y="187629"/>
                  </a:cubicBezTo>
                  <a:cubicBezTo>
                    <a:pt x="93339" y="187629"/>
                    <a:pt x="0" y="145627"/>
                    <a:pt x="0" y="93815"/>
                  </a:cubicBezTo>
                  <a:close/>
                </a:path>
              </a:pathLst>
            </a:custGeom>
            <a:solidFill>
              <a:srgbClr val="32C5C4"/>
            </a:solidFill>
            <a:ln w="3400" cap="flat">
              <a:solidFill>
                <a:srgbClr val="32C5C4"/>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Local </a:t>
              </a:r>
              <a:endParaRPr sz="1000" b="1">
                <a:solidFill>
                  <a:srgbClr val="303030"/>
                </a:solidFill>
                <a:latin typeface="微软雅黑" panose="020B0503020204020204" charset="-122"/>
              </a:endParaRPr>
            </a:p>
          </p:txBody>
        </p:sp>
        <p:sp>
          <p:nvSpPr>
            <p:cNvPr id="123" name="SubTopic"/>
            <p:cNvSpPr/>
            <p:nvPr/>
          </p:nvSpPr>
          <p:spPr>
            <a:xfrm>
              <a:off x="8191054" y="3618611"/>
              <a:ext cx="567052" cy="255173"/>
            </a:xfrm>
            <a:custGeom>
              <a:avLst/>
              <a:gdLst>
                <a:gd name="rtl" fmla="*/ 39406 w 567052"/>
                <a:gd name="rtt" fmla="*/ 67237 h 255173"/>
                <a:gd name="rtr" fmla="*/ 526286 w 567052"/>
                <a:gd name="rtb" fmla="*/ 184197 h 255173"/>
              </a:gdLst>
              <a:ahLst/>
              <a:cxnLst/>
              <a:rect l="rtl" t="rtt" r="rtr" b="rtb"/>
              <a:pathLst>
                <a:path w="567052" h="255173">
                  <a:moveTo>
                    <a:pt x="0" y="127587"/>
                  </a:moveTo>
                  <a:cubicBezTo>
                    <a:pt x="0" y="57123"/>
                    <a:pt x="126939" y="0"/>
                    <a:pt x="283526" y="0"/>
                  </a:cubicBezTo>
                  <a:cubicBezTo>
                    <a:pt x="440113" y="0"/>
                    <a:pt x="567052" y="57123"/>
                    <a:pt x="567052" y="127587"/>
                  </a:cubicBezTo>
                  <a:cubicBezTo>
                    <a:pt x="567052" y="198051"/>
                    <a:pt x="440113" y="255173"/>
                    <a:pt x="283526" y="255173"/>
                  </a:cubicBezTo>
                  <a:cubicBezTo>
                    <a:pt x="126939" y="255173"/>
                    <a:pt x="0" y="198051"/>
                    <a:pt x="0" y="127587"/>
                  </a:cubicBezTo>
                  <a:close/>
                </a:path>
              </a:pathLst>
            </a:custGeom>
            <a:solidFill>
              <a:srgbClr val="58A8D0"/>
            </a:solidFill>
            <a:ln w="3400" cap="flat">
              <a:solidFill>
                <a:srgbClr val="ED9548"/>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re-Ranking</a:t>
              </a:r>
              <a:endParaRPr sz="1000" b="1">
                <a:solidFill>
                  <a:srgbClr val="303030"/>
                </a:solidFill>
                <a:latin typeface="微软雅黑" panose="020B0503020204020204" charset="-122"/>
              </a:endParaRPr>
            </a:p>
          </p:txBody>
        </p:sp>
        <p:sp>
          <p:nvSpPr>
            <p:cNvPr id="125" name="SubTopic"/>
            <p:cNvSpPr/>
            <p:nvPr/>
          </p:nvSpPr>
          <p:spPr>
            <a:xfrm>
              <a:off x="8191076" y="3895883"/>
              <a:ext cx="857300" cy="385784"/>
            </a:xfrm>
            <a:custGeom>
              <a:avLst/>
              <a:gdLst>
                <a:gd name="rtl" fmla="*/ 41732 w 857300"/>
                <a:gd name="rtt" fmla="*/ 132543 h 385784"/>
                <a:gd name="rtr" fmla="*/ 814212 w 857300"/>
                <a:gd name="rtb" fmla="*/ 249503 h 385784"/>
              </a:gdLst>
              <a:ahLst/>
              <a:cxnLst/>
              <a:rect l="rtl" t="rtt" r="rtr" b="rtb"/>
              <a:pathLst>
                <a:path w="857300" h="385784">
                  <a:moveTo>
                    <a:pt x="0" y="192893"/>
                  </a:moveTo>
                  <a:cubicBezTo>
                    <a:pt x="0" y="86361"/>
                    <a:pt x="191914" y="0"/>
                    <a:pt x="428652" y="0"/>
                  </a:cubicBezTo>
                  <a:cubicBezTo>
                    <a:pt x="665387" y="0"/>
                    <a:pt x="857300" y="86361"/>
                    <a:pt x="857300" y="192893"/>
                  </a:cubicBezTo>
                  <a:cubicBezTo>
                    <a:pt x="857300" y="299424"/>
                    <a:pt x="665387" y="385784"/>
                    <a:pt x="428652" y="385784"/>
                  </a:cubicBezTo>
                  <a:cubicBezTo>
                    <a:pt x="191914" y="385784"/>
                    <a:pt x="0" y="299424"/>
                    <a:pt x="0" y="192893"/>
                  </a:cubicBezTo>
                  <a:close/>
                </a:path>
              </a:pathLst>
            </a:custGeom>
            <a:solidFill>
              <a:srgbClr val="58A8D0"/>
            </a:solidFill>
            <a:ln w="3400" cap="flat">
              <a:solidFill>
                <a:srgbClr val="ED9548"/>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Triple/Center loss</a:t>
              </a:r>
              <a:endParaRPr sz="1000" b="1">
                <a:solidFill>
                  <a:srgbClr val="303030"/>
                </a:solidFill>
                <a:latin typeface="微软雅黑" panose="020B0503020204020204" charset="-122"/>
              </a:endParaRPr>
            </a:p>
          </p:txBody>
        </p:sp>
        <p:sp>
          <p:nvSpPr>
            <p:cNvPr id="127" name="SubTopic"/>
            <p:cNvSpPr/>
            <p:nvPr/>
          </p:nvSpPr>
          <p:spPr>
            <a:xfrm>
              <a:off x="8191052" y="4303769"/>
              <a:ext cx="796487" cy="358418"/>
            </a:xfrm>
            <a:custGeom>
              <a:avLst/>
              <a:gdLst>
                <a:gd name="rtl" fmla="*/ 41242 w 796487"/>
                <a:gd name="rtt" fmla="*/ 118860 h 358418"/>
                <a:gd name="rtr" fmla="*/ 753882 w 796487"/>
                <a:gd name="rtb" fmla="*/ 235820 h 358418"/>
              </a:gdLst>
              <a:ahLst/>
              <a:cxnLst/>
              <a:rect l="rtl" t="rtt" r="rtr" b="rtb"/>
              <a:pathLst>
                <a:path w="796487" h="358418">
                  <a:moveTo>
                    <a:pt x="0" y="179210"/>
                  </a:moveTo>
                  <a:cubicBezTo>
                    <a:pt x="0" y="80235"/>
                    <a:pt x="178300" y="0"/>
                    <a:pt x="398242" y="0"/>
                  </a:cubicBezTo>
                  <a:cubicBezTo>
                    <a:pt x="618188" y="0"/>
                    <a:pt x="796487" y="80235"/>
                    <a:pt x="796487" y="179210"/>
                  </a:cubicBezTo>
                  <a:cubicBezTo>
                    <a:pt x="796487" y="278184"/>
                    <a:pt x="618188" y="358418"/>
                    <a:pt x="398242" y="358418"/>
                  </a:cubicBezTo>
                  <a:cubicBezTo>
                    <a:pt x="178300" y="358418"/>
                    <a:pt x="0" y="278184"/>
                    <a:pt x="0" y="179210"/>
                  </a:cubicBezTo>
                  <a:close/>
                </a:path>
              </a:pathLst>
            </a:custGeom>
            <a:solidFill>
              <a:srgbClr val="58A8D0"/>
            </a:solidFill>
            <a:ln w="3400" cap="flat">
              <a:solidFill>
                <a:srgbClr val="ED9548"/>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Random Erasing</a:t>
              </a:r>
              <a:endParaRPr sz="1000" b="1">
                <a:solidFill>
                  <a:srgbClr val="303030"/>
                </a:solidFill>
                <a:latin typeface="微软雅黑" panose="020B0503020204020204" charset="-122"/>
              </a:endParaRPr>
            </a:p>
          </p:txBody>
        </p:sp>
        <p:sp>
          <p:nvSpPr>
            <p:cNvPr id="130" name="SubTopic"/>
            <p:cNvSpPr/>
            <p:nvPr/>
          </p:nvSpPr>
          <p:spPr>
            <a:xfrm>
              <a:off x="5061966" y="2534556"/>
              <a:ext cx="503472" cy="226563"/>
            </a:xfrm>
            <a:custGeom>
              <a:avLst/>
              <a:gdLst>
                <a:gd name="rtl" fmla="*/ 38897 w 503472"/>
                <a:gd name="rtt" fmla="*/ 52932 h 226563"/>
                <a:gd name="rtr" fmla="*/ 463217 w 503472"/>
                <a:gd name="rtb" fmla="*/ 169892 h 226563"/>
              </a:gdLst>
              <a:ahLst/>
              <a:cxnLst/>
              <a:rect l="rtl" t="rtt" r="rtr" b="rtb"/>
              <a:pathLst>
                <a:path w="503472" h="226563">
                  <a:moveTo>
                    <a:pt x="0" y="113282"/>
                  </a:moveTo>
                  <a:cubicBezTo>
                    <a:pt x="0" y="50718"/>
                    <a:pt x="112707" y="0"/>
                    <a:pt x="251737" y="0"/>
                  </a:cubicBezTo>
                  <a:cubicBezTo>
                    <a:pt x="390765" y="0"/>
                    <a:pt x="503472" y="50718"/>
                    <a:pt x="503472" y="113282"/>
                  </a:cubicBezTo>
                  <a:cubicBezTo>
                    <a:pt x="503472" y="175845"/>
                    <a:pt x="390765" y="226563"/>
                    <a:pt x="251737" y="226563"/>
                  </a:cubicBezTo>
                  <a:cubicBezTo>
                    <a:pt x="112707" y="226563"/>
                    <a:pt x="0" y="175845"/>
                    <a:pt x="0" y="113282"/>
                  </a:cubicBezTo>
                  <a:close/>
                </a:path>
              </a:pathLst>
            </a:custGeom>
            <a:solidFill>
              <a:srgbClr val="EFAB94"/>
            </a:solidFill>
            <a:ln w="3400" cap="flat">
              <a:solidFill>
                <a:srgbClr val="EFAB94"/>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PCB+RRP</a:t>
              </a:r>
              <a:endParaRPr sz="1000" b="1">
                <a:solidFill>
                  <a:srgbClr val="303030"/>
                </a:solidFill>
                <a:latin typeface="微软雅黑" panose="020B0503020204020204" charset="-122"/>
              </a:endParaRPr>
            </a:p>
          </p:txBody>
        </p:sp>
        <p:sp>
          <p:nvSpPr>
            <p:cNvPr id="132" name="SubTopic"/>
            <p:cNvSpPr/>
            <p:nvPr/>
          </p:nvSpPr>
          <p:spPr>
            <a:xfrm>
              <a:off x="4799353" y="2783221"/>
              <a:ext cx="766081" cy="344736"/>
            </a:xfrm>
            <a:custGeom>
              <a:avLst/>
              <a:gdLst>
                <a:gd name="rtl" fmla="*/ 41001 w 766081"/>
                <a:gd name="rtt" fmla="*/ 112018 h 344736"/>
                <a:gd name="rtr" fmla="*/ 723721 w 766081"/>
                <a:gd name="rtb" fmla="*/ 228978 h 344736"/>
              </a:gdLst>
              <a:ahLst/>
              <a:cxnLst/>
              <a:rect l="rtl" t="rtt" r="rtr" b="rtb"/>
              <a:pathLst>
                <a:path w="766081" h="344736">
                  <a:moveTo>
                    <a:pt x="0" y="172368"/>
                  </a:moveTo>
                  <a:cubicBezTo>
                    <a:pt x="0" y="77172"/>
                    <a:pt x="171493" y="0"/>
                    <a:pt x="383041" y="0"/>
                  </a:cubicBezTo>
                  <a:cubicBezTo>
                    <a:pt x="594589" y="0"/>
                    <a:pt x="766081" y="77172"/>
                    <a:pt x="766081" y="172368"/>
                  </a:cubicBezTo>
                  <a:cubicBezTo>
                    <a:pt x="766081" y="267564"/>
                    <a:pt x="594589" y="344736"/>
                    <a:pt x="383041" y="344736"/>
                  </a:cubicBezTo>
                  <a:cubicBezTo>
                    <a:pt x="171493" y="344736"/>
                    <a:pt x="0" y="267564"/>
                    <a:pt x="0" y="172368"/>
                  </a:cubicBezTo>
                  <a:close/>
                </a:path>
              </a:pathLst>
            </a:custGeom>
            <a:solidFill>
              <a:srgbClr val="EFAB94"/>
            </a:solidFill>
            <a:ln w="3400" cap="flat">
              <a:solidFill>
                <a:srgbClr val="EFAB94"/>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Strong Baseline</a:t>
              </a:r>
              <a:endParaRPr sz="1000" b="1">
                <a:solidFill>
                  <a:srgbClr val="303030"/>
                </a:solidFill>
                <a:latin typeface="微软雅黑" panose="020B0503020204020204" charset="-122"/>
              </a:endParaRPr>
            </a:p>
          </p:txBody>
        </p:sp>
        <p:sp>
          <p:nvSpPr>
            <p:cNvPr id="134" name="SubTopic"/>
            <p:cNvSpPr/>
            <p:nvPr/>
          </p:nvSpPr>
          <p:spPr>
            <a:xfrm>
              <a:off x="5060074" y="3667945"/>
              <a:ext cx="377512" cy="169881"/>
            </a:xfrm>
            <a:custGeom>
              <a:avLst/>
              <a:gdLst>
                <a:gd name="rtl" fmla="*/ 95597 w 377512"/>
                <a:gd name="rtt" fmla="*/ 24591 h 169881"/>
                <a:gd name="rtr" fmla="*/ 280557 w 377512"/>
                <a:gd name="rtb" fmla="*/ 141551 h 169881"/>
              </a:gdLst>
              <a:ahLst/>
              <a:cxnLst/>
              <a:rect l="rtl" t="rtt" r="rtr" b="rtb"/>
              <a:pathLst>
                <a:path w="377512" h="169881">
                  <a:moveTo>
                    <a:pt x="0" y="84941"/>
                  </a:moveTo>
                  <a:cubicBezTo>
                    <a:pt x="0" y="38029"/>
                    <a:pt x="84509" y="0"/>
                    <a:pt x="188757" y="0"/>
                  </a:cubicBezTo>
                  <a:cubicBezTo>
                    <a:pt x="293004" y="0"/>
                    <a:pt x="377512" y="38029"/>
                    <a:pt x="377512" y="84941"/>
                  </a:cubicBezTo>
                  <a:cubicBezTo>
                    <a:pt x="377512" y="131852"/>
                    <a:pt x="293004" y="169881"/>
                    <a:pt x="188757" y="169881"/>
                  </a:cubicBezTo>
                  <a:cubicBezTo>
                    <a:pt x="84509" y="169881"/>
                    <a:pt x="0" y="131852"/>
                    <a:pt x="0" y="84941"/>
                  </a:cubicBezTo>
                  <a:close/>
                </a:path>
              </a:pathLst>
            </a:custGeom>
            <a:solidFill>
              <a:srgbClr val="918EDD"/>
            </a:solidFill>
            <a:ln w="3400" cap="flat">
              <a:solidFill>
                <a:srgbClr val="918EDD"/>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SSG</a:t>
              </a:r>
              <a:endParaRPr sz="1000" b="1">
                <a:solidFill>
                  <a:srgbClr val="303030"/>
                </a:solidFill>
                <a:latin typeface="微软雅黑" panose="020B0503020204020204" charset="-122"/>
              </a:endParaRPr>
            </a:p>
          </p:txBody>
        </p:sp>
        <p:sp>
          <p:nvSpPr>
            <p:cNvPr id="136" name="SubTopic"/>
            <p:cNvSpPr/>
            <p:nvPr/>
          </p:nvSpPr>
          <p:spPr>
            <a:xfrm>
              <a:off x="4536061" y="3240159"/>
              <a:ext cx="901530" cy="405688"/>
            </a:xfrm>
            <a:custGeom>
              <a:avLst/>
              <a:gdLst>
                <a:gd name="rtl" fmla="*/ 42085 w 901530"/>
                <a:gd name="rtt" fmla="*/ 142494 h 405688"/>
                <a:gd name="rtr" fmla="*/ 858085 w 901530"/>
                <a:gd name="rtb" fmla="*/ 259454 h 405688"/>
              </a:gdLst>
              <a:ahLst/>
              <a:cxnLst/>
              <a:rect l="rtl" t="rtt" r="rtr" b="rtb"/>
              <a:pathLst>
                <a:path w="901530" h="405688">
                  <a:moveTo>
                    <a:pt x="0" y="202844"/>
                  </a:moveTo>
                  <a:cubicBezTo>
                    <a:pt x="0" y="90817"/>
                    <a:pt x="201815" y="0"/>
                    <a:pt x="450765" y="0"/>
                  </a:cubicBezTo>
                  <a:cubicBezTo>
                    <a:pt x="699717" y="0"/>
                    <a:pt x="901530" y="90817"/>
                    <a:pt x="901530" y="202844"/>
                  </a:cubicBezTo>
                  <a:cubicBezTo>
                    <a:pt x="901530" y="314872"/>
                    <a:pt x="699717" y="405688"/>
                    <a:pt x="450765" y="405688"/>
                  </a:cubicBezTo>
                  <a:cubicBezTo>
                    <a:pt x="201815" y="405688"/>
                    <a:pt x="0" y="314872"/>
                    <a:pt x="0" y="202844"/>
                  </a:cubicBezTo>
                  <a:close/>
                </a:path>
              </a:pathLst>
            </a:custGeom>
            <a:solidFill>
              <a:srgbClr val="918EDD"/>
            </a:solidFill>
            <a:ln w="3400" cap="flat">
              <a:solidFill>
                <a:srgbClr val="918EDD"/>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Attention Learning</a:t>
              </a:r>
              <a:endParaRPr sz="1000" b="1">
                <a:solidFill>
                  <a:srgbClr val="303030"/>
                </a:solidFill>
                <a:latin typeface="微软雅黑" panose="020B0503020204020204" charset="-122"/>
              </a:endParaRPr>
            </a:p>
          </p:txBody>
        </p:sp>
        <p:sp>
          <p:nvSpPr>
            <p:cNvPr id="138" name="SubTopic"/>
            <p:cNvSpPr/>
            <p:nvPr/>
          </p:nvSpPr>
          <p:spPr>
            <a:xfrm>
              <a:off x="5051564" y="3950026"/>
              <a:ext cx="813073" cy="365884"/>
            </a:xfrm>
            <a:custGeom>
              <a:avLst/>
              <a:gdLst>
                <a:gd name="rtl" fmla="*/ 41378 w 813073"/>
                <a:gd name="rtt" fmla="*/ 122591 h 365884"/>
                <a:gd name="rtr" fmla="*/ 770338 w 813073"/>
                <a:gd name="rtb" fmla="*/ 239551 h 365884"/>
              </a:gdLst>
              <a:ahLst/>
              <a:cxnLst/>
              <a:rect l="rtl" t="rtt" r="rtr" b="rtb"/>
              <a:pathLst>
                <a:path w="813073" h="365884">
                  <a:moveTo>
                    <a:pt x="0" y="182941"/>
                  </a:moveTo>
                  <a:cubicBezTo>
                    <a:pt x="0" y="81906"/>
                    <a:pt x="182013" y="0"/>
                    <a:pt x="406538" y="0"/>
                  </a:cubicBezTo>
                  <a:cubicBezTo>
                    <a:pt x="631060" y="0"/>
                    <a:pt x="813073" y="81906"/>
                    <a:pt x="813073" y="182941"/>
                  </a:cubicBezTo>
                  <a:cubicBezTo>
                    <a:pt x="813073" y="283977"/>
                    <a:pt x="631060" y="365884"/>
                    <a:pt x="406538" y="365884"/>
                  </a:cubicBezTo>
                  <a:cubicBezTo>
                    <a:pt x="182013" y="365884"/>
                    <a:pt x="0" y="283977"/>
                    <a:pt x="0" y="182941"/>
                  </a:cubicBezTo>
                  <a:close/>
                </a:path>
              </a:pathLst>
            </a:custGeom>
            <a:solidFill>
              <a:srgbClr val="A3CF62"/>
            </a:solidFill>
            <a:ln w="3400" cap="flat">
              <a:solidFill>
                <a:srgbClr val="A3CF62"/>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Base Application</a:t>
              </a:r>
              <a:endParaRPr sz="1000" b="1">
                <a:solidFill>
                  <a:srgbClr val="303030"/>
                </a:solidFill>
                <a:latin typeface="微软雅黑" panose="020B0503020204020204" charset="-122"/>
              </a:endParaRPr>
            </a:p>
          </p:txBody>
        </p:sp>
        <p:sp>
          <p:nvSpPr>
            <p:cNvPr id="141" name="SubTopic"/>
            <p:cNvSpPr/>
            <p:nvPr/>
          </p:nvSpPr>
          <p:spPr>
            <a:xfrm>
              <a:off x="8191065" y="4684280"/>
              <a:ext cx="324473" cy="146013"/>
            </a:xfrm>
            <a:custGeom>
              <a:avLst/>
              <a:gdLst>
                <a:gd name="rtl" fmla="*/ 122117 w 324473"/>
                <a:gd name="rtt" fmla="*/ 12657 h 146013"/>
                <a:gd name="rtr" fmla="*/ 200997 w 324473"/>
                <a:gd name="rtb" fmla="*/ 129617 h 146013"/>
              </a:gdLst>
              <a:ahLst/>
              <a:cxnLst/>
              <a:rect l="rtl" t="rtt" r="rtr" b="rtb"/>
              <a:pathLst>
                <a:path w="324473" h="146013">
                  <a:moveTo>
                    <a:pt x="0" y="73007"/>
                  </a:moveTo>
                  <a:cubicBezTo>
                    <a:pt x="0" y="32686"/>
                    <a:pt x="72636" y="0"/>
                    <a:pt x="162237" y="0"/>
                  </a:cubicBezTo>
                  <a:cubicBezTo>
                    <a:pt x="251837" y="0"/>
                    <a:pt x="324473" y="32686"/>
                    <a:pt x="324473" y="73007"/>
                  </a:cubicBezTo>
                  <a:cubicBezTo>
                    <a:pt x="324473" y="113327"/>
                    <a:pt x="251837" y="146013"/>
                    <a:pt x="162237" y="146013"/>
                  </a:cubicBezTo>
                  <a:cubicBezTo>
                    <a:pt x="72636" y="146013"/>
                    <a:pt x="0" y="113327"/>
                    <a:pt x="0" y="73007"/>
                  </a:cubicBezTo>
                  <a:close/>
                </a:path>
              </a:pathLst>
            </a:custGeom>
            <a:solidFill>
              <a:srgbClr val="58A8D0"/>
            </a:solidFill>
            <a:ln w="3400" cap="flat">
              <a:solidFill>
                <a:srgbClr val="ED9548"/>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a:t>
              </a:r>
              <a:endParaRPr sz="1000" b="1">
                <a:solidFill>
                  <a:srgbClr val="303030"/>
                </a:solidFill>
                <a:latin typeface="微软雅黑" panose="020B0503020204020204" charset="-122"/>
              </a:endParaRPr>
            </a:p>
          </p:txBody>
        </p:sp>
        <p:sp>
          <p:nvSpPr>
            <p:cNvPr id="143" name="MainTopic"/>
            <p:cNvSpPr/>
            <p:nvPr/>
          </p:nvSpPr>
          <p:spPr>
            <a:xfrm>
              <a:off x="7668664" y="3196550"/>
              <a:ext cx="661803" cy="191760"/>
            </a:xfrm>
            <a:custGeom>
              <a:avLst/>
              <a:gdLst>
                <a:gd name="rtl" fmla="*/ 93582 w 661803"/>
                <a:gd name="rtt" fmla="*/ 28730 h 191760"/>
                <a:gd name="rtr" fmla="*/ 566862 w 661803"/>
                <a:gd name="rtb" fmla="*/ 159290 h 191760"/>
              </a:gdLst>
              <a:ahLst/>
              <a:cxnLst/>
              <a:rect l="rtl" t="rtt" r="rtr" b="rtb"/>
              <a:pathLst>
                <a:path w="661803" h="191760">
                  <a:moveTo>
                    <a:pt x="95880" y="0"/>
                  </a:moveTo>
                  <a:lnTo>
                    <a:pt x="565923" y="0"/>
                  </a:lnTo>
                  <a:cubicBezTo>
                    <a:pt x="618878" y="0"/>
                    <a:pt x="661803" y="42925"/>
                    <a:pt x="661803" y="95880"/>
                  </a:cubicBezTo>
                  <a:cubicBezTo>
                    <a:pt x="661803" y="148835"/>
                    <a:pt x="618878" y="191760"/>
                    <a:pt x="565923" y="191760"/>
                  </a:cubicBezTo>
                  <a:lnTo>
                    <a:pt x="95880" y="191760"/>
                  </a:lnTo>
                  <a:cubicBezTo>
                    <a:pt x="42925" y="191760"/>
                    <a:pt x="0" y="148835"/>
                    <a:pt x="0" y="95880"/>
                  </a:cubicBezTo>
                  <a:cubicBezTo>
                    <a:pt x="0" y="42925"/>
                    <a:pt x="42925" y="0"/>
                    <a:pt x="95880" y="0"/>
                  </a:cubicBezTo>
                  <a:close/>
                </a:path>
              </a:pathLst>
            </a:custGeom>
            <a:solidFill>
              <a:srgbClr val="C6A5C8"/>
            </a:solidFill>
            <a:ln w="10200" cap="flat">
              <a:solidFill>
                <a:srgbClr val="58A8D0"/>
              </a:solidFill>
              <a:round/>
            </a:ln>
          </p:spPr>
          <p:txBody>
            <a:bodyPr wrap="none" lIns="0" tIns="0" rIns="0" bIns="22500" rtlCol="0" anchor="ctr"/>
            <a:p>
              <a:pPr algn="ctr">
                <a:lnSpc>
                  <a:spcPct val="100000"/>
                </a:lnSpc>
              </a:pPr>
              <a:r>
                <a:rPr sz="1200" b="1">
                  <a:solidFill>
                    <a:srgbClr val="FFFFFF"/>
                  </a:solidFill>
                  <a:latin typeface="微软雅黑" panose="020B0503020204020204" charset="-122"/>
                </a:rPr>
                <a:t>Attention</a:t>
              </a:r>
              <a:endParaRPr sz="1200" b="1">
                <a:solidFill>
                  <a:srgbClr val="FFFFFF"/>
                </a:solidFill>
                <a:latin typeface="微软雅黑" panose="020B0503020204020204" charset="-122"/>
              </a:endParaRPr>
            </a:p>
          </p:txBody>
        </p:sp>
        <p:sp>
          <p:nvSpPr>
            <p:cNvPr id="145" name="SubTopic"/>
            <p:cNvSpPr/>
            <p:nvPr/>
          </p:nvSpPr>
          <p:spPr>
            <a:xfrm>
              <a:off x="8422266" y="3078453"/>
              <a:ext cx="465912" cy="209661"/>
            </a:xfrm>
            <a:custGeom>
              <a:avLst/>
              <a:gdLst>
                <a:gd name="rtl" fmla="*/ 51397 w 465912"/>
                <a:gd name="rtt" fmla="*/ 44481 h 209661"/>
                <a:gd name="rtr" fmla="*/ 413157 w 465912"/>
                <a:gd name="rtb" fmla="*/ 161441 h 209661"/>
              </a:gdLst>
              <a:ahLst/>
              <a:cxnLst/>
              <a:rect l="rtl" t="rtt" r="rtr" b="rtb"/>
              <a:pathLst>
                <a:path w="465912" h="209661">
                  <a:moveTo>
                    <a:pt x="0" y="104831"/>
                  </a:moveTo>
                  <a:cubicBezTo>
                    <a:pt x="0" y="46934"/>
                    <a:pt x="104298" y="0"/>
                    <a:pt x="232957" y="0"/>
                  </a:cubicBezTo>
                  <a:cubicBezTo>
                    <a:pt x="361614" y="0"/>
                    <a:pt x="465912" y="46934"/>
                    <a:pt x="465912" y="104831"/>
                  </a:cubicBezTo>
                  <a:cubicBezTo>
                    <a:pt x="465912" y="162727"/>
                    <a:pt x="361614" y="209661"/>
                    <a:pt x="232957" y="209661"/>
                  </a:cubicBezTo>
                  <a:cubicBezTo>
                    <a:pt x="104298" y="209661"/>
                    <a:pt x="0" y="162727"/>
                    <a:pt x="0" y="104831"/>
                  </a:cubicBezTo>
                  <a:close/>
                </a:path>
              </a:pathLst>
            </a:custGeom>
            <a:solidFill>
              <a:srgbClr val="C6A5C8"/>
            </a:solidFill>
            <a:ln w="3400" cap="flat">
              <a:solidFill>
                <a:srgbClr val="58A8D0"/>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Channel</a:t>
              </a:r>
              <a:endParaRPr sz="1000" b="1">
                <a:solidFill>
                  <a:srgbClr val="303030"/>
                </a:solidFill>
                <a:latin typeface="微软雅黑" panose="020B0503020204020204" charset="-122"/>
              </a:endParaRPr>
            </a:p>
          </p:txBody>
        </p:sp>
        <p:sp>
          <p:nvSpPr>
            <p:cNvPr id="147" name="SubTopic"/>
            <p:cNvSpPr/>
            <p:nvPr/>
          </p:nvSpPr>
          <p:spPr>
            <a:xfrm>
              <a:off x="8422266" y="3310214"/>
              <a:ext cx="435992" cy="196197"/>
            </a:xfrm>
            <a:custGeom>
              <a:avLst/>
              <a:gdLst>
                <a:gd name="rtl" fmla="*/ 66357 w 435992"/>
                <a:gd name="rtt" fmla="*/ 37749 h 196197"/>
                <a:gd name="rtr" fmla="*/ 368277 w 435992"/>
                <a:gd name="rtb" fmla="*/ 154709 h 196197"/>
              </a:gdLst>
              <a:ahLst/>
              <a:cxnLst/>
              <a:rect l="rtl" t="rtt" r="rtr" b="rtb"/>
              <a:pathLst>
                <a:path w="435992" h="196197">
                  <a:moveTo>
                    <a:pt x="0" y="98099"/>
                  </a:moveTo>
                  <a:cubicBezTo>
                    <a:pt x="0" y="43920"/>
                    <a:pt x="97601" y="0"/>
                    <a:pt x="217997" y="0"/>
                  </a:cubicBezTo>
                  <a:cubicBezTo>
                    <a:pt x="338393" y="0"/>
                    <a:pt x="435992" y="43920"/>
                    <a:pt x="435992" y="98099"/>
                  </a:cubicBezTo>
                  <a:cubicBezTo>
                    <a:pt x="435992" y="152277"/>
                    <a:pt x="338393" y="196197"/>
                    <a:pt x="217997" y="196197"/>
                  </a:cubicBezTo>
                  <a:cubicBezTo>
                    <a:pt x="97601" y="196197"/>
                    <a:pt x="0" y="152277"/>
                    <a:pt x="0" y="98099"/>
                  </a:cubicBezTo>
                  <a:close/>
                </a:path>
              </a:pathLst>
            </a:custGeom>
            <a:solidFill>
              <a:srgbClr val="C6A5C8"/>
            </a:solidFill>
            <a:ln w="3400" cap="flat">
              <a:solidFill>
                <a:srgbClr val="58A8D0"/>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Spatial</a:t>
              </a:r>
              <a:endParaRPr sz="1000" b="1">
                <a:solidFill>
                  <a:srgbClr val="303030"/>
                </a:solidFill>
                <a:latin typeface="微软雅黑" panose="020B0503020204020204" charset="-122"/>
              </a:endParaRPr>
            </a:p>
          </p:txBody>
        </p:sp>
        <p:sp>
          <p:nvSpPr>
            <p:cNvPr id="157" name="SubTopic"/>
            <p:cNvSpPr/>
            <p:nvPr/>
          </p:nvSpPr>
          <p:spPr>
            <a:xfrm>
              <a:off x="1965246" y="2581198"/>
              <a:ext cx="3004920" cy="133280"/>
            </a:xfrm>
            <a:custGeom>
              <a:avLst/>
              <a:gdLst>
                <a:gd name="rtl" fmla="*/ 31620 w 3004920"/>
                <a:gd name="rtt" fmla="*/ 11730 h 133280"/>
                <a:gd name="rtr" fmla="*/ 2971940 w 3004920"/>
                <a:gd name="rtb" fmla="*/ 117810 h 133280"/>
              </a:gdLst>
              <a:ahLst/>
              <a:cxnLst/>
              <a:rect l="rtl" t="rtt" r="rtr" b="rtb"/>
              <a:pathLst>
                <a:path w="3004920" h="133280">
                  <a:moveTo>
                    <a:pt x="0" y="0"/>
                  </a:moveTo>
                  <a:lnTo>
                    <a:pt x="3004920" y="0"/>
                  </a:lnTo>
                  <a:lnTo>
                    <a:pt x="3004920" y="133280"/>
                  </a:lnTo>
                  <a:lnTo>
                    <a:pt x="0" y="133280"/>
                  </a:lnTo>
                  <a:lnTo>
                    <a:pt x="0" y="0"/>
                  </a:lnTo>
                  <a:close/>
                </a:path>
              </a:pathLst>
            </a:custGeom>
            <a:noFill/>
            <a:ln w="10200" cap="flat">
              <a:solidFill>
                <a:srgbClr val="EFAB94"/>
              </a:solidFill>
              <a:round/>
            </a:ln>
          </p:spPr>
          <p:txBody>
            <a:bodyPr wrap="square" lIns="0" tIns="0" rIns="0" bIns="22500" rtlCol="0" anchor="ctr"/>
            <a:p>
              <a:pPr algn="ctr">
                <a:lnSpc>
                  <a:spcPct val="100000"/>
                </a:lnSpc>
              </a:pPr>
              <a:r>
                <a:rPr sz="800" b="1">
                  <a:solidFill>
                    <a:srgbClr val="303030"/>
                  </a:solidFill>
                  <a:latin typeface="微软雅黑" panose="020B0503020204020204" charset="-122"/>
                </a:rPr>
                <a:t>2018ECCV--Beyond Part Models Person Retrieval with Refined Part Pooling</a:t>
              </a:r>
              <a:endParaRPr sz="800" b="1">
                <a:solidFill>
                  <a:srgbClr val="303030"/>
                </a:solidFill>
                <a:latin typeface="微软雅黑" panose="020B0503020204020204" charset="-122"/>
              </a:endParaRPr>
            </a:p>
          </p:txBody>
        </p:sp>
        <p:sp>
          <p:nvSpPr>
            <p:cNvPr id="159" name="SubTopic"/>
            <p:cNvSpPr/>
            <p:nvPr/>
          </p:nvSpPr>
          <p:spPr>
            <a:xfrm>
              <a:off x="1356747" y="2888794"/>
              <a:ext cx="3350850" cy="133301"/>
            </a:xfrm>
            <a:custGeom>
              <a:avLst/>
              <a:gdLst>
                <a:gd name="rtl" fmla="*/ 31620 w 3257880"/>
                <a:gd name="rtt" fmla="*/ 11730 h 133280"/>
                <a:gd name="rtr" fmla="*/ 3224900 w 3257880"/>
                <a:gd name="rtb" fmla="*/ 117810 h 133280"/>
              </a:gdLst>
              <a:ahLst/>
              <a:cxnLst/>
              <a:rect l="rtl" t="rtt" r="rtr" b="rtb"/>
              <a:pathLst>
                <a:path w="3257880" h="133280">
                  <a:moveTo>
                    <a:pt x="0" y="0"/>
                  </a:moveTo>
                  <a:lnTo>
                    <a:pt x="3257880" y="0"/>
                  </a:lnTo>
                  <a:lnTo>
                    <a:pt x="3257880" y="133280"/>
                  </a:lnTo>
                  <a:lnTo>
                    <a:pt x="0" y="133280"/>
                  </a:lnTo>
                  <a:lnTo>
                    <a:pt x="0" y="0"/>
                  </a:lnTo>
                  <a:close/>
                </a:path>
              </a:pathLst>
            </a:custGeom>
            <a:noFill/>
            <a:ln w="10200" cap="flat">
              <a:solidFill>
                <a:srgbClr val="EFAB94"/>
              </a:solidFill>
              <a:round/>
            </a:ln>
          </p:spPr>
          <p:txBody>
            <a:bodyPr wrap="square" lIns="0" tIns="0" rIns="0" bIns="22500" rtlCol="0" anchor="ctr"/>
            <a:p>
              <a:pPr algn="ctr">
                <a:lnSpc>
                  <a:spcPct val="100000"/>
                </a:lnSpc>
              </a:pPr>
              <a:r>
                <a:rPr sz="800" b="1">
                  <a:solidFill>
                    <a:srgbClr val="303030"/>
                  </a:solidFill>
                  <a:latin typeface="微软雅黑" panose="020B0503020204020204" charset="-122"/>
                </a:rPr>
                <a:t>2019CVPR--Bag of Tricks and A Strong Baseline for Deep Person Re-identification</a:t>
              </a:r>
              <a:endParaRPr sz="800" b="1">
                <a:solidFill>
                  <a:srgbClr val="303030"/>
                </a:solidFill>
                <a:latin typeface="微软雅黑" panose="020B0503020204020204" charset="-122"/>
              </a:endParaRPr>
            </a:p>
          </p:txBody>
        </p:sp>
        <p:sp>
          <p:nvSpPr>
            <p:cNvPr id="161" name="SubTopic"/>
            <p:cNvSpPr/>
            <p:nvPr/>
          </p:nvSpPr>
          <p:spPr>
            <a:xfrm>
              <a:off x="436155" y="3376532"/>
              <a:ext cx="4008222" cy="133301"/>
            </a:xfrm>
            <a:custGeom>
              <a:avLst/>
              <a:gdLst>
                <a:gd name="rtl" fmla="*/ 31620 w 3910680"/>
                <a:gd name="rtt" fmla="*/ 11730 h 133280"/>
                <a:gd name="rtr" fmla="*/ 3877700 w 3910680"/>
                <a:gd name="rtb" fmla="*/ 117810 h 133280"/>
              </a:gdLst>
              <a:ahLst/>
              <a:cxnLst/>
              <a:rect l="rtl" t="rtt" r="rtr" b="rtb"/>
              <a:pathLst>
                <a:path w="3910680" h="133280">
                  <a:moveTo>
                    <a:pt x="0" y="0"/>
                  </a:moveTo>
                  <a:lnTo>
                    <a:pt x="3910680" y="0"/>
                  </a:lnTo>
                  <a:lnTo>
                    <a:pt x="3910680" y="133280"/>
                  </a:lnTo>
                  <a:lnTo>
                    <a:pt x="0" y="133280"/>
                  </a:lnTo>
                  <a:lnTo>
                    <a:pt x="0" y="0"/>
                  </a:lnTo>
                  <a:close/>
                </a:path>
              </a:pathLst>
            </a:custGeom>
            <a:noFill/>
            <a:ln w="10200" cap="flat">
              <a:solidFill>
                <a:srgbClr val="918EDD"/>
              </a:solidFill>
              <a:round/>
            </a:ln>
          </p:spPr>
          <p:txBody>
            <a:bodyPr wrap="square" lIns="0" tIns="0" rIns="0" bIns="22500" rtlCol="0" anchor="ctr"/>
            <a:p>
              <a:pPr algn="ctr">
                <a:lnSpc>
                  <a:spcPct val="100000"/>
                </a:lnSpc>
              </a:pPr>
              <a:r>
                <a:rPr sz="800" b="1">
                  <a:solidFill>
                    <a:srgbClr val="303030"/>
                  </a:solidFill>
                  <a:latin typeface="微软雅黑" panose="020B0503020204020204" charset="-122"/>
                </a:rPr>
                <a:t>2019--Domain Adaptive Attention Model for Unsupervised Cross-Domain Person Re-Identification</a:t>
              </a:r>
              <a:endParaRPr sz="800" b="1">
                <a:solidFill>
                  <a:srgbClr val="303030"/>
                </a:solidFill>
                <a:latin typeface="微软雅黑" panose="020B0503020204020204" charset="-122"/>
              </a:endParaRPr>
            </a:p>
          </p:txBody>
        </p:sp>
        <p:sp>
          <p:nvSpPr>
            <p:cNvPr id="163" name="SubTopic"/>
            <p:cNvSpPr/>
            <p:nvPr/>
          </p:nvSpPr>
          <p:spPr>
            <a:xfrm>
              <a:off x="78382" y="3686246"/>
              <a:ext cx="4889880" cy="133280"/>
            </a:xfrm>
            <a:custGeom>
              <a:avLst/>
              <a:gdLst>
                <a:gd name="rtl" fmla="*/ 31620 w 4889880"/>
                <a:gd name="rtt" fmla="*/ 11730 h 133280"/>
                <a:gd name="rtr" fmla="*/ 4856900 w 4889880"/>
                <a:gd name="rtb" fmla="*/ 117810 h 133280"/>
              </a:gdLst>
              <a:ahLst/>
              <a:cxnLst/>
              <a:rect l="rtl" t="rtt" r="rtr" b="rtb"/>
              <a:pathLst>
                <a:path w="4889880" h="133280">
                  <a:moveTo>
                    <a:pt x="0" y="0"/>
                  </a:moveTo>
                  <a:lnTo>
                    <a:pt x="4889880" y="0"/>
                  </a:lnTo>
                  <a:lnTo>
                    <a:pt x="4889880" y="133280"/>
                  </a:lnTo>
                  <a:lnTo>
                    <a:pt x="0" y="133280"/>
                  </a:lnTo>
                  <a:lnTo>
                    <a:pt x="0" y="0"/>
                  </a:lnTo>
                  <a:close/>
                </a:path>
              </a:pathLst>
            </a:custGeom>
            <a:noFill/>
            <a:ln w="10200" cap="flat">
              <a:solidFill>
                <a:srgbClr val="918EDD"/>
              </a:solidFill>
              <a:round/>
            </a:ln>
          </p:spPr>
          <p:txBody>
            <a:bodyPr wrap="square" lIns="0" tIns="0" rIns="0" bIns="22500" rtlCol="0" anchor="ctr"/>
            <a:p>
              <a:pPr algn="ctr">
                <a:lnSpc>
                  <a:spcPct val="100000"/>
                </a:lnSpc>
              </a:pPr>
              <a:r>
                <a:rPr sz="800" b="1">
                  <a:solidFill>
                    <a:srgbClr val="303030"/>
                  </a:solidFill>
                  <a:latin typeface="微软雅黑" panose="020B0503020204020204" charset="-122"/>
                </a:rPr>
                <a:t>2019ICCV--Self-similarity Grouping A Simple Unsupervised Cross Domain Adaptation Approach for Person Re-identification</a:t>
              </a:r>
              <a:endParaRPr sz="800" b="1">
                <a:solidFill>
                  <a:srgbClr val="303030"/>
                </a:solidFill>
                <a:latin typeface="微软雅黑" panose="020B0503020204020204" charset="-122"/>
              </a:endParaRPr>
            </a:p>
          </p:txBody>
        </p:sp>
        <p:sp>
          <p:nvSpPr>
            <p:cNvPr id="165" name="SubTopic"/>
            <p:cNvSpPr/>
            <p:nvPr/>
          </p:nvSpPr>
          <p:spPr>
            <a:xfrm>
              <a:off x="1356281" y="4066391"/>
              <a:ext cx="3603424" cy="133301"/>
            </a:xfrm>
            <a:custGeom>
              <a:avLst/>
              <a:gdLst>
                <a:gd name="rtl" fmla="*/ 31620 w 3380280"/>
                <a:gd name="rtt" fmla="*/ 11730 h 133280"/>
                <a:gd name="rtr" fmla="*/ 3347300 w 3380280"/>
                <a:gd name="rtb" fmla="*/ 117810 h 133280"/>
              </a:gdLst>
              <a:ahLst/>
              <a:cxnLst/>
              <a:rect l="rtl" t="rtt" r="rtr" b="rtb"/>
              <a:pathLst>
                <a:path w="3380280" h="133280">
                  <a:moveTo>
                    <a:pt x="0" y="0"/>
                  </a:moveTo>
                  <a:lnTo>
                    <a:pt x="3380280" y="0"/>
                  </a:lnTo>
                  <a:lnTo>
                    <a:pt x="3380280" y="133280"/>
                  </a:lnTo>
                  <a:lnTo>
                    <a:pt x="0" y="133280"/>
                  </a:lnTo>
                  <a:lnTo>
                    <a:pt x="0" y="0"/>
                  </a:lnTo>
                  <a:close/>
                </a:path>
              </a:pathLst>
            </a:custGeom>
            <a:noFill/>
            <a:ln w="10200" cap="flat">
              <a:solidFill>
                <a:srgbClr val="A3CF62"/>
              </a:solidFill>
              <a:round/>
            </a:ln>
          </p:spPr>
          <p:txBody>
            <a:bodyPr wrap="square" lIns="0" tIns="0" rIns="0" bIns="22500" rtlCol="0" anchor="ctr"/>
            <a:p>
              <a:pPr algn="ctr">
                <a:lnSpc>
                  <a:spcPct val="100000"/>
                </a:lnSpc>
              </a:pPr>
              <a:r>
                <a:rPr sz="800" b="1">
                  <a:solidFill>
                    <a:srgbClr val="303030"/>
                  </a:solidFill>
                  <a:latin typeface="微软雅黑" panose="020B0503020204020204" charset="-122"/>
                </a:rPr>
                <a:t>2019CVPR--Joint Discriminative and Generative Learning for Person Re-identification</a:t>
              </a:r>
              <a:endParaRPr sz="800" b="1">
                <a:solidFill>
                  <a:srgbClr val="303030"/>
                </a:solidFill>
                <a:latin typeface="微软雅黑" panose="020B0503020204020204" charset="-122"/>
              </a:endParaRPr>
            </a:p>
          </p:txBody>
        </p:sp>
        <p:sp>
          <p:nvSpPr>
            <p:cNvPr id="187" name="shape187"/>
            <p:cNvSpPr/>
            <p:nvPr/>
          </p:nvSpPr>
          <p:spPr>
            <a:xfrm>
              <a:off x="7461264" y="3408234"/>
              <a:ext cx="34000" cy="34000"/>
            </a:xfrm>
            <a:custGeom>
              <a:avLst/>
              <a:gdLst/>
              <a:ahLst/>
              <a:cxnLst/>
              <a:pathLst>
                <a:path w="34000" h="34000">
                  <a:moveTo>
                    <a:pt x="34000" y="17000"/>
                  </a:moveTo>
                  <a:cubicBezTo>
                    <a:pt x="34000" y="26389"/>
                    <a:pt x="26389" y="34000"/>
                    <a:pt x="17000" y="34000"/>
                  </a:cubicBezTo>
                  <a:cubicBezTo>
                    <a:pt x="7611" y="34000"/>
                    <a:pt x="0" y="26389"/>
                    <a:pt x="0" y="17000"/>
                  </a:cubicBezTo>
                  <a:cubicBezTo>
                    <a:pt x="0" y="7611"/>
                    <a:pt x="7611" y="0"/>
                    <a:pt x="17000" y="0"/>
                  </a:cubicBezTo>
                  <a:cubicBezTo>
                    <a:pt x="26389" y="0"/>
                    <a:pt x="34000" y="7611"/>
                    <a:pt x="34000" y="17000"/>
                  </a:cubicBezTo>
                  <a:close/>
                </a:path>
              </a:pathLst>
            </a:custGeom>
            <a:gradFill>
              <a:gsLst>
                <a:gs pos="0">
                  <a:srgbClr val="FFFFFF"/>
                </a:gs>
                <a:gs pos="25000">
                  <a:srgbClr val="F0F5F0"/>
                </a:gs>
                <a:gs pos="75000">
                  <a:srgbClr val="E1EBE1"/>
                </a:gs>
                <a:gs pos="100000">
                  <a:srgbClr val="C8D7C8"/>
                </a:gs>
              </a:gsLst>
              <a:lin ang="5400000" scaled="0"/>
            </a:gradFill>
            <a:ln w="1700" cap="flat">
              <a:solidFill>
                <a:srgbClr val="46A000"/>
              </a:solidFill>
              <a:round/>
            </a:ln>
          </p:spPr>
        </p:sp>
        <p:sp>
          <p:nvSpPr>
            <p:cNvPr id="188" name="shape188"/>
            <p:cNvSpPr/>
            <p:nvPr/>
          </p:nvSpPr>
          <p:spPr>
            <a:xfrm>
              <a:off x="7461264" y="3408234"/>
              <a:ext cx="34000" cy="34000"/>
            </a:xfrm>
            <a:custGeom>
              <a:avLst/>
              <a:gdLst/>
              <a:ahLst/>
              <a:cxnLst/>
              <a:pathLst>
                <a:path w="34000" h="34000">
                  <a:moveTo>
                    <a:pt x="6800" y="17000"/>
                  </a:moveTo>
                  <a:lnTo>
                    <a:pt x="27200" y="17000"/>
                  </a:lnTo>
                </a:path>
              </a:pathLst>
            </a:custGeom>
            <a:ln w="1700" cap="flat">
              <a:solidFill>
                <a:srgbClr val="46A000"/>
              </a:solidFill>
              <a:round/>
            </a:ln>
          </p:spPr>
        </p:sp>
        <p:sp>
          <p:nvSpPr>
            <p:cNvPr id="189" name="shape189"/>
            <p:cNvSpPr/>
            <p:nvPr/>
          </p:nvSpPr>
          <p:spPr>
            <a:xfrm>
              <a:off x="8350868" y="2218064"/>
              <a:ext cx="34000" cy="34000"/>
            </a:xfrm>
            <a:custGeom>
              <a:avLst/>
              <a:gdLst/>
              <a:ahLst/>
              <a:cxnLst/>
              <a:pathLst>
                <a:path w="34000" h="34000">
                  <a:moveTo>
                    <a:pt x="34000" y="17000"/>
                  </a:moveTo>
                  <a:cubicBezTo>
                    <a:pt x="34000" y="26389"/>
                    <a:pt x="26389" y="34000"/>
                    <a:pt x="17000" y="34000"/>
                  </a:cubicBezTo>
                  <a:cubicBezTo>
                    <a:pt x="7611" y="34000"/>
                    <a:pt x="0" y="26389"/>
                    <a:pt x="0" y="17000"/>
                  </a:cubicBezTo>
                  <a:cubicBezTo>
                    <a:pt x="0" y="7611"/>
                    <a:pt x="7611" y="0"/>
                    <a:pt x="17000" y="0"/>
                  </a:cubicBezTo>
                  <a:cubicBezTo>
                    <a:pt x="26389" y="0"/>
                    <a:pt x="34000" y="7611"/>
                    <a:pt x="34000" y="17000"/>
                  </a:cubicBezTo>
                  <a:close/>
                </a:path>
              </a:pathLst>
            </a:custGeom>
            <a:gradFill>
              <a:gsLst>
                <a:gs pos="0">
                  <a:srgbClr val="FFFFFF"/>
                </a:gs>
                <a:gs pos="25000">
                  <a:srgbClr val="F0F5F0"/>
                </a:gs>
                <a:gs pos="75000">
                  <a:srgbClr val="E1EBE1"/>
                </a:gs>
                <a:gs pos="100000">
                  <a:srgbClr val="C8D7C8"/>
                </a:gs>
              </a:gsLst>
              <a:lin ang="5400000" scaled="0"/>
            </a:gradFill>
            <a:ln w="1700" cap="flat">
              <a:solidFill>
                <a:srgbClr val="46A000"/>
              </a:solidFill>
              <a:round/>
            </a:ln>
          </p:spPr>
        </p:sp>
        <p:sp>
          <p:nvSpPr>
            <p:cNvPr id="190" name="shape190"/>
            <p:cNvSpPr/>
            <p:nvPr/>
          </p:nvSpPr>
          <p:spPr>
            <a:xfrm>
              <a:off x="8350868" y="2218064"/>
              <a:ext cx="34000" cy="34000"/>
            </a:xfrm>
            <a:custGeom>
              <a:avLst/>
              <a:gdLst/>
              <a:ahLst/>
              <a:cxnLst/>
              <a:pathLst>
                <a:path w="34000" h="34000">
                  <a:moveTo>
                    <a:pt x="6800" y="17000"/>
                  </a:moveTo>
                  <a:lnTo>
                    <a:pt x="27200" y="17000"/>
                  </a:lnTo>
                </a:path>
              </a:pathLst>
            </a:custGeom>
            <a:ln w="1700" cap="flat">
              <a:solidFill>
                <a:srgbClr val="46A000"/>
              </a:solidFill>
              <a:round/>
            </a:ln>
          </p:spPr>
        </p:sp>
        <p:sp>
          <p:nvSpPr>
            <p:cNvPr id="191" name="shape191"/>
            <p:cNvSpPr/>
            <p:nvPr/>
          </p:nvSpPr>
          <p:spPr>
            <a:xfrm>
              <a:off x="8239348" y="2747206"/>
              <a:ext cx="34000" cy="34000"/>
            </a:xfrm>
            <a:custGeom>
              <a:avLst/>
              <a:gdLst/>
              <a:ahLst/>
              <a:cxnLst/>
              <a:pathLst>
                <a:path w="34000" h="34000">
                  <a:moveTo>
                    <a:pt x="34000" y="17000"/>
                  </a:moveTo>
                  <a:cubicBezTo>
                    <a:pt x="34000" y="26389"/>
                    <a:pt x="26389" y="34000"/>
                    <a:pt x="17000" y="34000"/>
                  </a:cubicBezTo>
                  <a:cubicBezTo>
                    <a:pt x="7611" y="34000"/>
                    <a:pt x="0" y="26389"/>
                    <a:pt x="0" y="17000"/>
                  </a:cubicBezTo>
                  <a:cubicBezTo>
                    <a:pt x="0" y="7611"/>
                    <a:pt x="7611" y="0"/>
                    <a:pt x="17000" y="0"/>
                  </a:cubicBezTo>
                  <a:cubicBezTo>
                    <a:pt x="26389" y="0"/>
                    <a:pt x="34000" y="7611"/>
                    <a:pt x="34000" y="17000"/>
                  </a:cubicBezTo>
                  <a:close/>
                </a:path>
              </a:pathLst>
            </a:custGeom>
            <a:gradFill>
              <a:gsLst>
                <a:gs pos="0">
                  <a:srgbClr val="FFFFFF"/>
                </a:gs>
                <a:gs pos="25000">
                  <a:srgbClr val="F0F5F0"/>
                </a:gs>
                <a:gs pos="75000">
                  <a:srgbClr val="E1EBE1"/>
                </a:gs>
                <a:gs pos="100000">
                  <a:srgbClr val="C8D7C8"/>
                </a:gs>
              </a:gsLst>
              <a:lin ang="5400000" scaled="0"/>
            </a:gradFill>
            <a:ln w="1700" cap="flat">
              <a:solidFill>
                <a:srgbClr val="46A000"/>
              </a:solidFill>
              <a:round/>
            </a:ln>
          </p:spPr>
        </p:sp>
        <p:sp>
          <p:nvSpPr>
            <p:cNvPr id="192" name="shape192"/>
            <p:cNvSpPr/>
            <p:nvPr/>
          </p:nvSpPr>
          <p:spPr>
            <a:xfrm>
              <a:off x="8239348" y="2747206"/>
              <a:ext cx="34000" cy="34000"/>
            </a:xfrm>
            <a:custGeom>
              <a:avLst/>
              <a:gdLst/>
              <a:ahLst/>
              <a:cxnLst/>
              <a:pathLst>
                <a:path w="34000" h="34000">
                  <a:moveTo>
                    <a:pt x="6800" y="17000"/>
                  </a:moveTo>
                  <a:lnTo>
                    <a:pt x="27200" y="17000"/>
                  </a:lnTo>
                </a:path>
              </a:pathLst>
            </a:custGeom>
            <a:ln w="1700" cap="flat">
              <a:solidFill>
                <a:srgbClr val="46A000"/>
              </a:solidFill>
              <a:round/>
            </a:ln>
          </p:spPr>
        </p:sp>
        <p:sp>
          <p:nvSpPr>
            <p:cNvPr id="193" name="shape193"/>
            <p:cNvSpPr/>
            <p:nvPr/>
          </p:nvSpPr>
          <p:spPr>
            <a:xfrm>
              <a:off x="8106068" y="4207455"/>
              <a:ext cx="34000" cy="34000"/>
            </a:xfrm>
            <a:custGeom>
              <a:avLst/>
              <a:gdLst/>
              <a:ahLst/>
              <a:cxnLst/>
              <a:pathLst>
                <a:path w="34000" h="34000">
                  <a:moveTo>
                    <a:pt x="34000" y="17000"/>
                  </a:moveTo>
                  <a:cubicBezTo>
                    <a:pt x="34000" y="26389"/>
                    <a:pt x="26389" y="34000"/>
                    <a:pt x="17000" y="34000"/>
                  </a:cubicBezTo>
                  <a:cubicBezTo>
                    <a:pt x="7611" y="34000"/>
                    <a:pt x="0" y="26389"/>
                    <a:pt x="0" y="17000"/>
                  </a:cubicBezTo>
                  <a:cubicBezTo>
                    <a:pt x="0" y="7611"/>
                    <a:pt x="7611" y="0"/>
                    <a:pt x="17000" y="0"/>
                  </a:cubicBezTo>
                  <a:cubicBezTo>
                    <a:pt x="26389" y="0"/>
                    <a:pt x="34000" y="7611"/>
                    <a:pt x="34000" y="17000"/>
                  </a:cubicBezTo>
                  <a:close/>
                </a:path>
              </a:pathLst>
            </a:custGeom>
            <a:gradFill>
              <a:gsLst>
                <a:gs pos="0">
                  <a:srgbClr val="FFFFFF"/>
                </a:gs>
                <a:gs pos="25000">
                  <a:srgbClr val="F0F5F0"/>
                </a:gs>
                <a:gs pos="75000">
                  <a:srgbClr val="E1EBE1"/>
                </a:gs>
                <a:gs pos="100000">
                  <a:srgbClr val="C8D7C8"/>
                </a:gs>
              </a:gsLst>
              <a:lin ang="5400000" scaled="0"/>
            </a:gradFill>
            <a:ln w="1700" cap="flat">
              <a:solidFill>
                <a:srgbClr val="46A000"/>
              </a:solidFill>
              <a:round/>
            </a:ln>
          </p:spPr>
        </p:sp>
        <p:sp>
          <p:nvSpPr>
            <p:cNvPr id="194" name="shape194"/>
            <p:cNvSpPr/>
            <p:nvPr/>
          </p:nvSpPr>
          <p:spPr>
            <a:xfrm>
              <a:off x="8106068" y="4207455"/>
              <a:ext cx="34000" cy="34000"/>
            </a:xfrm>
            <a:custGeom>
              <a:avLst/>
              <a:gdLst/>
              <a:ahLst/>
              <a:cxnLst/>
              <a:pathLst>
                <a:path w="34000" h="34000">
                  <a:moveTo>
                    <a:pt x="6800" y="17000"/>
                  </a:moveTo>
                  <a:lnTo>
                    <a:pt x="27200" y="17000"/>
                  </a:lnTo>
                </a:path>
              </a:pathLst>
            </a:custGeom>
            <a:ln w="1700" cap="flat">
              <a:solidFill>
                <a:srgbClr val="46A000"/>
              </a:solidFill>
              <a:round/>
            </a:ln>
          </p:spPr>
        </p:sp>
        <p:sp>
          <p:nvSpPr>
            <p:cNvPr id="195" name="shape195"/>
            <p:cNvSpPr/>
            <p:nvPr/>
          </p:nvSpPr>
          <p:spPr>
            <a:xfrm>
              <a:off x="5915624" y="4115968"/>
              <a:ext cx="34000" cy="34000"/>
            </a:xfrm>
            <a:custGeom>
              <a:avLst/>
              <a:gdLst/>
              <a:ahLst/>
              <a:cxnLst/>
              <a:pathLst>
                <a:path w="34000" h="34000">
                  <a:moveTo>
                    <a:pt x="34000" y="17000"/>
                  </a:moveTo>
                  <a:cubicBezTo>
                    <a:pt x="34000" y="26389"/>
                    <a:pt x="26389" y="34000"/>
                    <a:pt x="17000" y="34000"/>
                  </a:cubicBezTo>
                  <a:cubicBezTo>
                    <a:pt x="7611" y="34000"/>
                    <a:pt x="0" y="26389"/>
                    <a:pt x="0" y="17000"/>
                  </a:cubicBezTo>
                  <a:cubicBezTo>
                    <a:pt x="0" y="7611"/>
                    <a:pt x="7611" y="0"/>
                    <a:pt x="17000" y="0"/>
                  </a:cubicBezTo>
                  <a:cubicBezTo>
                    <a:pt x="26389" y="0"/>
                    <a:pt x="34000" y="7611"/>
                    <a:pt x="34000" y="17000"/>
                  </a:cubicBezTo>
                  <a:close/>
                </a:path>
              </a:pathLst>
            </a:custGeom>
            <a:gradFill>
              <a:gsLst>
                <a:gs pos="0">
                  <a:srgbClr val="FFFFFF"/>
                </a:gs>
                <a:gs pos="25000">
                  <a:srgbClr val="F0F5F0"/>
                </a:gs>
                <a:gs pos="75000">
                  <a:srgbClr val="E1EBE1"/>
                </a:gs>
                <a:gs pos="100000">
                  <a:srgbClr val="C8D7C8"/>
                </a:gs>
              </a:gsLst>
              <a:lin ang="5400000" scaled="0"/>
            </a:gradFill>
            <a:ln w="1700" cap="flat">
              <a:solidFill>
                <a:srgbClr val="46A000"/>
              </a:solidFill>
              <a:round/>
            </a:ln>
          </p:spPr>
        </p:sp>
        <p:sp>
          <p:nvSpPr>
            <p:cNvPr id="196" name="shape196"/>
            <p:cNvSpPr/>
            <p:nvPr/>
          </p:nvSpPr>
          <p:spPr>
            <a:xfrm>
              <a:off x="5915624" y="4115968"/>
              <a:ext cx="34000" cy="34000"/>
            </a:xfrm>
            <a:custGeom>
              <a:avLst/>
              <a:gdLst/>
              <a:ahLst/>
              <a:cxnLst/>
              <a:pathLst>
                <a:path w="34000" h="34000">
                  <a:moveTo>
                    <a:pt x="6800" y="17000"/>
                  </a:moveTo>
                  <a:lnTo>
                    <a:pt x="27200" y="17000"/>
                  </a:lnTo>
                </a:path>
              </a:pathLst>
            </a:custGeom>
            <a:ln w="1700" cap="flat">
              <a:solidFill>
                <a:srgbClr val="46A000"/>
              </a:solidFill>
              <a:round/>
            </a:ln>
          </p:spPr>
        </p:sp>
        <p:sp>
          <p:nvSpPr>
            <p:cNvPr id="197" name="shape197"/>
            <p:cNvSpPr/>
            <p:nvPr/>
          </p:nvSpPr>
          <p:spPr>
            <a:xfrm>
              <a:off x="5488584" y="3521992"/>
              <a:ext cx="34000" cy="34000"/>
            </a:xfrm>
            <a:custGeom>
              <a:avLst/>
              <a:gdLst/>
              <a:ahLst/>
              <a:cxnLst/>
              <a:pathLst>
                <a:path w="34000" h="34000">
                  <a:moveTo>
                    <a:pt x="34000" y="17000"/>
                  </a:moveTo>
                  <a:cubicBezTo>
                    <a:pt x="34000" y="26389"/>
                    <a:pt x="26389" y="34000"/>
                    <a:pt x="17000" y="34000"/>
                  </a:cubicBezTo>
                  <a:cubicBezTo>
                    <a:pt x="7611" y="34000"/>
                    <a:pt x="0" y="26389"/>
                    <a:pt x="0" y="17000"/>
                  </a:cubicBezTo>
                  <a:cubicBezTo>
                    <a:pt x="0" y="7611"/>
                    <a:pt x="7611" y="0"/>
                    <a:pt x="17000" y="0"/>
                  </a:cubicBezTo>
                  <a:cubicBezTo>
                    <a:pt x="26389" y="0"/>
                    <a:pt x="34000" y="7611"/>
                    <a:pt x="34000" y="17000"/>
                  </a:cubicBezTo>
                  <a:close/>
                </a:path>
              </a:pathLst>
            </a:custGeom>
            <a:gradFill>
              <a:gsLst>
                <a:gs pos="0">
                  <a:srgbClr val="FFFFFF"/>
                </a:gs>
                <a:gs pos="25000">
                  <a:srgbClr val="F0F5F0"/>
                </a:gs>
                <a:gs pos="75000">
                  <a:srgbClr val="E1EBE1"/>
                </a:gs>
                <a:gs pos="100000">
                  <a:srgbClr val="C8D7C8"/>
                </a:gs>
              </a:gsLst>
              <a:lin ang="5400000" scaled="0"/>
            </a:gradFill>
            <a:ln w="1700" cap="flat">
              <a:solidFill>
                <a:srgbClr val="46A000"/>
              </a:solidFill>
              <a:round/>
            </a:ln>
          </p:spPr>
        </p:sp>
        <p:sp>
          <p:nvSpPr>
            <p:cNvPr id="198" name="shape198"/>
            <p:cNvSpPr/>
            <p:nvPr/>
          </p:nvSpPr>
          <p:spPr>
            <a:xfrm>
              <a:off x="5488584" y="3521992"/>
              <a:ext cx="34000" cy="34000"/>
            </a:xfrm>
            <a:custGeom>
              <a:avLst/>
              <a:gdLst/>
              <a:ahLst/>
              <a:cxnLst/>
              <a:pathLst>
                <a:path w="34000" h="34000">
                  <a:moveTo>
                    <a:pt x="6800" y="17000"/>
                  </a:moveTo>
                  <a:lnTo>
                    <a:pt x="27200" y="17000"/>
                  </a:lnTo>
                </a:path>
              </a:pathLst>
            </a:custGeom>
            <a:ln w="1700" cap="flat">
              <a:solidFill>
                <a:srgbClr val="46A000"/>
              </a:solidFill>
              <a:round/>
            </a:ln>
          </p:spPr>
        </p:sp>
        <p:sp>
          <p:nvSpPr>
            <p:cNvPr id="199" name="shape199"/>
            <p:cNvSpPr/>
            <p:nvPr/>
          </p:nvSpPr>
          <p:spPr>
            <a:xfrm>
              <a:off x="5616424" y="2814258"/>
              <a:ext cx="34000" cy="34000"/>
            </a:xfrm>
            <a:custGeom>
              <a:avLst/>
              <a:gdLst/>
              <a:ahLst/>
              <a:cxnLst/>
              <a:pathLst>
                <a:path w="34000" h="34000">
                  <a:moveTo>
                    <a:pt x="34000" y="17000"/>
                  </a:moveTo>
                  <a:cubicBezTo>
                    <a:pt x="34000" y="26389"/>
                    <a:pt x="26389" y="34000"/>
                    <a:pt x="17000" y="34000"/>
                  </a:cubicBezTo>
                  <a:cubicBezTo>
                    <a:pt x="7611" y="34000"/>
                    <a:pt x="0" y="26389"/>
                    <a:pt x="0" y="17000"/>
                  </a:cubicBezTo>
                  <a:cubicBezTo>
                    <a:pt x="0" y="7611"/>
                    <a:pt x="7611" y="0"/>
                    <a:pt x="17000" y="0"/>
                  </a:cubicBezTo>
                  <a:cubicBezTo>
                    <a:pt x="26389" y="0"/>
                    <a:pt x="34000" y="7611"/>
                    <a:pt x="34000" y="17000"/>
                  </a:cubicBezTo>
                  <a:close/>
                </a:path>
              </a:pathLst>
            </a:custGeom>
            <a:gradFill>
              <a:gsLst>
                <a:gs pos="0">
                  <a:srgbClr val="FFFFFF"/>
                </a:gs>
                <a:gs pos="25000">
                  <a:srgbClr val="F0F5F0"/>
                </a:gs>
                <a:gs pos="75000">
                  <a:srgbClr val="E1EBE1"/>
                </a:gs>
                <a:gs pos="100000">
                  <a:srgbClr val="C8D7C8"/>
                </a:gs>
              </a:gsLst>
              <a:lin ang="5400000" scaled="0"/>
            </a:gradFill>
            <a:ln w="1700" cap="flat">
              <a:solidFill>
                <a:srgbClr val="46A000"/>
              </a:solidFill>
              <a:round/>
            </a:ln>
          </p:spPr>
        </p:sp>
        <p:sp>
          <p:nvSpPr>
            <p:cNvPr id="200" name="shape200"/>
            <p:cNvSpPr/>
            <p:nvPr/>
          </p:nvSpPr>
          <p:spPr>
            <a:xfrm>
              <a:off x="5616424" y="2814258"/>
              <a:ext cx="34000" cy="34000"/>
            </a:xfrm>
            <a:custGeom>
              <a:avLst/>
              <a:gdLst/>
              <a:ahLst/>
              <a:cxnLst/>
              <a:pathLst>
                <a:path w="34000" h="34000">
                  <a:moveTo>
                    <a:pt x="6800" y="17000"/>
                  </a:moveTo>
                  <a:lnTo>
                    <a:pt x="27200" y="17000"/>
                  </a:lnTo>
                </a:path>
              </a:pathLst>
            </a:custGeom>
            <a:ln w="1700" cap="flat">
              <a:solidFill>
                <a:srgbClr val="46A000"/>
              </a:solidFill>
              <a:round/>
            </a:ln>
          </p:spPr>
        </p:sp>
        <p:sp>
          <p:nvSpPr>
            <p:cNvPr id="201" name="shape201"/>
            <p:cNvSpPr/>
            <p:nvPr/>
          </p:nvSpPr>
          <p:spPr>
            <a:xfrm>
              <a:off x="5021166" y="2630838"/>
              <a:ext cx="34000" cy="34000"/>
            </a:xfrm>
            <a:custGeom>
              <a:avLst/>
              <a:gdLst/>
              <a:ahLst/>
              <a:cxnLst/>
              <a:pathLst>
                <a:path w="34000" h="34000">
                  <a:moveTo>
                    <a:pt x="34000" y="17000"/>
                  </a:moveTo>
                  <a:cubicBezTo>
                    <a:pt x="34000" y="26389"/>
                    <a:pt x="26389" y="34000"/>
                    <a:pt x="17000" y="34000"/>
                  </a:cubicBezTo>
                  <a:cubicBezTo>
                    <a:pt x="7611" y="34000"/>
                    <a:pt x="0" y="26389"/>
                    <a:pt x="0" y="17000"/>
                  </a:cubicBezTo>
                  <a:cubicBezTo>
                    <a:pt x="0" y="7611"/>
                    <a:pt x="7611" y="0"/>
                    <a:pt x="17000" y="0"/>
                  </a:cubicBezTo>
                  <a:cubicBezTo>
                    <a:pt x="26389" y="0"/>
                    <a:pt x="34000" y="7611"/>
                    <a:pt x="34000" y="17000"/>
                  </a:cubicBezTo>
                  <a:close/>
                </a:path>
              </a:pathLst>
            </a:custGeom>
            <a:gradFill>
              <a:gsLst>
                <a:gs pos="0">
                  <a:srgbClr val="FFFFFF"/>
                </a:gs>
                <a:gs pos="25000">
                  <a:srgbClr val="F0F5F0"/>
                </a:gs>
                <a:gs pos="75000">
                  <a:srgbClr val="E1EBE1"/>
                </a:gs>
                <a:gs pos="100000">
                  <a:srgbClr val="C8D7C8"/>
                </a:gs>
              </a:gsLst>
              <a:lin ang="5400000" scaled="0"/>
            </a:gradFill>
            <a:ln w="1700" cap="flat">
              <a:solidFill>
                <a:srgbClr val="46A000"/>
              </a:solidFill>
              <a:round/>
            </a:ln>
          </p:spPr>
        </p:sp>
        <p:sp>
          <p:nvSpPr>
            <p:cNvPr id="202" name="shape202"/>
            <p:cNvSpPr/>
            <p:nvPr/>
          </p:nvSpPr>
          <p:spPr>
            <a:xfrm>
              <a:off x="5021166" y="2630838"/>
              <a:ext cx="34000" cy="34000"/>
            </a:xfrm>
            <a:custGeom>
              <a:avLst/>
              <a:gdLst/>
              <a:ahLst/>
              <a:cxnLst/>
              <a:pathLst>
                <a:path w="34000" h="34000">
                  <a:moveTo>
                    <a:pt x="6800" y="17000"/>
                  </a:moveTo>
                  <a:lnTo>
                    <a:pt x="27200" y="17000"/>
                  </a:lnTo>
                </a:path>
              </a:pathLst>
            </a:custGeom>
            <a:ln w="1700" cap="flat">
              <a:solidFill>
                <a:srgbClr val="46A000"/>
              </a:solidFill>
              <a:round/>
            </a:ln>
          </p:spPr>
        </p:sp>
        <p:sp>
          <p:nvSpPr>
            <p:cNvPr id="203" name="shape203"/>
            <p:cNvSpPr/>
            <p:nvPr/>
          </p:nvSpPr>
          <p:spPr>
            <a:xfrm>
              <a:off x="4758553" y="2938589"/>
              <a:ext cx="34000" cy="34000"/>
            </a:xfrm>
            <a:custGeom>
              <a:avLst/>
              <a:gdLst/>
              <a:ahLst/>
              <a:cxnLst/>
              <a:pathLst>
                <a:path w="34000" h="34000">
                  <a:moveTo>
                    <a:pt x="34000" y="17000"/>
                  </a:moveTo>
                  <a:cubicBezTo>
                    <a:pt x="34000" y="26389"/>
                    <a:pt x="26389" y="34000"/>
                    <a:pt x="17000" y="34000"/>
                  </a:cubicBezTo>
                  <a:cubicBezTo>
                    <a:pt x="7611" y="34000"/>
                    <a:pt x="0" y="26389"/>
                    <a:pt x="0" y="17000"/>
                  </a:cubicBezTo>
                  <a:cubicBezTo>
                    <a:pt x="0" y="7611"/>
                    <a:pt x="7611" y="0"/>
                    <a:pt x="17000" y="0"/>
                  </a:cubicBezTo>
                  <a:cubicBezTo>
                    <a:pt x="26389" y="0"/>
                    <a:pt x="34000" y="7611"/>
                    <a:pt x="34000" y="17000"/>
                  </a:cubicBezTo>
                  <a:close/>
                </a:path>
              </a:pathLst>
            </a:custGeom>
            <a:gradFill>
              <a:gsLst>
                <a:gs pos="0">
                  <a:srgbClr val="FFFFFF"/>
                </a:gs>
                <a:gs pos="25000">
                  <a:srgbClr val="F0F5F0"/>
                </a:gs>
                <a:gs pos="75000">
                  <a:srgbClr val="E1EBE1"/>
                </a:gs>
                <a:gs pos="100000">
                  <a:srgbClr val="C8D7C8"/>
                </a:gs>
              </a:gsLst>
              <a:lin ang="5400000" scaled="0"/>
            </a:gradFill>
            <a:ln w="1700" cap="flat">
              <a:solidFill>
                <a:srgbClr val="46A000"/>
              </a:solidFill>
              <a:round/>
            </a:ln>
          </p:spPr>
        </p:sp>
        <p:sp>
          <p:nvSpPr>
            <p:cNvPr id="204" name="shape204"/>
            <p:cNvSpPr/>
            <p:nvPr/>
          </p:nvSpPr>
          <p:spPr>
            <a:xfrm>
              <a:off x="4758553" y="2938589"/>
              <a:ext cx="34000" cy="34000"/>
            </a:xfrm>
            <a:custGeom>
              <a:avLst/>
              <a:gdLst/>
              <a:ahLst/>
              <a:cxnLst/>
              <a:pathLst>
                <a:path w="34000" h="34000">
                  <a:moveTo>
                    <a:pt x="6800" y="17000"/>
                  </a:moveTo>
                  <a:lnTo>
                    <a:pt x="27200" y="17000"/>
                  </a:lnTo>
                </a:path>
              </a:pathLst>
            </a:custGeom>
            <a:ln w="1700" cap="flat">
              <a:solidFill>
                <a:srgbClr val="46A000"/>
              </a:solidFill>
              <a:round/>
            </a:ln>
          </p:spPr>
        </p:sp>
        <p:sp>
          <p:nvSpPr>
            <p:cNvPr id="205" name="shape205"/>
            <p:cNvSpPr/>
            <p:nvPr/>
          </p:nvSpPr>
          <p:spPr>
            <a:xfrm>
              <a:off x="5019274" y="3735885"/>
              <a:ext cx="34000" cy="34000"/>
            </a:xfrm>
            <a:custGeom>
              <a:avLst/>
              <a:gdLst/>
              <a:ahLst/>
              <a:cxnLst/>
              <a:pathLst>
                <a:path w="34000" h="34000">
                  <a:moveTo>
                    <a:pt x="34000" y="17000"/>
                  </a:moveTo>
                  <a:cubicBezTo>
                    <a:pt x="34000" y="26389"/>
                    <a:pt x="26389" y="34000"/>
                    <a:pt x="17000" y="34000"/>
                  </a:cubicBezTo>
                  <a:cubicBezTo>
                    <a:pt x="7611" y="34000"/>
                    <a:pt x="0" y="26389"/>
                    <a:pt x="0" y="17000"/>
                  </a:cubicBezTo>
                  <a:cubicBezTo>
                    <a:pt x="0" y="7611"/>
                    <a:pt x="7611" y="0"/>
                    <a:pt x="17000" y="0"/>
                  </a:cubicBezTo>
                  <a:cubicBezTo>
                    <a:pt x="26389" y="0"/>
                    <a:pt x="34000" y="7611"/>
                    <a:pt x="34000" y="17000"/>
                  </a:cubicBezTo>
                  <a:close/>
                </a:path>
              </a:pathLst>
            </a:custGeom>
            <a:gradFill>
              <a:gsLst>
                <a:gs pos="0">
                  <a:srgbClr val="FFFFFF"/>
                </a:gs>
                <a:gs pos="25000">
                  <a:srgbClr val="F0F5F0"/>
                </a:gs>
                <a:gs pos="75000">
                  <a:srgbClr val="E1EBE1"/>
                </a:gs>
                <a:gs pos="100000">
                  <a:srgbClr val="C8D7C8"/>
                </a:gs>
              </a:gsLst>
              <a:lin ang="5400000" scaled="0"/>
            </a:gradFill>
            <a:ln w="1700" cap="flat">
              <a:solidFill>
                <a:srgbClr val="46A000"/>
              </a:solidFill>
              <a:round/>
            </a:ln>
          </p:spPr>
        </p:sp>
        <p:sp>
          <p:nvSpPr>
            <p:cNvPr id="206" name="shape206"/>
            <p:cNvSpPr/>
            <p:nvPr/>
          </p:nvSpPr>
          <p:spPr>
            <a:xfrm>
              <a:off x="5019274" y="3735885"/>
              <a:ext cx="34000" cy="34000"/>
            </a:xfrm>
            <a:custGeom>
              <a:avLst/>
              <a:gdLst/>
              <a:ahLst/>
              <a:cxnLst/>
              <a:pathLst>
                <a:path w="34000" h="34000">
                  <a:moveTo>
                    <a:pt x="6800" y="17000"/>
                  </a:moveTo>
                  <a:lnTo>
                    <a:pt x="27200" y="17000"/>
                  </a:lnTo>
                </a:path>
              </a:pathLst>
            </a:custGeom>
            <a:ln w="1700" cap="flat">
              <a:solidFill>
                <a:srgbClr val="46A000"/>
              </a:solidFill>
              <a:round/>
            </a:ln>
          </p:spPr>
        </p:sp>
        <p:sp>
          <p:nvSpPr>
            <p:cNvPr id="207" name="shape207"/>
            <p:cNvSpPr/>
            <p:nvPr/>
          </p:nvSpPr>
          <p:spPr>
            <a:xfrm>
              <a:off x="4495261" y="3426003"/>
              <a:ext cx="34000" cy="34000"/>
            </a:xfrm>
            <a:custGeom>
              <a:avLst/>
              <a:gdLst/>
              <a:ahLst/>
              <a:cxnLst/>
              <a:pathLst>
                <a:path w="34000" h="34000">
                  <a:moveTo>
                    <a:pt x="34000" y="17000"/>
                  </a:moveTo>
                  <a:cubicBezTo>
                    <a:pt x="34000" y="26389"/>
                    <a:pt x="26389" y="34000"/>
                    <a:pt x="17000" y="34000"/>
                  </a:cubicBezTo>
                  <a:cubicBezTo>
                    <a:pt x="7611" y="34000"/>
                    <a:pt x="0" y="26389"/>
                    <a:pt x="0" y="17000"/>
                  </a:cubicBezTo>
                  <a:cubicBezTo>
                    <a:pt x="0" y="7611"/>
                    <a:pt x="7611" y="0"/>
                    <a:pt x="17000" y="0"/>
                  </a:cubicBezTo>
                  <a:cubicBezTo>
                    <a:pt x="26389" y="0"/>
                    <a:pt x="34000" y="7611"/>
                    <a:pt x="34000" y="17000"/>
                  </a:cubicBezTo>
                  <a:close/>
                </a:path>
              </a:pathLst>
            </a:custGeom>
            <a:gradFill>
              <a:gsLst>
                <a:gs pos="0">
                  <a:srgbClr val="FFFFFF"/>
                </a:gs>
                <a:gs pos="25000">
                  <a:srgbClr val="F0F5F0"/>
                </a:gs>
                <a:gs pos="75000">
                  <a:srgbClr val="E1EBE1"/>
                </a:gs>
                <a:gs pos="100000">
                  <a:srgbClr val="C8D7C8"/>
                </a:gs>
              </a:gsLst>
              <a:lin ang="5400000" scaled="0"/>
            </a:gradFill>
            <a:ln w="1700" cap="flat">
              <a:solidFill>
                <a:srgbClr val="46A000"/>
              </a:solidFill>
              <a:round/>
            </a:ln>
          </p:spPr>
        </p:sp>
        <p:sp>
          <p:nvSpPr>
            <p:cNvPr id="208" name="shape208"/>
            <p:cNvSpPr/>
            <p:nvPr/>
          </p:nvSpPr>
          <p:spPr>
            <a:xfrm>
              <a:off x="4495261" y="3426003"/>
              <a:ext cx="34000" cy="34000"/>
            </a:xfrm>
            <a:custGeom>
              <a:avLst/>
              <a:gdLst/>
              <a:ahLst/>
              <a:cxnLst/>
              <a:pathLst>
                <a:path w="34000" h="34000">
                  <a:moveTo>
                    <a:pt x="6800" y="17000"/>
                  </a:moveTo>
                  <a:lnTo>
                    <a:pt x="27200" y="17000"/>
                  </a:lnTo>
                </a:path>
              </a:pathLst>
            </a:custGeom>
            <a:ln w="1700" cap="flat">
              <a:solidFill>
                <a:srgbClr val="46A000"/>
              </a:solidFill>
              <a:round/>
            </a:ln>
          </p:spPr>
        </p:sp>
        <p:sp>
          <p:nvSpPr>
            <p:cNvPr id="209" name="shape209"/>
            <p:cNvSpPr/>
            <p:nvPr/>
          </p:nvSpPr>
          <p:spPr>
            <a:xfrm>
              <a:off x="5010764" y="4115968"/>
              <a:ext cx="34000" cy="34000"/>
            </a:xfrm>
            <a:custGeom>
              <a:avLst/>
              <a:gdLst/>
              <a:ahLst/>
              <a:cxnLst/>
              <a:pathLst>
                <a:path w="34000" h="34000">
                  <a:moveTo>
                    <a:pt x="34000" y="17000"/>
                  </a:moveTo>
                  <a:cubicBezTo>
                    <a:pt x="34000" y="26389"/>
                    <a:pt x="26389" y="34000"/>
                    <a:pt x="17000" y="34000"/>
                  </a:cubicBezTo>
                  <a:cubicBezTo>
                    <a:pt x="7611" y="34000"/>
                    <a:pt x="0" y="26389"/>
                    <a:pt x="0" y="17000"/>
                  </a:cubicBezTo>
                  <a:cubicBezTo>
                    <a:pt x="0" y="7611"/>
                    <a:pt x="7611" y="0"/>
                    <a:pt x="17000" y="0"/>
                  </a:cubicBezTo>
                  <a:cubicBezTo>
                    <a:pt x="26389" y="0"/>
                    <a:pt x="34000" y="7611"/>
                    <a:pt x="34000" y="17000"/>
                  </a:cubicBezTo>
                  <a:close/>
                </a:path>
              </a:pathLst>
            </a:custGeom>
            <a:gradFill>
              <a:gsLst>
                <a:gs pos="0">
                  <a:srgbClr val="FFFFFF"/>
                </a:gs>
                <a:gs pos="25000">
                  <a:srgbClr val="F0F5F0"/>
                </a:gs>
                <a:gs pos="75000">
                  <a:srgbClr val="E1EBE1"/>
                </a:gs>
                <a:gs pos="100000">
                  <a:srgbClr val="C8D7C8"/>
                </a:gs>
              </a:gsLst>
              <a:lin ang="5400000" scaled="0"/>
            </a:gradFill>
            <a:ln w="1700" cap="flat">
              <a:solidFill>
                <a:srgbClr val="46A000"/>
              </a:solidFill>
              <a:round/>
            </a:ln>
          </p:spPr>
        </p:sp>
        <p:sp>
          <p:nvSpPr>
            <p:cNvPr id="210" name="shape210"/>
            <p:cNvSpPr/>
            <p:nvPr/>
          </p:nvSpPr>
          <p:spPr>
            <a:xfrm>
              <a:off x="5010764" y="4115968"/>
              <a:ext cx="34000" cy="34000"/>
            </a:xfrm>
            <a:custGeom>
              <a:avLst/>
              <a:gdLst/>
              <a:ahLst/>
              <a:cxnLst/>
              <a:pathLst>
                <a:path w="34000" h="34000">
                  <a:moveTo>
                    <a:pt x="6800" y="17000"/>
                  </a:moveTo>
                  <a:lnTo>
                    <a:pt x="27200" y="17000"/>
                  </a:lnTo>
                </a:path>
              </a:pathLst>
            </a:custGeom>
            <a:ln w="1700" cap="flat">
              <a:solidFill>
                <a:srgbClr val="46A000"/>
              </a:solidFill>
              <a:round/>
            </a:ln>
          </p:spPr>
        </p:sp>
        <p:sp>
          <p:nvSpPr>
            <p:cNvPr id="211" name="shape211"/>
            <p:cNvSpPr/>
            <p:nvPr/>
          </p:nvSpPr>
          <p:spPr>
            <a:xfrm>
              <a:off x="8337268" y="3275430"/>
              <a:ext cx="34000" cy="34000"/>
            </a:xfrm>
            <a:custGeom>
              <a:avLst/>
              <a:gdLst/>
              <a:ahLst/>
              <a:cxnLst/>
              <a:pathLst>
                <a:path w="34000" h="34000">
                  <a:moveTo>
                    <a:pt x="34000" y="17000"/>
                  </a:moveTo>
                  <a:cubicBezTo>
                    <a:pt x="34000" y="26389"/>
                    <a:pt x="26389" y="34000"/>
                    <a:pt x="17000" y="34000"/>
                  </a:cubicBezTo>
                  <a:cubicBezTo>
                    <a:pt x="7611" y="34000"/>
                    <a:pt x="0" y="26389"/>
                    <a:pt x="0" y="17000"/>
                  </a:cubicBezTo>
                  <a:cubicBezTo>
                    <a:pt x="0" y="7611"/>
                    <a:pt x="7611" y="0"/>
                    <a:pt x="17000" y="0"/>
                  </a:cubicBezTo>
                  <a:cubicBezTo>
                    <a:pt x="26389" y="0"/>
                    <a:pt x="34000" y="7611"/>
                    <a:pt x="34000" y="17000"/>
                  </a:cubicBezTo>
                  <a:close/>
                </a:path>
              </a:pathLst>
            </a:custGeom>
            <a:gradFill>
              <a:gsLst>
                <a:gs pos="0">
                  <a:srgbClr val="FFFFFF"/>
                </a:gs>
                <a:gs pos="25000">
                  <a:srgbClr val="F0F5F0"/>
                </a:gs>
                <a:gs pos="75000">
                  <a:srgbClr val="E1EBE1"/>
                </a:gs>
                <a:gs pos="100000">
                  <a:srgbClr val="C8D7C8"/>
                </a:gs>
              </a:gsLst>
              <a:lin ang="5400000" scaled="0"/>
            </a:gradFill>
            <a:ln w="1700" cap="flat">
              <a:solidFill>
                <a:srgbClr val="46A000"/>
              </a:solidFill>
              <a:round/>
            </a:ln>
          </p:spPr>
        </p:sp>
        <p:sp>
          <p:nvSpPr>
            <p:cNvPr id="212" name="shape212"/>
            <p:cNvSpPr/>
            <p:nvPr/>
          </p:nvSpPr>
          <p:spPr>
            <a:xfrm>
              <a:off x="8337268" y="3275430"/>
              <a:ext cx="34000" cy="34000"/>
            </a:xfrm>
            <a:custGeom>
              <a:avLst/>
              <a:gdLst/>
              <a:ahLst/>
              <a:cxnLst/>
              <a:pathLst>
                <a:path w="34000" h="34000">
                  <a:moveTo>
                    <a:pt x="6800" y="17000"/>
                  </a:moveTo>
                  <a:lnTo>
                    <a:pt x="27200" y="17000"/>
                  </a:lnTo>
                </a:path>
              </a:pathLst>
            </a:custGeom>
            <a:ln w="1700" cap="flat">
              <a:solidFill>
                <a:srgbClr val="46A000"/>
              </a:solidFill>
              <a:round/>
            </a:ln>
          </p:spPr>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73C47ACF-8227-4572-A8CE-2692C7265869}" type="slidenum">
              <a:rPr lang="zh-CN" altLang="en-US" smtClean="0"/>
            </a:fld>
            <a:endParaRPr lang="zh-CN" altLang="en-US"/>
          </a:p>
        </p:txBody>
      </p:sp>
      <p:sp>
        <p:nvSpPr>
          <p:cNvPr id="13" name="任意多边形 12"/>
          <p:cNvSpPr/>
          <p:nvPr/>
        </p:nvSpPr>
        <p:spPr>
          <a:xfrm>
            <a:off x="652780" y="925195"/>
            <a:ext cx="10259060" cy="100330"/>
          </a:xfrm>
          <a:custGeom>
            <a:avLst/>
            <a:gdLst>
              <a:gd name="A1" fmla="val 585"/>
              <a:gd name="A3" fmla="val 0"/>
              <a:gd name="G0" fmla="+- A1 0 0"/>
            </a:gdLst>
            <a:ahLst/>
            <a:cxnLst/>
            <a:pathLst>
              <a:path w="1000" h="1000" stroke="0">
                <a:moveTo>
                  <a:pt x="0" y="0"/>
                </a:moveTo>
                <a:lnTo>
                  <a:pt x="585" y="0"/>
                </a:lnTo>
                <a:lnTo>
                  <a:pt x="585" y="1000"/>
                </a:lnTo>
                <a:lnTo>
                  <a:pt x="0" y="1000"/>
                </a:lnTo>
                <a:close/>
              </a:path>
              <a:path w="1000" h="1000">
                <a:moveTo>
                  <a:pt x="0" y="0"/>
                </a:moveTo>
                <a:lnTo>
                  <a:pt x="1000" y="0"/>
                </a:lnTo>
              </a:path>
            </a:pathLst>
          </a:custGeom>
          <a:solidFill>
            <a:srgbClr val="CC0000"/>
          </a:solidFill>
          <a:ln w="9525" cap="flat" cmpd="sng">
            <a:solidFill>
              <a:srgbClr val="CC0000"/>
            </a:solidFill>
            <a:prstDash val="solid"/>
            <a:bevel/>
            <a:headEnd type="none" w="med" len="med"/>
            <a:tailEnd type="none" w="med" len="med"/>
          </a:ln>
        </p:spPr>
        <p:txBody>
          <a:bodyPr/>
          <a:p>
            <a:pPr algn="l"/>
            <a:endParaRPr b="0">
              <a:solidFill>
                <a:srgbClr val="000000"/>
              </a:solidFill>
              <a:latin typeface="Times New Roman" panose="02020603050405020304" charset="0"/>
            </a:endParaRPr>
          </a:p>
        </p:txBody>
      </p:sp>
      <p:sp>
        <p:nvSpPr>
          <p:cNvPr id="15" name="文本框 14"/>
          <p:cNvSpPr txBox="1"/>
          <p:nvPr/>
        </p:nvSpPr>
        <p:spPr>
          <a:xfrm>
            <a:off x="652780" y="318770"/>
            <a:ext cx="9979025" cy="706755"/>
          </a:xfrm>
          <a:prstGeom prst="rect">
            <a:avLst/>
          </a:prstGeom>
          <a:noFill/>
        </p:spPr>
        <p:txBody>
          <a:bodyPr wrap="square" rtlCol="0">
            <a:spAutoFit/>
          </a:bodyPr>
          <a:p>
            <a:r>
              <a:rPr lang="en-US" altLang="zh-CN" sz="4000" dirty="0">
                <a:solidFill>
                  <a:srgbClr val="FF0000"/>
                </a:solidFill>
                <a:sym typeface="+mn-ea"/>
              </a:rPr>
              <a:t>Papers</a:t>
            </a:r>
            <a:r>
              <a:rPr lang="en-US" altLang="zh-CN" sz="4000" dirty="0">
                <a:solidFill>
                  <a:srgbClr val="FF0000"/>
                </a:solidFill>
                <a:latin typeface="微软雅黑" panose="020B0503020204020204" charset="-122"/>
                <a:ea typeface="微软雅黑" panose="020B0503020204020204" charset="-122"/>
                <a:sym typeface="Arial" panose="020B0604020202020204" pitchFamily="34" charset="0"/>
              </a:rPr>
              <a:t> </a:t>
            </a:r>
            <a:endParaRPr lang="en-US" altLang="zh-CN" sz="4000" b="1" dirty="0">
              <a:solidFill>
                <a:srgbClr val="FF0000"/>
              </a:solidFill>
              <a:latin typeface="微软雅黑" panose="020B0503020204020204" charset="-122"/>
              <a:ea typeface="微软雅黑" panose="020B0503020204020204" charset="-122"/>
              <a:sym typeface="Arial" panose="020B0604020202020204" pitchFamily="34" charset="0"/>
            </a:endParaRPr>
          </a:p>
        </p:txBody>
      </p:sp>
      <p:sp>
        <p:nvSpPr>
          <p:cNvPr id="4" name="文本框 3"/>
          <p:cNvSpPr txBox="1"/>
          <p:nvPr/>
        </p:nvSpPr>
        <p:spPr>
          <a:xfrm>
            <a:off x="629920" y="1219200"/>
            <a:ext cx="10109200" cy="368300"/>
          </a:xfrm>
          <a:prstGeom prst="rect">
            <a:avLst/>
          </a:prstGeom>
          <a:noFill/>
        </p:spPr>
        <p:txBody>
          <a:bodyPr wrap="square" rtlCol="0">
            <a:spAutoFit/>
          </a:bodyPr>
          <a:p>
            <a:r>
              <a:rPr b="1">
                <a:solidFill>
                  <a:srgbClr val="303030"/>
                </a:solidFill>
                <a:latin typeface="微软雅黑" panose="020B0503020204020204" charset="-122"/>
                <a:sym typeface="+mn-ea"/>
              </a:rPr>
              <a:t>2019CVPR--Joint Discriminative and Generative Learning for Person Re-identification</a:t>
            </a:r>
            <a:endParaRPr b="1">
              <a:solidFill>
                <a:srgbClr val="303030"/>
              </a:solidFill>
              <a:latin typeface="微软雅黑" panose="020B0503020204020204" charset="-122"/>
              <a:sym typeface="+mn-ea"/>
            </a:endParaRPr>
          </a:p>
        </p:txBody>
      </p:sp>
      <p:sp>
        <p:nvSpPr>
          <p:cNvPr id="5" name="文本框 4"/>
          <p:cNvSpPr txBox="1"/>
          <p:nvPr/>
        </p:nvSpPr>
        <p:spPr>
          <a:xfrm>
            <a:off x="8338820" y="1795780"/>
            <a:ext cx="3664585" cy="4554220"/>
          </a:xfrm>
          <a:prstGeom prst="rect">
            <a:avLst/>
          </a:prstGeom>
          <a:noFill/>
          <a:ln w="15875" cmpd="sng">
            <a:solidFill>
              <a:schemeClr val="accent2"/>
            </a:solidFill>
            <a:prstDash val="solid"/>
          </a:ln>
        </p:spPr>
        <p:txBody>
          <a:bodyPr wrap="square" rtlCol="0">
            <a:spAutoFit/>
          </a:bodyPr>
          <a:p>
            <a:pPr algn="just" fontAlgn="auto"/>
            <a:r>
              <a:rPr lang="zh-CN" altLang="en-US"/>
              <a:t>      </a:t>
            </a:r>
            <a:r>
              <a:rPr lang="zh-CN" altLang="en-US" sz="1600"/>
              <a:t>A schematic overview of DG-Net. </a:t>
            </a:r>
            <a:endParaRPr lang="zh-CN" altLang="en-US" sz="1600"/>
          </a:p>
          <a:p>
            <a:pPr algn="just" fontAlgn="auto"/>
            <a:r>
              <a:rPr lang="zh-CN" altLang="en-US" sz="1600"/>
              <a:t>   (a) Our discriminative re-id learning module is embedded in the generative module by sharing appearance encoder Ea. A dash black line denotes the input image to structure encoder Es is converted to gray. The red line indicates the generated images are online fed back to Ea. </a:t>
            </a:r>
            <a:endParaRPr lang="zh-CN" altLang="en-US" sz="1600"/>
          </a:p>
          <a:p>
            <a:pPr algn="just" fontAlgn="auto"/>
            <a:r>
              <a:rPr lang="zh-CN" altLang="en-US" sz="1600"/>
              <a:t>     Two objectives are enforced in the generative module: (b) self-identity generation by the same input identity and (c) cross-identity generation by different input identities. </a:t>
            </a:r>
            <a:endParaRPr lang="zh-CN" altLang="en-US" sz="1600"/>
          </a:p>
          <a:p>
            <a:pPr algn="just" fontAlgn="auto"/>
            <a:r>
              <a:rPr lang="zh-CN" altLang="en-US" sz="1600"/>
              <a:t>     (d) To better leverage generated data, the re-id learning involves primary feature learning and fine-grained feature mining.</a:t>
            </a:r>
            <a:endParaRPr lang="zh-CN" altLang="en-US" sz="1600"/>
          </a:p>
        </p:txBody>
      </p:sp>
      <p:pic>
        <p:nvPicPr>
          <p:cNvPr id="6" name="图片 5"/>
          <p:cNvPicPr>
            <a:picLocks noChangeAspect="1"/>
          </p:cNvPicPr>
          <p:nvPr/>
        </p:nvPicPr>
        <p:blipFill>
          <a:blip r:embed="rId1"/>
          <a:stretch>
            <a:fillRect/>
          </a:stretch>
        </p:blipFill>
        <p:spPr>
          <a:xfrm>
            <a:off x="223520" y="1795780"/>
            <a:ext cx="8013700" cy="476186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73C47ACF-8227-4572-A8CE-2692C7265869}" type="slidenum">
              <a:rPr lang="zh-CN" altLang="en-US" smtClean="0"/>
            </a:fld>
            <a:endParaRPr lang="zh-CN" altLang="en-US"/>
          </a:p>
        </p:txBody>
      </p:sp>
      <p:sp>
        <p:nvSpPr>
          <p:cNvPr id="13" name="任意多边形 12"/>
          <p:cNvSpPr/>
          <p:nvPr/>
        </p:nvSpPr>
        <p:spPr>
          <a:xfrm>
            <a:off x="652780" y="925195"/>
            <a:ext cx="10259060" cy="100330"/>
          </a:xfrm>
          <a:custGeom>
            <a:avLst/>
            <a:gdLst>
              <a:gd name="A1" fmla="val 585"/>
              <a:gd name="A3" fmla="val 0"/>
              <a:gd name="G0" fmla="+- A1 0 0"/>
            </a:gdLst>
            <a:ahLst/>
            <a:cxnLst/>
            <a:pathLst>
              <a:path w="1000" h="1000" stroke="0">
                <a:moveTo>
                  <a:pt x="0" y="0"/>
                </a:moveTo>
                <a:lnTo>
                  <a:pt x="585" y="0"/>
                </a:lnTo>
                <a:lnTo>
                  <a:pt x="585" y="1000"/>
                </a:lnTo>
                <a:lnTo>
                  <a:pt x="0" y="1000"/>
                </a:lnTo>
                <a:close/>
              </a:path>
              <a:path w="1000" h="1000">
                <a:moveTo>
                  <a:pt x="0" y="0"/>
                </a:moveTo>
                <a:lnTo>
                  <a:pt x="1000" y="0"/>
                </a:lnTo>
              </a:path>
            </a:pathLst>
          </a:custGeom>
          <a:solidFill>
            <a:srgbClr val="CC0000"/>
          </a:solidFill>
          <a:ln w="9525" cap="flat" cmpd="sng">
            <a:solidFill>
              <a:srgbClr val="CC0000"/>
            </a:solidFill>
            <a:prstDash val="solid"/>
            <a:bevel/>
            <a:headEnd type="none" w="med" len="med"/>
            <a:tailEnd type="none" w="med" len="med"/>
          </a:ln>
        </p:spPr>
        <p:txBody>
          <a:bodyPr/>
          <a:p>
            <a:pPr algn="l"/>
            <a:endParaRPr b="0">
              <a:solidFill>
                <a:srgbClr val="000000"/>
              </a:solidFill>
              <a:latin typeface="Times New Roman" panose="02020603050405020304" charset="0"/>
            </a:endParaRPr>
          </a:p>
        </p:txBody>
      </p:sp>
      <p:sp>
        <p:nvSpPr>
          <p:cNvPr id="15" name="文本框 14"/>
          <p:cNvSpPr txBox="1"/>
          <p:nvPr/>
        </p:nvSpPr>
        <p:spPr>
          <a:xfrm>
            <a:off x="652780" y="318770"/>
            <a:ext cx="9979025" cy="706755"/>
          </a:xfrm>
          <a:prstGeom prst="rect">
            <a:avLst/>
          </a:prstGeom>
          <a:noFill/>
        </p:spPr>
        <p:txBody>
          <a:bodyPr wrap="square" rtlCol="0">
            <a:spAutoFit/>
          </a:bodyPr>
          <a:p>
            <a:r>
              <a:rPr lang="en-US" altLang="zh-CN" sz="4000" dirty="0">
                <a:solidFill>
                  <a:srgbClr val="FF0000"/>
                </a:solidFill>
                <a:sym typeface="+mn-ea"/>
              </a:rPr>
              <a:t>Person ReID</a:t>
            </a:r>
            <a:r>
              <a:rPr lang="en-US" altLang="zh-CN" sz="4000" dirty="0">
                <a:solidFill>
                  <a:srgbClr val="FF0000"/>
                </a:solidFill>
                <a:latin typeface="微软雅黑" panose="020B0503020204020204" charset="-122"/>
                <a:ea typeface="微软雅黑" panose="020B0503020204020204" charset="-122"/>
                <a:sym typeface="Arial" panose="020B0604020202020204" pitchFamily="34" charset="0"/>
              </a:rPr>
              <a:t> </a:t>
            </a:r>
            <a:endParaRPr lang="en-US" altLang="zh-CN" sz="4000" b="1" dirty="0">
              <a:solidFill>
                <a:srgbClr val="FF0000"/>
              </a:solidFill>
              <a:latin typeface="微软雅黑" panose="020B0503020204020204" charset="-122"/>
              <a:ea typeface="微软雅黑" panose="020B0503020204020204" charset="-122"/>
              <a:sym typeface="Arial" panose="020B0604020202020204" pitchFamily="34" charset="0"/>
            </a:endParaRPr>
          </a:p>
        </p:txBody>
      </p:sp>
      <p:sp>
        <p:nvSpPr>
          <p:cNvPr id="3" name="标题 2"/>
          <p:cNvSpPr>
            <a:spLocks noGrp="1"/>
          </p:cNvSpPr>
          <p:nvPr>
            <p:ph type="ctrTitle"/>
          </p:nvPr>
        </p:nvSpPr>
        <p:spPr>
          <a:xfrm>
            <a:off x="1021080" y="2533333"/>
            <a:ext cx="10149840" cy="2387600"/>
          </a:xfrm>
        </p:spPr>
        <p:txBody>
          <a:bodyPr>
            <a:normAutofit fontScale="90000"/>
          </a:bodyPr>
          <a:p>
            <a:r>
              <a:rPr lang="en-US" altLang="zh-CN" sz="6000" dirty="0">
                <a:ln w="6600">
                  <a:solidFill>
                    <a:schemeClr val="accent2"/>
                  </a:solidFill>
                  <a:prstDash val="solid"/>
                </a:ln>
                <a:solidFill>
                  <a:srgbClr val="FF0000"/>
                </a:solidFill>
                <a:effectLst>
                  <a:outerShdw dist="38100" dir="2700000" algn="tl" rotWithShape="0">
                    <a:schemeClr val="accent2"/>
                  </a:outerShdw>
                </a:effectLst>
                <a:latin typeface="Arial" panose="020B0604020202020204" pitchFamily="34" charset="0"/>
                <a:ea typeface="+mn-ea"/>
                <a:cs typeface="Arial" panose="020B0604020202020204" pitchFamily="34" charset="0"/>
              </a:rPr>
              <a:t>Q &amp; A</a:t>
            </a:r>
            <a:br>
              <a:rPr lang="en-US" altLang="zh-CN" sz="6000" dirty="0">
                <a:ln w="6600">
                  <a:solidFill>
                    <a:schemeClr val="accent2"/>
                  </a:solidFill>
                  <a:prstDash val="solid"/>
                </a:ln>
                <a:solidFill>
                  <a:srgbClr val="FF0000"/>
                </a:solidFill>
                <a:effectLst>
                  <a:outerShdw dist="38100" dir="2700000" algn="tl" rotWithShape="0">
                    <a:schemeClr val="accent2"/>
                  </a:outerShdw>
                </a:effectLst>
                <a:latin typeface="Arial" panose="020B0604020202020204" pitchFamily="34" charset="0"/>
                <a:ea typeface="+mn-ea"/>
                <a:cs typeface="Arial" panose="020B0604020202020204" pitchFamily="34" charset="0"/>
              </a:rPr>
            </a:br>
            <a:br>
              <a:rPr lang="en-US" altLang="zh-CN" sz="6000" dirty="0">
                <a:ln w="6600">
                  <a:solidFill>
                    <a:schemeClr val="accent2"/>
                  </a:solidFill>
                  <a:prstDash val="solid"/>
                </a:ln>
                <a:solidFill>
                  <a:srgbClr val="FF0000"/>
                </a:solidFill>
                <a:effectLst>
                  <a:outerShdw dist="38100" dir="2700000" algn="tl" rotWithShape="0">
                    <a:schemeClr val="accent2"/>
                  </a:outerShdw>
                </a:effectLst>
                <a:latin typeface="Arial" panose="020B0604020202020204" pitchFamily="34" charset="0"/>
                <a:ea typeface="+mn-ea"/>
                <a:cs typeface="Arial" panose="020B0604020202020204" pitchFamily="34" charset="0"/>
              </a:rPr>
            </a:br>
            <a:r>
              <a:rPr lang="en-US" altLang="zh-CN" sz="60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rial" panose="020B0604020202020204" pitchFamily="34" charset="0"/>
                <a:ea typeface="+mn-ea"/>
                <a:cs typeface="Arial" panose="020B0604020202020204" pitchFamily="34" charset="0"/>
              </a:rPr>
              <a:t>TANKS</a:t>
            </a:r>
            <a:endParaRPr lang="en-US" altLang="zh-CN" sz="60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rial" panose="020B0604020202020204" pitchFamily="34" charset="0"/>
              <a:ea typeface="+mn-ea"/>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73C47ACF-8227-4572-A8CE-2692C7265869}" type="slidenum">
              <a:rPr lang="zh-CN" altLang="en-US" smtClean="0"/>
            </a:fld>
            <a:endParaRPr lang="zh-CN" altLang="en-US"/>
          </a:p>
        </p:txBody>
      </p:sp>
      <p:sp>
        <p:nvSpPr>
          <p:cNvPr id="13" name="任意多边形 12"/>
          <p:cNvSpPr/>
          <p:nvPr/>
        </p:nvSpPr>
        <p:spPr>
          <a:xfrm>
            <a:off x="652780" y="925195"/>
            <a:ext cx="10259060" cy="100330"/>
          </a:xfrm>
          <a:custGeom>
            <a:avLst/>
            <a:gdLst>
              <a:gd name="A1" fmla="val 585"/>
              <a:gd name="A3" fmla="val 0"/>
              <a:gd name="G0" fmla="+- A1 0 0"/>
            </a:gdLst>
            <a:ahLst/>
            <a:cxnLst/>
            <a:pathLst>
              <a:path w="1000" h="1000" stroke="0">
                <a:moveTo>
                  <a:pt x="0" y="0"/>
                </a:moveTo>
                <a:lnTo>
                  <a:pt x="585" y="0"/>
                </a:lnTo>
                <a:lnTo>
                  <a:pt x="585" y="1000"/>
                </a:lnTo>
                <a:lnTo>
                  <a:pt x="0" y="1000"/>
                </a:lnTo>
                <a:close/>
              </a:path>
              <a:path w="1000" h="1000">
                <a:moveTo>
                  <a:pt x="0" y="0"/>
                </a:moveTo>
                <a:lnTo>
                  <a:pt x="1000" y="0"/>
                </a:lnTo>
              </a:path>
            </a:pathLst>
          </a:custGeom>
          <a:solidFill>
            <a:srgbClr val="CC0000"/>
          </a:solidFill>
          <a:ln w="9525" cap="flat" cmpd="sng">
            <a:solidFill>
              <a:srgbClr val="CC0000"/>
            </a:solidFill>
            <a:prstDash val="solid"/>
            <a:bevel/>
            <a:headEnd type="none" w="med" len="med"/>
            <a:tailEnd type="none" w="med" len="med"/>
          </a:ln>
        </p:spPr>
        <p:txBody>
          <a:bodyPr/>
          <a:p>
            <a:pPr algn="l"/>
            <a:endParaRPr b="0">
              <a:solidFill>
                <a:srgbClr val="000000"/>
              </a:solidFill>
              <a:latin typeface="Times New Roman" panose="02020603050405020304" charset="0"/>
            </a:endParaRPr>
          </a:p>
        </p:txBody>
      </p:sp>
      <p:sp>
        <p:nvSpPr>
          <p:cNvPr id="15" name="文本框 14"/>
          <p:cNvSpPr txBox="1"/>
          <p:nvPr/>
        </p:nvSpPr>
        <p:spPr>
          <a:xfrm>
            <a:off x="652780" y="318770"/>
            <a:ext cx="9979025" cy="706755"/>
          </a:xfrm>
          <a:prstGeom prst="rect">
            <a:avLst/>
          </a:prstGeom>
          <a:noFill/>
        </p:spPr>
        <p:txBody>
          <a:bodyPr wrap="square" rtlCol="0">
            <a:spAutoFit/>
          </a:bodyPr>
          <a:p>
            <a:r>
              <a:rPr lang="en-US" altLang="zh-CN" sz="4000" dirty="0">
                <a:solidFill>
                  <a:srgbClr val="FF0000"/>
                </a:solidFill>
                <a:latin typeface="微软雅黑" panose="020B0503020204020204" charset="-122"/>
                <a:ea typeface="微软雅黑" panose="020B0503020204020204" charset="-122"/>
                <a:sym typeface="Arial" panose="020B0604020202020204" pitchFamily="34" charset="0"/>
              </a:rPr>
              <a:t>Introduction</a:t>
            </a:r>
            <a:endParaRPr lang="en-US" altLang="zh-CN" sz="4000" b="1" dirty="0">
              <a:solidFill>
                <a:srgbClr val="FF0000"/>
              </a:solidFill>
              <a:latin typeface="微软雅黑" panose="020B0503020204020204" charset="-122"/>
              <a:ea typeface="微软雅黑" panose="020B0503020204020204" charset="-122"/>
              <a:sym typeface="Arial" panose="020B0604020202020204" pitchFamily="34" charset="0"/>
            </a:endParaRPr>
          </a:p>
        </p:txBody>
      </p:sp>
      <p:sp>
        <p:nvSpPr>
          <p:cNvPr id="3" name="内容占位符 2"/>
          <p:cNvSpPr>
            <a:spLocks noGrp="1"/>
          </p:cNvSpPr>
          <p:nvPr>
            <p:ph idx="1"/>
          </p:nvPr>
        </p:nvSpPr>
        <p:spPr>
          <a:xfrm>
            <a:off x="669882" y="1079465"/>
            <a:ext cx="10852237" cy="5041355"/>
          </a:xfrm>
        </p:spPr>
        <p:txBody>
          <a:bodyPr/>
          <a:p>
            <a:pPr marL="0" indent="0" algn="just">
              <a:buNone/>
            </a:pPr>
            <a:endParaRPr sz="1800">
              <a:latin typeface="微软雅黑" panose="020B0503020204020204" charset="-122"/>
              <a:ea typeface="微软雅黑" panose="020B0503020204020204" charset="-122"/>
              <a:cs typeface="微软雅黑" panose="020B0503020204020204" charset="-122"/>
              <a:sym typeface="+mn-ea"/>
            </a:endParaRPr>
          </a:p>
          <a:p>
            <a:pPr marL="342900" indent="-342900" algn="just">
              <a:lnSpc>
                <a:spcPct val="150000"/>
              </a:lnSpc>
              <a:buSzPct val="70000"/>
              <a:buFont typeface="Wingdings" panose="05000000000000000000" charset="0"/>
              <a:buChar char="l"/>
            </a:pPr>
            <a:endParaRPr lang="en-US" altLang="zh-CN" dirty="0">
              <a:sym typeface="+mn-ea"/>
            </a:endParaRPr>
          </a:p>
          <a:p>
            <a:pPr marL="342900" indent="-342900" algn="just">
              <a:buSzPct val="70000"/>
              <a:buFont typeface="Wingdings" panose="05000000000000000000" charset="0"/>
              <a:buChar char="l"/>
            </a:pPr>
            <a:endParaRPr lang="en-US" altLang="zh-CN" dirty="0">
              <a:latin typeface="微软雅黑" panose="020B0503020204020204" charset="-122"/>
              <a:ea typeface="微软雅黑" panose="020B0503020204020204" charset="-122"/>
              <a:sym typeface="Arial" panose="020B0604020202020204" pitchFamily="34" charset="0"/>
            </a:endParaRPr>
          </a:p>
          <a:p>
            <a:pPr marL="342900" indent="-342900" algn="just">
              <a:buSzPct val="70000"/>
              <a:buFont typeface="Wingdings" panose="05000000000000000000" charset="0"/>
              <a:buChar char="l"/>
            </a:pPr>
            <a:endParaRPr lang="en-US" altLang="zh-CN" dirty="0">
              <a:latin typeface="微软雅黑" panose="020B0503020204020204" charset="-122"/>
              <a:ea typeface="微软雅黑" panose="020B0503020204020204" charset="-122"/>
              <a:sym typeface="Arial" panose="020B0604020202020204" pitchFamily="34" charset="0"/>
            </a:endParaRPr>
          </a:p>
          <a:p>
            <a:pPr marL="0" lvl="0" indent="0" algn="just">
              <a:buNone/>
            </a:pPr>
            <a:endParaRPr sz="1800">
              <a:solidFill>
                <a:schemeClr val="tx1"/>
              </a:solidFill>
              <a:sym typeface="+mn-ea"/>
            </a:endParaRPr>
          </a:p>
          <a:p>
            <a:pPr algn="just"/>
            <a:endParaRPr lang="en-US" altLang="zh-CN" sz="1800">
              <a:sym typeface="+mn-ea"/>
            </a:endParaRPr>
          </a:p>
          <a:p>
            <a:pPr marL="0" indent="0" algn="just">
              <a:buNone/>
            </a:pPr>
            <a:endParaRPr sz="1800">
              <a:latin typeface="微软雅黑" panose="020B0503020204020204" charset="-122"/>
              <a:ea typeface="微软雅黑" panose="020B0503020204020204" charset="-122"/>
              <a:cs typeface="微软雅黑" panose="020B0503020204020204" charset="-122"/>
              <a:sym typeface="+mn-ea"/>
            </a:endParaRPr>
          </a:p>
          <a:p>
            <a:pPr marL="0" indent="0" algn="just">
              <a:buNone/>
            </a:pPr>
            <a:endParaRPr sz="1800">
              <a:latin typeface="微软雅黑" panose="020B0503020204020204" charset="-122"/>
              <a:ea typeface="微软雅黑" panose="020B0503020204020204" charset="-122"/>
              <a:cs typeface="微软雅黑" panose="020B0503020204020204" charset="-122"/>
              <a:sym typeface="+mn-ea"/>
            </a:endParaRPr>
          </a:p>
          <a:p>
            <a:pPr marL="0" indent="0" algn="just">
              <a:buNone/>
            </a:pPr>
            <a:endParaRPr lang="en-US" altLang="zh-CN" sz="2000">
              <a:latin typeface="微软雅黑" panose="020B0503020204020204" charset="-122"/>
              <a:ea typeface="微软雅黑" panose="020B0503020204020204" charset="-122"/>
              <a:cs typeface="微软雅黑" panose="020B0503020204020204" charset="-122"/>
              <a:sym typeface="+mn-ea"/>
            </a:endParaRPr>
          </a:p>
        </p:txBody>
      </p:sp>
      <p:pic>
        <p:nvPicPr>
          <p:cNvPr id="4" name="图片 3"/>
          <p:cNvPicPr>
            <a:picLocks noChangeAspect="1"/>
          </p:cNvPicPr>
          <p:nvPr/>
        </p:nvPicPr>
        <p:blipFill>
          <a:blip r:embed="rId1"/>
          <a:stretch>
            <a:fillRect/>
          </a:stretch>
        </p:blipFill>
        <p:spPr>
          <a:xfrm>
            <a:off x="262890" y="4319270"/>
            <a:ext cx="6334125" cy="2459355"/>
          </a:xfrm>
          <a:prstGeom prst="rect">
            <a:avLst/>
          </a:prstGeom>
        </p:spPr>
      </p:pic>
      <p:pic>
        <p:nvPicPr>
          <p:cNvPr id="5" name="图片 2" descr="行人重识别图解"/>
          <p:cNvPicPr>
            <a:picLocks noChangeAspect="1"/>
          </p:cNvPicPr>
          <p:nvPr/>
        </p:nvPicPr>
        <p:blipFill>
          <a:blip r:embed="rId2"/>
          <a:stretch>
            <a:fillRect/>
          </a:stretch>
        </p:blipFill>
        <p:spPr>
          <a:xfrm>
            <a:off x="5027295" y="2141220"/>
            <a:ext cx="6600190" cy="2135505"/>
          </a:xfrm>
          <a:prstGeom prst="rect">
            <a:avLst/>
          </a:prstGeom>
        </p:spPr>
      </p:pic>
      <p:sp>
        <p:nvSpPr>
          <p:cNvPr id="6" name="文本框 5"/>
          <p:cNvSpPr txBox="1"/>
          <p:nvPr/>
        </p:nvSpPr>
        <p:spPr>
          <a:xfrm>
            <a:off x="669925" y="1269365"/>
            <a:ext cx="10318115" cy="1014730"/>
          </a:xfrm>
          <a:prstGeom prst="rect">
            <a:avLst/>
          </a:prstGeom>
          <a:noFill/>
        </p:spPr>
        <p:txBody>
          <a:bodyPr wrap="square" rtlCol="0">
            <a:spAutoFit/>
          </a:bodyPr>
          <a:p>
            <a:pPr algn="just" fontAlgn="auto">
              <a:lnSpc>
                <a:spcPct val="150000"/>
              </a:lnSpc>
            </a:pPr>
            <a:r>
              <a:rPr lang="en-US" altLang="zh-CN" sz="2000">
                <a:latin typeface="微软雅黑" panose="020B0503020204020204" charset="-122"/>
                <a:ea typeface="微软雅黑" panose="020B0503020204020204" charset="-122"/>
              </a:rPr>
              <a:t>      </a:t>
            </a:r>
            <a:r>
              <a:rPr lang="zh-CN" altLang="en-US" sz="2000">
                <a:latin typeface="微软雅黑" panose="020B0503020204020204" charset="-122"/>
                <a:ea typeface="微软雅黑" panose="020B0503020204020204" charset="-122"/>
              </a:rPr>
              <a:t>Using computer vision algorithms to track across cameras to find the same person under different cameras is also a sub-problem of image retrieval</a:t>
            </a:r>
            <a:r>
              <a:rPr lang="en-US" altLang="zh-CN" sz="2000">
                <a:latin typeface="微软雅黑" panose="020B0503020204020204" charset="-122"/>
                <a:ea typeface="微软雅黑" panose="020B0503020204020204" charset="-122"/>
              </a:rPr>
              <a:t>.</a:t>
            </a:r>
            <a:endParaRPr lang="en-US" altLang="zh-CN" sz="2000">
              <a:latin typeface="微软雅黑" panose="020B0503020204020204" charset="-122"/>
              <a:ea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73C47ACF-8227-4572-A8CE-2692C7265869}" type="slidenum">
              <a:rPr lang="zh-CN" altLang="en-US" smtClean="0"/>
            </a:fld>
            <a:endParaRPr lang="zh-CN" altLang="en-US"/>
          </a:p>
        </p:txBody>
      </p:sp>
      <p:sp>
        <p:nvSpPr>
          <p:cNvPr id="13" name="任意多边形 12"/>
          <p:cNvSpPr/>
          <p:nvPr/>
        </p:nvSpPr>
        <p:spPr>
          <a:xfrm>
            <a:off x="652780" y="925195"/>
            <a:ext cx="10259060" cy="100330"/>
          </a:xfrm>
          <a:custGeom>
            <a:avLst/>
            <a:gdLst>
              <a:gd name="A1" fmla="val 585"/>
              <a:gd name="A3" fmla="val 0"/>
              <a:gd name="G0" fmla="+- A1 0 0"/>
            </a:gdLst>
            <a:ahLst/>
            <a:cxnLst/>
            <a:pathLst>
              <a:path w="1000" h="1000" stroke="0">
                <a:moveTo>
                  <a:pt x="0" y="0"/>
                </a:moveTo>
                <a:lnTo>
                  <a:pt x="585" y="0"/>
                </a:lnTo>
                <a:lnTo>
                  <a:pt x="585" y="1000"/>
                </a:lnTo>
                <a:lnTo>
                  <a:pt x="0" y="1000"/>
                </a:lnTo>
                <a:close/>
              </a:path>
              <a:path w="1000" h="1000">
                <a:moveTo>
                  <a:pt x="0" y="0"/>
                </a:moveTo>
                <a:lnTo>
                  <a:pt x="1000" y="0"/>
                </a:lnTo>
              </a:path>
            </a:pathLst>
          </a:custGeom>
          <a:solidFill>
            <a:srgbClr val="CC0000"/>
          </a:solidFill>
          <a:ln w="9525" cap="flat" cmpd="sng">
            <a:solidFill>
              <a:srgbClr val="CC0000"/>
            </a:solidFill>
            <a:prstDash val="solid"/>
            <a:bevel/>
            <a:headEnd type="none" w="med" len="med"/>
            <a:tailEnd type="none" w="med" len="med"/>
          </a:ln>
        </p:spPr>
        <p:txBody>
          <a:bodyPr/>
          <a:p>
            <a:pPr algn="l"/>
            <a:endParaRPr b="0">
              <a:solidFill>
                <a:srgbClr val="000000"/>
              </a:solidFill>
              <a:latin typeface="Times New Roman" panose="02020603050405020304" charset="0"/>
            </a:endParaRPr>
          </a:p>
        </p:txBody>
      </p:sp>
      <p:sp>
        <p:nvSpPr>
          <p:cNvPr id="15" name="文本框 14"/>
          <p:cNvSpPr txBox="1"/>
          <p:nvPr/>
        </p:nvSpPr>
        <p:spPr>
          <a:xfrm>
            <a:off x="652780" y="318770"/>
            <a:ext cx="9979025" cy="706755"/>
          </a:xfrm>
          <a:prstGeom prst="rect">
            <a:avLst/>
          </a:prstGeom>
          <a:noFill/>
        </p:spPr>
        <p:txBody>
          <a:bodyPr wrap="square" rtlCol="0">
            <a:spAutoFit/>
          </a:bodyPr>
          <a:p>
            <a:r>
              <a:rPr lang="en-US" altLang="zh-CN" sz="4000" b="1">
                <a:solidFill>
                  <a:srgbClr val="FF0000"/>
                </a:solidFill>
                <a:latin typeface="微软雅黑" panose="020B0503020204020204" charset="-122"/>
                <a:ea typeface="微软雅黑" panose="020B0503020204020204" charset="-122"/>
                <a:sym typeface="+mn-ea"/>
              </a:rPr>
              <a:t>Dataset</a:t>
            </a:r>
            <a:endParaRPr lang="en-US" altLang="zh-CN" sz="4000" b="1">
              <a:solidFill>
                <a:srgbClr val="FF0000"/>
              </a:solidFill>
              <a:latin typeface="微软雅黑" panose="020B0503020204020204" charset="-122"/>
              <a:ea typeface="微软雅黑" panose="020B0503020204020204" charset="-122"/>
              <a:sym typeface="+mn-ea"/>
            </a:endParaRPr>
          </a:p>
        </p:txBody>
      </p:sp>
      <p:sp>
        <p:nvSpPr>
          <p:cNvPr id="3" name="内容占位符 2"/>
          <p:cNvSpPr>
            <a:spLocks noGrp="1"/>
          </p:cNvSpPr>
          <p:nvPr>
            <p:ph idx="1"/>
          </p:nvPr>
        </p:nvSpPr>
        <p:spPr>
          <a:xfrm>
            <a:off x="669882" y="1079465"/>
            <a:ext cx="10852237" cy="5041355"/>
          </a:xfrm>
        </p:spPr>
        <p:txBody>
          <a:bodyPr/>
          <a:p>
            <a:pPr marL="0" indent="0" algn="just">
              <a:buNone/>
            </a:pPr>
            <a:endParaRPr sz="1800">
              <a:latin typeface="微软雅黑" panose="020B0503020204020204" charset="-122"/>
              <a:ea typeface="微软雅黑" panose="020B0503020204020204" charset="-122"/>
              <a:cs typeface="微软雅黑" panose="020B0503020204020204" charset="-122"/>
              <a:sym typeface="+mn-ea"/>
            </a:endParaRPr>
          </a:p>
          <a:p>
            <a:pPr algn="just">
              <a:lnSpc>
                <a:spcPct val="150000"/>
              </a:lnSpc>
              <a:buSzPct val="70000"/>
              <a:buFont typeface="Wingdings" panose="05000000000000000000" charset="0"/>
            </a:pPr>
            <a:endParaRPr lang="en-US" altLang="zh-CN" dirty="0">
              <a:sym typeface="+mn-ea"/>
            </a:endParaRPr>
          </a:p>
          <a:p>
            <a:pPr marL="342900" indent="-342900" algn="just">
              <a:buSzPct val="70000"/>
              <a:buFont typeface="Wingdings" panose="05000000000000000000" charset="0"/>
              <a:buChar char="l"/>
            </a:pPr>
            <a:endParaRPr lang="en-US" altLang="zh-CN" dirty="0">
              <a:latin typeface="微软雅黑" panose="020B0503020204020204" charset="-122"/>
              <a:ea typeface="微软雅黑" panose="020B0503020204020204" charset="-122"/>
              <a:sym typeface="Arial" panose="020B0604020202020204" pitchFamily="34" charset="0"/>
            </a:endParaRPr>
          </a:p>
          <a:p>
            <a:pPr marL="342900" indent="-342900" algn="just">
              <a:buSzPct val="70000"/>
              <a:buFont typeface="Wingdings" panose="05000000000000000000" charset="0"/>
              <a:buChar char="l"/>
            </a:pPr>
            <a:endParaRPr lang="en-US" altLang="zh-CN" dirty="0">
              <a:latin typeface="微软雅黑" panose="020B0503020204020204" charset="-122"/>
              <a:ea typeface="微软雅黑" panose="020B0503020204020204" charset="-122"/>
              <a:sym typeface="Arial" panose="020B0604020202020204" pitchFamily="34" charset="0"/>
            </a:endParaRPr>
          </a:p>
          <a:p>
            <a:pPr marL="0" lvl="0" indent="0" algn="just">
              <a:buNone/>
            </a:pPr>
            <a:endParaRPr sz="1800">
              <a:solidFill>
                <a:schemeClr val="tx1"/>
              </a:solidFill>
              <a:sym typeface="+mn-ea"/>
            </a:endParaRPr>
          </a:p>
          <a:p>
            <a:pPr algn="just"/>
            <a:endParaRPr lang="en-US" altLang="zh-CN" sz="1800">
              <a:sym typeface="+mn-ea"/>
            </a:endParaRPr>
          </a:p>
          <a:p>
            <a:pPr marL="0" indent="0" algn="just">
              <a:buNone/>
            </a:pPr>
            <a:endParaRPr sz="1800">
              <a:latin typeface="微软雅黑" panose="020B0503020204020204" charset="-122"/>
              <a:ea typeface="微软雅黑" panose="020B0503020204020204" charset="-122"/>
              <a:cs typeface="微软雅黑" panose="020B0503020204020204" charset="-122"/>
              <a:sym typeface="+mn-ea"/>
            </a:endParaRPr>
          </a:p>
          <a:p>
            <a:pPr marL="0" indent="0" algn="just">
              <a:buNone/>
            </a:pPr>
            <a:endParaRPr sz="1800">
              <a:latin typeface="微软雅黑" panose="020B0503020204020204" charset="-122"/>
              <a:ea typeface="微软雅黑" panose="020B0503020204020204" charset="-122"/>
              <a:cs typeface="微软雅黑" panose="020B0503020204020204" charset="-122"/>
              <a:sym typeface="+mn-ea"/>
            </a:endParaRPr>
          </a:p>
          <a:p>
            <a:pPr marL="0" indent="0" algn="just">
              <a:buNone/>
            </a:pPr>
            <a:endParaRPr lang="en-US" altLang="zh-CN" sz="2000">
              <a:latin typeface="微软雅黑" panose="020B0503020204020204" charset="-122"/>
              <a:ea typeface="微软雅黑" panose="020B0503020204020204" charset="-122"/>
              <a:cs typeface="微软雅黑" panose="020B0503020204020204" charset="-122"/>
              <a:sym typeface="+mn-ea"/>
            </a:endParaRPr>
          </a:p>
        </p:txBody>
      </p:sp>
      <p:graphicFrame>
        <p:nvGraphicFramePr>
          <p:cNvPr id="6" name="表格 5"/>
          <p:cNvGraphicFramePr>
            <a:graphicFrameLocks noGrp="1"/>
          </p:cNvGraphicFramePr>
          <p:nvPr>
            <p:custDataLst>
              <p:tags r:id="rId1"/>
            </p:custDataLst>
          </p:nvPr>
        </p:nvGraphicFramePr>
        <p:xfrm>
          <a:off x="1152525" y="1683385"/>
          <a:ext cx="9747885" cy="4547870"/>
        </p:xfrm>
        <a:graphic>
          <a:graphicData uri="http://schemas.openxmlformats.org/drawingml/2006/table">
            <a:tbl>
              <a:tblPr firstRow="1" bandRow="1">
                <a:tableStyleId>{5C22544A-7EE6-4342-B048-85BDC9FD1C3A}</a:tableStyleId>
              </a:tblPr>
              <a:tblGrid>
                <a:gridCol w="2182495"/>
                <a:gridCol w="1273175"/>
                <a:gridCol w="1272540"/>
                <a:gridCol w="1273175"/>
                <a:gridCol w="1273175"/>
                <a:gridCol w="2473325"/>
              </a:tblGrid>
              <a:tr h="939165">
                <a:tc>
                  <a:txBody>
                    <a:bodyPr/>
                    <a:p>
                      <a:pPr algn="ctr"/>
                      <a:r>
                        <a:rPr lang="en-US" sz="2000" b="0" dirty="0">
                          <a:latin typeface="Arial" panose="020B0604020202020204" pitchFamily="34" charset="0"/>
                          <a:cs typeface="Arial" panose="020B0604020202020204" pitchFamily="34" charset="0"/>
                        </a:rPr>
                        <a:t>Dataset</a:t>
                      </a:r>
                      <a:endParaRPr lang="en-US" sz="2000" b="0" dirty="0">
                        <a:latin typeface="Arial" panose="020B0604020202020204" pitchFamily="34" charset="0"/>
                        <a:cs typeface="Arial" panose="020B0604020202020204" pitchFamily="34" charset="0"/>
                      </a:endParaRPr>
                    </a:p>
                  </a:txBody>
                  <a:tcPr anchor="ctr"/>
                </a:tc>
                <a:tc>
                  <a:txBody>
                    <a:bodyPr/>
                    <a:p>
                      <a:pPr algn="ctr"/>
                      <a:r>
                        <a:rPr lang="en-US" sz="2000" b="0" dirty="0">
                          <a:latin typeface="Arial" panose="020B0604020202020204" pitchFamily="34" charset="0"/>
                          <a:cs typeface="Arial" panose="020B0604020202020204" pitchFamily="34" charset="0"/>
                        </a:rPr>
                        <a:t>Release</a:t>
                      </a:r>
                      <a:endParaRPr lang="en-US" sz="2000" b="0" dirty="0">
                        <a:latin typeface="Arial" panose="020B0604020202020204" pitchFamily="34" charset="0"/>
                        <a:cs typeface="Arial" panose="020B0604020202020204" pitchFamily="34" charset="0"/>
                      </a:endParaRPr>
                    </a:p>
                  </a:txBody>
                  <a:tcPr anchor="ctr"/>
                </a:tc>
                <a:tc>
                  <a:txBody>
                    <a:bodyPr/>
                    <a:p>
                      <a:pPr algn="ctr"/>
                      <a:r>
                        <a:rPr lang="en-US" sz="2000" b="0" dirty="0">
                          <a:latin typeface="Arial" panose="020B0604020202020204" pitchFamily="34" charset="0"/>
                          <a:cs typeface="Arial" panose="020B0604020202020204" pitchFamily="34" charset="0"/>
                        </a:rPr>
                        <a:t>Identities</a:t>
                      </a:r>
                      <a:endParaRPr lang="en-US" sz="2000" b="0" dirty="0">
                        <a:latin typeface="Arial" panose="020B0604020202020204" pitchFamily="34" charset="0"/>
                        <a:cs typeface="Arial" panose="020B0604020202020204" pitchFamily="34" charset="0"/>
                      </a:endParaRPr>
                    </a:p>
                  </a:txBody>
                  <a:tcPr anchor="ctr"/>
                </a:tc>
                <a:tc>
                  <a:txBody>
                    <a:bodyPr/>
                    <a:p>
                      <a:pPr algn="ctr"/>
                      <a:r>
                        <a:rPr lang="en-US" sz="2000" b="0" dirty="0">
                          <a:latin typeface="Arial" panose="020B0604020202020204" pitchFamily="34" charset="0"/>
                          <a:cs typeface="Arial" panose="020B0604020202020204" pitchFamily="34" charset="0"/>
                        </a:rPr>
                        <a:t>Images</a:t>
                      </a:r>
                      <a:endParaRPr lang="en-US" sz="2000" b="0" dirty="0">
                        <a:latin typeface="Arial" panose="020B0604020202020204" pitchFamily="34" charset="0"/>
                        <a:cs typeface="Arial" panose="020B0604020202020204" pitchFamily="34" charset="0"/>
                      </a:endParaRPr>
                    </a:p>
                  </a:txBody>
                  <a:tcPr anchor="ctr"/>
                </a:tc>
                <a:tc>
                  <a:txBody>
                    <a:bodyPr/>
                    <a:p>
                      <a:pPr algn="ctr"/>
                      <a:r>
                        <a:rPr lang="en-US" sz="2000" b="0" dirty="0">
                          <a:latin typeface="Arial" panose="020B0604020202020204" pitchFamily="34" charset="0"/>
                          <a:cs typeface="Arial" panose="020B0604020202020204" pitchFamily="34" charset="0"/>
                        </a:rPr>
                        <a:t>Cameras</a:t>
                      </a:r>
                      <a:endParaRPr lang="en-US" sz="2000" b="0" dirty="0">
                        <a:latin typeface="Arial" panose="020B0604020202020204" pitchFamily="34" charset="0"/>
                        <a:cs typeface="Arial" panose="020B0604020202020204" pitchFamily="34" charset="0"/>
                      </a:endParaRPr>
                    </a:p>
                  </a:txBody>
                  <a:tcPr anchor="ctr"/>
                </a:tc>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0" dirty="0">
                          <a:latin typeface="Arial" panose="020B0604020202020204" pitchFamily="34" charset="0"/>
                          <a:cs typeface="Arial" panose="020B0604020202020204" pitchFamily="34" charset="0"/>
                        </a:rPr>
                        <a:t>Images per Identity</a:t>
                      </a:r>
                      <a:endParaRPr lang="en-US" sz="2000" b="0" dirty="0">
                        <a:latin typeface="Arial" panose="020B0604020202020204" pitchFamily="34" charset="0"/>
                        <a:cs typeface="Arial" panose="020B0604020202020204" pitchFamily="34" charset="0"/>
                      </a:endParaRPr>
                    </a:p>
                  </a:txBody>
                  <a:tcPr anchor="ctr"/>
                </a:tc>
              </a:tr>
              <a:tr h="451485">
                <a:tc>
                  <a:txBody>
                    <a:bodyPr/>
                    <a:p>
                      <a:pPr marL="0" algn="ctr" defTabSz="914400" rtl="0" eaLnBrk="1" latinLnBrk="0" hangingPunct="1"/>
                      <a:r>
                        <a:rPr lang="en-US" sz="2000" b="0" u="none" kern="1200" dirty="0" err="1">
                          <a:solidFill>
                            <a:srgbClr val="00B050"/>
                          </a:solidFill>
                          <a:latin typeface="Arial" panose="020B0604020202020204" pitchFamily="34" charset="0"/>
                          <a:ea typeface="+mn-ea"/>
                          <a:cs typeface="Arial" panose="020B0604020202020204" pitchFamily="34" charset="0"/>
                        </a:rPr>
                        <a:t>VIPeR</a:t>
                      </a:r>
                      <a:endParaRPr lang="en-US" sz="2000" b="0" u="none" kern="1200" dirty="0">
                        <a:solidFill>
                          <a:srgbClr val="00B050"/>
                        </a:solidFill>
                        <a:latin typeface="Arial" panose="020B0604020202020204" pitchFamily="34" charset="0"/>
                        <a:ea typeface="+mn-ea"/>
                        <a:cs typeface="Arial" panose="020B0604020202020204" pitchFamily="34" charset="0"/>
                      </a:endParaRPr>
                    </a:p>
                  </a:txBody>
                  <a:tcPr anchor="ctr"/>
                </a:tc>
                <a:tc>
                  <a:txBody>
                    <a:bodyPr/>
                    <a:p>
                      <a:pPr marL="0" algn="ctr" defTabSz="914400" rtl="0" eaLnBrk="1" latinLnBrk="0" hangingPunct="1"/>
                      <a:r>
                        <a:rPr lang="en-US" altLang="zh-CN" sz="2000" b="0" u="none" kern="1200" dirty="0">
                          <a:solidFill>
                            <a:schemeClr val="dk1"/>
                          </a:solidFill>
                          <a:latin typeface="Arial" panose="020B0604020202020204" pitchFamily="34" charset="0"/>
                          <a:ea typeface="+mn-ea"/>
                          <a:cs typeface="Arial" panose="020B0604020202020204" pitchFamily="34" charset="0"/>
                        </a:rPr>
                        <a:t>2007</a:t>
                      </a:r>
                      <a:endParaRPr lang="en-US" altLang="zh-CN" sz="2000" b="0" u="none" kern="1200" dirty="0">
                        <a:solidFill>
                          <a:schemeClr val="dk1"/>
                        </a:solidFill>
                        <a:latin typeface="Arial" panose="020B0604020202020204" pitchFamily="34" charset="0"/>
                        <a:ea typeface="+mn-ea"/>
                        <a:cs typeface="Arial" panose="020B0604020202020204" pitchFamily="34" charset="0"/>
                      </a:endParaRPr>
                    </a:p>
                  </a:txBody>
                  <a:tcPr anchor="ctr"/>
                </a:tc>
                <a:tc>
                  <a:txBody>
                    <a:bodyPr/>
                    <a:p>
                      <a:pPr marL="0" algn="ctr" defTabSz="914400" rtl="0" eaLnBrk="1" latinLnBrk="0" hangingPunct="1"/>
                      <a:r>
                        <a:rPr lang="en-US" altLang="zh-CN" sz="2000" b="0" u="none" kern="1200" dirty="0">
                          <a:solidFill>
                            <a:schemeClr val="dk1"/>
                          </a:solidFill>
                          <a:latin typeface="Arial" panose="020B0604020202020204" pitchFamily="34" charset="0"/>
                          <a:ea typeface="+mn-ea"/>
                          <a:cs typeface="Arial" panose="020B0604020202020204" pitchFamily="34" charset="0"/>
                        </a:rPr>
                        <a:t>632</a:t>
                      </a:r>
                      <a:endParaRPr lang="en-US" altLang="zh-CN" sz="2000" b="0" u="none" kern="1200" dirty="0">
                        <a:solidFill>
                          <a:schemeClr val="dk1"/>
                        </a:solidFill>
                        <a:latin typeface="Arial" panose="020B0604020202020204" pitchFamily="34" charset="0"/>
                        <a:ea typeface="+mn-ea"/>
                        <a:cs typeface="Arial" panose="020B0604020202020204" pitchFamily="34" charset="0"/>
                      </a:endParaRPr>
                    </a:p>
                  </a:txBody>
                  <a:tcPr anchor="ctr"/>
                </a:tc>
                <a:tc>
                  <a:txBody>
                    <a:bodyPr/>
                    <a:p>
                      <a:pPr marL="0" algn="ctr" defTabSz="914400" rtl="0" eaLnBrk="1" latinLnBrk="0" hangingPunct="1"/>
                      <a:r>
                        <a:rPr lang="en-US" altLang="zh-CN" sz="2000" b="0" u="none" kern="1200" dirty="0">
                          <a:solidFill>
                            <a:schemeClr val="dk1"/>
                          </a:solidFill>
                          <a:latin typeface="Arial" panose="020B0604020202020204" pitchFamily="34" charset="0"/>
                          <a:ea typeface="+mn-ea"/>
                          <a:cs typeface="Arial" panose="020B0604020202020204" pitchFamily="34" charset="0"/>
                        </a:rPr>
                        <a:t>1264</a:t>
                      </a:r>
                      <a:endParaRPr lang="en-US" altLang="zh-CN" sz="2000" b="0" u="none" kern="1200" dirty="0">
                        <a:solidFill>
                          <a:schemeClr val="dk1"/>
                        </a:solidFill>
                        <a:latin typeface="Arial" panose="020B0604020202020204" pitchFamily="34" charset="0"/>
                        <a:ea typeface="+mn-ea"/>
                        <a:cs typeface="Arial" panose="020B0604020202020204" pitchFamily="34" charset="0"/>
                      </a:endParaRPr>
                    </a:p>
                  </a:txBody>
                  <a:tcPr anchor="ctr"/>
                </a:tc>
                <a:tc>
                  <a:txBody>
                    <a:bodyPr/>
                    <a:p>
                      <a:pPr marL="0" algn="ctr" defTabSz="914400" rtl="0" eaLnBrk="1" latinLnBrk="0" hangingPunct="1"/>
                      <a:r>
                        <a:rPr lang="en-US" altLang="zh-CN" sz="2000" b="0" u="none" kern="1200" dirty="0">
                          <a:solidFill>
                            <a:schemeClr val="dk1"/>
                          </a:solidFill>
                          <a:latin typeface="Arial" panose="020B0604020202020204" pitchFamily="34" charset="0"/>
                          <a:ea typeface="+mn-ea"/>
                          <a:cs typeface="Arial" panose="020B0604020202020204" pitchFamily="34" charset="0"/>
                        </a:rPr>
                        <a:t>2</a:t>
                      </a:r>
                      <a:endParaRPr lang="en-US" altLang="zh-CN" sz="2000" b="0" u="none" kern="1200" dirty="0">
                        <a:solidFill>
                          <a:schemeClr val="dk1"/>
                        </a:solidFill>
                        <a:latin typeface="Arial" panose="020B0604020202020204" pitchFamily="34" charset="0"/>
                        <a:ea typeface="+mn-ea"/>
                        <a:cs typeface="Arial" panose="020B0604020202020204" pitchFamily="34" charset="0"/>
                      </a:endParaRPr>
                    </a:p>
                  </a:txBody>
                  <a:tcPr anchor="ctr"/>
                </a:tc>
                <a:tc>
                  <a:txBody>
                    <a:bodyPr/>
                    <a:p>
                      <a:pPr marL="0" algn="ctr" defTabSz="914400" rtl="0" eaLnBrk="1" latinLnBrk="0" hangingPunct="1"/>
                      <a:r>
                        <a:rPr lang="en-US" altLang="zh-CN" sz="2000" b="0" u="none" kern="1200" dirty="0">
                          <a:solidFill>
                            <a:schemeClr val="dk1"/>
                          </a:solidFill>
                          <a:latin typeface="Arial" panose="020B0604020202020204" pitchFamily="34" charset="0"/>
                          <a:ea typeface="+mn-ea"/>
                          <a:cs typeface="Arial" panose="020B0604020202020204" pitchFamily="34" charset="0"/>
                        </a:rPr>
                        <a:t>2</a:t>
                      </a:r>
                      <a:endParaRPr lang="en-US" altLang="zh-CN" sz="2000" b="0" u="none" kern="1200" dirty="0">
                        <a:solidFill>
                          <a:schemeClr val="dk1"/>
                        </a:solidFill>
                        <a:latin typeface="Arial" panose="020B0604020202020204" pitchFamily="34" charset="0"/>
                        <a:ea typeface="+mn-ea"/>
                        <a:cs typeface="Arial" panose="020B0604020202020204" pitchFamily="34" charset="0"/>
                      </a:endParaRPr>
                    </a:p>
                  </a:txBody>
                  <a:tcPr anchor="ctr"/>
                </a:tc>
              </a:tr>
              <a:tr h="450850">
                <a:tc>
                  <a:txBody>
                    <a:bodyPr/>
                    <a:p>
                      <a:pPr marL="0" algn="ctr" defTabSz="914400" rtl="0" eaLnBrk="1" latinLnBrk="0" hangingPunct="1"/>
                      <a:r>
                        <a:rPr lang="en-US" sz="2000" b="0" u="none" kern="1200" dirty="0">
                          <a:solidFill>
                            <a:srgbClr val="00B050"/>
                          </a:solidFill>
                          <a:latin typeface="Arial" panose="020B0604020202020204" pitchFamily="34" charset="0"/>
                          <a:ea typeface="+mn-ea"/>
                          <a:cs typeface="Arial" panose="020B0604020202020204" pitchFamily="34" charset="0"/>
                        </a:rPr>
                        <a:t>GRID</a:t>
                      </a:r>
                      <a:endParaRPr lang="en-US" sz="2000" b="0" u="none" kern="1200" dirty="0">
                        <a:solidFill>
                          <a:srgbClr val="00B050"/>
                        </a:solidFill>
                        <a:latin typeface="Arial" panose="020B0604020202020204" pitchFamily="34" charset="0"/>
                        <a:ea typeface="+mn-ea"/>
                        <a:cs typeface="Arial" panose="020B0604020202020204" pitchFamily="34" charset="0"/>
                      </a:endParaRPr>
                    </a:p>
                  </a:txBody>
                  <a:tcPr anchor="ctr"/>
                </a:tc>
                <a:tc>
                  <a:txBody>
                    <a:bodyPr/>
                    <a:p>
                      <a:pPr marL="0" algn="ctr" defTabSz="914400" rtl="0" eaLnBrk="1" latinLnBrk="0" hangingPunct="1"/>
                      <a:r>
                        <a:rPr lang="en-US" altLang="zh-CN" sz="2000" b="0" u="none" kern="1200" dirty="0">
                          <a:solidFill>
                            <a:schemeClr val="dk1"/>
                          </a:solidFill>
                          <a:latin typeface="Arial" panose="020B0604020202020204" pitchFamily="34" charset="0"/>
                          <a:ea typeface="+mn-ea"/>
                          <a:cs typeface="Arial" panose="020B0604020202020204" pitchFamily="34" charset="0"/>
                        </a:rPr>
                        <a:t>2009</a:t>
                      </a:r>
                      <a:endParaRPr lang="en-US" altLang="zh-CN" sz="2000" b="0" u="none" kern="1200" dirty="0">
                        <a:solidFill>
                          <a:schemeClr val="dk1"/>
                        </a:solidFill>
                        <a:latin typeface="Arial" panose="020B0604020202020204" pitchFamily="34" charset="0"/>
                        <a:ea typeface="+mn-ea"/>
                        <a:cs typeface="Arial" panose="020B0604020202020204" pitchFamily="34" charset="0"/>
                      </a:endParaRPr>
                    </a:p>
                  </a:txBody>
                  <a:tcPr anchor="ctr"/>
                </a:tc>
                <a:tc>
                  <a:txBody>
                    <a:bodyPr/>
                    <a:p>
                      <a:pPr marL="0" algn="ctr" defTabSz="914400" rtl="0" eaLnBrk="1" latinLnBrk="0" hangingPunct="1"/>
                      <a:r>
                        <a:rPr lang="en-US" altLang="zh-CN" sz="2000" b="0" u="none" kern="1200" dirty="0">
                          <a:solidFill>
                            <a:schemeClr val="dk1"/>
                          </a:solidFill>
                          <a:latin typeface="Arial" panose="020B0604020202020204" pitchFamily="34" charset="0"/>
                          <a:ea typeface="+mn-ea"/>
                          <a:cs typeface="Arial" panose="020B0604020202020204" pitchFamily="34" charset="0"/>
                        </a:rPr>
                        <a:t>1025</a:t>
                      </a:r>
                      <a:endParaRPr lang="en-US" altLang="zh-CN" sz="2000" b="0" u="none" kern="1200" dirty="0">
                        <a:solidFill>
                          <a:schemeClr val="dk1"/>
                        </a:solidFill>
                        <a:latin typeface="Arial" panose="020B0604020202020204" pitchFamily="34" charset="0"/>
                        <a:ea typeface="+mn-ea"/>
                        <a:cs typeface="Arial" panose="020B0604020202020204" pitchFamily="34" charset="0"/>
                      </a:endParaRPr>
                    </a:p>
                  </a:txBody>
                  <a:tcPr anchor="ctr"/>
                </a:tc>
                <a:tc>
                  <a:txBody>
                    <a:bodyPr/>
                    <a:p>
                      <a:pPr marL="0" algn="ctr" defTabSz="914400" rtl="0" eaLnBrk="1" latinLnBrk="0" hangingPunct="1"/>
                      <a:r>
                        <a:rPr lang="en-US" altLang="zh-CN" sz="2000" b="0" u="none" kern="1200" dirty="0">
                          <a:solidFill>
                            <a:schemeClr val="dk1"/>
                          </a:solidFill>
                          <a:latin typeface="Arial" panose="020B0604020202020204" pitchFamily="34" charset="0"/>
                          <a:ea typeface="+mn-ea"/>
                          <a:cs typeface="Arial" panose="020B0604020202020204" pitchFamily="34" charset="0"/>
                        </a:rPr>
                        <a:t>1275</a:t>
                      </a:r>
                      <a:endParaRPr lang="en-US" altLang="zh-CN" sz="2000" b="0" u="none" kern="1200" dirty="0">
                        <a:solidFill>
                          <a:schemeClr val="dk1"/>
                        </a:solidFill>
                        <a:latin typeface="Arial" panose="020B0604020202020204" pitchFamily="34" charset="0"/>
                        <a:ea typeface="+mn-ea"/>
                        <a:cs typeface="Arial" panose="020B0604020202020204" pitchFamily="34" charset="0"/>
                      </a:endParaRPr>
                    </a:p>
                  </a:txBody>
                  <a:tcPr anchor="ctr"/>
                </a:tc>
                <a:tc>
                  <a:txBody>
                    <a:bodyPr/>
                    <a:p>
                      <a:pPr marL="0" algn="ctr" defTabSz="914400" rtl="0" eaLnBrk="1" latinLnBrk="0" hangingPunct="1"/>
                      <a:r>
                        <a:rPr lang="en-US" altLang="zh-CN" sz="2000" b="0" u="none" kern="1200" dirty="0">
                          <a:solidFill>
                            <a:schemeClr val="dk1"/>
                          </a:solidFill>
                          <a:latin typeface="Arial" panose="020B0604020202020204" pitchFamily="34" charset="0"/>
                          <a:ea typeface="+mn-ea"/>
                          <a:cs typeface="Arial" panose="020B0604020202020204" pitchFamily="34" charset="0"/>
                        </a:rPr>
                        <a:t>8</a:t>
                      </a:r>
                      <a:endParaRPr lang="en-US" altLang="zh-CN" sz="2000" b="0" u="none" kern="1200" dirty="0">
                        <a:solidFill>
                          <a:schemeClr val="dk1"/>
                        </a:solidFill>
                        <a:latin typeface="Arial" panose="020B0604020202020204" pitchFamily="34" charset="0"/>
                        <a:ea typeface="+mn-ea"/>
                        <a:cs typeface="Arial" panose="020B0604020202020204" pitchFamily="34" charset="0"/>
                      </a:endParaRPr>
                    </a:p>
                  </a:txBody>
                  <a:tcPr anchor="ctr"/>
                </a:tc>
                <a:tc>
                  <a:txBody>
                    <a:bodyPr/>
                    <a:p>
                      <a:pPr marL="0" algn="ctr" defTabSz="914400" rtl="0" eaLnBrk="1" latinLnBrk="0" hangingPunct="1"/>
                      <a:r>
                        <a:rPr lang="en-US" altLang="zh-CN" sz="2000" b="0" u="none" kern="1200" dirty="0">
                          <a:solidFill>
                            <a:schemeClr val="dk1"/>
                          </a:solidFill>
                          <a:latin typeface="Arial" panose="020B0604020202020204" pitchFamily="34" charset="0"/>
                          <a:ea typeface="+mn-ea"/>
                          <a:cs typeface="Arial" panose="020B0604020202020204" pitchFamily="34" charset="0"/>
                        </a:rPr>
                        <a:t>1.24</a:t>
                      </a:r>
                      <a:endParaRPr lang="en-US" altLang="zh-CN" sz="2000" b="0" u="none" kern="1200" dirty="0">
                        <a:solidFill>
                          <a:schemeClr val="dk1"/>
                        </a:solidFill>
                        <a:latin typeface="Arial" panose="020B0604020202020204" pitchFamily="34" charset="0"/>
                        <a:ea typeface="+mn-ea"/>
                        <a:cs typeface="Arial" panose="020B0604020202020204" pitchFamily="34" charset="0"/>
                      </a:endParaRPr>
                    </a:p>
                  </a:txBody>
                  <a:tcPr anchor="ctr"/>
                </a:tc>
              </a:tr>
              <a:tr h="450850">
                <a:tc>
                  <a:txBody>
                    <a:bodyPr/>
                    <a:p>
                      <a:pPr marL="0" algn="ctr" defTabSz="914400" rtl="0" eaLnBrk="1" latinLnBrk="0" hangingPunct="1"/>
                      <a:r>
                        <a:rPr lang="en-US" sz="2000" b="0" u="none" kern="1200" dirty="0">
                          <a:solidFill>
                            <a:srgbClr val="00B050"/>
                          </a:solidFill>
                          <a:latin typeface="Arial" panose="020B0604020202020204" pitchFamily="34" charset="0"/>
                          <a:ea typeface="+mn-ea"/>
                          <a:cs typeface="Arial" panose="020B0604020202020204" pitchFamily="34" charset="0"/>
                        </a:rPr>
                        <a:t>PRID2011</a:t>
                      </a:r>
                      <a:endParaRPr lang="en-US" sz="2000" b="0" u="none" kern="1200" dirty="0">
                        <a:solidFill>
                          <a:srgbClr val="00B050"/>
                        </a:solidFill>
                        <a:latin typeface="Arial" panose="020B0604020202020204" pitchFamily="34" charset="0"/>
                        <a:ea typeface="+mn-ea"/>
                        <a:cs typeface="Arial" panose="020B0604020202020204" pitchFamily="34" charset="0"/>
                      </a:endParaRPr>
                    </a:p>
                  </a:txBody>
                  <a:tcPr anchor="ctr"/>
                </a:tc>
                <a:tc>
                  <a:txBody>
                    <a:bodyPr/>
                    <a:p>
                      <a:pPr marL="0" algn="ctr" defTabSz="914400" rtl="0" eaLnBrk="1" latinLnBrk="0" hangingPunct="1"/>
                      <a:r>
                        <a:rPr lang="en-US" altLang="zh-CN" sz="2000" b="0" u="none" kern="1200" dirty="0">
                          <a:solidFill>
                            <a:schemeClr val="dk1"/>
                          </a:solidFill>
                          <a:latin typeface="Arial" panose="020B0604020202020204" pitchFamily="34" charset="0"/>
                          <a:ea typeface="+mn-ea"/>
                          <a:cs typeface="Arial" panose="020B0604020202020204" pitchFamily="34" charset="0"/>
                        </a:rPr>
                        <a:t>2011</a:t>
                      </a:r>
                      <a:endParaRPr lang="en-US" altLang="zh-CN" sz="2000" b="0" u="none" kern="1200" dirty="0">
                        <a:solidFill>
                          <a:schemeClr val="dk1"/>
                        </a:solidFill>
                        <a:latin typeface="Arial" panose="020B0604020202020204" pitchFamily="34" charset="0"/>
                        <a:ea typeface="+mn-ea"/>
                        <a:cs typeface="Arial" panose="020B0604020202020204" pitchFamily="34" charset="0"/>
                      </a:endParaRPr>
                    </a:p>
                  </a:txBody>
                  <a:tcPr anchor="ctr"/>
                </a:tc>
                <a:tc>
                  <a:txBody>
                    <a:bodyPr/>
                    <a:p>
                      <a:pPr marL="0" algn="ctr" defTabSz="914400" rtl="0" eaLnBrk="1" latinLnBrk="0" hangingPunct="1"/>
                      <a:r>
                        <a:rPr lang="en-US" altLang="zh-CN" sz="2000" b="0" u="none" kern="1200">
                          <a:solidFill>
                            <a:schemeClr val="dk1"/>
                          </a:solidFill>
                          <a:latin typeface="Arial" panose="020B0604020202020204" pitchFamily="34" charset="0"/>
                          <a:ea typeface="+mn-ea"/>
                          <a:cs typeface="Arial" panose="020B0604020202020204" pitchFamily="34" charset="0"/>
                        </a:rPr>
                        <a:t>934</a:t>
                      </a:r>
                      <a:endParaRPr lang="en-US" altLang="zh-CN" sz="2000" b="0" u="none" kern="1200">
                        <a:solidFill>
                          <a:schemeClr val="dk1"/>
                        </a:solidFill>
                        <a:latin typeface="Arial" panose="020B0604020202020204" pitchFamily="34" charset="0"/>
                        <a:ea typeface="+mn-ea"/>
                        <a:cs typeface="Arial" panose="020B0604020202020204" pitchFamily="34" charset="0"/>
                      </a:endParaRPr>
                    </a:p>
                  </a:txBody>
                  <a:tcPr anchor="ctr"/>
                </a:tc>
                <a:tc>
                  <a:txBody>
                    <a:bodyPr/>
                    <a:p>
                      <a:pPr marL="0" algn="ctr" defTabSz="914400" rtl="0" eaLnBrk="1" latinLnBrk="0" hangingPunct="1"/>
                      <a:r>
                        <a:rPr lang="en-US" altLang="zh-CN" sz="2000" b="0" u="none" kern="1200" dirty="0">
                          <a:solidFill>
                            <a:schemeClr val="dk1"/>
                          </a:solidFill>
                          <a:latin typeface="Arial" panose="020B0604020202020204" pitchFamily="34" charset="0"/>
                          <a:ea typeface="+mn-ea"/>
                          <a:cs typeface="Arial" panose="020B0604020202020204" pitchFamily="34" charset="0"/>
                        </a:rPr>
                        <a:t>24541</a:t>
                      </a:r>
                      <a:endParaRPr lang="en-US" altLang="zh-CN" sz="2000" b="0" u="none" kern="1200" dirty="0">
                        <a:solidFill>
                          <a:schemeClr val="dk1"/>
                        </a:solidFill>
                        <a:latin typeface="Arial" panose="020B0604020202020204" pitchFamily="34" charset="0"/>
                        <a:ea typeface="+mn-ea"/>
                        <a:cs typeface="Arial" panose="020B0604020202020204" pitchFamily="34" charset="0"/>
                      </a:endParaRPr>
                    </a:p>
                  </a:txBody>
                  <a:tcPr anchor="ctr"/>
                </a:tc>
                <a:tc>
                  <a:txBody>
                    <a:bodyPr/>
                    <a:p>
                      <a:pPr marL="0" algn="ctr" defTabSz="914400" rtl="0" eaLnBrk="1" latinLnBrk="0" hangingPunct="1"/>
                      <a:r>
                        <a:rPr lang="en-US" altLang="zh-CN" sz="2000" b="0" u="none" kern="1200" dirty="0">
                          <a:solidFill>
                            <a:schemeClr val="dk1"/>
                          </a:solidFill>
                          <a:latin typeface="Arial" panose="020B0604020202020204" pitchFamily="34" charset="0"/>
                          <a:ea typeface="+mn-ea"/>
                          <a:cs typeface="Arial" panose="020B0604020202020204" pitchFamily="34" charset="0"/>
                        </a:rPr>
                        <a:t>2</a:t>
                      </a:r>
                      <a:endParaRPr lang="en-US" altLang="zh-CN" sz="2000" b="0" u="none" kern="1200" dirty="0">
                        <a:solidFill>
                          <a:schemeClr val="dk1"/>
                        </a:solidFill>
                        <a:latin typeface="Arial" panose="020B0604020202020204" pitchFamily="34" charset="0"/>
                        <a:ea typeface="+mn-ea"/>
                        <a:cs typeface="Arial" panose="020B0604020202020204" pitchFamily="34" charset="0"/>
                      </a:endParaRPr>
                    </a:p>
                  </a:txBody>
                  <a:tcPr anchor="ctr"/>
                </a:tc>
                <a:tc>
                  <a:txBody>
                    <a:bodyPr/>
                    <a:p>
                      <a:pPr marL="0" algn="ctr" defTabSz="914400" rtl="0" eaLnBrk="1" latinLnBrk="0" hangingPunct="1"/>
                      <a:r>
                        <a:rPr lang="en-US" altLang="zh-CN" sz="2000" b="0" u="none" kern="1200" dirty="0">
                          <a:solidFill>
                            <a:schemeClr val="dk1"/>
                          </a:solidFill>
                          <a:latin typeface="Arial" panose="020B0604020202020204" pitchFamily="34" charset="0"/>
                          <a:ea typeface="+mn-ea"/>
                          <a:cs typeface="Arial" panose="020B0604020202020204" pitchFamily="34" charset="0"/>
                        </a:rPr>
                        <a:t>26.28</a:t>
                      </a:r>
                      <a:endParaRPr lang="en-US" altLang="zh-CN" sz="2000" b="0" u="none" kern="1200" dirty="0">
                        <a:solidFill>
                          <a:schemeClr val="dk1"/>
                        </a:solidFill>
                        <a:latin typeface="Arial" panose="020B0604020202020204" pitchFamily="34" charset="0"/>
                        <a:ea typeface="+mn-ea"/>
                        <a:cs typeface="Arial" panose="020B0604020202020204" pitchFamily="34" charset="0"/>
                      </a:endParaRPr>
                    </a:p>
                  </a:txBody>
                  <a:tcPr anchor="ctr"/>
                </a:tc>
              </a:tr>
              <a:tr h="451485">
                <a:tc>
                  <a:txBody>
                    <a:bodyPr/>
                    <a:p>
                      <a:pPr marL="0" algn="ctr" defTabSz="914400" rtl="0" eaLnBrk="1" latinLnBrk="0" hangingPunct="1"/>
                      <a:r>
                        <a:rPr lang="en-US" sz="2000" b="0" u="none" kern="1200" dirty="0">
                          <a:solidFill>
                            <a:srgbClr val="00B050"/>
                          </a:solidFill>
                          <a:latin typeface="Arial" panose="020B0604020202020204" pitchFamily="34" charset="0"/>
                          <a:ea typeface="+mn-ea"/>
                          <a:cs typeface="Arial" panose="020B0604020202020204" pitchFamily="34" charset="0"/>
                        </a:rPr>
                        <a:t>CUHK03</a:t>
                      </a:r>
                      <a:endParaRPr lang="en-US" sz="2000" b="0" u="none" kern="1200" dirty="0">
                        <a:solidFill>
                          <a:srgbClr val="00B050"/>
                        </a:solidFill>
                        <a:latin typeface="Arial" panose="020B0604020202020204" pitchFamily="34" charset="0"/>
                        <a:ea typeface="+mn-ea"/>
                        <a:cs typeface="Arial" panose="020B0604020202020204" pitchFamily="34" charset="0"/>
                      </a:endParaRPr>
                    </a:p>
                  </a:txBody>
                  <a:tcPr anchor="ctr"/>
                </a:tc>
                <a:tc>
                  <a:txBody>
                    <a:bodyPr/>
                    <a:p>
                      <a:pPr marL="0" algn="ctr" defTabSz="914400" rtl="0" eaLnBrk="1" latinLnBrk="0" hangingPunct="1"/>
                      <a:r>
                        <a:rPr lang="en-US" altLang="zh-CN" sz="2000" b="0" u="none" kern="1200" dirty="0">
                          <a:solidFill>
                            <a:schemeClr val="dk1"/>
                          </a:solidFill>
                          <a:latin typeface="Arial" panose="020B0604020202020204" pitchFamily="34" charset="0"/>
                          <a:ea typeface="+mn-ea"/>
                          <a:cs typeface="Arial" panose="020B0604020202020204" pitchFamily="34" charset="0"/>
                        </a:rPr>
                        <a:t>2014</a:t>
                      </a:r>
                      <a:endParaRPr lang="en-US" altLang="zh-CN" sz="2000" b="0" u="none" kern="1200" dirty="0">
                        <a:solidFill>
                          <a:schemeClr val="dk1"/>
                        </a:solidFill>
                        <a:latin typeface="Arial" panose="020B0604020202020204" pitchFamily="34" charset="0"/>
                        <a:ea typeface="+mn-ea"/>
                        <a:cs typeface="Arial" panose="020B0604020202020204" pitchFamily="34" charset="0"/>
                      </a:endParaRPr>
                    </a:p>
                  </a:txBody>
                  <a:tcPr anchor="ctr"/>
                </a:tc>
                <a:tc>
                  <a:txBody>
                    <a:bodyPr/>
                    <a:p>
                      <a:pPr marL="0" algn="ctr" defTabSz="914400" rtl="0" eaLnBrk="1" latinLnBrk="0" hangingPunct="1"/>
                      <a:r>
                        <a:rPr lang="en-US" altLang="zh-CN" sz="2000" b="0" u="none" kern="1200" dirty="0">
                          <a:solidFill>
                            <a:schemeClr val="dk1"/>
                          </a:solidFill>
                          <a:latin typeface="Arial" panose="020B0604020202020204" pitchFamily="34" charset="0"/>
                          <a:ea typeface="+mn-ea"/>
                          <a:cs typeface="Arial" panose="020B0604020202020204" pitchFamily="34" charset="0"/>
                        </a:rPr>
                        <a:t>1467</a:t>
                      </a:r>
                      <a:endParaRPr lang="en-US" altLang="zh-CN" sz="2000" b="0" u="none" kern="1200" dirty="0">
                        <a:solidFill>
                          <a:schemeClr val="dk1"/>
                        </a:solidFill>
                        <a:latin typeface="Arial" panose="020B0604020202020204" pitchFamily="34" charset="0"/>
                        <a:ea typeface="+mn-ea"/>
                        <a:cs typeface="Arial" panose="020B0604020202020204" pitchFamily="34" charset="0"/>
                      </a:endParaRPr>
                    </a:p>
                  </a:txBody>
                  <a:tcPr anchor="ctr"/>
                </a:tc>
                <a:tc>
                  <a:txBody>
                    <a:bodyPr/>
                    <a:p>
                      <a:pPr marL="0" algn="ctr" defTabSz="914400" rtl="0" eaLnBrk="1" latinLnBrk="0" hangingPunct="1"/>
                      <a:r>
                        <a:rPr lang="en-US" altLang="zh-CN" sz="2000" b="0" u="none" kern="1200" dirty="0">
                          <a:solidFill>
                            <a:schemeClr val="dk1"/>
                          </a:solidFill>
                          <a:latin typeface="Arial" panose="020B0604020202020204" pitchFamily="34" charset="0"/>
                          <a:ea typeface="+mn-ea"/>
                          <a:cs typeface="Arial" panose="020B0604020202020204" pitchFamily="34" charset="0"/>
                        </a:rPr>
                        <a:t>13164</a:t>
                      </a:r>
                      <a:endParaRPr lang="en-US" altLang="zh-CN" sz="2000" b="0" u="none" kern="1200" dirty="0">
                        <a:solidFill>
                          <a:schemeClr val="dk1"/>
                        </a:solidFill>
                        <a:latin typeface="Arial" panose="020B0604020202020204" pitchFamily="34" charset="0"/>
                        <a:ea typeface="+mn-ea"/>
                        <a:cs typeface="Arial" panose="020B0604020202020204" pitchFamily="34" charset="0"/>
                      </a:endParaRPr>
                    </a:p>
                  </a:txBody>
                  <a:tcPr anchor="ctr"/>
                </a:tc>
                <a:tc>
                  <a:txBody>
                    <a:bodyPr/>
                    <a:p>
                      <a:pPr marL="0" algn="ctr" defTabSz="914400" rtl="0" eaLnBrk="1" latinLnBrk="0" hangingPunct="1"/>
                      <a:r>
                        <a:rPr lang="en-US" sz="2000" b="0" u="none" kern="1200" dirty="0">
                          <a:solidFill>
                            <a:schemeClr val="dk1"/>
                          </a:solidFill>
                          <a:latin typeface="Arial" panose="020B0604020202020204" pitchFamily="34" charset="0"/>
                          <a:ea typeface="+mn-ea"/>
                          <a:cs typeface="Arial" panose="020B0604020202020204" pitchFamily="34" charset="0"/>
                        </a:rPr>
                        <a:t>2</a:t>
                      </a:r>
                      <a:endParaRPr lang="en-US" sz="2000" b="0" u="none" kern="1200" dirty="0">
                        <a:solidFill>
                          <a:schemeClr val="dk1"/>
                        </a:solidFill>
                        <a:latin typeface="Arial" panose="020B0604020202020204" pitchFamily="34" charset="0"/>
                        <a:ea typeface="+mn-ea"/>
                        <a:cs typeface="Arial" panose="020B0604020202020204" pitchFamily="34" charset="0"/>
                      </a:endParaRPr>
                    </a:p>
                  </a:txBody>
                  <a:tcPr anchor="ctr"/>
                </a:tc>
                <a:tc>
                  <a:txBody>
                    <a:bodyPr/>
                    <a:p>
                      <a:pPr marL="0" algn="ctr" defTabSz="914400" rtl="0" eaLnBrk="1" latinLnBrk="0" hangingPunct="1"/>
                      <a:r>
                        <a:rPr lang="en-US" sz="2000" b="0" u="none" kern="1200" dirty="0">
                          <a:solidFill>
                            <a:schemeClr val="dk1"/>
                          </a:solidFill>
                          <a:latin typeface="Arial" panose="020B0604020202020204" pitchFamily="34" charset="0"/>
                          <a:ea typeface="+mn-ea"/>
                          <a:cs typeface="Arial" panose="020B0604020202020204" pitchFamily="34" charset="0"/>
                        </a:rPr>
                        <a:t>8.97</a:t>
                      </a:r>
                      <a:endParaRPr lang="en-US" sz="2000" b="0" u="none" kern="1200" dirty="0">
                        <a:solidFill>
                          <a:schemeClr val="dk1"/>
                        </a:solidFill>
                        <a:latin typeface="Arial" panose="020B0604020202020204" pitchFamily="34" charset="0"/>
                        <a:ea typeface="+mn-ea"/>
                        <a:cs typeface="Arial" panose="020B0604020202020204" pitchFamily="34" charset="0"/>
                      </a:endParaRPr>
                    </a:p>
                  </a:txBody>
                  <a:tcPr anchor="ctr"/>
                </a:tc>
              </a:tr>
              <a:tr h="450850">
                <a:tc>
                  <a:txBody>
                    <a:bodyPr/>
                    <a:p>
                      <a:pPr marL="0" algn="ctr" defTabSz="914400" rtl="0" eaLnBrk="1" latinLnBrk="0" hangingPunct="1"/>
                      <a:r>
                        <a:rPr lang="en-US" altLang="zh-CN" sz="2000" b="0" u="none" kern="1200" dirty="0">
                          <a:solidFill>
                            <a:srgbClr val="00B050"/>
                          </a:solidFill>
                          <a:latin typeface="Arial" panose="020B0604020202020204" pitchFamily="34" charset="0"/>
                          <a:ea typeface="+mn-ea"/>
                          <a:cs typeface="Arial" panose="020B0604020202020204" pitchFamily="34" charset="0"/>
                        </a:rPr>
                        <a:t>Market-1501</a:t>
                      </a:r>
                      <a:endParaRPr lang="zh-CN" altLang="en-US" sz="2000" b="0" u="none" kern="1200" dirty="0">
                        <a:solidFill>
                          <a:srgbClr val="00B050"/>
                        </a:solidFill>
                        <a:latin typeface="Arial" panose="020B0604020202020204" pitchFamily="34" charset="0"/>
                        <a:ea typeface="+mn-ea"/>
                        <a:cs typeface="Arial" panose="020B0604020202020204" pitchFamily="34" charset="0"/>
                      </a:endParaRPr>
                    </a:p>
                  </a:txBody>
                  <a:tcPr anchor="ctr"/>
                </a:tc>
                <a:tc>
                  <a:txBody>
                    <a:bodyPr/>
                    <a:p>
                      <a:pPr marL="0" algn="ctr" defTabSz="914400" rtl="0" eaLnBrk="1" latinLnBrk="0" hangingPunct="1"/>
                      <a:r>
                        <a:rPr lang="en-US" altLang="zh-CN" sz="2000" b="0" u="none" kern="1200" dirty="0">
                          <a:solidFill>
                            <a:schemeClr val="dk1"/>
                          </a:solidFill>
                          <a:latin typeface="Arial" panose="020B0604020202020204" pitchFamily="34" charset="0"/>
                          <a:ea typeface="+mn-ea"/>
                          <a:cs typeface="Arial" panose="020B0604020202020204" pitchFamily="34" charset="0"/>
                        </a:rPr>
                        <a:t>2015</a:t>
                      </a:r>
                      <a:endParaRPr lang="zh-CN" altLang="en-US" sz="2000" b="0" u="none" kern="1200" dirty="0">
                        <a:solidFill>
                          <a:schemeClr val="dk1"/>
                        </a:solidFill>
                        <a:latin typeface="Arial" panose="020B0604020202020204" pitchFamily="34" charset="0"/>
                        <a:ea typeface="+mn-ea"/>
                        <a:cs typeface="Arial" panose="020B0604020202020204" pitchFamily="34" charset="0"/>
                      </a:endParaRPr>
                    </a:p>
                  </a:txBody>
                  <a:tcPr anchor="ctr"/>
                </a:tc>
                <a:tc>
                  <a:txBody>
                    <a:bodyPr/>
                    <a:p>
                      <a:pPr marL="0" algn="ctr" defTabSz="914400" rtl="0" eaLnBrk="1" latinLnBrk="0" hangingPunct="1"/>
                      <a:r>
                        <a:rPr lang="en-US" altLang="zh-CN" sz="2000" b="0" u="none" kern="1200" dirty="0">
                          <a:solidFill>
                            <a:schemeClr val="dk1"/>
                          </a:solidFill>
                          <a:latin typeface="Arial" panose="020B0604020202020204" pitchFamily="34" charset="0"/>
                          <a:ea typeface="+mn-ea"/>
                          <a:cs typeface="Arial" panose="020B0604020202020204" pitchFamily="34" charset="0"/>
                        </a:rPr>
                        <a:t>1501</a:t>
                      </a:r>
                      <a:endParaRPr lang="zh-CN" altLang="en-US" sz="2000" b="0" u="none" kern="1200" dirty="0">
                        <a:solidFill>
                          <a:schemeClr val="dk1"/>
                        </a:solidFill>
                        <a:latin typeface="Arial" panose="020B0604020202020204" pitchFamily="34" charset="0"/>
                        <a:ea typeface="+mn-ea"/>
                        <a:cs typeface="Arial" panose="020B0604020202020204" pitchFamily="34" charset="0"/>
                      </a:endParaRPr>
                    </a:p>
                  </a:txBody>
                  <a:tcPr anchor="ctr"/>
                </a:tc>
                <a:tc>
                  <a:txBody>
                    <a:bodyPr/>
                    <a:p>
                      <a:pPr marL="0" algn="ctr" defTabSz="914400" rtl="0" eaLnBrk="1" latinLnBrk="0" hangingPunct="1"/>
                      <a:r>
                        <a:rPr lang="en-US" altLang="zh-CN" sz="2000" b="0" u="none" kern="1200" dirty="0">
                          <a:solidFill>
                            <a:schemeClr val="dk1"/>
                          </a:solidFill>
                          <a:latin typeface="Arial" panose="020B0604020202020204" pitchFamily="34" charset="0"/>
                          <a:ea typeface="+mn-ea"/>
                          <a:cs typeface="Arial" panose="020B0604020202020204" pitchFamily="34" charset="0"/>
                        </a:rPr>
                        <a:t>32217</a:t>
                      </a:r>
                      <a:endParaRPr lang="en-US" altLang="zh-CN" sz="2000" b="0" u="none" kern="1200" dirty="0">
                        <a:solidFill>
                          <a:schemeClr val="dk1"/>
                        </a:solidFill>
                        <a:latin typeface="Arial" panose="020B0604020202020204" pitchFamily="34" charset="0"/>
                        <a:ea typeface="+mn-ea"/>
                        <a:cs typeface="Arial" panose="020B0604020202020204" pitchFamily="34" charset="0"/>
                      </a:endParaRPr>
                    </a:p>
                  </a:txBody>
                  <a:tcPr anchor="ctr"/>
                </a:tc>
                <a:tc>
                  <a:txBody>
                    <a:bodyPr/>
                    <a:p>
                      <a:pPr marL="0" algn="ctr" defTabSz="914400" rtl="0" eaLnBrk="1" latinLnBrk="0" hangingPunct="1"/>
                      <a:r>
                        <a:rPr lang="en-US" altLang="zh-CN" sz="2000" b="0" u="none" kern="1200" dirty="0">
                          <a:solidFill>
                            <a:schemeClr val="dk1"/>
                          </a:solidFill>
                          <a:latin typeface="Arial" panose="020B0604020202020204" pitchFamily="34" charset="0"/>
                          <a:ea typeface="+mn-ea"/>
                          <a:cs typeface="Arial" panose="020B0604020202020204" pitchFamily="34" charset="0"/>
                        </a:rPr>
                        <a:t>6</a:t>
                      </a:r>
                      <a:endParaRPr lang="en-US" altLang="zh-CN" sz="2000" b="0" u="none" kern="1200" dirty="0">
                        <a:solidFill>
                          <a:schemeClr val="dk1"/>
                        </a:solidFill>
                        <a:latin typeface="Arial" panose="020B0604020202020204" pitchFamily="34" charset="0"/>
                        <a:ea typeface="+mn-ea"/>
                        <a:cs typeface="Arial" panose="020B0604020202020204" pitchFamily="34" charset="0"/>
                      </a:endParaRPr>
                    </a:p>
                  </a:txBody>
                  <a:tcPr anchor="ctr"/>
                </a:tc>
                <a:tc>
                  <a:txBody>
                    <a:bodyPr/>
                    <a:p>
                      <a:pPr marL="0" algn="ctr" defTabSz="914400" rtl="0" eaLnBrk="1" latinLnBrk="0" hangingPunct="1"/>
                      <a:r>
                        <a:rPr lang="en-US" altLang="zh-CN" sz="2000" b="0" u="none" kern="1200" dirty="0">
                          <a:solidFill>
                            <a:schemeClr val="dk1"/>
                          </a:solidFill>
                          <a:latin typeface="Arial" panose="020B0604020202020204" pitchFamily="34" charset="0"/>
                          <a:ea typeface="+mn-ea"/>
                          <a:cs typeface="Arial" panose="020B0604020202020204" pitchFamily="34" charset="0"/>
                        </a:rPr>
                        <a:t>21.46</a:t>
                      </a:r>
                      <a:endParaRPr lang="en-US" altLang="zh-CN" sz="2000" b="0" u="none" kern="1200" dirty="0">
                        <a:solidFill>
                          <a:schemeClr val="dk1"/>
                        </a:solidFill>
                        <a:latin typeface="Arial" panose="020B0604020202020204" pitchFamily="34" charset="0"/>
                        <a:ea typeface="+mn-ea"/>
                        <a:cs typeface="Arial" panose="020B0604020202020204" pitchFamily="34" charset="0"/>
                      </a:endParaRPr>
                    </a:p>
                  </a:txBody>
                  <a:tcPr anchor="ctr"/>
                </a:tc>
              </a:tr>
              <a:tr h="450850">
                <a:tc>
                  <a:txBody>
                    <a:bodyPr/>
                    <a:p>
                      <a:pPr marL="0" algn="ctr" defTabSz="914400" rtl="0" eaLnBrk="1" latinLnBrk="0" hangingPunct="1"/>
                      <a:r>
                        <a:rPr lang="en-US" sz="2000" b="0" u="none" kern="1200" dirty="0" err="1">
                          <a:solidFill>
                            <a:srgbClr val="00B050"/>
                          </a:solidFill>
                          <a:latin typeface="Arial" panose="020B0604020202020204" pitchFamily="34" charset="0"/>
                          <a:ea typeface="+mn-ea"/>
                          <a:cs typeface="Arial" panose="020B0604020202020204" pitchFamily="34" charset="0"/>
                        </a:rPr>
                        <a:t>DukeMTMC-reID</a:t>
                      </a:r>
                      <a:endParaRPr lang="en-US" sz="2000" b="0" u="none" kern="1200" dirty="0">
                        <a:solidFill>
                          <a:srgbClr val="00B050"/>
                        </a:solidFill>
                        <a:latin typeface="Arial" panose="020B0604020202020204" pitchFamily="34" charset="0"/>
                        <a:ea typeface="+mn-ea"/>
                        <a:cs typeface="Arial" panose="020B0604020202020204" pitchFamily="34" charset="0"/>
                      </a:endParaRPr>
                    </a:p>
                  </a:txBody>
                  <a:tcPr anchor="ctr"/>
                </a:tc>
                <a:tc>
                  <a:txBody>
                    <a:bodyPr/>
                    <a:p>
                      <a:pPr marL="0" algn="ctr" defTabSz="914400" rtl="0" eaLnBrk="1" latinLnBrk="0" hangingPunct="1"/>
                      <a:r>
                        <a:rPr lang="en-US" altLang="zh-CN" sz="2000" b="0" u="none" kern="1200" dirty="0">
                          <a:solidFill>
                            <a:schemeClr val="dk1"/>
                          </a:solidFill>
                          <a:latin typeface="Arial" panose="020B0604020202020204" pitchFamily="34" charset="0"/>
                          <a:ea typeface="+mn-ea"/>
                          <a:cs typeface="Arial" panose="020B0604020202020204" pitchFamily="34" charset="0"/>
                        </a:rPr>
                        <a:t>2017</a:t>
                      </a:r>
                      <a:endParaRPr lang="en-US" altLang="zh-CN" sz="2000" b="0" u="none" kern="1200" dirty="0">
                        <a:solidFill>
                          <a:schemeClr val="dk1"/>
                        </a:solidFill>
                        <a:latin typeface="Arial" panose="020B0604020202020204" pitchFamily="34" charset="0"/>
                        <a:ea typeface="+mn-ea"/>
                        <a:cs typeface="Arial" panose="020B0604020202020204" pitchFamily="34" charset="0"/>
                      </a:endParaRPr>
                    </a:p>
                  </a:txBody>
                  <a:tcPr anchor="ctr"/>
                </a:tc>
                <a:tc>
                  <a:txBody>
                    <a:bodyPr/>
                    <a:p>
                      <a:pPr marL="0" algn="ctr" defTabSz="914400" rtl="0" eaLnBrk="1" latinLnBrk="0" hangingPunct="1"/>
                      <a:r>
                        <a:rPr lang="en-US" altLang="zh-CN" sz="2000" b="0" u="none" kern="1200" dirty="0">
                          <a:solidFill>
                            <a:schemeClr val="dk1"/>
                          </a:solidFill>
                          <a:latin typeface="Arial" panose="020B0604020202020204" pitchFamily="34" charset="0"/>
                          <a:ea typeface="+mn-ea"/>
                          <a:cs typeface="Arial" panose="020B0604020202020204" pitchFamily="34" charset="0"/>
                        </a:rPr>
                        <a:t>1812</a:t>
                      </a:r>
                      <a:endParaRPr lang="en-US" altLang="zh-CN" sz="2000" b="0" u="none" kern="1200" dirty="0">
                        <a:solidFill>
                          <a:schemeClr val="dk1"/>
                        </a:solidFill>
                        <a:latin typeface="Arial" panose="020B0604020202020204" pitchFamily="34" charset="0"/>
                        <a:ea typeface="+mn-ea"/>
                        <a:cs typeface="Arial" panose="020B0604020202020204" pitchFamily="34" charset="0"/>
                      </a:endParaRPr>
                    </a:p>
                  </a:txBody>
                  <a:tcPr anchor="ctr"/>
                </a:tc>
                <a:tc>
                  <a:txBody>
                    <a:bodyPr/>
                    <a:p>
                      <a:pPr marL="0" algn="ctr" defTabSz="914400" rtl="0" eaLnBrk="1" latinLnBrk="0" hangingPunct="1"/>
                      <a:r>
                        <a:rPr lang="en-US" altLang="zh-CN" sz="2000" b="0" u="none" kern="1200" dirty="0">
                          <a:solidFill>
                            <a:schemeClr val="dk1"/>
                          </a:solidFill>
                          <a:latin typeface="Arial" panose="020B0604020202020204" pitchFamily="34" charset="0"/>
                          <a:ea typeface="+mn-ea"/>
                          <a:cs typeface="Arial" panose="020B0604020202020204" pitchFamily="34" charset="0"/>
                        </a:rPr>
                        <a:t>36441</a:t>
                      </a:r>
                      <a:endParaRPr lang="en-US" altLang="zh-CN" sz="2000" b="0" u="none" kern="1200" dirty="0">
                        <a:solidFill>
                          <a:schemeClr val="dk1"/>
                        </a:solidFill>
                        <a:latin typeface="Arial" panose="020B0604020202020204" pitchFamily="34" charset="0"/>
                        <a:ea typeface="+mn-ea"/>
                        <a:cs typeface="Arial" panose="020B0604020202020204" pitchFamily="34" charset="0"/>
                      </a:endParaRPr>
                    </a:p>
                  </a:txBody>
                  <a:tcPr anchor="ctr"/>
                </a:tc>
                <a:tc>
                  <a:txBody>
                    <a:bodyPr/>
                    <a:p>
                      <a:pPr marL="0" algn="ctr" defTabSz="914400" rtl="0" eaLnBrk="1" latinLnBrk="0" hangingPunct="1"/>
                      <a:r>
                        <a:rPr lang="en-US" altLang="zh-CN" sz="2000" b="0" u="none" kern="1200" dirty="0">
                          <a:solidFill>
                            <a:schemeClr val="dk1"/>
                          </a:solidFill>
                          <a:latin typeface="Arial" panose="020B0604020202020204" pitchFamily="34" charset="0"/>
                          <a:ea typeface="+mn-ea"/>
                          <a:cs typeface="Arial" panose="020B0604020202020204" pitchFamily="34" charset="0"/>
                        </a:rPr>
                        <a:t>8</a:t>
                      </a:r>
                      <a:endParaRPr lang="en-US" altLang="zh-CN" sz="2000" b="0" u="none" kern="1200" dirty="0">
                        <a:solidFill>
                          <a:schemeClr val="dk1"/>
                        </a:solidFill>
                        <a:latin typeface="Arial" panose="020B0604020202020204" pitchFamily="34" charset="0"/>
                        <a:ea typeface="+mn-ea"/>
                        <a:cs typeface="Arial" panose="020B0604020202020204" pitchFamily="34" charset="0"/>
                      </a:endParaRPr>
                    </a:p>
                  </a:txBody>
                  <a:tcPr anchor="ctr"/>
                </a:tc>
                <a:tc>
                  <a:txBody>
                    <a:bodyPr/>
                    <a:p>
                      <a:pPr marL="0" algn="ctr" defTabSz="914400" rtl="0" eaLnBrk="1" latinLnBrk="0" hangingPunct="1"/>
                      <a:r>
                        <a:rPr lang="en-US" altLang="zh-CN" sz="2000" b="0" u="none" kern="1200" dirty="0">
                          <a:solidFill>
                            <a:schemeClr val="dk1"/>
                          </a:solidFill>
                          <a:latin typeface="Arial" panose="020B0604020202020204" pitchFamily="34" charset="0"/>
                          <a:ea typeface="+mn-ea"/>
                          <a:cs typeface="Arial" panose="020B0604020202020204" pitchFamily="34" charset="0"/>
                        </a:rPr>
                        <a:t>20.11</a:t>
                      </a:r>
                      <a:endParaRPr lang="en-US" altLang="zh-CN" sz="2000" b="0" u="none" kern="1200" dirty="0">
                        <a:solidFill>
                          <a:schemeClr val="dk1"/>
                        </a:solidFill>
                        <a:latin typeface="Arial" panose="020B0604020202020204" pitchFamily="34" charset="0"/>
                        <a:ea typeface="+mn-ea"/>
                        <a:cs typeface="Arial" panose="020B0604020202020204" pitchFamily="34" charset="0"/>
                      </a:endParaRPr>
                    </a:p>
                  </a:txBody>
                  <a:tcPr anchor="ctr"/>
                </a:tc>
              </a:tr>
              <a:tr h="451485">
                <a:tc>
                  <a:txBody>
                    <a:bodyPr/>
                    <a:p>
                      <a:pPr marL="0" algn="ctr" defTabSz="914400" rtl="0" eaLnBrk="1" latinLnBrk="0" hangingPunct="1"/>
                      <a:r>
                        <a:rPr lang="en-US" sz="2000" b="0" u="none" kern="1200" dirty="0">
                          <a:solidFill>
                            <a:srgbClr val="00B050"/>
                          </a:solidFill>
                          <a:latin typeface="Arial" panose="020B0604020202020204" pitchFamily="34" charset="0"/>
                          <a:ea typeface="+mn-ea"/>
                          <a:cs typeface="Arial" panose="020B0604020202020204" pitchFamily="34" charset="0"/>
                        </a:rPr>
                        <a:t>Airport</a:t>
                      </a:r>
                      <a:endParaRPr lang="en-US" sz="2000" b="0" u="none" kern="1200" dirty="0">
                        <a:solidFill>
                          <a:srgbClr val="00B050"/>
                        </a:solidFill>
                        <a:latin typeface="Arial" panose="020B0604020202020204" pitchFamily="34" charset="0"/>
                        <a:ea typeface="+mn-ea"/>
                        <a:cs typeface="Arial" panose="020B0604020202020204" pitchFamily="34" charset="0"/>
                      </a:endParaRPr>
                    </a:p>
                  </a:txBody>
                  <a:tcPr anchor="ctr"/>
                </a:tc>
                <a:tc>
                  <a:txBody>
                    <a:bodyPr/>
                    <a:p>
                      <a:pPr marL="0" algn="ctr" defTabSz="914400" rtl="0" eaLnBrk="1" latinLnBrk="0" hangingPunct="1"/>
                      <a:r>
                        <a:rPr lang="en-US" altLang="zh-CN" sz="2000" b="0" u="none" kern="1200" dirty="0">
                          <a:solidFill>
                            <a:schemeClr val="dk1"/>
                          </a:solidFill>
                          <a:latin typeface="Arial" panose="020B0604020202020204" pitchFamily="34" charset="0"/>
                          <a:ea typeface="+mn-ea"/>
                          <a:cs typeface="Arial" panose="020B0604020202020204" pitchFamily="34" charset="0"/>
                        </a:rPr>
                        <a:t>2017</a:t>
                      </a:r>
                      <a:endParaRPr lang="en-US" altLang="zh-CN" sz="2000" b="0" u="none" kern="1200" dirty="0">
                        <a:solidFill>
                          <a:schemeClr val="dk1"/>
                        </a:solidFill>
                        <a:latin typeface="Arial" panose="020B0604020202020204" pitchFamily="34" charset="0"/>
                        <a:ea typeface="+mn-ea"/>
                        <a:cs typeface="Arial" panose="020B0604020202020204" pitchFamily="34" charset="0"/>
                      </a:endParaRPr>
                    </a:p>
                  </a:txBody>
                  <a:tcPr anchor="ctr"/>
                </a:tc>
                <a:tc>
                  <a:txBody>
                    <a:bodyPr/>
                    <a:p>
                      <a:pPr marL="0" algn="ctr" defTabSz="914400" rtl="0" eaLnBrk="1" latinLnBrk="0" hangingPunct="1"/>
                      <a:r>
                        <a:rPr lang="en-US" altLang="zh-CN" sz="2000" b="0" u="none" kern="1200" dirty="0">
                          <a:solidFill>
                            <a:schemeClr val="dk1"/>
                          </a:solidFill>
                          <a:latin typeface="Arial" panose="020B0604020202020204" pitchFamily="34" charset="0"/>
                          <a:ea typeface="+mn-ea"/>
                          <a:cs typeface="Arial" panose="020B0604020202020204" pitchFamily="34" charset="0"/>
                        </a:rPr>
                        <a:t>9651</a:t>
                      </a:r>
                      <a:endParaRPr lang="en-US" altLang="zh-CN" sz="2000" b="0" u="none" kern="1200" dirty="0">
                        <a:solidFill>
                          <a:schemeClr val="dk1"/>
                        </a:solidFill>
                        <a:latin typeface="Arial" panose="020B0604020202020204" pitchFamily="34" charset="0"/>
                        <a:ea typeface="+mn-ea"/>
                        <a:cs typeface="Arial" panose="020B0604020202020204" pitchFamily="34" charset="0"/>
                      </a:endParaRPr>
                    </a:p>
                  </a:txBody>
                  <a:tcPr anchor="ctr"/>
                </a:tc>
                <a:tc>
                  <a:txBody>
                    <a:bodyPr/>
                    <a:p>
                      <a:pPr marL="0" algn="ctr" defTabSz="914400" rtl="0" eaLnBrk="1" latinLnBrk="0" hangingPunct="1"/>
                      <a:r>
                        <a:rPr lang="en-US" altLang="zh-CN" sz="2000" b="0" u="none" kern="1200" dirty="0">
                          <a:solidFill>
                            <a:schemeClr val="dk1"/>
                          </a:solidFill>
                          <a:latin typeface="Arial" panose="020B0604020202020204" pitchFamily="34" charset="0"/>
                          <a:ea typeface="+mn-ea"/>
                          <a:cs typeface="Arial" panose="020B0604020202020204" pitchFamily="34" charset="0"/>
                        </a:rPr>
                        <a:t>39902</a:t>
                      </a:r>
                      <a:endParaRPr lang="en-US" altLang="zh-CN" sz="2000" b="0" u="none" kern="1200" dirty="0">
                        <a:solidFill>
                          <a:schemeClr val="dk1"/>
                        </a:solidFill>
                        <a:latin typeface="Arial" panose="020B0604020202020204" pitchFamily="34" charset="0"/>
                        <a:ea typeface="+mn-ea"/>
                        <a:cs typeface="Arial" panose="020B0604020202020204" pitchFamily="34" charset="0"/>
                      </a:endParaRPr>
                    </a:p>
                  </a:txBody>
                  <a:tcPr anchor="ctr"/>
                </a:tc>
                <a:tc>
                  <a:txBody>
                    <a:bodyPr/>
                    <a:p>
                      <a:pPr marL="0" algn="ctr" defTabSz="914400" rtl="0" eaLnBrk="1" latinLnBrk="0" hangingPunct="1"/>
                      <a:r>
                        <a:rPr lang="en-US" altLang="zh-CN" sz="2000" b="0" u="none" kern="1200" dirty="0">
                          <a:solidFill>
                            <a:schemeClr val="dk1"/>
                          </a:solidFill>
                          <a:latin typeface="Arial" panose="020B0604020202020204" pitchFamily="34" charset="0"/>
                          <a:ea typeface="+mn-ea"/>
                          <a:cs typeface="Arial" panose="020B0604020202020204" pitchFamily="34" charset="0"/>
                        </a:rPr>
                        <a:t>6</a:t>
                      </a:r>
                      <a:endParaRPr lang="en-US" altLang="zh-CN" sz="2000" b="0" u="none" kern="1200" dirty="0">
                        <a:solidFill>
                          <a:schemeClr val="dk1"/>
                        </a:solidFill>
                        <a:latin typeface="Arial" panose="020B0604020202020204" pitchFamily="34" charset="0"/>
                        <a:ea typeface="+mn-ea"/>
                        <a:cs typeface="Arial" panose="020B0604020202020204" pitchFamily="34" charset="0"/>
                      </a:endParaRPr>
                    </a:p>
                  </a:txBody>
                  <a:tcPr anchor="ctr"/>
                </a:tc>
                <a:tc>
                  <a:txBody>
                    <a:bodyPr/>
                    <a:p>
                      <a:pPr marL="0" algn="ctr" defTabSz="914400" rtl="0" eaLnBrk="1" latinLnBrk="0" hangingPunct="1"/>
                      <a:r>
                        <a:rPr lang="en-US" altLang="zh-CN" sz="2000" b="0" u="none" kern="1200" dirty="0">
                          <a:solidFill>
                            <a:schemeClr val="dk1"/>
                          </a:solidFill>
                          <a:latin typeface="Arial" panose="020B0604020202020204" pitchFamily="34" charset="0"/>
                          <a:ea typeface="+mn-ea"/>
                          <a:cs typeface="Arial" panose="020B0604020202020204" pitchFamily="34" charset="0"/>
                        </a:rPr>
                        <a:t>4.13</a:t>
                      </a:r>
                      <a:endParaRPr lang="en-US" altLang="zh-CN" sz="2000" b="0" u="none" kern="1200" dirty="0">
                        <a:solidFill>
                          <a:schemeClr val="dk1"/>
                        </a:solidFill>
                        <a:latin typeface="Arial" panose="020B0604020202020204" pitchFamily="34" charset="0"/>
                        <a:ea typeface="+mn-ea"/>
                        <a:cs typeface="Arial" panose="020B0604020202020204" pitchFamily="34" charset="0"/>
                      </a:endParaRPr>
                    </a:p>
                  </a:txBody>
                  <a:tcPr anchor="ctr"/>
                </a:tc>
              </a:tr>
              <a:tr h="450850">
                <a:tc>
                  <a:txBody>
                    <a:bodyPr/>
                    <a:p>
                      <a:pPr marL="0" algn="ctr" defTabSz="914400" rtl="0" eaLnBrk="1" latinLnBrk="0" hangingPunct="1"/>
                      <a:r>
                        <a:rPr lang="en-US" sz="2000" b="0" u="none" kern="1200" dirty="0">
                          <a:solidFill>
                            <a:srgbClr val="00B050"/>
                          </a:solidFill>
                          <a:latin typeface="Arial" panose="020B0604020202020204" pitchFamily="34" charset="0"/>
                          <a:ea typeface="+mn-ea"/>
                          <a:cs typeface="Arial" panose="020B0604020202020204" pitchFamily="34" charset="0"/>
                        </a:rPr>
                        <a:t>MSMT17</a:t>
                      </a:r>
                      <a:endParaRPr lang="en-US" sz="2000" b="0" u="none" kern="1200" dirty="0">
                        <a:solidFill>
                          <a:srgbClr val="00B050"/>
                        </a:solidFill>
                        <a:latin typeface="Arial" panose="020B0604020202020204" pitchFamily="34" charset="0"/>
                        <a:ea typeface="+mn-ea"/>
                        <a:cs typeface="Arial" panose="020B0604020202020204" pitchFamily="34" charset="0"/>
                      </a:endParaRPr>
                    </a:p>
                  </a:txBody>
                  <a:tcPr anchor="ctr"/>
                </a:tc>
                <a:tc>
                  <a:txBody>
                    <a:bodyPr/>
                    <a:p>
                      <a:pPr marL="0" algn="ctr" defTabSz="914400" rtl="0" eaLnBrk="1" latinLnBrk="0" hangingPunct="1"/>
                      <a:r>
                        <a:rPr lang="en-US" altLang="zh-CN" sz="2000" b="0" u="none" kern="1200" dirty="0">
                          <a:solidFill>
                            <a:schemeClr val="dk1"/>
                          </a:solidFill>
                          <a:latin typeface="Arial" panose="020B0604020202020204" pitchFamily="34" charset="0"/>
                          <a:ea typeface="+mn-ea"/>
                          <a:cs typeface="Arial" panose="020B0604020202020204" pitchFamily="34" charset="0"/>
                        </a:rPr>
                        <a:t>2018</a:t>
                      </a:r>
                      <a:endParaRPr lang="en-US" altLang="zh-CN" sz="2000" b="0" u="none" kern="1200" dirty="0">
                        <a:solidFill>
                          <a:schemeClr val="dk1"/>
                        </a:solidFill>
                        <a:latin typeface="Arial" panose="020B0604020202020204" pitchFamily="34" charset="0"/>
                        <a:ea typeface="+mn-ea"/>
                        <a:cs typeface="Arial" panose="020B0604020202020204" pitchFamily="34" charset="0"/>
                      </a:endParaRPr>
                    </a:p>
                  </a:txBody>
                  <a:tcPr anchor="ctr"/>
                </a:tc>
                <a:tc>
                  <a:txBody>
                    <a:bodyPr/>
                    <a:p>
                      <a:pPr marL="0" algn="ctr" defTabSz="914400" rtl="0" eaLnBrk="1" latinLnBrk="0" hangingPunct="1"/>
                      <a:r>
                        <a:rPr lang="en-US" altLang="zh-CN" sz="2000" b="0" u="none" kern="1200" dirty="0">
                          <a:solidFill>
                            <a:schemeClr val="dk1"/>
                          </a:solidFill>
                          <a:latin typeface="Arial" panose="020B0604020202020204" pitchFamily="34" charset="0"/>
                          <a:ea typeface="+mn-ea"/>
                          <a:cs typeface="Arial" panose="020B0604020202020204" pitchFamily="34" charset="0"/>
                        </a:rPr>
                        <a:t>4101</a:t>
                      </a:r>
                      <a:endParaRPr lang="en-US" altLang="zh-CN" sz="2000" b="0" u="none" kern="1200" dirty="0">
                        <a:solidFill>
                          <a:schemeClr val="dk1"/>
                        </a:solidFill>
                        <a:latin typeface="Arial" panose="020B0604020202020204" pitchFamily="34" charset="0"/>
                        <a:ea typeface="+mn-ea"/>
                        <a:cs typeface="Arial" panose="020B0604020202020204" pitchFamily="34" charset="0"/>
                      </a:endParaRPr>
                    </a:p>
                  </a:txBody>
                  <a:tcPr anchor="ctr"/>
                </a:tc>
                <a:tc>
                  <a:txBody>
                    <a:bodyPr/>
                    <a:p>
                      <a:pPr marL="0" algn="ctr" defTabSz="914400" rtl="0" eaLnBrk="1" latinLnBrk="0" hangingPunct="1"/>
                      <a:r>
                        <a:rPr lang="en-US" altLang="zh-CN" sz="2000" b="0" u="none" kern="1200" dirty="0">
                          <a:solidFill>
                            <a:schemeClr val="dk1"/>
                          </a:solidFill>
                          <a:latin typeface="Arial" panose="020B0604020202020204" pitchFamily="34" charset="0"/>
                          <a:ea typeface="+mn-ea"/>
                          <a:cs typeface="Arial" panose="020B0604020202020204" pitchFamily="34" charset="0"/>
                        </a:rPr>
                        <a:t>126441</a:t>
                      </a:r>
                      <a:endParaRPr lang="en-US" altLang="zh-CN" sz="2000" b="0" u="none" kern="1200" dirty="0">
                        <a:solidFill>
                          <a:schemeClr val="dk1"/>
                        </a:solidFill>
                        <a:latin typeface="Arial" panose="020B0604020202020204" pitchFamily="34" charset="0"/>
                        <a:ea typeface="+mn-ea"/>
                        <a:cs typeface="Arial" panose="020B0604020202020204" pitchFamily="34" charset="0"/>
                      </a:endParaRPr>
                    </a:p>
                  </a:txBody>
                  <a:tcPr anchor="ctr"/>
                </a:tc>
                <a:tc>
                  <a:txBody>
                    <a:bodyPr/>
                    <a:p>
                      <a:pPr marL="0" algn="ctr" defTabSz="914400" rtl="0" eaLnBrk="1" latinLnBrk="0" hangingPunct="1"/>
                      <a:r>
                        <a:rPr lang="en-US" altLang="zh-CN" sz="2000" b="0" u="none" kern="1200" dirty="0">
                          <a:solidFill>
                            <a:schemeClr val="dk1"/>
                          </a:solidFill>
                          <a:latin typeface="Arial" panose="020B0604020202020204" pitchFamily="34" charset="0"/>
                          <a:ea typeface="+mn-ea"/>
                          <a:cs typeface="Arial" panose="020B0604020202020204" pitchFamily="34" charset="0"/>
                        </a:rPr>
                        <a:t>15</a:t>
                      </a:r>
                      <a:endParaRPr lang="en-US" altLang="zh-CN" sz="2000" b="0" u="none" kern="1200" dirty="0">
                        <a:solidFill>
                          <a:schemeClr val="dk1"/>
                        </a:solidFill>
                        <a:latin typeface="Arial" panose="020B0604020202020204" pitchFamily="34" charset="0"/>
                        <a:ea typeface="+mn-ea"/>
                        <a:cs typeface="Arial" panose="020B0604020202020204" pitchFamily="34" charset="0"/>
                      </a:endParaRPr>
                    </a:p>
                  </a:txBody>
                  <a:tcPr anchor="ctr"/>
                </a:tc>
                <a:tc>
                  <a:txBody>
                    <a:bodyPr/>
                    <a:p>
                      <a:pPr marL="0" algn="ctr" defTabSz="914400" rtl="0" eaLnBrk="1" latinLnBrk="0" hangingPunct="1"/>
                      <a:r>
                        <a:rPr lang="en-US" altLang="zh-CN" sz="2000" b="0" u="none" kern="1200" dirty="0">
                          <a:solidFill>
                            <a:schemeClr val="dk1"/>
                          </a:solidFill>
                          <a:latin typeface="Arial" panose="020B0604020202020204" pitchFamily="34" charset="0"/>
                          <a:ea typeface="+mn-ea"/>
                          <a:cs typeface="Arial" panose="020B0604020202020204" pitchFamily="34" charset="0"/>
                        </a:rPr>
                        <a:t>30.83</a:t>
                      </a:r>
                      <a:endParaRPr lang="en-US" altLang="zh-CN" sz="2000" b="0" u="none" kern="1200" dirty="0">
                        <a:solidFill>
                          <a:schemeClr val="dk1"/>
                        </a:solidFill>
                        <a:latin typeface="Arial" panose="020B0604020202020204" pitchFamily="34" charset="0"/>
                        <a:ea typeface="+mn-ea"/>
                        <a:cs typeface="Arial" panose="020B0604020202020204" pitchFamily="34" charset="0"/>
                      </a:endParaRPr>
                    </a:p>
                  </a:txBody>
                  <a:tcPr anchor="ctr"/>
                </a:tc>
              </a:tr>
            </a:tbl>
          </a:graphicData>
        </a:graphic>
      </p:graphicFrame>
      <p:sp>
        <p:nvSpPr>
          <p:cNvPr id="4" name="文本框 3"/>
          <p:cNvSpPr txBox="1"/>
          <p:nvPr/>
        </p:nvSpPr>
        <p:spPr>
          <a:xfrm>
            <a:off x="1152525" y="4431030"/>
            <a:ext cx="9733280" cy="922020"/>
          </a:xfrm>
          <a:prstGeom prst="rect">
            <a:avLst/>
          </a:prstGeom>
          <a:noFill/>
          <a:ln w="28575">
            <a:solidFill>
              <a:srgbClr val="FF0000"/>
            </a:solidFill>
          </a:ln>
        </p:spPr>
        <p:txBody>
          <a:bodyPr wrap="square" rtlCol="0">
            <a:spAutoFit/>
          </a:bodyPr>
          <a:p>
            <a:endParaRPr lang="zh-CN" altLang="en-US"/>
          </a:p>
          <a:p>
            <a:endParaRPr lang="zh-CN" altLang="en-US"/>
          </a:p>
          <a:p>
            <a:endParaRPr lang="zh-CN" altLang="en-US"/>
          </a:p>
        </p:txBody>
      </p:sp>
      <p:sp>
        <p:nvSpPr>
          <p:cNvPr id="5" name="文本框 4"/>
          <p:cNvSpPr txBox="1"/>
          <p:nvPr/>
        </p:nvSpPr>
        <p:spPr>
          <a:xfrm>
            <a:off x="1177925" y="5752465"/>
            <a:ext cx="9763125" cy="645160"/>
          </a:xfrm>
          <a:prstGeom prst="rect">
            <a:avLst/>
          </a:prstGeom>
          <a:noFill/>
          <a:ln w="28575">
            <a:solidFill>
              <a:srgbClr val="FF0000"/>
            </a:solidFill>
          </a:ln>
        </p:spPr>
        <p:txBody>
          <a:bodyPr wrap="square" rtlCol="0">
            <a:spAutoFit/>
          </a:bodyPr>
          <a:p>
            <a:endParaRPr lang="zh-CN" altLang="en-US"/>
          </a:p>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73C47ACF-8227-4572-A8CE-2692C7265869}" type="slidenum">
              <a:rPr lang="zh-CN" altLang="en-US" smtClean="0"/>
            </a:fld>
            <a:endParaRPr lang="zh-CN" altLang="en-US"/>
          </a:p>
        </p:txBody>
      </p:sp>
      <p:sp>
        <p:nvSpPr>
          <p:cNvPr id="13" name="任意多边形 12"/>
          <p:cNvSpPr/>
          <p:nvPr/>
        </p:nvSpPr>
        <p:spPr>
          <a:xfrm>
            <a:off x="652780" y="925195"/>
            <a:ext cx="10259060" cy="100330"/>
          </a:xfrm>
          <a:custGeom>
            <a:avLst/>
            <a:gdLst>
              <a:gd name="A1" fmla="val 585"/>
              <a:gd name="A3" fmla="val 0"/>
              <a:gd name="G0" fmla="+- A1 0 0"/>
            </a:gdLst>
            <a:ahLst/>
            <a:cxnLst/>
            <a:pathLst>
              <a:path w="1000" h="1000" stroke="0">
                <a:moveTo>
                  <a:pt x="0" y="0"/>
                </a:moveTo>
                <a:lnTo>
                  <a:pt x="585" y="0"/>
                </a:lnTo>
                <a:lnTo>
                  <a:pt x="585" y="1000"/>
                </a:lnTo>
                <a:lnTo>
                  <a:pt x="0" y="1000"/>
                </a:lnTo>
                <a:close/>
              </a:path>
              <a:path w="1000" h="1000">
                <a:moveTo>
                  <a:pt x="0" y="0"/>
                </a:moveTo>
                <a:lnTo>
                  <a:pt x="1000" y="0"/>
                </a:lnTo>
              </a:path>
            </a:pathLst>
          </a:custGeom>
          <a:solidFill>
            <a:srgbClr val="CC0000"/>
          </a:solidFill>
          <a:ln w="9525" cap="flat" cmpd="sng">
            <a:solidFill>
              <a:srgbClr val="CC0000"/>
            </a:solidFill>
            <a:prstDash val="solid"/>
            <a:bevel/>
            <a:headEnd type="none" w="med" len="med"/>
            <a:tailEnd type="none" w="med" len="med"/>
          </a:ln>
        </p:spPr>
        <p:txBody>
          <a:bodyPr/>
          <a:p>
            <a:pPr algn="l"/>
            <a:endParaRPr b="0">
              <a:solidFill>
                <a:srgbClr val="000000"/>
              </a:solidFill>
              <a:latin typeface="Times New Roman" panose="02020603050405020304" charset="0"/>
            </a:endParaRPr>
          </a:p>
        </p:txBody>
      </p:sp>
      <p:sp>
        <p:nvSpPr>
          <p:cNvPr id="15" name="文本框 14"/>
          <p:cNvSpPr txBox="1"/>
          <p:nvPr/>
        </p:nvSpPr>
        <p:spPr>
          <a:xfrm>
            <a:off x="652780" y="318770"/>
            <a:ext cx="9979025" cy="706755"/>
          </a:xfrm>
          <a:prstGeom prst="rect">
            <a:avLst/>
          </a:prstGeom>
          <a:noFill/>
        </p:spPr>
        <p:txBody>
          <a:bodyPr wrap="square" rtlCol="0">
            <a:spAutoFit/>
          </a:bodyPr>
          <a:p>
            <a:r>
              <a:rPr lang="en-US" altLang="zh-CN" sz="4000" dirty="0">
                <a:solidFill>
                  <a:srgbClr val="FF0000"/>
                </a:solidFill>
                <a:latin typeface="微软雅黑" panose="020B0503020204020204" charset="-122"/>
                <a:ea typeface="微软雅黑" panose="020B0503020204020204" charset="-122"/>
                <a:sym typeface="Arial" panose="020B0604020202020204" pitchFamily="34" charset="0"/>
              </a:rPr>
              <a:t>Evaluation </a:t>
            </a:r>
            <a:endParaRPr lang="en-US" altLang="zh-CN" sz="4000" b="1" dirty="0">
              <a:solidFill>
                <a:srgbClr val="FF0000"/>
              </a:solidFill>
              <a:latin typeface="微软雅黑" panose="020B0503020204020204" charset="-122"/>
              <a:ea typeface="微软雅黑" panose="020B0503020204020204" charset="-122"/>
              <a:sym typeface="Arial" panose="020B0604020202020204" pitchFamily="34" charset="0"/>
            </a:endParaRPr>
          </a:p>
        </p:txBody>
      </p:sp>
      <p:sp>
        <p:nvSpPr>
          <p:cNvPr id="4" name="文本框 3"/>
          <p:cNvSpPr txBox="1"/>
          <p:nvPr/>
        </p:nvSpPr>
        <p:spPr>
          <a:xfrm>
            <a:off x="936625" y="1393825"/>
            <a:ext cx="4534535" cy="1014730"/>
          </a:xfrm>
          <a:prstGeom prst="rect">
            <a:avLst/>
          </a:prstGeom>
          <a:noFill/>
        </p:spPr>
        <p:txBody>
          <a:bodyPr wrap="square" rtlCol="0" anchor="t">
            <a:spAutoFit/>
          </a:bodyPr>
          <a:p>
            <a:pPr>
              <a:lnSpc>
                <a:spcPct val="150000"/>
              </a:lnSpc>
            </a:pPr>
            <a:r>
              <a:rPr lang="en-US" altLang="zh-CN" sz="2000" b="1" dirty="0">
                <a:latin typeface="微软雅黑" panose="020B0503020204020204" charset="-122"/>
                <a:ea typeface="微软雅黑" panose="020B0503020204020204" charset="-122"/>
                <a:cs typeface="微软雅黑" panose="020B0503020204020204" charset="-122"/>
                <a:sym typeface="+mn-ea"/>
              </a:rPr>
              <a:t>Rank-n</a:t>
            </a:r>
            <a:r>
              <a:rPr lang="zh-CN" altLang="en-US" sz="2000" b="1" dirty="0">
                <a:latin typeface="微软雅黑" panose="020B0503020204020204" charset="-122"/>
                <a:ea typeface="微软雅黑" panose="020B0503020204020204" charset="-122"/>
                <a:cs typeface="微软雅黑" panose="020B0503020204020204" charset="-122"/>
                <a:sym typeface="+mn-ea"/>
              </a:rPr>
              <a:t>：</a:t>
            </a:r>
            <a:r>
              <a:rPr lang="zh-CN" altLang="zh-CN" sz="2000" dirty="0">
                <a:latin typeface="微软雅黑" panose="020B0503020204020204" charset="-122"/>
                <a:ea typeface="微软雅黑" panose="020B0503020204020204" charset="-122"/>
                <a:cs typeface="微软雅黑" panose="020B0503020204020204" charset="-122"/>
                <a:sym typeface="+mn-ea"/>
              </a:rPr>
              <a:t>Rank-</a:t>
            </a:r>
            <a:r>
              <a:rPr lang="en-US" altLang="zh-CN" sz="2000" dirty="0">
                <a:latin typeface="微软雅黑" panose="020B0503020204020204" charset="-122"/>
                <a:ea typeface="微软雅黑" panose="020B0503020204020204" charset="-122"/>
                <a:cs typeface="微软雅黑" panose="020B0503020204020204" charset="-122"/>
                <a:sym typeface="+mn-ea"/>
              </a:rPr>
              <a:t>n</a:t>
            </a:r>
            <a:r>
              <a:rPr lang="zh-CN" altLang="zh-CN" sz="2000" dirty="0">
                <a:latin typeface="微软雅黑" panose="020B0503020204020204" charset="-122"/>
                <a:ea typeface="微软雅黑" panose="020B0503020204020204" charset="-122"/>
                <a:cs typeface="微软雅黑" panose="020B0503020204020204" charset="-122"/>
                <a:sym typeface="+mn-ea"/>
              </a:rPr>
              <a:t>  Accuracy</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b="1" dirty="0">
                <a:latin typeface="微软雅黑" panose="020B0503020204020204" charset="-122"/>
                <a:ea typeface="微软雅黑" panose="020B0503020204020204" charset="-122"/>
                <a:cs typeface="微软雅黑" panose="020B0503020204020204" charset="-122"/>
                <a:sym typeface="+mn-ea"/>
              </a:rPr>
              <a:t>mAP</a:t>
            </a:r>
            <a:r>
              <a:rPr lang="zh-CN" altLang="en-US" sz="2000" b="1" dirty="0">
                <a:latin typeface="微软雅黑" panose="020B0503020204020204" charset="-122"/>
                <a:ea typeface="微软雅黑" panose="020B0503020204020204" charset="-122"/>
                <a:cs typeface="微软雅黑" panose="020B0503020204020204" charset="-122"/>
                <a:sym typeface="+mn-ea"/>
              </a:rPr>
              <a:t>：</a:t>
            </a:r>
            <a:r>
              <a:rPr lang="zh-CN" altLang="zh-CN" sz="2000" dirty="0">
                <a:latin typeface="微软雅黑" panose="020B0503020204020204" charset="-122"/>
                <a:ea typeface="微软雅黑" panose="020B0503020204020204" charset="-122"/>
                <a:cs typeface="微软雅黑" panose="020B0503020204020204" charset="-122"/>
                <a:sym typeface="+mn-ea"/>
              </a:rPr>
              <a:t>Mean Average Precision</a:t>
            </a:r>
            <a:r>
              <a:rPr lang="zh-CN" altLang="zh-CN" dirty="0">
                <a:solidFill>
                  <a:schemeClr val="bg1"/>
                </a:solidFill>
                <a:latin typeface="Book Antiqua" panose="02040602050305030304" pitchFamily="18" charset="0"/>
                <a:sym typeface="+mn-ea"/>
              </a:rPr>
              <a:t>）</a:t>
            </a:r>
            <a:endParaRPr lang="zh-CN" altLang="en-US"/>
          </a:p>
        </p:txBody>
      </p:sp>
      <p:pic>
        <p:nvPicPr>
          <p:cNvPr id="11268" name="图片 20"/>
          <p:cNvPicPr>
            <a:picLocks noChangeAspect="1"/>
          </p:cNvPicPr>
          <p:nvPr/>
        </p:nvPicPr>
        <p:blipFill>
          <a:blip r:embed="rId1"/>
          <a:stretch>
            <a:fillRect/>
          </a:stretch>
        </p:blipFill>
        <p:spPr>
          <a:xfrm>
            <a:off x="652463" y="2904173"/>
            <a:ext cx="581025" cy="1162050"/>
          </a:xfrm>
          <a:prstGeom prst="rect">
            <a:avLst/>
          </a:prstGeom>
          <a:noFill/>
          <a:ln w="9525">
            <a:noFill/>
          </a:ln>
        </p:spPr>
      </p:pic>
      <p:pic>
        <p:nvPicPr>
          <p:cNvPr id="11269" name="图片 21"/>
          <p:cNvPicPr>
            <a:picLocks noChangeAspect="1"/>
          </p:cNvPicPr>
          <p:nvPr/>
        </p:nvPicPr>
        <p:blipFill>
          <a:blip r:embed="rId2"/>
          <a:stretch>
            <a:fillRect/>
          </a:stretch>
        </p:blipFill>
        <p:spPr>
          <a:xfrm>
            <a:off x="1647190" y="2904173"/>
            <a:ext cx="582613" cy="1162050"/>
          </a:xfrm>
          <a:prstGeom prst="rect">
            <a:avLst/>
          </a:prstGeom>
          <a:noFill/>
          <a:ln w="9525">
            <a:noFill/>
          </a:ln>
        </p:spPr>
      </p:pic>
      <p:pic>
        <p:nvPicPr>
          <p:cNvPr id="11270" name="图片 22"/>
          <p:cNvPicPr>
            <a:picLocks noChangeAspect="1"/>
          </p:cNvPicPr>
          <p:nvPr/>
        </p:nvPicPr>
        <p:blipFill>
          <a:blip r:embed="rId3"/>
          <a:stretch>
            <a:fillRect/>
          </a:stretch>
        </p:blipFill>
        <p:spPr>
          <a:xfrm>
            <a:off x="2387918" y="2904173"/>
            <a:ext cx="581025" cy="1163637"/>
          </a:xfrm>
          <a:prstGeom prst="rect">
            <a:avLst/>
          </a:prstGeom>
          <a:noFill/>
          <a:ln w="9525">
            <a:noFill/>
          </a:ln>
        </p:spPr>
      </p:pic>
      <p:pic>
        <p:nvPicPr>
          <p:cNvPr id="11271" name="图片 23"/>
          <p:cNvPicPr>
            <a:picLocks noChangeAspect="1"/>
          </p:cNvPicPr>
          <p:nvPr/>
        </p:nvPicPr>
        <p:blipFill>
          <a:blip r:embed="rId4"/>
          <a:stretch>
            <a:fillRect/>
          </a:stretch>
        </p:blipFill>
        <p:spPr>
          <a:xfrm>
            <a:off x="3137535" y="2902903"/>
            <a:ext cx="581025" cy="1163637"/>
          </a:xfrm>
          <a:prstGeom prst="rect">
            <a:avLst/>
          </a:prstGeom>
          <a:noFill/>
          <a:ln w="9525">
            <a:noFill/>
          </a:ln>
        </p:spPr>
      </p:pic>
      <p:pic>
        <p:nvPicPr>
          <p:cNvPr id="11272" name="图片 24"/>
          <p:cNvPicPr>
            <a:picLocks noChangeAspect="1"/>
          </p:cNvPicPr>
          <p:nvPr/>
        </p:nvPicPr>
        <p:blipFill>
          <a:blip r:embed="rId5"/>
          <a:stretch>
            <a:fillRect/>
          </a:stretch>
        </p:blipFill>
        <p:spPr>
          <a:xfrm>
            <a:off x="4644073" y="2902903"/>
            <a:ext cx="581025" cy="1162050"/>
          </a:xfrm>
          <a:prstGeom prst="rect">
            <a:avLst/>
          </a:prstGeom>
          <a:noFill/>
          <a:ln w="9525">
            <a:noFill/>
          </a:ln>
        </p:spPr>
      </p:pic>
      <p:pic>
        <p:nvPicPr>
          <p:cNvPr id="11273" name="图片 25"/>
          <p:cNvPicPr>
            <a:picLocks noChangeAspect="1"/>
          </p:cNvPicPr>
          <p:nvPr/>
        </p:nvPicPr>
        <p:blipFill>
          <a:blip r:embed="rId6"/>
          <a:stretch>
            <a:fillRect/>
          </a:stretch>
        </p:blipFill>
        <p:spPr>
          <a:xfrm>
            <a:off x="3888740" y="2904173"/>
            <a:ext cx="582613" cy="1163637"/>
          </a:xfrm>
          <a:prstGeom prst="rect">
            <a:avLst/>
          </a:prstGeom>
          <a:noFill/>
          <a:ln w="9525">
            <a:noFill/>
          </a:ln>
        </p:spPr>
      </p:pic>
      <p:sp>
        <p:nvSpPr>
          <p:cNvPr id="41" name="右箭头 40"/>
          <p:cNvSpPr/>
          <p:nvPr/>
        </p:nvSpPr>
        <p:spPr>
          <a:xfrm>
            <a:off x="1307465" y="3618548"/>
            <a:ext cx="242888" cy="293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516255" rtl="0" eaLnBrk="0" fontAlgn="base" latinLnBrk="0" hangingPunct="0">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mn-lt"/>
              <a:ea typeface="+mn-ea"/>
              <a:cs typeface="+mn-cs"/>
            </a:endParaRPr>
          </a:p>
        </p:txBody>
      </p:sp>
      <p:sp>
        <p:nvSpPr>
          <p:cNvPr id="7" name="文本框 6"/>
          <p:cNvSpPr txBox="1"/>
          <p:nvPr/>
        </p:nvSpPr>
        <p:spPr>
          <a:xfrm>
            <a:off x="652780" y="4067810"/>
            <a:ext cx="581660" cy="368300"/>
          </a:xfrm>
          <a:prstGeom prst="rect">
            <a:avLst/>
          </a:prstGeom>
          <a:noFill/>
        </p:spPr>
        <p:txBody>
          <a:bodyPr wrap="square" rtlCol="0">
            <a:spAutoFit/>
          </a:bodyPr>
          <a:p>
            <a:r>
              <a:rPr lang="en-US" altLang="zh-CN"/>
              <a:t>P1</a:t>
            </a:r>
            <a:endParaRPr lang="en-US" altLang="zh-CN"/>
          </a:p>
        </p:txBody>
      </p:sp>
      <p:sp>
        <p:nvSpPr>
          <p:cNvPr id="8" name="文本框 7"/>
          <p:cNvSpPr txBox="1"/>
          <p:nvPr/>
        </p:nvSpPr>
        <p:spPr>
          <a:xfrm>
            <a:off x="1762125" y="4065270"/>
            <a:ext cx="353060" cy="368300"/>
          </a:xfrm>
          <a:prstGeom prst="rect">
            <a:avLst/>
          </a:prstGeom>
          <a:noFill/>
        </p:spPr>
        <p:txBody>
          <a:bodyPr wrap="square" rtlCol="0">
            <a:spAutoFit/>
          </a:bodyPr>
          <a:p>
            <a:r>
              <a:rPr lang="en-US" altLang="zh-CN"/>
              <a:t>1</a:t>
            </a:r>
            <a:endParaRPr lang="en-US" altLang="zh-CN"/>
          </a:p>
        </p:txBody>
      </p:sp>
      <p:sp>
        <p:nvSpPr>
          <p:cNvPr id="9" name="文本框 8"/>
          <p:cNvSpPr txBox="1"/>
          <p:nvPr/>
        </p:nvSpPr>
        <p:spPr>
          <a:xfrm>
            <a:off x="2501900" y="4065270"/>
            <a:ext cx="353060" cy="368300"/>
          </a:xfrm>
          <a:prstGeom prst="rect">
            <a:avLst/>
          </a:prstGeom>
          <a:noFill/>
        </p:spPr>
        <p:txBody>
          <a:bodyPr wrap="square" rtlCol="0">
            <a:spAutoFit/>
          </a:bodyPr>
          <a:p>
            <a:r>
              <a:rPr lang="en-US" altLang="zh-CN"/>
              <a:t>3</a:t>
            </a:r>
            <a:endParaRPr lang="en-US" altLang="zh-CN"/>
          </a:p>
        </p:txBody>
      </p:sp>
      <p:sp>
        <p:nvSpPr>
          <p:cNvPr id="10" name="文本框 9"/>
          <p:cNvSpPr txBox="1"/>
          <p:nvPr/>
        </p:nvSpPr>
        <p:spPr>
          <a:xfrm>
            <a:off x="3249930" y="4065270"/>
            <a:ext cx="356235" cy="368300"/>
          </a:xfrm>
          <a:prstGeom prst="rect">
            <a:avLst/>
          </a:prstGeom>
          <a:noFill/>
        </p:spPr>
        <p:txBody>
          <a:bodyPr wrap="square" rtlCol="0">
            <a:spAutoFit/>
          </a:bodyPr>
          <a:p>
            <a:r>
              <a:rPr lang="en-US" altLang="zh-CN"/>
              <a:t>5</a:t>
            </a:r>
            <a:endParaRPr lang="en-US" altLang="zh-CN"/>
          </a:p>
        </p:txBody>
      </p:sp>
      <p:sp>
        <p:nvSpPr>
          <p:cNvPr id="11" name="文本框 10"/>
          <p:cNvSpPr txBox="1"/>
          <p:nvPr/>
        </p:nvSpPr>
        <p:spPr>
          <a:xfrm>
            <a:off x="4003675" y="4065270"/>
            <a:ext cx="353060" cy="368300"/>
          </a:xfrm>
          <a:prstGeom prst="rect">
            <a:avLst/>
          </a:prstGeom>
          <a:noFill/>
        </p:spPr>
        <p:txBody>
          <a:bodyPr wrap="square" rtlCol="0">
            <a:spAutoFit/>
          </a:bodyPr>
          <a:p>
            <a:r>
              <a:rPr lang="en-US" altLang="zh-CN"/>
              <a:t>8</a:t>
            </a:r>
            <a:endParaRPr lang="en-US" altLang="zh-CN"/>
          </a:p>
        </p:txBody>
      </p:sp>
      <p:sp>
        <p:nvSpPr>
          <p:cNvPr id="12" name="文本框 11"/>
          <p:cNvSpPr txBox="1"/>
          <p:nvPr/>
        </p:nvSpPr>
        <p:spPr>
          <a:xfrm>
            <a:off x="4701540" y="4065270"/>
            <a:ext cx="467360" cy="368300"/>
          </a:xfrm>
          <a:prstGeom prst="rect">
            <a:avLst/>
          </a:prstGeom>
          <a:noFill/>
        </p:spPr>
        <p:txBody>
          <a:bodyPr wrap="square" rtlCol="0">
            <a:spAutoFit/>
          </a:bodyPr>
          <a:p>
            <a:r>
              <a:rPr lang="en-US" altLang="zh-CN"/>
              <a:t>10</a:t>
            </a:r>
            <a:endParaRPr lang="en-US" altLang="zh-CN"/>
          </a:p>
        </p:txBody>
      </p:sp>
      <p:pic>
        <p:nvPicPr>
          <p:cNvPr id="11274" name="图片 26"/>
          <p:cNvPicPr>
            <a:picLocks noChangeAspect="1"/>
          </p:cNvPicPr>
          <p:nvPr/>
        </p:nvPicPr>
        <p:blipFill>
          <a:blip r:embed="rId7"/>
          <a:stretch>
            <a:fillRect/>
          </a:stretch>
        </p:blipFill>
        <p:spPr>
          <a:xfrm>
            <a:off x="652463" y="4653598"/>
            <a:ext cx="581025" cy="1162050"/>
          </a:xfrm>
          <a:prstGeom prst="rect">
            <a:avLst/>
          </a:prstGeom>
          <a:noFill/>
          <a:ln w="9525">
            <a:noFill/>
          </a:ln>
        </p:spPr>
      </p:pic>
      <p:pic>
        <p:nvPicPr>
          <p:cNvPr id="11275" name="图片 27"/>
          <p:cNvPicPr>
            <a:picLocks noChangeAspect="1"/>
          </p:cNvPicPr>
          <p:nvPr/>
        </p:nvPicPr>
        <p:blipFill>
          <a:blip r:embed="rId8"/>
          <a:stretch>
            <a:fillRect/>
          </a:stretch>
        </p:blipFill>
        <p:spPr>
          <a:xfrm>
            <a:off x="1647190" y="4653598"/>
            <a:ext cx="582613" cy="1162050"/>
          </a:xfrm>
          <a:prstGeom prst="rect">
            <a:avLst/>
          </a:prstGeom>
          <a:noFill/>
          <a:ln w="9525">
            <a:noFill/>
          </a:ln>
        </p:spPr>
      </p:pic>
      <p:pic>
        <p:nvPicPr>
          <p:cNvPr id="11276" name="图片 28"/>
          <p:cNvPicPr>
            <a:picLocks noChangeAspect="1"/>
          </p:cNvPicPr>
          <p:nvPr/>
        </p:nvPicPr>
        <p:blipFill>
          <a:blip r:embed="rId9"/>
          <a:stretch>
            <a:fillRect/>
          </a:stretch>
        </p:blipFill>
        <p:spPr>
          <a:xfrm>
            <a:off x="2386330" y="4653598"/>
            <a:ext cx="582613" cy="1163637"/>
          </a:xfrm>
          <a:prstGeom prst="rect">
            <a:avLst/>
          </a:prstGeom>
          <a:noFill/>
          <a:ln w="9525">
            <a:noFill/>
          </a:ln>
        </p:spPr>
      </p:pic>
      <p:pic>
        <p:nvPicPr>
          <p:cNvPr id="11277" name="图片 29"/>
          <p:cNvPicPr>
            <a:picLocks noChangeAspect="1"/>
          </p:cNvPicPr>
          <p:nvPr/>
        </p:nvPicPr>
        <p:blipFill>
          <a:blip r:embed="rId10"/>
          <a:stretch>
            <a:fillRect/>
          </a:stretch>
        </p:blipFill>
        <p:spPr>
          <a:xfrm>
            <a:off x="3137535" y="4652328"/>
            <a:ext cx="582613" cy="1163637"/>
          </a:xfrm>
          <a:prstGeom prst="rect">
            <a:avLst/>
          </a:prstGeom>
          <a:noFill/>
          <a:ln w="9525">
            <a:noFill/>
          </a:ln>
        </p:spPr>
      </p:pic>
      <p:sp>
        <p:nvSpPr>
          <p:cNvPr id="14" name="文本框 13"/>
          <p:cNvSpPr txBox="1"/>
          <p:nvPr/>
        </p:nvSpPr>
        <p:spPr>
          <a:xfrm>
            <a:off x="652145" y="5815965"/>
            <a:ext cx="581660" cy="368300"/>
          </a:xfrm>
          <a:prstGeom prst="rect">
            <a:avLst/>
          </a:prstGeom>
          <a:noFill/>
        </p:spPr>
        <p:txBody>
          <a:bodyPr wrap="square" rtlCol="0">
            <a:spAutoFit/>
          </a:bodyPr>
          <a:p>
            <a:r>
              <a:rPr lang="en-US" altLang="zh-CN"/>
              <a:t>P2</a:t>
            </a:r>
            <a:endParaRPr lang="en-US" altLang="zh-CN"/>
          </a:p>
        </p:txBody>
      </p:sp>
      <p:sp>
        <p:nvSpPr>
          <p:cNvPr id="16" name="文本框 15"/>
          <p:cNvSpPr txBox="1"/>
          <p:nvPr/>
        </p:nvSpPr>
        <p:spPr>
          <a:xfrm>
            <a:off x="1762125" y="5817235"/>
            <a:ext cx="353060" cy="368300"/>
          </a:xfrm>
          <a:prstGeom prst="rect">
            <a:avLst/>
          </a:prstGeom>
          <a:noFill/>
        </p:spPr>
        <p:txBody>
          <a:bodyPr wrap="square" rtlCol="0">
            <a:spAutoFit/>
          </a:bodyPr>
          <a:p>
            <a:r>
              <a:rPr lang="en-US" altLang="zh-CN"/>
              <a:t>1</a:t>
            </a:r>
            <a:endParaRPr lang="en-US" altLang="zh-CN"/>
          </a:p>
        </p:txBody>
      </p:sp>
      <p:sp>
        <p:nvSpPr>
          <p:cNvPr id="17" name="文本框 16"/>
          <p:cNvSpPr txBox="1"/>
          <p:nvPr/>
        </p:nvSpPr>
        <p:spPr>
          <a:xfrm>
            <a:off x="2501265" y="5817235"/>
            <a:ext cx="353060" cy="368300"/>
          </a:xfrm>
          <a:prstGeom prst="rect">
            <a:avLst/>
          </a:prstGeom>
          <a:noFill/>
        </p:spPr>
        <p:txBody>
          <a:bodyPr wrap="square" rtlCol="0">
            <a:spAutoFit/>
          </a:bodyPr>
          <a:p>
            <a:r>
              <a:rPr lang="en-US" altLang="zh-CN"/>
              <a:t>3</a:t>
            </a:r>
            <a:endParaRPr lang="en-US" altLang="zh-CN"/>
          </a:p>
        </p:txBody>
      </p:sp>
      <p:sp>
        <p:nvSpPr>
          <p:cNvPr id="18" name="文本框 17"/>
          <p:cNvSpPr txBox="1"/>
          <p:nvPr/>
        </p:nvSpPr>
        <p:spPr>
          <a:xfrm>
            <a:off x="3249930" y="5817235"/>
            <a:ext cx="353060" cy="368300"/>
          </a:xfrm>
          <a:prstGeom prst="rect">
            <a:avLst/>
          </a:prstGeom>
          <a:noFill/>
        </p:spPr>
        <p:txBody>
          <a:bodyPr wrap="square" rtlCol="0">
            <a:spAutoFit/>
          </a:bodyPr>
          <a:p>
            <a:r>
              <a:rPr lang="en-US" altLang="zh-CN"/>
              <a:t>5</a:t>
            </a:r>
            <a:endParaRPr lang="en-US" altLang="zh-CN"/>
          </a:p>
        </p:txBody>
      </p:sp>
      <p:sp>
        <p:nvSpPr>
          <p:cNvPr id="11289" name="矩形 3"/>
          <p:cNvSpPr/>
          <p:nvPr/>
        </p:nvSpPr>
        <p:spPr>
          <a:xfrm>
            <a:off x="5574030" y="4292600"/>
            <a:ext cx="5337810" cy="2445385"/>
          </a:xfrm>
          <a:prstGeom prst="rect">
            <a:avLst/>
          </a:prstGeom>
          <a:noFill/>
          <a:ln w="19050">
            <a:solidFill>
              <a:srgbClr val="FFC000"/>
            </a:solidFill>
          </a:ln>
        </p:spPr>
        <p:txBody>
          <a:bodyPr wrap="square">
            <a:spAutoFit/>
          </a:bodyPr>
          <a:p>
            <a:pPr marL="0" lvl="2" indent="-117475">
              <a:lnSpc>
                <a:spcPct val="150000"/>
              </a:lnSpc>
            </a:pPr>
            <a:r>
              <a:rPr lang="en-US" altLang="zh-CN" sz="2400" dirty="0">
                <a:latin typeface="Times New Roman" panose="02020603050405020304" charset="0"/>
                <a:cs typeface="Times New Roman" panose="02020603050405020304" charset="0"/>
              </a:rPr>
              <a:t>AP:</a:t>
            </a:r>
            <a:endParaRPr lang="en-US" altLang="zh-CN" sz="2400" dirty="0">
              <a:latin typeface="Times New Roman" panose="02020603050405020304" charset="0"/>
              <a:cs typeface="Times New Roman" panose="02020603050405020304" charset="0"/>
            </a:endParaRPr>
          </a:p>
          <a:p>
            <a:pPr marL="0" lvl="2" indent="-117475">
              <a:lnSpc>
                <a:spcPct val="150000"/>
              </a:lnSpc>
            </a:pPr>
            <a:r>
              <a:rPr lang="en-US" altLang="zh-CN" dirty="0">
                <a:latin typeface="Book Antiqua" panose="02040602050305030304" pitchFamily="18" charset="0"/>
              </a:rPr>
              <a:t>P1</a:t>
            </a:r>
            <a:r>
              <a:rPr lang="en-US" altLang="zh-CN" dirty="0">
                <a:latin typeface="Times New Roman" panose="02020603050405020304" charset="0"/>
                <a:cs typeface="Times New Roman" panose="02020603050405020304" charset="0"/>
              </a:rPr>
              <a:t>:(1/1+2/3+3/5+4/8+5/10)/5=0.6533</a:t>
            </a:r>
            <a:endParaRPr lang="zh-CN" altLang="en-US" dirty="0">
              <a:latin typeface="Times New Roman" panose="02020603050405020304" charset="0"/>
              <a:cs typeface="Times New Roman" panose="02020603050405020304" charset="0"/>
            </a:endParaRPr>
          </a:p>
          <a:p>
            <a:pPr marL="0" lvl="2" indent="-117475">
              <a:lnSpc>
                <a:spcPct val="150000"/>
              </a:lnSpc>
            </a:pPr>
            <a:r>
              <a:rPr lang="en-US" altLang="zh-CN" dirty="0">
                <a:latin typeface="Book Antiqua" panose="02040602050305030304" pitchFamily="18" charset="0"/>
              </a:rPr>
              <a:t>P2</a:t>
            </a:r>
            <a:r>
              <a:rPr lang="en-US" altLang="zh-CN" dirty="0">
                <a:latin typeface="Times New Roman" panose="02020603050405020304" charset="0"/>
                <a:cs typeface="Times New Roman" panose="02020603050405020304" charset="0"/>
              </a:rPr>
              <a:t>:(1/1+2/3+3/5)/3=0.7556</a:t>
            </a:r>
            <a:endParaRPr lang="en-US" altLang="zh-CN" dirty="0">
              <a:latin typeface="Times New Roman" panose="02020603050405020304" charset="0"/>
              <a:cs typeface="Times New Roman" panose="02020603050405020304" charset="0"/>
            </a:endParaRPr>
          </a:p>
          <a:p>
            <a:pPr marL="0" lvl="2" indent="-117475">
              <a:lnSpc>
                <a:spcPct val="150000"/>
              </a:lnSpc>
            </a:pPr>
            <a:r>
              <a:rPr lang="en-US" altLang="zh-CN" sz="2400" dirty="0">
                <a:latin typeface="Times New Roman" panose="02020603050405020304" charset="0"/>
                <a:cs typeface="Times New Roman" panose="02020603050405020304" charset="0"/>
              </a:rPr>
              <a:t>mAP:</a:t>
            </a:r>
            <a:endParaRPr lang="en-US" altLang="zh-CN" dirty="0">
              <a:latin typeface="Times New Roman" panose="02020603050405020304" charset="0"/>
              <a:ea typeface="Times New Roman" panose="02020603050405020304" charset="0"/>
            </a:endParaRPr>
          </a:p>
          <a:p>
            <a:pPr marL="0" lvl="2" indent="-117475">
              <a:lnSpc>
                <a:spcPct val="150000"/>
              </a:lnSpc>
            </a:pPr>
            <a:r>
              <a:rPr lang="en-US" altLang="zh-CN" dirty="0">
                <a:latin typeface="Times New Roman" panose="02020603050405020304" charset="0"/>
                <a:ea typeface="Times New Roman" panose="02020603050405020304" charset="0"/>
              </a:rPr>
              <a:t>(P1+P2)/2=0.7055</a:t>
            </a:r>
            <a:endParaRPr lang="en-US" altLang="zh-CN" dirty="0">
              <a:latin typeface="Times New Roman" panose="02020603050405020304" charset="0"/>
              <a:ea typeface="Times New Roman" panose="02020603050405020304" charset="0"/>
            </a:endParaRPr>
          </a:p>
        </p:txBody>
      </p:sp>
      <p:sp>
        <p:nvSpPr>
          <p:cNvPr id="19" name="文本框 18"/>
          <p:cNvSpPr txBox="1"/>
          <p:nvPr/>
        </p:nvSpPr>
        <p:spPr>
          <a:xfrm>
            <a:off x="5574030" y="2904490"/>
            <a:ext cx="5337810" cy="922020"/>
          </a:xfrm>
          <a:prstGeom prst="rect">
            <a:avLst/>
          </a:prstGeom>
          <a:noFill/>
          <a:ln w="19050">
            <a:solidFill>
              <a:srgbClr val="FFC000"/>
            </a:solidFill>
          </a:ln>
        </p:spPr>
        <p:txBody>
          <a:bodyPr wrap="square" rtlCol="0">
            <a:spAutoFit/>
          </a:bodyPr>
          <a:p>
            <a:r>
              <a:rPr lang="en-US" altLang="zh-CN"/>
              <a:t>P1: </a:t>
            </a:r>
            <a:r>
              <a:rPr lang="en-US" altLang="zh-CN" dirty="0">
                <a:latin typeface="Book Antiqua" panose="02040602050305030304" pitchFamily="18" charset="0"/>
              </a:rPr>
              <a:t>Rank-1=1/1=100%</a:t>
            </a:r>
            <a:endParaRPr lang="en-US" altLang="zh-CN"/>
          </a:p>
          <a:p>
            <a:r>
              <a:rPr lang="en-US" altLang="zh-CN"/>
              <a:t>      </a:t>
            </a:r>
            <a:r>
              <a:rPr lang="en-US" altLang="zh-CN" dirty="0">
                <a:latin typeface="Book Antiqua" panose="02040602050305030304" pitchFamily="18" charset="0"/>
              </a:rPr>
              <a:t>Rank-5=3/5=60%</a:t>
            </a:r>
            <a:endParaRPr lang="en-US" altLang="zh-CN"/>
          </a:p>
          <a:p>
            <a:r>
              <a:rPr lang="en-US" altLang="zh-CN"/>
              <a:t>      </a:t>
            </a:r>
            <a:r>
              <a:rPr lang="en-US" altLang="zh-CN" dirty="0">
                <a:latin typeface="Book Antiqua" panose="02040602050305030304" pitchFamily="18" charset="0"/>
              </a:rPr>
              <a:t>Rank-10=5/10=50%</a:t>
            </a:r>
            <a:endParaRPr lang="en-US" altLang="zh-CN" dirty="0">
              <a:latin typeface="Book Antiqua" panose="0204060205030503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73C47ACF-8227-4572-A8CE-2692C7265869}" type="slidenum">
              <a:rPr lang="zh-CN" altLang="en-US" smtClean="0"/>
            </a:fld>
            <a:endParaRPr lang="zh-CN" altLang="en-US"/>
          </a:p>
        </p:txBody>
      </p:sp>
      <p:sp>
        <p:nvSpPr>
          <p:cNvPr id="13" name="任意多边形 12"/>
          <p:cNvSpPr/>
          <p:nvPr/>
        </p:nvSpPr>
        <p:spPr>
          <a:xfrm>
            <a:off x="652780" y="925195"/>
            <a:ext cx="10259060" cy="100330"/>
          </a:xfrm>
          <a:custGeom>
            <a:avLst/>
            <a:gdLst>
              <a:gd name="A1" fmla="val 585"/>
              <a:gd name="A3" fmla="val 0"/>
              <a:gd name="G0" fmla="+- A1 0 0"/>
            </a:gdLst>
            <a:ahLst/>
            <a:cxnLst/>
            <a:pathLst>
              <a:path w="1000" h="1000" stroke="0">
                <a:moveTo>
                  <a:pt x="0" y="0"/>
                </a:moveTo>
                <a:lnTo>
                  <a:pt x="585" y="0"/>
                </a:lnTo>
                <a:lnTo>
                  <a:pt x="585" y="1000"/>
                </a:lnTo>
                <a:lnTo>
                  <a:pt x="0" y="1000"/>
                </a:lnTo>
                <a:close/>
              </a:path>
              <a:path w="1000" h="1000">
                <a:moveTo>
                  <a:pt x="0" y="0"/>
                </a:moveTo>
                <a:lnTo>
                  <a:pt x="1000" y="0"/>
                </a:lnTo>
              </a:path>
            </a:pathLst>
          </a:custGeom>
          <a:solidFill>
            <a:srgbClr val="CC0000"/>
          </a:solidFill>
          <a:ln w="9525" cap="flat" cmpd="sng">
            <a:solidFill>
              <a:srgbClr val="CC0000"/>
            </a:solidFill>
            <a:prstDash val="solid"/>
            <a:bevel/>
            <a:headEnd type="none" w="med" len="med"/>
            <a:tailEnd type="none" w="med" len="med"/>
          </a:ln>
        </p:spPr>
        <p:txBody>
          <a:bodyPr/>
          <a:p>
            <a:pPr algn="l"/>
            <a:endParaRPr b="0">
              <a:solidFill>
                <a:srgbClr val="000000"/>
              </a:solidFill>
              <a:latin typeface="Times New Roman" panose="02020603050405020304" charset="0"/>
            </a:endParaRPr>
          </a:p>
        </p:txBody>
      </p:sp>
      <p:sp>
        <p:nvSpPr>
          <p:cNvPr id="15" name="文本框 14"/>
          <p:cNvSpPr txBox="1"/>
          <p:nvPr/>
        </p:nvSpPr>
        <p:spPr>
          <a:xfrm>
            <a:off x="652780" y="318770"/>
            <a:ext cx="9979025" cy="706755"/>
          </a:xfrm>
          <a:prstGeom prst="rect">
            <a:avLst/>
          </a:prstGeom>
          <a:noFill/>
        </p:spPr>
        <p:txBody>
          <a:bodyPr wrap="square" rtlCol="0">
            <a:spAutoFit/>
          </a:bodyPr>
          <a:p>
            <a:r>
              <a:rPr lang="en-US" altLang="zh-CN" sz="4000" dirty="0">
                <a:solidFill>
                  <a:srgbClr val="FF0000"/>
                </a:solidFill>
                <a:sym typeface="+mn-ea"/>
              </a:rPr>
              <a:t>Existing Methods</a:t>
            </a:r>
            <a:r>
              <a:rPr lang="en-US" altLang="zh-CN" sz="4000" dirty="0">
                <a:sym typeface="+mn-ea"/>
              </a:rPr>
              <a:t> </a:t>
            </a:r>
            <a:endParaRPr lang="en-US" altLang="zh-CN" sz="4000" b="1" dirty="0">
              <a:solidFill>
                <a:srgbClr val="FF0000"/>
              </a:solidFill>
              <a:latin typeface="微软雅黑" panose="020B0503020204020204" charset="-122"/>
              <a:ea typeface="微软雅黑" panose="020B0503020204020204" charset="-122"/>
              <a:sym typeface="+mn-ea"/>
            </a:endParaRPr>
          </a:p>
        </p:txBody>
      </p:sp>
      <p:grpSp>
        <p:nvGrpSpPr>
          <p:cNvPr id="186" name="Group186"/>
          <p:cNvGrpSpPr/>
          <p:nvPr/>
        </p:nvGrpSpPr>
        <p:grpSpPr>
          <a:xfrm>
            <a:off x="174650" y="1359194"/>
            <a:ext cx="11597606" cy="5308197"/>
            <a:chOff x="194246" y="2020169"/>
            <a:chExt cx="8854130" cy="3003533"/>
          </a:xfrm>
        </p:grpSpPr>
        <p:sp>
          <p:nvSpPr>
            <p:cNvPr id="103" name="MMConnector"/>
            <p:cNvSpPr/>
            <p:nvPr/>
          </p:nvSpPr>
          <p:spPr>
            <a:xfrm>
              <a:off x="7348255" y="2830149"/>
              <a:ext cx="400215" cy="1065050"/>
            </a:xfrm>
            <a:custGeom>
              <a:avLst/>
              <a:gdLst/>
              <a:ahLst/>
              <a:cxnLst/>
              <a:pathLst>
                <a:path w="400215" h="1065050" fill="none">
                  <a:moveTo>
                    <a:pt x="-79806" y="469965"/>
                  </a:moveTo>
                  <a:cubicBezTo>
                    <a:pt x="-62050" y="-174084"/>
                    <a:pt x="93637" y="-595085"/>
                    <a:pt x="320409" y="-595085"/>
                  </a:cubicBezTo>
                </a:path>
              </a:pathLst>
            </a:custGeom>
            <a:noFill/>
            <a:ln w="10200" cap="rnd">
              <a:solidFill>
                <a:srgbClr val="57C1F4"/>
              </a:solidFill>
              <a:round/>
            </a:ln>
          </p:spPr>
        </p:sp>
        <p:sp>
          <p:nvSpPr>
            <p:cNvPr id="105" name="MMConnector"/>
            <p:cNvSpPr/>
            <p:nvPr/>
          </p:nvSpPr>
          <p:spPr>
            <a:xfrm>
              <a:off x="7348255" y="3094720"/>
              <a:ext cx="396257" cy="535908"/>
            </a:xfrm>
            <a:custGeom>
              <a:avLst/>
              <a:gdLst/>
              <a:ahLst/>
              <a:cxnLst/>
              <a:pathLst>
                <a:path w="396257" h="535908" fill="none">
                  <a:moveTo>
                    <a:pt x="-75848" y="205394"/>
                  </a:moveTo>
                  <a:cubicBezTo>
                    <a:pt x="-45406" y="-120736"/>
                    <a:pt x="105615" y="-330514"/>
                    <a:pt x="320409" y="-330514"/>
                  </a:cubicBezTo>
                </a:path>
              </a:pathLst>
            </a:custGeom>
            <a:noFill/>
            <a:ln w="10200" cap="rnd">
              <a:solidFill>
                <a:srgbClr val="32C5C4"/>
              </a:solidFill>
              <a:round/>
            </a:ln>
          </p:spPr>
        </p:sp>
        <p:sp>
          <p:nvSpPr>
            <p:cNvPr id="107" name="MMConnector"/>
            <p:cNvSpPr/>
            <p:nvPr/>
          </p:nvSpPr>
          <p:spPr>
            <a:xfrm>
              <a:off x="7348255" y="3824845"/>
              <a:ext cx="398086" cy="674101"/>
            </a:xfrm>
            <a:custGeom>
              <a:avLst/>
              <a:gdLst/>
              <a:ahLst/>
              <a:cxnLst/>
              <a:pathLst>
                <a:path w="398086" h="674101" fill="none">
                  <a:moveTo>
                    <a:pt x="-77677" y="-274490"/>
                  </a:moveTo>
                  <a:cubicBezTo>
                    <a:pt x="-52002" y="134724"/>
                    <a:pt x="100902" y="399611"/>
                    <a:pt x="320409" y="399611"/>
                  </a:cubicBezTo>
                </a:path>
              </a:pathLst>
            </a:custGeom>
            <a:noFill/>
            <a:ln w="10200" cap="rnd">
              <a:solidFill>
                <a:srgbClr val="ED9548"/>
              </a:solidFill>
              <a:round/>
            </a:ln>
          </p:spPr>
        </p:sp>
        <p:sp>
          <p:nvSpPr>
            <p:cNvPr id="109" name="MMConnector"/>
            <p:cNvSpPr/>
            <p:nvPr/>
          </p:nvSpPr>
          <p:spPr>
            <a:xfrm>
              <a:off x="6707437" y="3779101"/>
              <a:ext cx="397000" cy="582614"/>
            </a:xfrm>
            <a:custGeom>
              <a:avLst/>
              <a:gdLst/>
              <a:ahLst/>
              <a:cxnLst/>
              <a:pathLst>
                <a:path w="397000" h="582614" fill="none">
                  <a:moveTo>
                    <a:pt x="76591" y="-228747"/>
                  </a:moveTo>
                  <a:cubicBezTo>
                    <a:pt x="47942" y="125471"/>
                    <a:pt x="-103808" y="353867"/>
                    <a:pt x="-320409" y="353867"/>
                  </a:cubicBezTo>
                </a:path>
              </a:pathLst>
            </a:custGeom>
            <a:noFill/>
            <a:ln w="10200" cap="rnd">
              <a:solidFill>
                <a:srgbClr val="A3CF62"/>
              </a:solidFill>
              <a:round/>
            </a:ln>
          </p:spPr>
        </p:sp>
        <p:sp>
          <p:nvSpPr>
            <p:cNvPr id="111" name="MMConnector"/>
            <p:cNvSpPr/>
            <p:nvPr/>
          </p:nvSpPr>
          <p:spPr>
            <a:xfrm>
              <a:off x="6707437" y="3482113"/>
              <a:ext cx="254115" cy="22130"/>
            </a:xfrm>
            <a:custGeom>
              <a:avLst/>
              <a:gdLst/>
              <a:ahLst/>
              <a:cxnLst/>
              <a:pathLst>
                <a:path w="254115" h="22130" fill="none">
                  <a:moveTo>
                    <a:pt x="-66294" y="34748"/>
                  </a:moveTo>
                  <a:cubicBezTo>
                    <a:pt x="-133096" y="48950"/>
                    <a:pt x="-219750" y="56879"/>
                    <a:pt x="-320409" y="56879"/>
                  </a:cubicBezTo>
                </a:path>
              </a:pathLst>
            </a:custGeom>
            <a:noFill/>
            <a:ln w="10200" cap="rnd">
              <a:solidFill>
                <a:srgbClr val="918EDD"/>
              </a:solidFill>
              <a:round/>
            </a:ln>
          </p:spPr>
        </p:sp>
        <p:sp>
          <p:nvSpPr>
            <p:cNvPr id="113" name="MMConnector"/>
            <p:cNvSpPr/>
            <p:nvPr/>
          </p:nvSpPr>
          <p:spPr>
            <a:xfrm>
              <a:off x="6707437" y="3128246"/>
              <a:ext cx="394856" cy="468857"/>
            </a:xfrm>
            <a:custGeom>
              <a:avLst/>
              <a:gdLst/>
              <a:ahLst/>
              <a:cxnLst/>
              <a:pathLst>
                <a:path w="394856" h="468857" fill="none">
                  <a:moveTo>
                    <a:pt x="74447" y="171868"/>
                  </a:moveTo>
                  <a:cubicBezTo>
                    <a:pt x="41009" y="-113920"/>
                    <a:pt x="-108732" y="-296988"/>
                    <a:pt x="-320409" y="-296988"/>
                  </a:cubicBezTo>
                </a:path>
              </a:pathLst>
            </a:custGeom>
            <a:noFill/>
            <a:ln w="10200" cap="rnd">
              <a:solidFill>
                <a:srgbClr val="EFAB94"/>
              </a:solidFill>
              <a:round/>
            </a:ln>
          </p:spPr>
        </p:sp>
        <p:sp>
          <p:nvSpPr>
            <p:cNvPr id="115" name="MMConnector"/>
            <p:cNvSpPr/>
            <p:nvPr/>
          </p:nvSpPr>
          <p:spPr>
            <a:xfrm>
              <a:off x="8389967" y="2176819"/>
              <a:ext cx="91798" cy="116491"/>
            </a:xfrm>
            <a:custGeom>
              <a:avLst/>
              <a:gdLst/>
              <a:ahLst/>
              <a:cxnLst/>
              <a:pathLst>
                <a:path w="91798" h="116491" fill="none">
                  <a:moveTo>
                    <a:pt x="-45899" y="58245"/>
                  </a:moveTo>
                  <a:lnTo>
                    <a:pt x="12580" y="58245"/>
                  </a:lnTo>
                  <a:lnTo>
                    <a:pt x="12580" y="-37845"/>
                  </a:lnTo>
                  <a:cubicBezTo>
                    <a:pt x="12580" y="-49106"/>
                    <a:pt x="21720" y="-58245"/>
                    <a:pt x="32980" y="-58245"/>
                  </a:cubicBezTo>
                  <a:lnTo>
                    <a:pt x="45899" y="-58245"/>
                  </a:lnTo>
                </a:path>
              </a:pathLst>
            </a:custGeom>
            <a:noFill/>
            <a:ln w="3400" cap="rnd">
              <a:solidFill>
                <a:srgbClr val="57C1F4"/>
              </a:solidFill>
              <a:round/>
            </a:ln>
          </p:spPr>
        </p:sp>
        <p:sp>
          <p:nvSpPr>
            <p:cNvPr id="117" name="MMConnector"/>
            <p:cNvSpPr/>
            <p:nvPr/>
          </p:nvSpPr>
          <p:spPr>
            <a:xfrm>
              <a:off x="8389967" y="2289792"/>
              <a:ext cx="33319" cy="109456"/>
            </a:xfrm>
            <a:custGeom>
              <a:avLst/>
              <a:gdLst/>
              <a:ahLst/>
              <a:cxnLst/>
              <a:pathLst>
                <a:path w="33319" h="109456" fill="none">
                  <a:moveTo>
                    <a:pt x="12580" y="-54728"/>
                  </a:moveTo>
                  <a:lnTo>
                    <a:pt x="12580" y="34328"/>
                  </a:lnTo>
                  <a:cubicBezTo>
                    <a:pt x="12580" y="45589"/>
                    <a:pt x="21720" y="54728"/>
                    <a:pt x="32980" y="54728"/>
                  </a:cubicBezTo>
                  <a:lnTo>
                    <a:pt x="45899" y="54728"/>
                  </a:lnTo>
                </a:path>
              </a:pathLst>
            </a:custGeom>
            <a:noFill/>
            <a:ln w="3400" cap="rnd">
              <a:solidFill>
                <a:srgbClr val="57C1F4"/>
              </a:solidFill>
              <a:round/>
            </a:ln>
          </p:spPr>
        </p:sp>
        <p:sp>
          <p:nvSpPr>
            <p:cNvPr id="120" name="MMConnector"/>
            <p:cNvSpPr/>
            <p:nvPr/>
          </p:nvSpPr>
          <p:spPr>
            <a:xfrm>
              <a:off x="8278447" y="2711775"/>
              <a:ext cx="91798" cy="104863"/>
            </a:xfrm>
            <a:custGeom>
              <a:avLst/>
              <a:gdLst/>
              <a:ahLst/>
              <a:cxnLst/>
              <a:pathLst>
                <a:path w="91798" h="104863" fill="none">
                  <a:moveTo>
                    <a:pt x="-45899" y="52431"/>
                  </a:moveTo>
                  <a:lnTo>
                    <a:pt x="12580" y="52431"/>
                  </a:lnTo>
                  <a:lnTo>
                    <a:pt x="12580" y="-32031"/>
                  </a:lnTo>
                  <a:cubicBezTo>
                    <a:pt x="12580" y="-43292"/>
                    <a:pt x="21720" y="-52431"/>
                    <a:pt x="32980" y="-52431"/>
                  </a:cubicBezTo>
                  <a:lnTo>
                    <a:pt x="45899" y="-52431"/>
                  </a:lnTo>
                </a:path>
              </a:pathLst>
            </a:custGeom>
            <a:noFill/>
            <a:ln w="3400" cap="rnd">
              <a:solidFill>
                <a:srgbClr val="32C5C4"/>
              </a:solidFill>
              <a:round/>
            </a:ln>
          </p:spPr>
        </p:sp>
        <p:sp>
          <p:nvSpPr>
            <p:cNvPr id="122" name="MMConnector"/>
            <p:cNvSpPr/>
            <p:nvPr/>
          </p:nvSpPr>
          <p:spPr>
            <a:xfrm>
              <a:off x="8278447" y="2818322"/>
              <a:ext cx="33319" cy="108232"/>
            </a:xfrm>
            <a:custGeom>
              <a:avLst/>
              <a:gdLst/>
              <a:ahLst/>
              <a:cxnLst/>
              <a:pathLst>
                <a:path w="33319" h="108232" fill="none">
                  <a:moveTo>
                    <a:pt x="12580" y="-54116"/>
                  </a:moveTo>
                  <a:lnTo>
                    <a:pt x="12580" y="33716"/>
                  </a:lnTo>
                  <a:cubicBezTo>
                    <a:pt x="12580" y="44977"/>
                    <a:pt x="21720" y="54116"/>
                    <a:pt x="32980" y="54116"/>
                  </a:cubicBezTo>
                  <a:lnTo>
                    <a:pt x="45899" y="54116"/>
                  </a:lnTo>
                </a:path>
              </a:pathLst>
            </a:custGeom>
            <a:noFill/>
            <a:ln w="3400" cap="rnd">
              <a:solidFill>
                <a:srgbClr val="32C5C4"/>
              </a:solidFill>
              <a:round/>
            </a:ln>
          </p:spPr>
        </p:sp>
        <p:sp>
          <p:nvSpPr>
            <p:cNvPr id="124" name="MMConnector"/>
            <p:cNvSpPr/>
            <p:nvPr/>
          </p:nvSpPr>
          <p:spPr>
            <a:xfrm>
              <a:off x="8145161" y="3985327"/>
              <a:ext cx="91786" cy="478258"/>
            </a:xfrm>
            <a:custGeom>
              <a:avLst/>
              <a:gdLst/>
              <a:ahLst/>
              <a:cxnLst/>
              <a:pathLst>
                <a:path w="91786" h="478258" fill="none">
                  <a:moveTo>
                    <a:pt x="-45893" y="239129"/>
                  </a:moveTo>
                  <a:lnTo>
                    <a:pt x="12583" y="239129"/>
                  </a:lnTo>
                  <a:lnTo>
                    <a:pt x="12583" y="-218729"/>
                  </a:lnTo>
                  <a:cubicBezTo>
                    <a:pt x="12583" y="-229990"/>
                    <a:pt x="21722" y="-239129"/>
                    <a:pt x="32983" y="-239129"/>
                  </a:cubicBezTo>
                  <a:lnTo>
                    <a:pt x="45893" y="-239129"/>
                  </a:lnTo>
                </a:path>
              </a:pathLst>
            </a:custGeom>
            <a:noFill/>
            <a:ln w="3400" cap="rnd">
              <a:solidFill>
                <a:srgbClr val="ED9548"/>
              </a:solidFill>
              <a:round/>
            </a:ln>
          </p:spPr>
        </p:sp>
        <p:sp>
          <p:nvSpPr>
            <p:cNvPr id="126" name="MMConnector"/>
            <p:cNvSpPr/>
            <p:nvPr/>
          </p:nvSpPr>
          <p:spPr>
            <a:xfrm>
              <a:off x="8145172" y="4156615"/>
              <a:ext cx="33326" cy="135680"/>
            </a:xfrm>
            <a:custGeom>
              <a:avLst/>
              <a:gdLst/>
              <a:ahLst/>
              <a:cxnLst/>
              <a:pathLst>
                <a:path w="33326" h="135680" fill="none">
                  <a:moveTo>
                    <a:pt x="12578" y="67840"/>
                  </a:moveTo>
                  <a:lnTo>
                    <a:pt x="12578" y="-47440"/>
                  </a:lnTo>
                  <a:cubicBezTo>
                    <a:pt x="12578" y="-58701"/>
                    <a:pt x="21718" y="-67840"/>
                    <a:pt x="32978" y="-67840"/>
                  </a:cubicBezTo>
                  <a:lnTo>
                    <a:pt x="45904" y="-67840"/>
                  </a:lnTo>
                </a:path>
              </a:pathLst>
            </a:custGeom>
            <a:noFill/>
            <a:ln w="3400" cap="rnd">
              <a:solidFill>
                <a:srgbClr val="ED9548"/>
              </a:solidFill>
              <a:round/>
            </a:ln>
          </p:spPr>
        </p:sp>
        <p:sp>
          <p:nvSpPr>
            <p:cNvPr id="128" name="MMConnector"/>
            <p:cNvSpPr/>
            <p:nvPr/>
          </p:nvSpPr>
          <p:spPr>
            <a:xfrm>
              <a:off x="8145160" y="4353717"/>
              <a:ext cx="33309" cy="258522"/>
            </a:xfrm>
            <a:custGeom>
              <a:avLst/>
              <a:gdLst/>
              <a:ahLst/>
              <a:cxnLst/>
              <a:pathLst>
                <a:path w="33309" h="258522" fill="none">
                  <a:moveTo>
                    <a:pt x="12583" y="-129261"/>
                  </a:moveTo>
                  <a:lnTo>
                    <a:pt x="12583" y="108861"/>
                  </a:lnTo>
                  <a:cubicBezTo>
                    <a:pt x="12583" y="120122"/>
                    <a:pt x="21722" y="129261"/>
                    <a:pt x="32983" y="129261"/>
                  </a:cubicBezTo>
                  <a:lnTo>
                    <a:pt x="45892" y="129261"/>
                  </a:lnTo>
                </a:path>
              </a:pathLst>
            </a:custGeom>
            <a:noFill/>
            <a:ln w="3400" cap="rnd">
              <a:solidFill>
                <a:srgbClr val="ED9548"/>
              </a:solidFill>
              <a:round/>
            </a:ln>
          </p:spPr>
        </p:sp>
        <p:sp>
          <p:nvSpPr>
            <p:cNvPr id="131" name="MMConnector"/>
            <p:cNvSpPr/>
            <p:nvPr/>
          </p:nvSpPr>
          <p:spPr>
            <a:xfrm>
              <a:off x="5611331" y="2739548"/>
              <a:ext cx="91786" cy="183420"/>
            </a:xfrm>
            <a:custGeom>
              <a:avLst/>
              <a:gdLst/>
              <a:ahLst/>
              <a:cxnLst/>
              <a:pathLst>
                <a:path w="91786" h="183420" fill="none">
                  <a:moveTo>
                    <a:pt x="45893" y="91710"/>
                  </a:moveTo>
                  <a:lnTo>
                    <a:pt x="-12583" y="91710"/>
                  </a:lnTo>
                  <a:lnTo>
                    <a:pt x="-12583" y="-71310"/>
                  </a:lnTo>
                  <a:cubicBezTo>
                    <a:pt x="-12583" y="-82571"/>
                    <a:pt x="-21722" y="-91710"/>
                    <a:pt x="-32983" y="-91710"/>
                  </a:cubicBezTo>
                  <a:lnTo>
                    <a:pt x="-45893" y="-91710"/>
                  </a:lnTo>
                </a:path>
              </a:pathLst>
            </a:custGeom>
            <a:noFill/>
            <a:ln w="3400" cap="rnd">
              <a:solidFill>
                <a:srgbClr val="EFAB94"/>
              </a:solidFill>
              <a:round/>
            </a:ln>
          </p:spPr>
        </p:sp>
        <p:sp>
          <p:nvSpPr>
            <p:cNvPr id="133" name="MMConnector"/>
            <p:cNvSpPr/>
            <p:nvPr/>
          </p:nvSpPr>
          <p:spPr>
            <a:xfrm>
              <a:off x="5611329" y="2893423"/>
              <a:ext cx="33313" cy="124331"/>
            </a:xfrm>
            <a:custGeom>
              <a:avLst/>
              <a:gdLst/>
              <a:ahLst/>
              <a:cxnLst/>
              <a:pathLst>
                <a:path w="33313" h="124331" fill="none">
                  <a:moveTo>
                    <a:pt x="-12582" y="-62166"/>
                  </a:moveTo>
                  <a:lnTo>
                    <a:pt x="-12582" y="41766"/>
                  </a:lnTo>
                  <a:cubicBezTo>
                    <a:pt x="-12582" y="53026"/>
                    <a:pt x="-21721" y="62166"/>
                    <a:pt x="-32982" y="62166"/>
                  </a:cubicBezTo>
                  <a:lnTo>
                    <a:pt x="-45895" y="62166"/>
                  </a:lnTo>
                </a:path>
              </a:pathLst>
            </a:custGeom>
            <a:noFill/>
            <a:ln w="3400" cap="rnd">
              <a:solidFill>
                <a:srgbClr val="EFAB94"/>
              </a:solidFill>
              <a:round/>
            </a:ln>
          </p:spPr>
        </p:sp>
        <p:sp>
          <p:nvSpPr>
            <p:cNvPr id="135" name="MMConnector"/>
            <p:cNvSpPr/>
            <p:nvPr/>
          </p:nvSpPr>
          <p:spPr>
            <a:xfrm>
              <a:off x="5483485" y="3645939"/>
              <a:ext cx="33319" cy="213894"/>
            </a:xfrm>
            <a:custGeom>
              <a:avLst/>
              <a:gdLst/>
              <a:ahLst/>
              <a:cxnLst/>
              <a:pathLst>
                <a:path w="33319" h="213894" fill="none">
                  <a:moveTo>
                    <a:pt x="-12580" y="-106947"/>
                  </a:moveTo>
                  <a:lnTo>
                    <a:pt x="-12580" y="86547"/>
                  </a:lnTo>
                  <a:cubicBezTo>
                    <a:pt x="-12580" y="97808"/>
                    <a:pt x="-21720" y="106947"/>
                    <a:pt x="-32980" y="106947"/>
                  </a:cubicBezTo>
                  <a:lnTo>
                    <a:pt x="-45899" y="106947"/>
                  </a:lnTo>
                </a:path>
              </a:pathLst>
            </a:custGeom>
            <a:noFill/>
            <a:ln w="3400" cap="rnd">
              <a:solidFill>
                <a:srgbClr val="918EDD"/>
              </a:solidFill>
              <a:round/>
            </a:ln>
          </p:spPr>
        </p:sp>
        <p:sp>
          <p:nvSpPr>
            <p:cNvPr id="137" name="MMConnector"/>
            <p:cNvSpPr/>
            <p:nvPr/>
          </p:nvSpPr>
          <p:spPr>
            <a:xfrm>
              <a:off x="5483488" y="3490997"/>
              <a:ext cx="91793" cy="95989"/>
            </a:xfrm>
            <a:custGeom>
              <a:avLst/>
              <a:gdLst/>
              <a:ahLst/>
              <a:cxnLst/>
              <a:pathLst>
                <a:path w="91793" h="95989" fill="none">
                  <a:moveTo>
                    <a:pt x="45897" y="47994"/>
                  </a:moveTo>
                  <a:lnTo>
                    <a:pt x="-12581" y="47994"/>
                  </a:lnTo>
                  <a:lnTo>
                    <a:pt x="-12581" y="-27594"/>
                  </a:lnTo>
                  <a:cubicBezTo>
                    <a:pt x="-12581" y="-38855"/>
                    <a:pt x="-21721" y="-47994"/>
                    <a:pt x="-32981" y="-47994"/>
                  </a:cubicBezTo>
                  <a:lnTo>
                    <a:pt x="-45897" y="-47994"/>
                  </a:lnTo>
                </a:path>
              </a:pathLst>
            </a:custGeom>
            <a:noFill/>
            <a:ln w="3400" cap="rnd">
              <a:solidFill>
                <a:srgbClr val="918EDD"/>
              </a:solidFill>
              <a:round/>
            </a:ln>
          </p:spPr>
        </p:sp>
        <p:sp>
          <p:nvSpPr>
            <p:cNvPr id="139" name="MMConnector"/>
            <p:cNvSpPr/>
            <p:nvPr/>
          </p:nvSpPr>
          <p:spPr>
            <a:xfrm>
              <a:off x="5910530" y="4132968"/>
              <a:ext cx="91788" cy="3400"/>
            </a:xfrm>
            <a:custGeom>
              <a:avLst/>
              <a:gdLst/>
              <a:ahLst/>
              <a:cxnLst/>
              <a:pathLst>
                <a:path w="91788" h="3400" fill="none">
                  <a:moveTo>
                    <a:pt x="45894" y="0"/>
                  </a:moveTo>
                  <a:lnTo>
                    <a:pt x="-12582" y="0"/>
                  </a:lnTo>
                  <a:cubicBezTo>
                    <a:pt x="-12582" y="0"/>
                    <a:pt x="-21722" y="0"/>
                    <a:pt x="-32982" y="0"/>
                  </a:cubicBezTo>
                  <a:lnTo>
                    <a:pt x="-45894" y="0"/>
                  </a:lnTo>
                </a:path>
              </a:pathLst>
            </a:custGeom>
            <a:noFill/>
            <a:ln w="3400" cap="rnd">
              <a:solidFill>
                <a:srgbClr val="A3CF62"/>
              </a:solidFill>
              <a:round/>
            </a:ln>
          </p:spPr>
        </p:sp>
        <p:sp>
          <p:nvSpPr>
            <p:cNvPr id="142" name="MMConnector"/>
            <p:cNvSpPr/>
            <p:nvPr/>
          </p:nvSpPr>
          <p:spPr>
            <a:xfrm>
              <a:off x="8145166" y="4490871"/>
              <a:ext cx="33318" cy="532831"/>
            </a:xfrm>
            <a:custGeom>
              <a:avLst/>
              <a:gdLst/>
              <a:ahLst/>
              <a:cxnLst/>
              <a:pathLst>
                <a:path w="33318" h="532831" fill="none">
                  <a:moveTo>
                    <a:pt x="12580" y="-266415"/>
                  </a:moveTo>
                  <a:lnTo>
                    <a:pt x="12580" y="246015"/>
                  </a:lnTo>
                  <a:cubicBezTo>
                    <a:pt x="12580" y="257276"/>
                    <a:pt x="21720" y="266415"/>
                    <a:pt x="32980" y="266415"/>
                  </a:cubicBezTo>
                  <a:lnTo>
                    <a:pt x="45899" y="266415"/>
                  </a:lnTo>
                </a:path>
              </a:pathLst>
            </a:custGeom>
            <a:noFill/>
            <a:ln w="3400" cap="rnd">
              <a:solidFill>
                <a:srgbClr val="ED9548"/>
              </a:solidFill>
              <a:round/>
            </a:ln>
          </p:spPr>
        </p:sp>
        <p:sp>
          <p:nvSpPr>
            <p:cNvPr id="144" name="MMConnector"/>
            <p:cNvSpPr/>
            <p:nvPr/>
          </p:nvSpPr>
          <p:spPr>
            <a:xfrm>
              <a:off x="7348255" y="3358832"/>
              <a:ext cx="268538" cy="29614"/>
            </a:xfrm>
            <a:custGeom>
              <a:avLst/>
              <a:gdLst/>
              <a:ahLst/>
              <a:cxnLst/>
              <a:pathLst>
                <a:path w="268538" h="29614" fill="none">
                  <a:moveTo>
                    <a:pt x="51871" y="-36788"/>
                  </a:moveTo>
                  <a:cubicBezTo>
                    <a:pt x="120418" y="-55734"/>
                    <a:pt x="212342" y="-66402"/>
                    <a:pt x="320409" y="-66402"/>
                  </a:cubicBezTo>
                </a:path>
              </a:pathLst>
            </a:custGeom>
            <a:noFill/>
            <a:ln w="10200" cap="rnd">
              <a:solidFill>
                <a:srgbClr val="58A8D0"/>
              </a:solidFill>
              <a:round/>
            </a:ln>
          </p:spPr>
        </p:sp>
        <p:sp>
          <p:nvSpPr>
            <p:cNvPr id="146" name="MMConnector"/>
            <p:cNvSpPr/>
            <p:nvPr/>
          </p:nvSpPr>
          <p:spPr>
            <a:xfrm>
              <a:off x="8376367" y="3237857"/>
              <a:ext cx="91798" cy="109147"/>
            </a:xfrm>
            <a:custGeom>
              <a:avLst/>
              <a:gdLst/>
              <a:ahLst/>
              <a:cxnLst/>
              <a:pathLst>
                <a:path w="91798" h="109147" fill="none">
                  <a:moveTo>
                    <a:pt x="-45899" y="54573"/>
                  </a:moveTo>
                  <a:lnTo>
                    <a:pt x="12580" y="54573"/>
                  </a:lnTo>
                  <a:lnTo>
                    <a:pt x="12580" y="-34173"/>
                  </a:lnTo>
                  <a:cubicBezTo>
                    <a:pt x="12580" y="-45434"/>
                    <a:pt x="21720" y="-54573"/>
                    <a:pt x="32980" y="-54573"/>
                  </a:cubicBezTo>
                  <a:lnTo>
                    <a:pt x="45899" y="-54573"/>
                  </a:lnTo>
                </a:path>
              </a:pathLst>
            </a:custGeom>
            <a:noFill/>
            <a:ln w="3400" cap="rnd">
              <a:solidFill>
                <a:srgbClr val="58A8D0"/>
              </a:solidFill>
              <a:round/>
            </a:ln>
          </p:spPr>
        </p:sp>
        <p:sp>
          <p:nvSpPr>
            <p:cNvPr id="148" name="MMConnector"/>
            <p:cNvSpPr/>
            <p:nvPr/>
          </p:nvSpPr>
          <p:spPr>
            <a:xfrm>
              <a:off x="8376367" y="3350371"/>
              <a:ext cx="33319" cy="115882"/>
            </a:xfrm>
            <a:custGeom>
              <a:avLst/>
              <a:gdLst/>
              <a:ahLst/>
              <a:cxnLst/>
              <a:pathLst>
                <a:path w="33319" h="115882" fill="none">
                  <a:moveTo>
                    <a:pt x="12580" y="-57941"/>
                  </a:moveTo>
                  <a:lnTo>
                    <a:pt x="12580" y="37541"/>
                  </a:lnTo>
                  <a:cubicBezTo>
                    <a:pt x="12580" y="48802"/>
                    <a:pt x="21720" y="57941"/>
                    <a:pt x="32980" y="57941"/>
                  </a:cubicBezTo>
                  <a:lnTo>
                    <a:pt x="45899" y="57941"/>
                  </a:lnTo>
                </a:path>
              </a:pathLst>
            </a:custGeom>
            <a:noFill/>
            <a:ln w="3400" cap="rnd">
              <a:solidFill>
                <a:srgbClr val="58A8D0"/>
              </a:solidFill>
              <a:round/>
            </a:ln>
          </p:spPr>
        </p:sp>
        <p:sp>
          <p:nvSpPr>
            <p:cNvPr id="158" name="MMConnector"/>
            <p:cNvSpPr/>
            <p:nvPr/>
          </p:nvSpPr>
          <p:spPr>
            <a:xfrm>
              <a:off x="5016066" y="2647838"/>
              <a:ext cx="91800" cy="3400"/>
            </a:xfrm>
            <a:custGeom>
              <a:avLst/>
              <a:gdLst/>
              <a:ahLst/>
              <a:cxnLst/>
              <a:pathLst>
                <a:path w="91800" h="3400" fill="none">
                  <a:moveTo>
                    <a:pt x="45900" y="0"/>
                  </a:moveTo>
                  <a:lnTo>
                    <a:pt x="-12580" y="0"/>
                  </a:lnTo>
                  <a:cubicBezTo>
                    <a:pt x="-12580" y="0"/>
                    <a:pt x="-21719" y="0"/>
                    <a:pt x="-32980" y="0"/>
                  </a:cubicBezTo>
                  <a:lnTo>
                    <a:pt x="-45900" y="0"/>
                  </a:lnTo>
                </a:path>
              </a:pathLst>
            </a:custGeom>
            <a:noFill/>
            <a:ln w="3400" cap="rnd">
              <a:solidFill>
                <a:srgbClr val="EFAB94"/>
              </a:solidFill>
              <a:round/>
            </a:ln>
          </p:spPr>
        </p:sp>
        <p:sp>
          <p:nvSpPr>
            <p:cNvPr id="160" name="MMConnector"/>
            <p:cNvSpPr/>
            <p:nvPr/>
          </p:nvSpPr>
          <p:spPr>
            <a:xfrm>
              <a:off x="4753452" y="2955589"/>
              <a:ext cx="91803" cy="3400"/>
            </a:xfrm>
            <a:custGeom>
              <a:avLst/>
              <a:gdLst/>
              <a:ahLst/>
              <a:cxnLst/>
              <a:pathLst>
                <a:path w="91803" h="3400" fill="none">
                  <a:moveTo>
                    <a:pt x="45902" y="0"/>
                  </a:moveTo>
                  <a:lnTo>
                    <a:pt x="-12579" y="0"/>
                  </a:lnTo>
                  <a:cubicBezTo>
                    <a:pt x="-12579" y="0"/>
                    <a:pt x="-21719" y="0"/>
                    <a:pt x="-32979" y="0"/>
                  </a:cubicBezTo>
                  <a:lnTo>
                    <a:pt x="-45902" y="0"/>
                  </a:lnTo>
                </a:path>
              </a:pathLst>
            </a:custGeom>
            <a:noFill/>
            <a:ln w="3400" cap="rnd">
              <a:solidFill>
                <a:srgbClr val="EFAB94"/>
              </a:solidFill>
              <a:round/>
            </a:ln>
          </p:spPr>
        </p:sp>
        <p:sp>
          <p:nvSpPr>
            <p:cNvPr id="162" name="MMConnector"/>
            <p:cNvSpPr/>
            <p:nvPr/>
          </p:nvSpPr>
          <p:spPr>
            <a:xfrm>
              <a:off x="4490157" y="3443003"/>
              <a:ext cx="91807" cy="3400"/>
            </a:xfrm>
            <a:custGeom>
              <a:avLst/>
              <a:gdLst/>
              <a:ahLst/>
              <a:cxnLst/>
              <a:pathLst>
                <a:path w="91807" h="3400" fill="none">
                  <a:moveTo>
                    <a:pt x="45903" y="0"/>
                  </a:moveTo>
                  <a:lnTo>
                    <a:pt x="-12579" y="0"/>
                  </a:lnTo>
                  <a:cubicBezTo>
                    <a:pt x="-12579" y="0"/>
                    <a:pt x="-21718" y="0"/>
                    <a:pt x="-32979" y="0"/>
                  </a:cubicBezTo>
                  <a:lnTo>
                    <a:pt x="-45903" y="0"/>
                  </a:lnTo>
                </a:path>
              </a:pathLst>
            </a:custGeom>
            <a:noFill/>
            <a:ln w="3400" cap="rnd">
              <a:solidFill>
                <a:srgbClr val="918EDD"/>
              </a:solidFill>
              <a:round/>
            </a:ln>
          </p:spPr>
        </p:sp>
        <p:sp>
          <p:nvSpPr>
            <p:cNvPr id="164" name="MMConnector"/>
            <p:cNvSpPr/>
            <p:nvPr/>
          </p:nvSpPr>
          <p:spPr>
            <a:xfrm>
              <a:off x="5014168" y="3752886"/>
              <a:ext cx="91812" cy="3400"/>
            </a:xfrm>
            <a:custGeom>
              <a:avLst/>
              <a:gdLst/>
              <a:ahLst/>
              <a:cxnLst/>
              <a:pathLst>
                <a:path w="91812" h="3400" fill="none">
                  <a:moveTo>
                    <a:pt x="45906" y="0"/>
                  </a:moveTo>
                  <a:lnTo>
                    <a:pt x="-12578" y="0"/>
                  </a:lnTo>
                  <a:cubicBezTo>
                    <a:pt x="-12578" y="0"/>
                    <a:pt x="-21717" y="0"/>
                    <a:pt x="-32978" y="0"/>
                  </a:cubicBezTo>
                  <a:lnTo>
                    <a:pt x="-45906" y="0"/>
                  </a:lnTo>
                </a:path>
              </a:pathLst>
            </a:custGeom>
            <a:noFill/>
            <a:ln w="3400" cap="rnd">
              <a:solidFill>
                <a:srgbClr val="918EDD"/>
              </a:solidFill>
              <a:round/>
            </a:ln>
          </p:spPr>
        </p:sp>
        <p:sp>
          <p:nvSpPr>
            <p:cNvPr id="166" name="MMConnector"/>
            <p:cNvSpPr/>
            <p:nvPr/>
          </p:nvSpPr>
          <p:spPr>
            <a:xfrm>
              <a:off x="5005663" y="4132968"/>
              <a:ext cx="91802" cy="3400"/>
            </a:xfrm>
            <a:custGeom>
              <a:avLst/>
              <a:gdLst/>
              <a:ahLst/>
              <a:cxnLst/>
              <a:pathLst>
                <a:path w="91802" h="3400" fill="none">
                  <a:moveTo>
                    <a:pt x="45901" y="0"/>
                  </a:moveTo>
                  <a:lnTo>
                    <a:pt x="-12580" y="0"/>
                  </a:lnTo>
                  <a:cubicBezTo>
                    <a:pt x="-12580" y="0"/>
                    <a:pt x="-21719" y="0"/>
                    <a:pt x="-32980" y="0"/>
                  </a:cubicBezTo>
                  <a:lnTo>
                    <a:pt x="-45901" y="0"/>
                  </a:lnTo>
                </a:path>
              </a:pathLst>
            </a:custGeom>
            <a:noFill/>
            <a:ln w="3400" cap="rnd">
              <a:solidFill>
                <a:srgbClr val="A3CF62"/>
              </a:solidFill>
              <a:round/>
            </a:ln>
          </p:spPr>
        </p:sp>
        <p:sp>
          <p:nvSpPr>
            <p:cNvPr id="101" name="MainIdea"/>
            <p:cNvSpPr/>
            <p:nvPr/>
          </p:nvSpPr>
          <p:spPr>
            <a:xfrm>
              <a:off x="6601228" y="3300114"/>
              <a:ext cx="853237" cy="250240"/>
            </a:xfrm>
            <a:custGeom>
              <a:avLst/>
              <a:gdLst>
                <a:gd name="rtl" fmla="*/ 100898 w 853237"/>
                <a:gd name="rtt" fmla="*/ 52530 h 250240"/>
                <a:gd name="rtr" fmla="*/ 750978 w 853237"/>
                <a:gd name="rtb" fmla="*/ 193970 h 250240"/>
              </a:gdLst>
              <a:ahLst/>
              <a:cxnLst/>
              <a:rect l="rtl" t="rtt" r="rtr" b="rtb"/>
              <a:pathLst>
                <a:path w="853237" h="250240">
                  <a:moveTo>
                    <a:pt x="125120" y="0"/>
                  </a:moveTo>
                  <a:lnTo>
                    <a:pt x="728117" y="0"/>
                  </a:lnTo>
                  <a:cubicBezTo>
                    <a:pt x="797222" y="0"/>
                    <a:pt x="853237" y="56016"/>
                    <a:pt x="853237" y="125120"/>
                  </a:cubicBezTo>
                  <a:cubicBezTo>
                    <a:pt x="853237" y="194224"/>
                    <a:pt x="797222" y="250240"/>
                    <a:pt x="728117" y="250240"/>
                  </a:cubicBezTo>
                  <a:lnTo>
                    <a:pt x="125120" y="250240"/>
                  </a:lnTo>
                  <a:cubicBezTo>
                    <a:pt x="56016" y="250240"/>
                    <a:pt x="0" y="194224"/>
                    <a:pt x="0" y="125120"/>
                  </a:cubicBezTo>
                  <a:cubicBezTo>
                    <a:pt x="0" y="56016"/>
                    <a:pt x="56016" y="0"/>
                    <a:pt x="125120" y="0"/>
                  </a:cubicBezTo>
                  <a:close/>
                </a:path>
              </a:pathLst>
            </a:custGeom>
            <a:solidFill>
              <a:srgbClr val="F56481"/>
            </a:solidFill>
            <a:ln w="10200" cap="flat">
              <a:solidFill>
                <a:srgbClr val="F56481"/>
              </a:solidFill>
              <a:round/>
            </a:ln>
          </p:spPr>
          <p:txBody>
            <a:bodyPr wrap="none" lIns="0" tIns="0" rIns="0" bIns="22500" rtlCol="0" anchor="ctr"/>
            <a:p>
              <a:pPr algn="ctr">
                <a:lnSpc>
                  <a:spcPct val="100000"/>
                </a:lnSpc>
              </a:pPr>
              <a:r>
                <a:rPr sz="1400" b="1">
                  <a:solidFill>
                    <a:srgbClr val="FFFFFF"/>
                  </a:solidFill>
                  <a:latin typeface="微软雅黑" panose="020B0503020204020204" charset="-122"/>
                </a:rPr>
                <a:t>Person ReID</a:t>
              </a:r>
              <a:endParaRPr sz="1400" b="1">
                <a:solidFill>
                  <a:srgbClr val="FFFFFF"/>
                </a:solidFill>
                <a:latin typeface="微软雅黑" panose="020B0503020204020204" charset="-122"/>
              </a:endParaRPr>
            </a:p>
          </p:txBody>
        </p:sp>
        <p:sp>
          <p:nvSpPr>
            <p:cNvPr id="102" name="MainTopic"/>
            <p:cNvSpPr/>
            <p:nvPr/>
          </p:nvSpPr>
          <p:spPr>
            <a:xfrm>
              <a:off x="7668664" y="2139184"/>
              <a:ext cx="675403" cy="191760"/>
            </a:xfrm>
            <a:custGeom>
              <a:avLst/>
              <a:gdLst>
                <a:gd name="rtl" fmla="*/ 93582 w 675403"/>
                <a:gd name="rtt" fmla="*/ 28730 h 191760"/>
                <a:gd name="rtr" fmla="*/ 580462 w 675403"/>
                <a:gd name="rtb" fmla="*/ 159290 h 191760"/>
              </a:gdLst>
              <a:ahLst/>
              <a:cxnLst/>
              <a:rect l="rtl" t="rtt" r="rtr" b="rtb"/>
              <a:pathLst>
                <a:path w="675403" h="191760">
                  <a:moveTo>
                    <a:pt x="95880" y="0"/>
                  </a:moveTo>
                  <a:lnTo>
                    <a:pt x="579523" y="0"/>
                  </a:lnTo>
                  <a:cubicBezTo>
                    <a:pt x="632478" y="0"/>
                    <a:pt x="675403" y="42925"/>
                    <a:pt x="675403" y="95880"/>
                  </a:cubicBezTo>
                  <a:cubicBezTo>
                    <a:pt x="675403" y="148835"/>
                    <a:pt x="632478" y="191760"/>
                    <a:pt x="579523" y="191760"/>
                  </a:cubicBezTo>
                  <a:lnTo>
                    <a:pt x="95880" y="191760"/>
                  </a:lnTo>
                  <a:cubicBezTo>
                    <a:pt x="42925" y="191760"/>
                    <a:pt x="0" y="148835"/>
                    <a:pt x="0" y="95880"/>
                  </a:cubicBezTo>
                  <a:cubicBezTo>
                    <a:pt x="0" y="42925"/>
                    <a:pt x="42925" y="0"/>
                    <a:pt x="95880" y="0"/>
                  </a:cubicBezTo>
                  <a:close/>
                </a:path>
              </a:pathLst>
            </a:custGeom>
            <a:solidFill>
              <a:srgbClr val="57C1F4"/>
            </a:solidFill>
            <a:ln w="10200" cap="flat">
              <a:solidFill>
                <a:srgbClr val="57C1F4"/>
              </a:solidFill>
              <a:round/>
            </a:ln>
          </p:spPr>
          <p:txBody>
            <a:bodyPr wrap="none" lIns="0" tIns="0" rIns="0" bIns="22500" rtlCol="0" anchor="ctr"/>
            <a:p>
              <a:pPr algn="ctr">
                <a:lnSpc>
                  <a:spcPct val="100000"/>
                </a:lnSpc>
              </a:pPr>
              <a:r>
                <a:rPr sz="1200" b="1">
                  <a:solidFill>
                    <a:srgbClr val="FFFFFF"/>
                  </a:solidFill>
                  <a:latin typeface="微软雅黑" panose="020B0503020204020204" charset="-122"/>
                </a:rPr>
                <a:t>Backbone</a:t>
              </a:r>
              <a:endParaRPr sz="1200" b="1">
                <a:solidFill>
                  <a:srgbClr val="FFFFFF"/>
                </a:solidFill>
                <a:latin typeface="微软雅黑" panose="020B0503020204020204" charset="-122"/>
              </a:endParaRPr>
            </a:p>
          </p:txBody>
        </p:sp>
        <p:sp>
          <p:nvSpPr>
            <p:cNvPr id="104" name="MainTopic"/>
            <p:cNvSpPr/>
            <p:nvPr/>
          </p:nvSpPr>
          <p:spPr>
            <a:xfrm>
              <a:off x="7668664" y="2665092"/>
              <a:ext cx="563883" cy="191760"/>
            </a:xfrm>
            <a:custGeom>
              <a:avLst/>
              <a:gdLst>
                <a:gd name="rtl" fmla="*/ 93582 w 563883"/>
                <a:gd name="rtt" fmla="*/ 28730 h 191760"/>
                <a:gd name="rtr" fmla="*/ 468942 w 563883"/>
                <a:gd name="rtb" fmla="*/ 159290 h 191760"/>
              </a:gdLst>
              <a:ahLst/>
              <a:cxnLst/>
              <a:rect l="rtl" t="rtt" r="rtr" b="rtb"/>
              <a:pathLst>
                <a:path w="563883" h="191760">
                  <a:moveTo>
                    <a:pt x="95880" y="0"/>
                  </a:moveTo>
                  <a:lnTo>
                    <a:pt x="468003" y="0"/>
                  </a:lnTo>
                  <a:cubicBezTo>
                    <a:pt x="520958" y="0"/>
                    <a:pt x="563883" y="42925"/>
                    <a:pt x="563883" y="95880"/>
                  </a:cubicBezTo>
                  <a:cubicBezTo>
                    <a:pt x="563883" y="148835"/>
                    <a:pt x="520958" y="191760"/>
                    <a:pt x="468003" y="191760"/>
                  </a:cubicBezTo>
                  <a:lnTo>
                    <a:pt x="95880" y="191760"/>
                  </a:lnTo>
                  <a:cubicBezTo>
                    <a:pt x="42925" y="191760"/>
                    <a:pt x="0" y="148835"/>
                    <a:pt x="0" y="95880"/>
                  </a:cubicBezTo>
                  <a:cubicBezTo>
                    <a:pt x="0" y="42925"/>
                    <a:pt x="42925" y="0"/>
                    <a:pt x="95880" y="0"/>
                  </a:cubicBezTo>
                  <a:close/>
                </a:path>
              </a:pathLst>
            </a:custGeom>
            <a:solidFill>
              <a:srgbClr val="32C5C4"/>
            </a:solidFill>
            <a:ln w="10200" cap="flat">
              <a:solidFill>
                <a:srgbClr val="32C5C4"/>
              </a:solidFill>
              <a:round/>
            </a:ln>
          </p:spPr>
          <p:txBody>
            <a:bodyPr wrap="none" lIns="0" tIns="0" rIns="0" bIns="22500" rtlCol="0" anchor="ctr"/>
            <a:p>
              <a:pPr algn="ctr">
                <a:lnSpc>
                  <a:spcPct val="100000"/>
                </a:lnSpc>
              </a:pPr>
              <a:r>
                <a:rPr sz="1200" b="1">
                  <a:solidFill>
                    <a:srgbClr val="FFFFFF"/>
                  </a:solidFill>
                  <a:latin typeface="微软雅黑" panose="020B0503020204020204" charset="-122"/>
                </a:rPr>
                <a:t>Feature</a:t>
              </a:r>
              <a:endParaRPr sz="1200" b="1">
                <a:solidFill>
                  <a:srgbClr val="FFFFFF"/>
                </a:solidFill>
                <a:latin typeface="微软雅黑" panose="020B0503020204020204" charset="-122"/>
              </a:endParaRPr>
            </a:p>
          </p:txBody>
        </p:sp>
        <p:sp>
          <p:nvSpPr>
            <p:cNvPr id="106" name="MainTopic"/>
            <p:cNvSpPr/>
            <p:nvPr/>
          </p:nvSpPr>
          <p:spPr>
            <a:xfrm>
              <a:off x="7668664" y="4128575"/>
              <a:ext cx="430603" cy="191760"/>
            </a:xfrm>
            <a:custGeom>
              <a:avLst/>
              <a:gdLst>
                <a:gd name="rtl" fmla="*/ 93582 w 430603"/>
                <a:gd name="rtt" fmla="*/ 28730 h 191760"/>
                <a:gd name="rtr" fmla="*/ 335662 w 430603"/>
                <a:gd name="rtb" fmla="*/ 159290 h 191760"/>
              </a:gdLst>
              <a:ahLst/>
              <a:cxnLst/>
              <a:rect l="rtl" t="rtt" r="rtr" b="rtb"/>
              <a:pathLst>
                <a:path w="430603" h="191760">
                  <a:moveTo>
                    <a:pt x="95880" y="0"/>
                  </a:moveTo>
                  <a:lnTo>
                    <a:pt x="334723" y="0"/>
                  </a:lnTo>
                  <a:cubicBezTo>
                    <a:pt x="387678" y="0"/>
                    <a:pt x="430603" y="42925"/>
                    <a:pt x="430603" y="95880"/>
                  </a:cubicBezTo>
                  <a:cubicBezTo>
                    <a:pt x="430603" y="148835"/>
                    <a:pt x="387678" y="191760"/>
                    <a:pt x="334723" y="191760"/>
                  </a:cubicBezTo>
                  <a:lnTo>
                    <a:pt x="95880" y="191760"/>
                  </a:lnTo>
                  <a:cubicBezTo>
                    <a:pt x="42925" y="191760"/>
                    <a:pt x="0" y="148835"/>
                    <a:pt x="0" y="95880"/>
                  </a:cubicBezTo>
                  <a:cubicBezTo>
                    <a:pt x="0" y="42925"/>
                    <a:pt x="42925" y="0"/>
                    <a:pt x="95880" y="0"/>
                  </a:cubicBezTo>
                  <a:close/>
                </a:path>
              </a:pathLst>
            </a:custGeom>
            <a:solidFill>
              <a:srgbClr val="ED9548"/>
            </a:solidFill>
            <a:ln w="10200" cap="flat">
              <a:solidFill>
                <a:srgbClr val="ED9548"/>
              </a:solidFill>
              <a:round/>
            </a:ln>
          </p:spPr>
          <p:txBody>
            <a:bodyPr wrap="none" lIns="0" tIns="0" rIns="0" bIns="22500" rtlCol="0" anchor="ctr"/>
            <a:p>
              <a:pPr algn="ctr">
                <a:lnSpc>
                  <a:spcPct val="100000"/>
                </a:lnSpc>
              </a:pPr>
              <a:r>
                <a:rPr sz="1200" b="1">
                  <a:solidFill>
                    <a:srgbClr val="FFFFFF"/>
                  </a:solidFill>
                  <a:latin typeface="微软雅黑" panose="020B0503020204020204" charset="-122"/>
                </a:rPr>
                <a:t>Trick</a:t>
              </a:r>
              <a:endParaRPr sz="1200" b="1">
                <a:solidFill>
                  <a:srgbClr val="FFFFFF"/>
                </a:solidFill>
                <a:latin typeface="微软雅黑" panose="020B0503020204020204" charset="-122"/>
              </a:endParaRPr>
            </a:p>
          </p:txBody>
        </p:sp>
        <p:sp>
          <p:nvSpPr>
            <p:cNvPr id="108" name="MainTopic"/>
            <p:cNvSpPr/>
            <p:nvPr/>
          </p:nvSpPr>
          <p:spPr>
            <a:xfrm>
              <a:off x="5956424" y="4037088"/>
              <a:ext cx="430603" cy="191760"/>
            </a:xfrm>
            <a:custGeom>
              <a:avLst/>
              <a:gdLst>
                <a:gd name="rtl" fmla="*/ 93582 w 430603"/>
                <a:gd name="rtt" fmla="*/ 28730 h 191760"/>
                <a:gd name="rtr" fmla="*/ 335662 w 430603"/>
                <a:gd name="rtb" fmla="*/ 159290 h 191760"/>
              </a:gdLst>
              <a:ahLst/>
              <a:cxnLst/>
              <a:rect l="rtl" t="rtt" r="rtr" b="rtb"/>
              <a:pathLst>
                <a:path w="430603" h="191760">
                  <a:moveTo>
                    <a:pt x="95880" y="0"/>
                  </a:moveTo>
                  <a:lnTo>
                    <a:pt x="334723" y="0"/>
                  </a:lnTo>
                  <a:cubicBezTo>
                    <a:pt x="387678" y="0"/>
                    <a:pt x="430603" y="42925"/>
                    <a:pt x="430603" y="95880"/>
                  </a:cubicBezTo>
                  <a:cubicBezTo>
                    <a:pt x="430603" y="148835"/>
                    <a:pt x="387678" y="191760"/>
                    <a:pt x="334723" y="191760"/>
                  </a:cubicBezTo>
                  <a:lnTo>
                    <a:pt x="95880" y="191760"/>
                  </a:lnTo>
                  <a:cubicBezTo>
                    <a:pt x="42925" y="191760"/>
                    <a:pt x="0" y="148835"/>
                    <a:pt x="0" y="95880"/>
                  </a:cubicBezTo>
                  <a:cubicBezTo>
                    <a:pt x="0" y="42925"/>
                    <a:pt x="42925" y="0"/>
                    <a:pt x="95880" y="0"/>
                  </a:cubicBezTo>
                  <a:close/>
                </a:path>
              </a:pathLst>
            </a:custGeom>
            <a:solidFill>
              <a:srgbClr val="A3CF62"/>
            </a:solidFill>
            <a:ln w="10200" cap="flat">
              <a:solidFill>
                <a:srgbClr val="A3CF62"/>
              </a:solidFill>
              <a:round/>
            </a:ln>
          </p:spPr>
          <p:txBody>
            <a:bodyPr wrap="none" lIns="0" tIns="0" rIns="0" bIns="22500" rtlCol="0" anchor="ctr"/>
            <a:p>
              <a:pPr algn="ctr">
                <a:lnSpc>
                  <a:spcPct val="100000"/>
                </a:lnSpc>
              </a:pPr>
              <a:r>
                <a:rPr sz="1200" b="1">
                  <a:solidFill>
                    <a:srgbClr val="FFFFFF"/>
                  </a:solidFill>
                  <a:latin typeface="微软雅黑" panose="020B0503020204020204" charset="-122"/>
                </a:rPr>
                <a:t>GAN</a:t>
              </a:r>
              <a:endParaRPr sz="1200" b="1">
                <a:solidFill>
                  <a:srgbClr val="FFFFFF"/>
                </a:solidFill>
                <a:latin typeface="微软雅黑" panose="020B0503020204020204" charset="-122"/>
              </a:endParaRPr>
            </a:p>
          </p:txBody>
        </p:sp>
        <p:sp>
          <p:nvSpPr>
            <p:cNvPr id="110" name="MainTopic"/>
            <p:cNvSpPr/>
            <p:nvPr/>
          </p:nvSpPr>
          <p:spPr>
            <a:xfrm>
              <a:off x="5529384" y="3443111"/>
              <a:ext cx="857643" cy="191760"/>
            </a:xfrm>
            <a:custGeom>
              <a:avLst/>
              <a:gdLst>
                <a:gd name="rtl" fmla="*/ 93582 w 857643"/>
                <a:gd name="rtt" fmla="*/ 28730 h 191760"/>
                <a:gd name="rtr" fmla="*/ 762702 w 857643"/>
                <a:gd name="rtb" fmla="*/ 159290 h 191760"/>
              </a:gdLst>
              <a:ahLst/>
              <a:cxnLst/>
              <a:rect l="rtl" t="rtt" r="rtr" b="rtb"/>
              <a:pathLst>
                <a:path w="857643" h="191760">
                  <a:moveTo>
                    <a:pt x="95880" y="0"/>
                  </a:moveTo>
                  <a:lnTo>
                    <a:pt x="761763" y="0"/>
                  </a:lnTo>
                  <a:cubicBezTo>
                    <a:pt x="814718" y="0"/>
                    <a:pt x="857643" y="42925"/>
                    <a:pt x="857643" y="95880"/>
                  </a:cubicBezTo>
                  <a:cubicBezTo>
                    <a:pt x="857643" y="148835"/>
                    <a:pt x="814718" y="191760"/>
                    <a:pt x="761763" y="191760"/>
                  </a:cubicBezTo>
                  <a:lnTo>
                    <a:pt x="95880" y="191760"/>
                  </a:lnTo>
                  <a:cubicBezTo>
                    <a:pt x="42925" y="191760"/>
                    <a:pt x="0" y="148835"/>
                    <a:pt x="0" y="95880"/>
                  </a:cubicBezTo>
                  <a:cubicBezTo>
                    <a:pt x="0" y="42925"/>
                    <a:pt x="42925" y="0"/>
                    <a:pt x="95880" y="0"/>
                  </a:cubicBezTo>
                  <a:close/>
                </a:path>
              </a:pathLst>
            </a:custGeom>
            <a:solidFill>
              <a:srgbClr val="918EDD"/>
            </a:solidFill>
            <a:ln w="10200" cap="flat">
              <a:solidFill>
                <a:srgbClr val="918EDD"/>
              </a:solidFill>
              <a:round/>
            </a:ln>
          </p:spPr>
          <p:txBody>
            <a:bodyPr wrap="none" lIns="0" tIns="0" rIns="0" bIns="22500" rtlCol="0" anchor="ctr"/>
            <a:p>
              <a:pPr algn="ctr">
                <a:lnSpc>
                  <a:spcPct val="100000"/>
                </a:lnSpc>
              </a:pPr>
              <a:r>
                <a:rPr sz="1200" b="1">
                  <a:solidFill>
                    <a:srgbClr val="FFFFFF"/>
                  </a:solidFill>
                  <a:latin typeface="微软雅黑" panose="020B0503020204020204" charset="-122"/>
                </a:rPr>
                <a:t>Unsupervised</a:t>
              </a:r>
              <a:endParaRPr sz="1200" b="1">
                <a:solidFill>
                  <a:srgbClr val="FFFFFF"/>
                </a:solidFill>
                <a:latin typeface="微软雅黑" panose="020B0503020204020204" charset="-122"/>
              </a:endParaRPr>
            </a:p>
          </p:txBody>
        </p:sp>
        <p:sp>
          <p:nvSpPr>
            <p:cNvPr id="112" name="MainTopic"/>
            <p:cNvSpPr/>
            <p:nvPr/>
          </p:nvSpPr>
          <p:spPr>
            <a:xfrm>
              <a:off x="5657224" y="2735378"/>
              <a:ext cx="729803" cy="191760"/>
            </a:xfrm>
            <a:custGeom>
              <a:avLst/>
              <a:gdLst>
                <a:gd name="rtl" fmla="*/ 93582 w 729803"/>
                <a:gd name="rtt" fmla="*/ 28730 h 191760"/>
                <a:gd name="rtr" fmla="*/ 634862 w 729803"/>
                <a:gd name="rtb" fmla="*/ 159290 h 191760"/>
              </a:gdLst>
              <a:ahLst/>
              <a:cxnLst/>
              <a:rect l="rtl" t="rtt" r="rtr" b="rtb"/>
              <a:pathLst>
                <a:path w="729803" h="191760">
                  <a:moveTo>
                    <a:pt x="95880" y="0"/>
                  </a:moveTo>
                  <a:lnTo>
                    <a:pt x="633923" y="0"/>
                  </a:lnTo>
                  <a:cubicBezTo>
                    <a:pt x="686878" y="0"/>
                    <a:pt x="729803" y="42925"/>
                    <a:pt x="729803" y="95880"/>
                  </a:cubicBezTo>
                  <a:cubicBezTo>
                    <a:pt x="729803" y="148835"/>
                    <a:pt x="686878" y="191760"/>
                    <a:pt x="633923" y="191760"/>
                  </a:cubicBezTo>
                  <a:lnTo>
                    <a:pt x="95880" y="191760"/>
                  </a:lnTo>
                  <a:cubicBezTo>
                    <a:pt x="42925" y="191760"/>
                    <a:pt x="0" y="148835"/>
                    <a:pt x="0" y="95880"/>
                  </a:cubicBezTo>
                  <a:cubicBezTo>
                    <a:pt x="0" y="42925"/>
                    <a:pt x="42925" y="0"/>
                    <a:pt x="95880" y="0"/>
                  </a:cubicBezTo>
                  <a:close/>
                </a:path>
              </a:pathLst>
            </a:custGeom>
            <a:solidFill>
              <a:srgbClr val="EFAB94"/>
            </a:solidFill>
            <a:ln w="10200" cap="flat">
              <a:solidFill>
                <a:srgbClr val="EFAB94"/>
              </a:solidFill>
              <a:round/>
            </a:ln>
          </p:spPr>
          <p:txBody>
            <a:bodyPr wrap="none" lIns="0" tIns="0" rIns="0" bIns="22500" rtlCol="0" anchor="ctr"/>
            <a:p>
              <a:pPr algn="ctr">
                <a:lnSpc>
                  <a:spcPct val="100000"/>
                </a:lnSpc>
              </a:pPr>
              <a:r>
                <a:rPr sz="1200" b="1">
                  <a:solidFill>
                    <a:srgbClr val="FFFFFF"/>
                  </a:solidFill>
                  <a:latin typeface="微软雅黑" panose="020B0503020204020204" charset="-122"/>
                </a:rPr>
                <a:t>Supervised</a:t>
              </a:r>
              <a:endParaRPr sz="1200" b="1">
                <a:solidFill>
                  <a:srgbClr val="FFFFFF"/>
                </a:solidFill>
                <a:latin typeface="微软雅黑" panose="020B0503020204020204" charset="-122"/>
              </a:endParaRPr>
            </a:p>
          </p:txBody>
        </p:sp>
        <p:sp>
          <p:nvSpPr>
            <p:cNvPr id="114" name="SubTopic"/>
            <p:cNvSpPr/>
            <p:nvPr/>
          </p:nvSpPr>
          <p:spPr>
            <a:xfrm>
              <a:off x="8435866" y="2020169"/>
              <a:ext cx="437352" cy="196809"/>
            </a:xfrm>
            <a:custGeom>
              <a:avLst/>
              <a:gdLst>
                <a:gd name="rtl" fmla="*/ 65677 w 437352"/>
                <a:gd name="rtt" fmla="*/ 38055 h 196809"/>
                <a:gd name="rtr" fmla="*/ 370317 w 437352"/>
                <a:gd name="rtb" fmla="*/ 155015 h 196809"/>
              </a:gdLst>
              <a:ahLst/>
              <a:cxnLst/>
              <a:rect l="rtl" t="rtt" r="rtr" b="rtb"/>
              <a:pathLst>
                <a:path w="437352" h="196809">
                  <a:moveTo>
                    <a:pt x="0" y="98405"/>
                  </a:moveTo>
                  <a:cubicBezTo>
                    <a:pt x="0" y="44057"/>
                    <a:pt x="97905" y="0"/>
                    <a:pt x="218677" y="0"/>
                  </a:cubicBezTo>
                  <a:cubicBezTo>
                    <a:pt x="339448" y="0"/>
                    <a:pt x="437352" y="44057"/>
                    <a:pt x="437352" y="98405"/>
                  </a:cubicBezTo>
                  <a:cubicBezTo>
                    <a:pt x="437352" y="152752"/>
                    <a:pt x="339448" y="196809"/>
                    <a:pt x="218677" y="196809"/>
                  </a:cubicBezTo>
                  <a:cubicBezTo>
                    <a:pt x="97905" y="196809"/>
                    <a:pt x="0" y="152752"/>
                    <a:pt x="0" y="98405"/>
                  </a:cubicBezTo>
                  <a:close/>
                </a:path>
              </a:pathLst>
            </a:custGeom>
            <a:solidFill>
              <a:srgbClr val="57C1F4"/>
            </a:solidFill>
            <a:ln w="3400" cap="flat">
              <a:solidFill>
                <a:srgbClr val="57C1F4"/>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Resnet</a:t>
              </a:r>
              <a:endParaRPr sz="1000" b="1">
                <a:solidFill>
                  <a:srgbClr val="303030"/>
                </a:solidFill>
                <a:latin typeface="微软雅黑" panose="020B0503020204020204" charset="-122"/>
              </a:endParaRPr>
            </a:p>
          </p:txBody>
        </p:sp>
        <p:sp>
          <p:nvSpPr>
            <p:cNvPr id="116" name="SubTopic"/>
            <p:cNvSpPr/>
            <p:nvPr/>
          </p:nvSpPr>
          <p:spPr>
            <a:xfrm>
              <a:off x="8435866" y="2239078"/>
              <a:ext cx="468632" cy="210885"/>
            </a:xfrm>
            <a:custGeom>
              <a:avLst/>
              <a:gdLst>
                <a:gd name="rtl" fmla="*/ 50037 w 468632"/>
                <a:gd name="rtt" fmla="*/ 45093 h 210885"/>
                <a:gd name="rtr" fmla="*/ 417237 w 468632"/>
                <a:gd name="rtb" fmla="*/ 162053 h 210885"/>
              </a:gdLst>
              <a:ahLst/>
              <a:cxnLst/>
              <a:rect l="rtl" t="rtt" r="rtr" b="rtb"/>
              <a:pathLst>
                <a:path w="468632" h="210885">
                  <a:moveTo>
                    <a:pt x="0" y="105443"/>
                  </a:moveTo>
                  <a:cubicBezTo>
                    <a:pt x="0" y="47208"/>
                    <a:pt x="104907" y="0"/>
                    <a:pt x="234317" y="0"/>
                  </a:cubicBezTo>
                  <a:cubicBezTo>
                    <a:pt x="363725" y="0"/>
                    <a:pt x="468632" y="47208"/>
                    <a:pt x="468632" y="105443"/>
                  </a:cubicBezTo>
                  <a:cubicBezTo>
                    <a:pt x="468632" y="163677"/>
                    <a:pt x="363725" y="210885"/>
                    <a:pt x="234317" y="210885"/>
                  </a:cubicBezTo>
                  <a:cubicBezTo>
                    <a:pt x="104907" y="210885"/>
                    <a:pt x="0" y="163677"/>
                    <a:pt x="0" y="105443"/>
                  </a:cubicBezTo>
                  <a:close/>
                </a:path>
              </a:pathLst>
            </a:custGeom>
            <a:solidFill>
              <a:srgbClr val="57C1F4"/>
            </a:solidFill>
            <a:ln w="3400" cap="flat">
              <a:solidFill>
                <a:srgbClr val="57C1F4"/>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Densnet</a:t>
              </a:r>
              <a:endParaRPr sz="1000" b="1">
                <a:solidFill>
                  <a:srgbClr val="303030"/>
                </a:solidFill>
                <a:latin typeface="微软雅黑" panose="020B0503020204020204" charset="-122"/>
              </a:endParaRPr>
            </a:p>
          </p:txBody>
        </p:sp>
        <p:sp>
          <p:nvSpPr>
            <p:cNvPr id="119" name="SubTopic"/>
            <p:cNvSpPr/>
            <p:nvPr/>
          </p:nvSpPr>
          <p:spPr>
            <a:xfrm>
              <a:off x="8324346" y="2562163"/>
              <a:ext cx="431912" cy="194361"/>
            </a:xfrm>
            <a:custGeom>
              <a:avLst/>
              <a:gdLst>
                <a:gd name="rtl" fmla="*/ 68397 w 431912"/>
                <a:gd name="rtt" fmla="*/ 36831 h 194361"/>
                <a:gd name="rtr" fmla="*/ 362157 w 431912"/>
                <a:gd name="rtb" fmla="*/ 153791 h 194361"/>
              </a:gdLst>
              <a:ahLst/>
              <a:cxnLst/>
              <a:rect l="rtl" t="rtt" r="rtr" b="rtb"/>
              <a:pathLst>
                <a:path w="431912" h="194361">
                  <a:moveTo>
                    <a:pt x="0" y="97181"/>
                  </a:moveTo>
                  <a:cubicBezTo>
                    <a:pt x="0" y="43509"/>
                    <a:pt x="96687" y="0"/>
                    <a:pt x="215957" y="0"/>
                  </a:cubicBezTo>
                  <a:cubicBezTo>
                    <a:pt x="335226" y="0"/>
                    <a:pt x="431912" y="43509"/>
                    <a:pt x="431912" y="97181"/>
                  </a:cubicBezTo>
                  <a:cubicBezTo>
                    <a:pt x="431912" y="150852"/>
                    <a:pt x="335226" y="194361"/>
                    <a:pt x="215957" y="194361"/>
                  </a:cubicBezTo>
                  <a:cubicBezTo>
                    <a:pt x="96687" y="194361"/>
                    <a:pt x="0" y="150852"/>
                    <a:pt x="0" y="97181"/>
                  </a:cubicBezTo>
                  <a:close/>
                </a:path>
              </a:pathLst>
            </a:custGeom>
            <a:solidFill>
              <a:srgbClr val="32C5C4"/>
            </a:solidFill>
            <a:ln w="3400" cap="flat">
              <a:solidFill>
                <a:srgbClr val="32C5C4"/>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Global</a:t>
              </a:r>
              <a:endParaRPr sz="1000" b="1">
                <a:solidFill>
                  <a:srgbClr val="303030"/>
                </a:solidFill>
                <a:latin typeface="微软雅黑" panose="020B0503020204020204" charset="-122"/>
              </a:endParaRPr>
            </a:p>
          </p:txBody>
        </p:sp>
        <p:sp>
          <p:nvSpPr>
            <p:cNvPr id="121" name="SubTopic"/>
            <p:cNvSpPr/>
            <p:nvPr/>
          </p:nvSpPr>
          <p:spPr>
            <a:xfrm>
              <a:off x="8324346" y="2778624"/>
              <a:ext cx="416952" cy="187629"/>
            </a:xfrm>
            <a:custGeom>
              <a:avLst/>
              <a:gdLst>
                <a:gd name="rtl" fmla="*/ 75877 w 416952"/>
                <a:gd name="rtt" fmla="*/ 33465 h 187629"/>
                <a:gd name="rtr" fmla="*/ 339717 w 416952"/>
                <a:gd name="rtb" fmla="*/ 150425 h 187629"/>
              </a:gdLst>
              <a:ahLst/>
              <a:cxnLst/>
              <a:rect l="rtl" t="rtt" r="rtr" b="rtb"/>
              <a:pathLst>
                <a:path w="416952" h="187629">
                  <a:moveTo>
                    <a:pt x="0" y="93815"/>
                  </a:moveTo>
                  <a:cubicBezTo>
                    <a:pt x="0" y="42002"/>
                    <a:pt x="93339" y="0"/>
                    <a:pt x="208477" y="0"/>
                  </a:cubicBezTo>
                  <a:cubicBezTo>
                    <a:pt x="323615" y="0"/>
                    <a:pt x="416952" y="42002"/>
                    <a:pt x="416952" y="93815"/>
                  </a:cubicBezTo>
                  <a:cubicBezTo>
                    <a:pt x="416952" y="145627"/>
                    <a:pt x="323615" y="187629"/>
                    <a:pt x="208477" y="187629"/>
                  </a:cubicBezTo>
                  <a:cubicBezTo>
                    <a:pt x="93339" y="187629"/>
                    <a:pt x="0" y="145627"/>
                    <a:pt x="0" y="93815"/>
                  </a:cubicBezTo>
                  <a:close/>
                </a:path>
              </a:pathLst>
            </a:custGeom>
            <a:solidFill>
              <a:srgbClr val="32C5C4"/>
            </a:solidFill>
            <a:ln w="3400" cap="flat">
              <a:solidFill>
                <a:srgbClr val="32C5C4"/>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Local </a:t>
              </a:r>
              <a:endParaRPr sz="1000" b="1">
                <a:solidFill>
                  <a:srgbClr val="303030"/>
                </a:solidFill>
                <a:latin typeface="微软雅黑" panose="020B0503020204020204" charset="-122"/>
              </a:endParaRPr>
            </a:p>
          </p:txBody>
        </p:sp>
        <p:sp>
          <p:nvSpPr>
            <p:cNvPr id="123" name="SubTopic"/>
            <p:cNvSpPr/>
            <p:nvPr/>
          </p:nvSpPr>
          <p:spPr>
            <a:xfrm>
              <a:off x="8191054" y="3618611"/>
              <a:ext cx="567052" cy="255173"/>
            </a:xfrm>
            <a:custGeom>
              <a:avLst/>
              <a:gdLst>
                <a:gd name="rtl" fmla="*/ 39406 w 567052"/>
                <a:gd name="rtt" fmla="*/ 67237 h 255173"/>
                <a:gd name="rtr" fmla="*/ 526286 w 567052"/>
                <a:gd name="rtb" fmla="*/ 184197 h 255173"/>
              </a:gdLst>
              <a:ahLst/>
              <a:cxnLst/>
              <a:rect l="rtl" t="rtt" r="rtr" b="rtb"/>
              <a:pathLst>
                <a:path w="567052" h="255173">
                  <a:moveTo>
                    <a:pt x="0" y="127587"/>
                  </a:moveTo>
                  <a:cubicBezTo>
                    <a:pt x="0" y="57123"/>
                    <a:pt x="126939" y="0"/>
                    <a:pt x="283526" y="0"/>
                  </a:cubicBezTo>
                  <a:cubicBezTo>
                    <a:pt x="440113" y="0"/>
                    <a:pt x="567052" y="57123"/>
                    <a:pt x="567052" y="127587"/>
                  </a:cubicBezTo>
                  <a:cubicBezTo>
                    <a:pt x="567052" y="198051"/>
                    <a:pt x="440113" y="255173"/>
                    <a:pt x="283526" y="255173"/>
                  </a:cubicBezTo>
                  <a:cubicBezTo>
                    <a:pt x="126939" y="255173"/>
                    <a:pt x="0" y="198051"/>
                    <a:pt x="0" y="127587"/>
                  </a:cubicBezTo>
                  <a:close/>
                </a:path>
              </a:pathLst>
            </a:custGeom>
            <a:solidFill>
              <a:srgbClr val="58A8D0"/>
            </a:solidFill>
            <a:ln w="3400" cap="flat">
              <a:solidFill>
                <a:srgbClr val="ED9548"/>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re-Ranking</a:t>
              </a:r>
              <a:endParaRPr sz="1000" b="1">
                <a:solidFill>
                  <a:srgbClr val="303030"/>
                </a:solidFill>
                <a:latin typeface="微软雅黑" panose="020B0503020204020204" charset="-122"/>
              </a:endParaRPr>
            </a:p>
          </p:txBody>
        </p:sp>
        <p:sp>
          <p:nvSpPr>
            <p:cNvPr id="125" name="SubTopic"/>
            <p:cNvSpPr/>
            <p:nvPr/>
          </p:nvSpPr>
          <p:spPr>
            <a:xfrm>
              <a:off x="8191076" y="3895883"/>
              <a:ext cx="857300" cy="385784"/>
            </a:xfrm>
            <a:custGeom>
              <a:avLst/>
              <a:gdLst>
                <a:gd name="rtl" fmla="*/ 41732 w 857300"/>
                <a:gd name="rtt" fmla="*/ 132543 h 385784"/>
                <a:gd name="rtr" fmla="*/ 814212 w 857300"/>
                <a:gd name="rtb" fmla="*/ 249503 h 385784"/>
              </a:gdLst>
              <a:ahLst/>
              <a:cxnLst/>
              <a:rect l="rtl" t="rtt" r="rtr" b="rtb"/>
              <a:pathLst>
                <a:path w="857300" h="385784">
                  <a:moveTo>
                    <a:pt x="0" y="192893"/>
                  </a:moveTo>
                  <a:cubicBezTo>
                    <a:pt x="0" y="86361"/>
                    <a:pt x="191914" y="0"/>
                    <a:pt x="428652" y="0"/>
                  </a:cubicBezTo>
                  <a:cubicBezTo>
                    <a:pt x="665387" y="0"/>
                    <a:pt x="857300" y="86361"/>
                    <a:pt x="857300" y="192893"/>
                  </a:cubicBezTo>
                  <a:cubicBezTo>
                    <a:pt x="857300" y="299424"/>
                    <a:pt x="665387" y="385784"/>
                    <a:pt x="428652" y="385784"/>
                  </a:cubicBezTo>
                  <a:cubicBezTo>
                    <a:pt x="191914" y="385784"/>
                    <a:pt x="0" y="299424"/>
                    <a:pt x="0" y="192893"/>
                  </a:cubicBezTo>
                  <a:close/>
                </a:path>
              </a:pathLst>
            </a:custGeom>
            <a:solidFill>
              <a:srgbClr val="58A8D0"/>
            </a:solidFill>
            <a:ln w="3400" cap="flat">
              <a:solidFill>
                <a:srgbClr val="ED9548"/>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Triple/Center loss</a:t>
              </a:r>
              <a:endParaRPr sz="1000" b="1">
                <a:solidFill>
                  <a:srgbClr val="303030"/>
                </a:solidFill>
                <a:latin typeface="微软雅黑" panose="020B0503020204020204" charset="-122"/>
              </a:endParaRPr>
            </a:p>
          </p:txBody>
        </p:sp>
        <p:sp>
          <p:nvSpPr>
            <p:cNvPr id="127" name="SubTopic"/>
            <p:cNvSpPr/>
            <p:nvPr/>
          </p:nvSpPr>
          <p:spPr>
            <a:xfrm>
              <a:off x="8191052" y="4303769"/>
              <a:ext cx="796487" cy="358418"/>
            </a:xfrm>
            <a:custGeom>
              <a:avLst/>
              <a:gdLst>
                <a:gd name="rtl" fmla="*/ 41242 w 796487"/>
                <a:gd name="rtt" fmla="*/ 118860 h 358418"/>
                <a:gd name="rtr" fmla="*/ 753882 w 796487"/>
                <a:gd name="rtb" fmla="*/ 235820 h 358418"/>
              </a:gdLst>
              <a:ahLst/>
              <a:cxnLst/>
              <a:rect l="rtl" t="rtt" r="rtr" b="rtb"/>
              <a:pathLst>
                <a:path w="796487" h="358418">
                  <a:moveTo>
                    <a:pt x="0" y="179210"/>
                  </a:moveTo>
                  <a:cubicBezTo>
                    <a:pt x="0" y="80235"/>
                    <a:pt x="178300" y="0"/>
                    <a:pt x="398242" y="0"/>
                  </a:cubicBezTo>
                  <a:cubicBezTo>
                    <a:pt x="618188" y="0"/>
                    <a:pt x="796487" y="80235"/>
                    <a:pt x="796487" y="179210"/>
                  </a:cubicBezTo>
                  <a:cubicBezTo>
                    <a:pt x="796487" y="278184"/>
                    <a:pt x="618188" y="358418"/>
                    <a:pt x="398242" y="358418"/>
                  </a:cubicBezTo>
                  <a:cubicBezTo>
                    <a:pt x="178300" y="358418"/>
                    <a:pt x="0" y="278184"/>
                    <a:pt x="0" y="179210"/>
                  </a:cubicBezTo>
                  <a:close/>
                </a:path>
              </a:pathLst>
            </a:custGeom>
            <a:solidFill>
              <a:srgbClr val="58A8D0"/>
            </a:solidFill>
            <a:ln w="3400" cap="flat">
              <a:solidFill>
                <a:srgbClr val="ED9548"/>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Random Erasing</a:t>
              </a:r>
              <a:endParaRPr sz="1000" b="1">
                <a:solidFill>
                  <a:srgbClr val="303030"/>
                </a:solidFill>
                <a:latin typeface="微软雅黑" panose="020B0503020204020204" charset="-122"/>
              </a:endParaRPr>
            </a:p>
          </p:txBody>
        </p:sp>
        <p:sp>
          <p:nvSpPr>
            <p:cNvPr id="130" name="SubTopic"/>
            <p:cNvSpPr/>
            <p:nvPr/>
          </p:nvSpPr>
          <p:spPr>
            <a:xfrm>
              <a:off x="5061966" y="2534556"/>
              <a:ext cx="503472" cy="226563"/>
            </a:xfrm>
            <a:custGeom>
              <a:avLst/>
              <a:gdLst>
                <a:gd name="rtl" fmla="*/ 38897 w 503472"/>
                <a:gd name="rtt" fmla="*/ 52932 h 226563"/>
                <a:gd name="rtr" fmla="*/ 463217 w 503472"/>
                <a:gd name="rtb" fmla="*/ 169892 h 226563"/>
              </a:gdLst>
              <a:ahLst/>
              <a:cxnLst/>
              <a:rect l="rtl" t="rtt" r="rtr" b="rtb"/>
              <a:pathLst>
                <a:path w="503472" h="226563">
                  <a:moveTo>
                    <a:pt x="0" y="113282"/>
                  </a:moveTo>
                  <a:cubicBezTo>
                    <a:pt x="0" y="50718"/>
                    <a:pt x="112707" y="0"/>
                    <a:pt x="251737" y="0"/>
                  </a:cubicBezTo>
                  <a:cubicBezTo>
                    <a:pt x="390765" y="0"/>
                    <a:pt x="503472" y="50718"/>
                    <a:pt x="503472" y="113282"/>
                  </a:cubicBezTo>
                  <a:cubicBezTo>
                    <a:pt x="503472" y="175845"/>
                    <a:pt x="390765" y="226563"/>
                    <a:pt x="251737" y="226563"/>
                  </a:cubicBezTo>
                  <a:cubicBezTo>
                    <a:pt x="112707" y="226563"/>
                    <a:pt x="0" y="175845"/>
                    <a:pt x="0" y="113282"/>
                  </a:cubicBezTo>
                  <a:close/>
                </a:path>
              </a:pathLst>
            </a:custGeom>
            <a:solidFill>
              <a:srgbClr val="EFAB94"/>
            </a:solidFill>
            <a:ln w="3400" cap="flat">
              <a:solidFill>
                <a:srgbClr val="EFAB94"/>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PCB+RRP</a:t>
              </a:r>
              <a:endParaRPr sz="1000" b="1">
                <a:solidFill>
                  <a:srgbClr val="303030"/>
                </a:solidFill>
                <a:latin typeface="微软雅黑" panose="020B0503020204020204" charset="-122"/>
              </a:endParaRPr>
            </a:p>
          </p:txBody>
        </p:sp>
        <p:sp>
          <p:nvSpPr>
            <p:cNvPr id="132" name="SubTopic"/>
            <p:cNvSpPr/>
            <p:nvPr/>
          </p:nvSpPr>
          <p:spPr>
            <a:xfrm>
              <a:off x="4799353" y="2783221"/>
              <a:ext cx="766081" cy="344736"/>
            </a:xfrm>
            <a:custGeom>
              <a:avLst/>
              <a:gdLst>
                <a:gd name="rtl" fmla="*/ 41001 w 766081"/>
                <a:gd name="rtt" fmla="*/ 112018 h 344736"/>
                <a:gd name="rtr" fmla="*/ 723721 w 766081"/>
                <a:gd name="rtb" fmla="*/ 228978 h 344736"/>
              </a:gdLst>
              <a:ahLst/>
              <a:cxnLst/>
              <a:rect l="rtl" t="rtt" r="rtr" b="rtb"/>
              <a:pathLst>
                <a:path w="766081" h="344736">
                  <a:moveTo>
                    <a:pt x="0" y="172368"/>
                  </a:moveTo>
                  <a:cubicBezTo>
                    <a:pt x="0" y="77172"/>
                    <a:pt x="171493" y="0"/>
                    <a:pt x="383041" y="0"/>
                  </a:cubicBezTo>
                  <a:cubicBezTo>
                    <a:pt x="594589" y="0"/>
                    <a:pt x="766081" y="77172"/>
                    <a:pt x="766081" y="172368"/>
                  </a:cubicBezTo>
                  <a:cubicBezTo>
                    <a:pt x="766081" y="267564"/>
                    <a:pt x="594589" y="344736"/>
                    <a:pt x="383041" y="344736"/>
                  </a:cubicBezTo>
                  <a:cubicBezTo>
                    <a:pt x="171493" y="344736"/>
                    <a:pt x="0" y="267564"/>
                    <a:pt x="0" y="172368"/>
                  </a:cubicBezTo>
                  <a:close/>
                </a:path>
              </a:pathLst>
            </a:custGeom>
            <a:solidFill>
              <a:srgbClr val="EFAB94"/>
            </a:solidFill>
            <a:ln w="3400" cap="flat">
              <a:solidFill>
                <a:srgbClr val="EFAB94"/>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Strong Baseline</a:t>
              </a:r>
              <a:endParaRPr sz="1000" b="1">
                <a:solidFill>
                  <a:srgbClr val="303030"/>
                </a:solidFill>
                <a:latin typeface="微软雅黑" panose="020B0503020204020204" charset="-122"/>
              </a:endParaRPr>
            </a:p>
          </p:txBody>
        </p:sp>
        <p:sp>
          <p:nvSpPr>
            <p:cNvPr id="134" name="SubTopic"/>
            <p:cNvSpPr/>
            <p:nvPr/>
          </p:nvSpPr>
          <p:spPr>
            <a:xfrm>
              <a:off x="5060074" y="3667945"/>
              <a:ext cx="377512" cy="169881"/>
            </a:xfrm>
            <a:custGeom>
              <a:avLst/>
              <a:gdLst>
                <a:gd name="rtl" fmla="*/ 95597 w 377512"/>
                <a:gd name="rtt" fmla="*/ 24591 h 169881"/>
                <a:gd name="rtr" fmla="*/ 280557 w 377512"/>
                <a:gd name="rtb" fmla="*/ 141551 h 169881"/>
              </a:gdLst>
              <a:ahLst/>
              <a:cxnLst/>
              <a:rect l="rtl" t="rtt" r="rtr" b="rtb"/>
              <a:pathLst>
                <a:path w="377512" h="169881">
                  <a:moveTo>
                    <a:pt x="0" y="84941"/>
                  </a:moveTo>
                  <a:cubicBezTo>
                    <a:pt x="0" y="38029"/>
                    <a:pt x="84509" y="0"/>
                    <a:pt x="188757" y="0"/>
                  </a:cubicBezTo>
                  <a:cubicBezTo>
                    <a:pt x="293004" y="0"/>
                    <a:pt x="377512" y="38029"/>
                    <a:pt x="377512" y="84941"/>
                  </a:cubicBezTo>
                  <a:cubicBezTo>
                    <a:pt x="377512" y="131852"/>
                    <a:pt x="293004" y="169881"/>
                    <a:pt x="188757" y="169881"/>
                  </a:cubicBezTo>
                  <a:cubicBezTo>
                    <a:pt x="84509" y="169881"/>
                    <a:pt x="0" y="131852"/>
                    <a:pt x="0" y="84941"/>
                  </a:cubicBezTo>
                  <a:close/>
                </a:path>
              </a:pathLst>
            </a:custGeom>
            <a:solidFill>
              <a:srgbClr val="918EDD"/>
            </a:solidFill>
            <a:ln w="3400" cap="flat">
              <a:solidFill>
                <a:srgbClr val="918EDD"/>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SSG</a:t>
              </a:r>
              <a:endParaRPr sz="1000" b="1">
                <a:solidFill>
                  <a:srgbClr val="303030"/>
                </a:solidFill>
                <a:latin typeface="微软雅黑" panose="020B0503020204020204" charset="-122"/>
              </a:endParaRPr>
            </a:p>
          </p:txBody>
        </p:sp>
        <p:sp>
          <p:nvSpPr>
            <p:cNvPr id="136" name="SubTopic"/>
            <p:cNvSpPr/>
            <p:nvPr/>
          </p:nvSpPr>
          <p:spPr>
            <a:xfrm>
              <a:off x="4536061" y="3240159"/>
              <a:ext cx="901530" cy="405688"/>
            </a:xfrm>
            <a:custGeom>
              <a:avLst/>
              <a:gdLst>
                <a:gd name="rtl" fmla="*/ 42085 w 901530"/>
                <a:gd name="rtt" fmla="*/ 142494 h 405688"/>
                <a:gd name="rtr" fmla="*/ 858085 w 901530"/>
                <a:gd name="rtb" fmla="*/ 259454 h 405688"/>
              </a:gdLst>
              <a:ahLst/>
              <a:cxnLst/>
              <a:rect l="rtl" t="rtt" r="rtr" b="rtb"/>
              <a:pathLst>
                <a:path w="901530" h="405688">
                  <a:moveTo>
                    <a:pt x="0" y="202844"/>
                  </a:moveTo>
                  <a:cubicBezTo>
                    <a:pt x="0" y="90817"/>
                    <a:pt x="201815" y="0"/>
                    <a:pt x="450765" y="0"/>
                  </a:cubicBezTo>
                  <a:cubicBezTo>
                    <a:pt x="699717" y="0"/>
                    <a:pt x="901530" y="90817"/>
                    <a:pt x="901530" y="202844"/>
                  </a:cubicBezTo>
                  <a:cubicBezTo>
                    <a:pt x="901530" y="314872"/>
                    <a:pt x="699717" y="405688"/>
                    <a:pt x="450765" y="405688"/>
                  </a:cubicBezTo>
                  <a:cubicBezTo>
                    <a:pt x="201815" y="405688"/>
                    <a:pt x="0" y="314872"/>
                    <a:pt x="0" y="202844"/>
                  </a:cubicBezTo>
                  <a:close/>
                </a:path>
              </a:pathLst>
            </a:custGeom>
            <a:solidFill>
              <a:srgbClr val="918EDD"/>
            </a:solidFill>
            <a:ln w="3400" cap="flat">
              <a:solidFill>
                <a:srgbClr val="918EDD"/>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Attention Learning</a:t>
              </a:r>
              <a:endParaRPr sz="1000" b="1">
                <a:solidFill>
                  <a:srgbClr val="303030"/>
                </a:solidFill>
                <a:latin typeface="微软雅黑" panose="020B0503020204020204" charset="-122"/>
              </a:endParaRPr>
            </a:p>
          </p:txBody>
        </p:sp>
        <p:sp>
          <p:nvSpPr>
            <p:cNvPr id="138" name="SubTopic"/>
            <p:cNvSpPr/>
            <p:nvPr/>
          </p:nvSpPr>
          <p:spPr>
            <a:xfrm>
              <a:off x="5051564" y="3950026"/>
              <a:ext cx="813073" cy="365884"/>
            </a:xfrm>
            <a:custGeom>
              <a:avLst/>
              <a:gdLst>
                <a:gd name="rtl" fmla="*/ 41378 w 813073"/>
                <a:gd name="rtt" fmla="*/ 122591 h 365884"/>
                <a:gd name="rtr" fmla="*/ 770338 w 813073"/>
                <a:gd name="rtb" fmla="*/ 239551 h 365884"/>
              </a:gdLst>
              <a:ahLst/>
              <a:cxnLst/>
              <a:rect l="rtl" t="rtt" r="rtr" b="rtb"/>
              <a:pathLst>
                <a:path w="813073" h="365884">
                  <a:moveTo>
                    <a:pt x="0" y="182941"/>
                  </a:moveTo>
                  <a:cubicBezTo>
                    <a:pt x="0" y="81906"/>
                    <a:pt x="182013" y="0"/>
                    <a:pt x="406538" y="0"/>
                  </a:cubicBezTo>
                  <a:cubicBezTo>
                    <a:pt x="631060" y="0"/>
                    <a:pt x="813073" y="81906"/>
                    <a:pt x="813073" y="182941"/>
                  </a:cubicBezTo>
                  <a:cubicBezTo>
                    <a:pt x="813073" y="283977"/>
                    <a:pt x="631060" y="365884"/>
                    <a:pt x="406538" y="365884"/>
                  </a:cubicBezTo>
                  <a:cubicBezTo>
                    <a:pt x="182013" y="365884"/>
                    <a:pt x="0" y="283977"/>
                    <a:pt x="0" y="182941"/>
                  </a:cubicBezTo>
                  <a:close/>
                </a:path>
              </a:pathLst>
            </a:custGeom>
            <a:solidFill>
              <a:srgbClr val="A3CF62"/>
            </a:solidFill>
            <a:ln w="3400" cap="flat">
              <a:solidFill>
                <a:srgbClr val="A3CF62"/>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Base Application</a:t>
              </a:r>
              <a:endParaRPr sz="1000" b="1">
                <a:solidFill>
                  <a:srgbClr val="303030"/>
                </a:solidFill>
                <a:latin typeface="微软雅黑" panose="020B0503020204020204" charset="-122"/>
              </a:endParaRPr>
            </a:p>
          </p:txBody>
        </p:sp>
        <p:sp>
          <p:nvSpPr>
            <p:cNvPr id="141" name="SubTopic"/>
            <p:cNvSpPr/>
            <p:nvPr/>
          </p:nvSpPr>
          <p:spPr>
            <a:xfrm>
              <a:off x="8191065" y="4684280"/>
              <a:ext cx="324473" cy="146013"/>
            </a:xfrm>
            <a:custGeom>
              <a:avLst/>
              <a:gdLst>
                <a:gd name="rtl" fmla="*/ 122117 w 324473"/>
                <a:gd name="rtt" fmla="*/ 12657 h 146013"/>
                <a:gd name="rtr" fmla="*/ 200997 w 324473"/>
                <a:gd name="rtb" fmla="*/ 129617 h 146013"/>
              </a:gdLst>
              <a:ahLst/>
              <a:cxnLst/>
              <a:rect l="rtl" t="rtt" r="rtr" b="rtb"/>
              <a:pathLst>
                <a:path w="324473" h="146013">
                  <a:moveTo>
                    <a:pt x="0" y="73007"/>
                  </a:moveTo>
                  <a:cubicBezTo>
                    <a:pt x="0" y="32686"/>
                    <a:pt x="72636" y="0"/>
                    <a:pt x="162237" y="0"/>
                  </a:cubicBezTo>
                  <a:cubicBezTo>
                    <a:pt x="251837" y="0"/>
                    <a:pt x="324473" y="32686"/>
                    <a:pt x="324473" y="73007"/>
                  </a:cubicBezTo>
                  <a:cubicBezTo>
                    <a:pt x="324473" y="113327"/>
                    <a:pt x="251837" y="146013"/>
                    <a:pt x="162237" y="146013"/>
                  </a:cubicBezTo>
                  <a:cubicBezTo>
                    <a:pt x="72636" y="146013"/>
                    <a:pt x="0" y="113327"/>
                    <a:pt x="0" y="73007"/>
                  </a:cubicBezTo>
                  <a:close/>
                </a:path>
              </a:pathLst>
            </a:custGeom>
            <a:solidFill>
              <a:srgbClr val="58A8D0"/>
            </a:solidFill>
            <a:ln w="3400" cap="flat">
              <a:solidFill>
                <a:srgbClr val="ED9548"/>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a:t>
              </a:r>
              <a:endParaRPr sz="1000" b="1">
                <a:solidFill>
                  <a:srgbClr val="303030"/>
                </a:solidFill>
                <a:latin typeface="微软雅黑" panose="020B0503020204020204" charset="-122"/>
              </a:endParaRPr>
            </a:p>
          </p:txBody>
        </p:sp>
        <p:sp>
          <p:nvSpPr>
            <p:cNvPr id="143" name="MainTopic"/>
            <p:cNvSpPr/>
            <p:nvPr/>
          </p:nvSpPr>
          <p:spPr>
            <a:xfrm>
              <a:off x="7668664" y="3196550"/>
              <a:ext cx="661803" cy="191760"/>
            </a:xfrm>
            <a:custGeom>
              <a:avLst/>
              <a:gdLst>
                <a:gd name="rtl" fmla="*/ 93582 w 661803"/>
                <a:gd name="rtt" fmla="*/ 28730 h 191760"/>
                <a:gd name="rtr" fmla="*/ 566862 w 661803"/>
                <a:gd name="rtb" fmla="*/ 159290 h 191760"/>
              </a:gdLst>
              <a:ahLst/>
              <a:cxnLst/>
              <a:rect l="rtl" t="rtt" r="rtr" b="rtb"/>
              <a:pathLst>
                <a:path w="661803" h="191760">
                  <a:moveTo>
                    <a:pt x="95880" y="0"/>
                  </a:moveTo>
                  <a:lnTo>
                    <a:pt x="565923" y="0"/>
                  </a:lnTo>
                  <a:cubicBezTo>
                    <a:pt x="618878" y="0"/>
                    <a:pt x="661803" y="42925"/>
                    <a:pt x="661803" y="95880"/>
                  </a:cubicBezTo>
                  <a:cubicBezTo>
                    <a:pt x="661803" y="148835"/>
                    <a:pt x="618878" y="191760"/>
                    <a:pt x="565923" y="191760"/>
                  </a:cubicBezTo>
                  <a:lnTo>
                    <a:pt x="95880" y="191760"/>
                  </a:lnTo>
                  <a:cubicBezTo>
                    <a:pt x="42925" y="191760"/>
                    <a:pt x="0" y="148835"/>
                    <a:pt x="0" y="95880"/>
                  </a:cubicBezTo>
                  <a:cubicBezTo>
                    <a:pt x="0" y="42925"/>
                    <a:pt x="42925" y="0"/>
                    <a:pt x="95880" y="0"/>
                  </a:cubicBezTo>
                  <a:close/>
                </a:path>
              </a:pathLst>
            </a:custGeom>
            <a:solidFill>
              <a:srgbClr val="C6A5C8"/>
            </a:solidFill>
            <a:ln w="10200" cap="flat">
              <a:solidFill>
                <a:srgbClr val="58A8D0"/>
              </a:solidFill>
              <a:round/>
            </a:ln>
          </p:spPr>
          <p:txBody>
            <a:bodyPr wrap="none" lIns="0" tIns="0" rIns="0" bIns="22500" rtlCol="0" anchor="ctr"/>
            <a:p>
              <a:pPr algn="ctr">
                <a:lnSpc>
                  <a:spcPct val="100000"/>
                </a:lnSpc>
              </a:pPr>
              <a:r>
                <a:rPr sz="1200" b="1">
                  <a:solidFill>
                    <a:srgbClr val="FFFFFF"/>
                  </a:solidFill>
                  <a:latin typeface="微软雅黑" panose="020B0503020204020204" charset="-122"/>
                </a:rPr>
                <a:t>Attention</a:t>
              </a:r>
              <a:endParaRPr sz="1200" b="1">
                <a:solidFill>
                  <a:srgbClr val="FFFFFF"/>
                </a:solidFill>
                <a:latin typeface="微软雅黑" panose="020B0503020204020204" charset="-122"/>
              </a:endParaRPr>
            </a:p>
          </p:txBody>
        </p:sp>
        <p:sp>
          <p:nvSpPr>
            <p:cNvPr id="145" name="SubTopic"/>
            <p:cNvSpPr/>
            <p:nvPr/>
          </p:nvSpPr>
          <p:spPr>
            <a:xfrm>
              <a:off x="8422266" y="3078453"/>
              <a:ext cx="465912" cy="209661"/>
            </a:xfrm>
            <a:custGeom>
              <a:avLst/>
              <a:gdLst>
                <a:gd name="rtl" fmla="*/ 51397 w 465912"/>
                <a:gd name="rtt" fmla="*/ 44481 h 209661"/>
                <a:gd name="rtr" fmla="*/ 413157 w 465912"/>
                <a:gd name="rtb" fmla="*/ 161441 h 209661"/>
              </a:gdLst>
              <a:ahLst/>
              <a:cxnLst/>
              <a:rect l="rtl" t="rtt" r="rtr" b="rtb"/>
              <a:pathLst>
                <a:path w="465912" h="209661">
                  <a:moveTo>
                    <a:pt x="0" y="104831"/>
                  </a:moveTo>
                  <a:cubicBezTo>
                    <a:pt x="0" y="46934"/>
                    <a:pt x="104298" y="0"/>
                    <a:pt x="232957" y="0"/>
                  </a:cubicBezTo>
                  <a:cubicBezTo>
                    <a:pt x="361614" y="0"/>
                    <a:pt x="465912" y="46934"/>
                    <a:pt x="465912" y="104831"/>
                  </a:cubicBezTo>
                  <a:cubicBezTo>
                    <a:pt x="465912" y="162727"/>
                    <a:pt x="361614" y="209661"/>
                    <a:pt x="232957" y="209661"/>
                  </a:cubicBezTo>
                  <a:cubicBezTo>
                    <a:pt x="104298" y="209661"/>
                    <a:pt x="0" y="162727"/>
                    <a:pt x="0" y="104831"/>
                  </a:cubicBezTo>
                  <a:close/>
                </a:path>
              </a:pathLst>
            </a:custGeom>
            <a:solidFill>
              <a:srgbClr val="C6A5C8"/>
            </a:solidFill>
            <a:ln w="3400" cap="flat">
              <a:solidFill>
                <a:srgbClr val="58A8D0"/>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Channel</a:t>
              </a:r>
              <a:endParaRPr sz="1000" b="1">
                <a:solidFill>
                  <a:srgbClr val="303030"/>
                </a:solidFill>
                <a:latin typeface="微软雅黑" panose="020B0503020204020204" charset="-122"/>
              </a:endParaRPr>
            </a:p>
          </p:txBody>
        </p:sp>
        <p:sp>
          <p:nvSpPr>
            <p:cNvPr id="147" name="SubTopic"/>
            <p:cNvSpPr/>
            <p:nvPr/>
          </p:nvSpPr>
          <p:spPr>
            <a:xfrm>
              <a:off x="8422266" y="3310214"/>
              <a:ext cx="435992" cy="196197"/>
            </a:xfrm>
            <a:custGeom>
              <a:avLst/>
              <a:gdLst>
                <a:gd name="rtl" fmla="*/ 66357 w 435992"/>
                <a:gd name="rtt" fmla="*/ 37749 h 196197"/>
                <a:gd name="rtr" fmla="*/ 368277 w 435992"/>
                <a:gd name="rtb" fmla="*/ 154709 h 196197"/>
              </a:gdLst>
              <a:ahLst/>
              <a:cxnLst/>
              <a:rect l="rtl" t="rtt" r="rtr" b="rtb"/>
              <a:pathLst>
                <a:path w="435992" h="196197">
                  <a:moveTo>
                    <a:pt x="0" y="98099"/>
                  </a:moveTo>
                  <a:cubicBezTo>
                    <a:pt x="0" y="43920"/>
                    <a:pt x="97601" y="0"/>
                    <a:pt x="217997" y="0"/>
                  </a:cubicBezTo>
                  <a:cubicBezTo>
                    <a:pt x="338393" y="0"/>
                    <a:pt x="435992" y="43920"/>
                    <a:pt x="435992" y="98099"/>
                  </a:cubicBezTo>
                  <a:cubicBezTo>
                    <a:pt x="435992" y="152277"/>
                    <a:pt x="338393" y="196197"/>
                    <a:pt x="217997" y="196197"/>
                  </a:cubicBezTo>
                  <a:cubicBezTo>
                    <a:pt x="97601" y="196197"/>
                    <a:pt x="0" y="152277"/>
                    <a:pt x="0" y="98099"/>
                  </a:cubicBezTo>
                  <a:close/>
                </a:path>
              </a:pathLst>
            </a:custGeom>
            <a:solidFill>
              <a:srgbClr val="C6A5C8"/>
            </a:solidFill>
            <a:ln w="3400" cap="flat">
              <a:solidFill>
                <a:srgbClr val="58A8D0"/>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Spatial</a:t>
              </a:r>
              <a:endParaRPr sz="1000" b="1">
                <a:solidFill>
                  <a:srgbClr val="303030"/>
                </a:solidFill>
                <a:latin typeface="微软雅黑" panose="020B0503020204020204" charset="-122"/>
              </a:endParaRPr>
            </a:p>
          </p:txBody>
        </p:sp>
        <p:sp>
          <p:nvSpPr>
            <p:cNvPr id="157" name="SubTopic"/>
            <p:cNvSpPr/>
            <p:nvPr/>
          </p:nvSpPr>
          <p:spPr>
            <a:xfrm>
              <a:off x="1965246" y="2581198"/>
              <a:ext cx="3004920" cy="133280"/>
            </a:xfrm>
            <a:custGeom>
              <a:avLst/>
              <a:gdLst>
                <a:gd name="rtl" fmla="*/ 31620 w 3004920"/>
                <a:gd name="rtt" fmla="*/ 11730 h 133280"/>
                <a:gd name="rtr" fmla="*/ 2971940 w 3004920"/>
                <a:gd name="rtb" fmla="*/ 117810 h 133280"/>
              </a:gdLst>
              <a:ahLst/>
              <a:cxnLst/>
              <a:rect l="rtl" t="rtt" r="rtr" b="rtb"/>
              <a:pathLst>
                <a:path w="3004920" h="133280">
                  <a:moveTo>
                    <a:pt x="0" y="0"/>
                  </a:moveTo>
                  <a:lnTo>
                    <a:pt x="3004920" y="0"/>
                  </a:lnTo>
                  <a:lnTo>
                    <a:pt x="3004920" y="133280"/>
                  </a:lnTo>
                  <a:lnTo>
                    <a:pt x="0" y="133280"/>
                  </a:lnTo>
                  <a:lnTo>
                    <a:pt x="0" y="0"/>
                  </a:lnTo>
                  <a:close/>
                </a:path>
              </a:pathLst>
            </a:custGeom>
            <a:noFill/>
            <a:ln w="10200" cap="flat">
              <a:solidFill>
                <a:srgbClr val="EFAB94"/>
              </a:solidFill>
              <a:round/>
            </a:ln>
          </p:spPr>
          <p:txBody>
            <a:bodyPr wrap="square" lIns="0" tIns="0" rIns="0" bIns="22500" rtlCol="0" anchor="ctr"/>
            <a:p>
              <a:pPr algn="ctr">
                <a:lnSpc>
                  <a:spcPct val="100000"/>
                </a:lnSpc>
              </a:pPr>
              <a:r>
                <a:rPr sz="800" b="1">
                  <a:solidFill>
                    <a:srgbClr val="303030"/>
                  </a:solidFill>
                  <a:latin typeface="微软雅黑" panose="020B0503020204020204" charset="-122"/>
                </a:rPr>
                <a:t>2018ECCV--Beyond Part Models Person Retrieval with Refined Part Pooling</a:t>
              </a:r>
              <a:endParaRPr sz="800" b="1">
                <a:solidFill>
                  <a:srgbClr val="303030"/>
                </a:solidFill>
                <a:latin typeface="微软雅黑" panose="020B0503020204020204" charset="-122"/>
              </a:endParaRPr>
            </a:p>
          </p:txBody>
        </p:sp>
        <p:sp>
          <p:nvSpPr>
            <p:cNvPr id="159" name="SubTopic"/>
            <p:cNvSpPr/>
            <p:nvPr/>
          </p:nvSpPr>
          <p:spPr>
            <a:xfrm>
              <a:off x="1356747" y="2888794"/>
              <a:ext cx="3350850" cy="133301"/>
            </a:xfrm>
            <a:custGeom>
              <a:avLst/>
              <a:gdLst>
                <a:gd name="rtl" fmla="*/ 31620 w 3257880"/>
                <a:gd name="rtt" fmla="*/ 11730 h 133280"/>
                <a:gd name="rtr" fmla="*/ 3224900 w 3257880"/>
                <a:gd name="rtb" fmla="*/ 117810 h 133280"/>
              </a:gdLst>
              <a:ahLst/>
              <a:cxnLst/>
              <a:rect l="rtl" t="rtt" r="rtr" b="rtb"/>
              <a:pathLst>
                <a:path w="3257880" h="133280">
                  <a:moveTo>
                    <a:pt x="0" y="0"/>
                  </a:moveTo>
                  <a:lnTo>
                    <a:pt x="3257880" y="0"/>
                  </a:lnTo>
                  <a:lnTo>
                    <a:pt x="3257880" y="133280"/>
                  </a:lnTo>
                  <a:lnTo>
                    <a:pt x="0" y="133280"/>
                  </a:lnTo>
                  <a:lnTo>
                    <a:pt x="0" y="0"/>
                  </a:lnTo>
                  <a:close/>
                </a:path>
              </a:pathLst>
            </a:custGeom>
            <a:noFill/>
            <a:ln w="10200" cap="flat">
              <a:solidFill>
                <a:srgbClr val="EFAB94"/>
              </a:solidFill>
              <a:round/>
            </a:ln>
          </p:spPr>
          <p:txBody>
            <a:bodyPr wrap="square" lIns="0" tIns="0" rIns="0" bIns="22500" rtlCol="0" anchor="ctr"/>
            <a:p>
              <a:pPr algn="ctr">
                <a:lnSpc>
                  <a:spcPct val="100000"/>
                </a:lnSpc>
              </a:pPr>
              <a:r>
                <a:rPr sz="800" b="1">
                  <a:solidFill>
                    <a:srgbClr val="303030"/>
                  </a:solidFill>
                  <a:latin typeface="微软雅黑" panose="020B0503020204020204" charset="-122"/>
                </a:rPr>
                <a:t>2019CVPR--Bag of Tricks and A Strong Baseline for Deep Person Re-identification</a:t>
              </a:r>
              <a:endParaRPr sz="800" b="1">
                <a:solidFill>
                  <a:srgbClr val="303030"/>
                </a:solidFill>
                <a:latin typeface="微软雅黑" panose="020B0503020204020204" charset="-122"/>
              </a:endParaRPr>
            </a:p>
          </p:txBody>
        </p:sp>
        <p:sp>
          <p:nvSpPr>
            <p:cNvPr id="161" name="SubTopic"/>
            <p:cNvSpPr/>
            <p:nvPr/>
          </p:nvSpPr>
          <p:spPr>
            <a:xfrm>
              <a:off x="436155" y="3376532"/>
              <a:ext cx="4008222" cy="133301"/>
            </a:xfrm>
            <a:custGeom>
              <a:avLst/>
              <a:gdLst>
                <a:gd name="rtl" fmla="*/ 31620 w 3910680"/>
                <a:gd name="rtt" fmla="*/ 11730 h 133280"/>
                <a:gd name="rtr" fmla="*/ 3877700 w 3910680"/>
                <a:gd name="rtb" fmla="*/ 117810 h 133280"/>
              </a:gdLst>
              <a:ahLst/>
              <a:cxnLst/>
              <a:rect l="rtl" t="rtt" r="rtr" b="rtb"/>
              <a:pathLst>
                <a:path w="3910680" h="133280">
                  <a:moveTo>
                    <a:pt x="0" y="0"/>
                  </a:moveTo>
                  <a:lnTo>
                    <a:pt x="3910680" y="0"/>
                  </a:lnTo>
                  <a:lnTo>
                    <a:pt x="3910680" y="133280"/>
                  </a:lnTo>
                  <a:lnTo>
                    <a:pt x="0" y="133280"/>
                  </a:lnTo>
                  <a:lnTo>
                    <a:pt x="0" y="0"/>
                  </a:lnTo>
                  <a:close/>
                </a:path>
              </a:pathLst>
            </a:custGeom>
            <a:noFill/>
            <a:ln w="10200" cap="flat">
              <a:solidFill>
                <a:srgbClr val="918EDD"/>
              </a:solidFill>
              <a:round/>
            </a:ln>
          </p:spPr>
          <p:txBody>
            <a:bodyPr wrap="square" lIns="0" tIns="0" rIns="0" bIns="22500" rtlCol="0" anchor="ctr"/>
            <a:p>
              <a:pPr algn="ctr">
                <a:lnSpc>
                  <a:spcPct val="100000"/>
                </a:lnSpc>
              </a:pPr>
              <a:r>
                <a:rPr sz="800" b="1">
                  <a:solidFill>
                    <a:srgbClr val="303030"/>
                  </a:solidFill>
                  <a:latin typeface="微软雅黑" panose="020B0503020204020204" charset="-122"/>
                </a:rPr>
                <a:t>2019--Domain Adaptive Attention Model for Unsupervised Cross-Domain Person Re-Identification</a:t>
              </a:r>
              <a:endParaRPr sz="800" b="1">
                <a:solidFill>
                  <a:srgbClr val="303030"/>
                </a:solidFill>
                <a:latin typeface="微软雅黑" panose="020B0503020204020204" charset="-122"/>
              </a:endParaRPr>
            </a:p>
          </p:txBody>
        </p:sp>
        <p:sp>
          <p:nvSpPr>
            <p:cNvPr id="163" name="SubTopic"/>
            <p:cNvSpPr/>
            <p:nvPr/>
          </p:nvSpPr>
          <p:spPr>
            <a:xfrm>
              <a:off x="194246" y="3686250"/>
              <a:ext cx="4774186" cy="133301"/>
            </a:xfrm>
            <a:custGeom>
              <a:avLst/>
              <a:gdLst>
                <a:gd name="rtl" fmla="*/ 31620 w 4889880"/>
                <a:gd name="rtt" fmla="*/ 11730 h 133280"/>
                <a:gd name="rtr" fmla="*/ 4856900 w 4889880"/>
                <a:gd name="rtb" fmla="*/ 117810 h 133280"/>
              </a:gdLst>
              <a:ahLst/>
              <a:cxnLst/>
              <a:rect l="rtl" t="rtt" r="rtr" b="rtb"/>
              <a:pathLst>
                <a:path w="4889880" h="133280">
                  <a:moveTo>
                    <a:pt x="0" y="0"/>
                  </a:moveTo>
                  <a:lnTo>
                    <a:pt x="4889880" y="0"/>
                  </a:lnTo>
                  <a:lnTo>
                    <a:pt x="4889880" y="133280"/>
                  </a:lnTo>
                  <a:lnTo>
                    <a:pt x="0" y="133280"/>
                  </a:lnTo>
                  <a:lnTo>
                    <a:pt x="0" y="0"/>
                  </a:lnTo>
                  <a:close/>
                </a:path>
              </a:pathLst>
            </a:custGeom>
            <a:noFill/>
            <a:ln w="10200" cap="flat">
              <a:solidFill>
                <a:srgbClr val="918EDD"/>
              </a:solidFill>
              <a:round/>
            </a:ln>
          </p:spPr>
          <p:txBody>
            <a:bodyPr wrap="square" lIns="0" tIns="0" rIns="0" bIns="22500" rtlCol="0" anchor="ctr"/>
            <a:p>
              <a:pPr algn="ctr" fontAlgn="auto">
                <a:lnSpc>
                  <a:spcPct val="100000"/>
                </a:lnSpc>
              </a:pPr>
              <a:r>
                <a:rPr sz="800" b="1">
                  <a:solidFill>
                    <a:srgbClr val="303030"/>
                  </a:solidFill>
                  <a:latin typeface="微软雅黑" panose="020B0503020204020204" charset="-122"/>
                </a:rPr>
                <a:t>2019ICCV--Self-similarity Grouping A Simple Unsupervised Cross Domain Adaptation Approach for Person Re-identification</a:t>
              </a:r>
              <a:endParaRPr sz="800" b="1">
                <a:solidFill>
                  <a:srgbClr val="303030"/>
                </a:solidFill>
                <a:latin typeface="微软雅黑" panose="020B0503020204020204" charset="-122"/>
              </a:endParaRPr>
            </a:p>
          </p:txBody>
        </p:sp>
        <p:sp>
          <p:nvSpPr>
            <p:cNvPr id="165" name="SubTopic"/>
            <p:cNvSpPr/>
            <p:nvPr/>
          </p:nvSpPr>
          <p:spPr>
            <a:xfrm>
              <a:off x="1356281" y="4066391"/>
              <a:ext cx="3603424" cy="133301"/>
            </a:xfrm>
            <a:custGeom>
              <a:avLst/>
              <a:gdLst>
                <a:gd name="rtl" fmla="*/ 31620 w 3380280"/>
                <a:gd name="rtt" fmla="*/ 11730 h 133280"/>
                <a:gd name="rtr" fmla="*/ 3347300 w 3380280"/>
                <a:gd name="rtb" fmla="*/ 117810 h 133280"/>
              </a:gdLst>
              <a:ahLst/>
              <a:cxnLst/>
              <a:rect l="rtl" t="rtt" r="rtr" b="rtb"/>
              <a:pathLst>
                <a:path w="3380280" h="133280">
                  <a:moveTo>
                    <a:pt x="0" y="0"/>
                  </a:moveTo>
                  <a:lnTo>
                    <a:pt x="3380280" y="0"/>
                  </a:lnTo>
                  <a:lnTo>
                    <a:pt x="3380280" y="133280"/>
                  </a:lnTo>
                  <a:lnTo>
                    <a:pt x="0" y="133280"/>
                  </a:lnTo>
                  <a:lnTo>
                    <a:pt x="0" y="0"/>
                  </a:lnTo>
                  <a:close/>
                </a:path>
              </a:pathLst>
            </a:custGeom>
            <a:noFill/>
            <a:ln w="10200" cap="flat">
              <a:solidFill>
                <a:srgbClr val="A3CF62"/>
              </a:solidFill>
              <a:round/>
            </a:ln>
          </p:spPr>
          <p:txBody>
            <a:bodyPr wrap="square" lIns="0" tIns="0" rIns="0" bIns="22500" rtlCol="0" anchor="ctr"/>
            <a:p>
              <a:pPr algn="ctr">
                <a:lnSpc>
                  <a:spcPct val="100000"/>
                </a:lnSpc>
              </a:pPr>
              <a:r>
                <a:rPr sz="800" b="1">
                  <a:solidFill>
                    <a:srgbClr val="303030"/>
                  </a:solidFill>
                  <a:latin typeface="微软雅黑" panose="020B0503020204020204" charset="-122"/>
                </a:rPr>
                <a:t>2019CVPR--Joint Discriminative and Generative Learning for Person Re-identification</a:t>
              </a:r>
              <a:endParaRPr sz="800" b="1">
                <a:solidFill>
                  <a:srgbClr val="303030"/>
                </a:solidFill>
                <a:latin typeface="微软雅黑" panose="020B0503020204020204" charset="-122"/>
              </a:endParaRPr>
            </a:p>
          </p:txBody>
        </p:sp>
        <p:sp>
          <p:nvSpPr>
            <p:cNvPr id="187" name="shape187"/>
            <p:cNvSpPr/>
            <p:nvPr/>
          </p:nvSpPr>
          <p:spPr>
            <a:xfrm>
              <a:off x="7461264" y="3408234"/>
              <a:ext cx="34000" cy="34000"/>
            </a:xfrm>
            <a:custGeom>
              <a:avLst/>
              <a:gdLst/>
              <a:ahLst/>
              <a:cxnLst/>
              <a:pathLst>
                <a:path w="34000" h="34000">
                  <a:moveTo>
                    <a:pt x="34000" y="17000"/>
                  </a:moveTo>
                  <a:cubicBezTo>
                    <a:pt x="34000" y="26389"/>
                    <a:pt x="26389" y="34000"/>
                    <a:pt x="17000" y="34000"/>
                  </a:cubicBezTo>
                  <a:cubicBezTo>
                    <a:pt x="7611" y="34000"/>
                    <a:pt x="0" y="26389"/>
                    <a:pt x="0" y="17000"/>
                  </a:cubicBezTo>
                  <a:cubicBezTo>
                    <a:pt x="0" y="7611"/>
                    <a:pt x="7611" y="0"/>
                    <a:pt x="17000" y="0"/>
                  </a:cubicBezTo>
                  <a:cubicBezTo>
                    <a:pt x="26389" y="0"/>
                    <a:pt x="34000" y="7611"/>
                    <a:pt x="34000" y="17000"/>
                  </a:cubicBezTo>
                  <a:close/>
                </a:path>
              </a:pathLst>
            </a:custGeom>
            <a:gradFill>
              <a:gsLst>
                <a:gs pos="0">
                  <a:srgbClr val="FFFFFF"/>
                </a:gs>
                <a:gs pos="25000">
                  <a:srgbClr val="F0F5F0"/>
                </a:gs>
                <a:gs pos="75000">
                  <a:srgbClr val="E1EBE1"/>
                </a:gs>
                <a:gs pos="100000">
                  <a:srgbClr val="C8D7C8"/>
                </a:gs>
              </a:gsLst>
              <a:lin ang="5400000" scaled="0"/>
            </a:gradFill>
            <a:ln w="1700" cap="flat">
              <a:solidFill>
                <a:srgbClr val="46A000"/>
              </a:solidFill>
              <a:round/>
            </a:ln>
          </p:spPr>
        </p:sp>
        <p:sp>
          <p:nvSpPr>
            <p:cNvPr id="188" name="shape188"/>
            <p:cNvSpPr/>
            <p:nvPr/>
          </p:nvSpPr>
          <p:spPr>
            <a:xfrm>
              <a:off x="7461264" y="3408234"/>
              <a:ext cx="34000" cy="34000"/>
            </a:xfrm>
            <a:custGeom>
              <a:avLst/>
              <a:gdLst/>
              <a:ahLst/>
              <a:cxnLst/>
              <a:pathLst>
                <a:path w="34000" h="34000">
                  <a:moveTo>
                    <a:pt x="6800" y="17000"/>
                  </a:moveTo>
                  <a:lnTo>
                    <a:pt x="27200" y="17000"/>
                  </a:lnTo>
                </a:path>
              </a:pathLst>
            </a:custGeom>
            <a:ln w="1700" cap="flat">
              <a:solidFill>
                <a:srgbClr val="46A000"/>
              </a:solidFill>
              <a:round/>
            </a:ln>
          </p:spPr>
        </p:sp>
        <p:sp>
          <p:nvSpPr>
            <p:cNvPr id="189" name="shape189"/>
            <p:cNvSpPr/>
            <p:nvPr/>
          </p:nvSpPr>
          <p:spPr>
            <a:xfrm>
              <a:off x="8350868" y="2218064"/>
              <a:ext cx="34000" cy="34000"/>
            </a:xfrm>
            <a:custGeom>
              <a:avLst/>
              <a:gdLst/>
              <a:ahLst/>
              <a:cxnLst/>
              <a:pathLst>
                <a:path w="34000" h="34000">
                  <a:moveTo>
                    <a:pt x="34000" y="17000"/>
                  </a:moveTo>
                  <a:cubicBezTo>
                    <a:pt x="34000" y="26389"/>
                    <a:pt x="26389" y="34000"/>
                    <a:pt x="17000" y="34000"/>
                  </a:cubicBezTo>
                  <a:cubicBezTo>
                    <a:pt x="7611" y="34000"/>
                    <a:pt x="0" y="26389"/>
                    <a:pt x="0" y="17000"/>
                  </a:cubicBezTo>
                  <a:cubicBezTo>
                    <a:pt x="0" y="7611"/>
                    <a:pt x="7611" y="0"/>
                    <a:pt x="17000" y="0"/>
                  </a:cubicBezTo>
                  <a:cubicBezTo>
                    <a:pt x="26389" y="0"/>
                    <a:pt x="34000" y="7611"/>
                    <a:pt x="34000" y="17000"/>
                  </a:cubicBezTo>
                  <a:close/>
                </a:path>
              </a:pathLst>
            </a:custGeom>
            <a:gradFill>
              <a:gsLst>
                <a:gs pos="0">
                  <a:srgbClr val="FFFFFF"/>
                </a:gs>
                <a:gs pos="25000">
                  <a:srgbClr val="F0F5F0"/>
                </a:gs>
                <a:gs pos="75000">
                  <a:srgbClr val="E1EBE1"/>
                </a:gs>
                <a:gs pos="100000">
                  <a:srgbClr val="C8D7C8"/>
                </a:gs>
              </a:gsLst>
              <a:lin ang="5400000" scaled="0"/>
            </a:gradFill>
            <a:ln w="1700" cap="flat">
              <a:solidFill>
                <a:srgbClr val="46A000"/>
              </a:solidFill>
              <a:round/>
            </a:ln>
          </p:spPr>
        </p:sp>
        <p:sp>
          <p:nvSpPr>
            <p:cNvPr id="190" name="shape190"/>
            <p:cNvSpPr/>
            <p:nvPr/>
          </p:nvSpPr>
          <p:spPr>
            <a:xfrm>
              <a:off x="8350868" y="2218064"/>
              <a:ext cx="34000" cy="34000"/>
            </a:xfrm>
            <a:custGeom>
              <a:avLst/>
              <a:gdLst/>
              <a:ahLst/>
              <a:cxnLst/>
              <a:pathLst>
                <a:path w="34000" h="34000">
                  <a:moveTo>
                    <a:pt x="6800" y="17000"/>
                  </a:moveTo>
                  <a:lnTo>
                    <a:pt x="27200" y="17000"/>
                  </a:lnTo>
                </a:path>
              </a:pathLst>
            </a:custGeom>
            <a:ln w="1700" cap="flat">
              <a:solidFill>
                <a:srgbClr val="46A000"/>
              </a:solidFill>
              <a:round/>
            </a:ln>
          </p:spPr>
        </p:sp>
        <p:sp>
          <p:nvSpPr>
            <p:cNvPr id="191" name="shape191"/>
            <p:cNvSpPr/>
            <p:nvPr/>
          </p:nvSpPr>
          <p:spPr>
            <a:xfrm>
              <a:off x="8239348" y="2747206"/>
              <a:ext cx="34000" cy="34000"/>
            </a:xfrm>
            <a:custGeom>
              <a:avLst/>
              <a:gdLst/>
              <a:ahLst/>
              <a:cxnLst/>
              <a:pathLst>
                <a:path w="34000" h="34000">
                  <a:moveTo>
                    <a:pt x="34000" y="17000"/>
                  </a:moveTo>
                  <a:cubicBezTo>
                    <a:pt x="34000" y="26389"/>
                    <a:pt x="26389" y="34000"/>
                    <a:pt x="17000" y="34000"/>
                  </a:cubicBezTo>
                  <a:cubicBezTo>
                    <a:pt x="7611" y="34000"/>
                    <a:pt x="0" y="26389"/>
                    <a:pt x="0" y="17000"/>
                  </a:cubicBezTo>
                  <a:cubicBezTo>
                    <a:pt x="0" y="7611"/>
                    <a:pt x="7611" y="0"/>
                    <a:pt x="17000" y="0"/>
                  </a:cubicBezTo>
                  <a:cubicBezTo>
                    <a:pt x="26389" y="0"/>
                    <a:pt x="34000" y="7611"/>
                    <a:pt x="34000" y="17000"/>
                  </a:cubicBezTo>
                  <a:close/>
                </a:path>
              </a:pathLst>
            </a:custGeom>
            <a:gradFill>
              <a:gsLst>
                <a:gs pos="0">
                  <a:srgbClr val="FFFFFF"/>
                </a:gs>
                <a:gs pos="25000">
                  <a:srgbClr val="F0F5F0"/>
                </a:gs>
                <a:gs pos="75000">
                  <a:srgbClr val="E1EBE1"/>
                </a:gs>
                <a:gs pos="100000">
                  <a:srgbClr val="C8D7C8"/>
                </a:gs>
              </a:gsLst>
              <a:lin ang="5400000" scaled="0"/>
            </a:gradFill>
            <a:ln w="1700" cap="flat">
              <a:solidFill>
                <a:srgbClr val="46A000"/>
              </a:solidFill>
              <a:round/>
            </a:ln>
          </p:spPr>
        </p:sp>
        <p:sp>
          <p:nvSpPr>
            <p:cNvPr id="192" name="shape192"/>
            <p:cNvSpPr/>
            <p:nvPr/>
          </p:nvSpPr>
          <p:spPr>
            <a:xfrm>
              <a:off x="8239348" y="2747206"/>
              <a:ext cx="34000" cy="34000"/>
            </a:xfrm>
            <a:custGeom>
              <a:avLst/>
              <a:gdLst/>
              <a:ahLst/>
              <a:cxnLst/>
              <a:pathLst>
                <a:path w="34000" h="34000">
                  <a:moveTo>
                    <a:pt x="6800" y="17000"/>
                  </a:moveTo>
                  <a:lnTo>
                    <a:pt x="27200" y="17000"/>
                  </a:lnTo>
                </a:path>
              </a:pathLst>
            </a:custGeom>
            <a:ln w="1700" cap="flat">
              <a:solidFill>
                <a:srgbClr val="46A000"/>
              </a:solidFill>
              <a:round/>
            </a:ln>
          </p:spPr>
        </p:sp>
        <p:sp>
          <p:nvSpPr>
            <p:cNvPr id="193" name="shape193"/>
            <p:cNvSpPr/>
            <p:nvPr/>
          </p:nvSpPr>
          <p:spPr>
            <a:xfrm>
              <a:off x="8106068" y="4207455"/>
              <a:ext cx="34000" cy="34000"/>
            </a:xfrm>
            <a:custGeom>
              <a:avLst/>
              <a:gdLst/>
              <a:ahLst/>
              <a:cxnLst/>
              <a:pathLst>
                <a:path w="34000" h="34000">
                  <a:moveTo>
                    <a:pt x="34000" y="17000"/>
                  </a:moveTo>
                  <a:cubicBezTo>
                    <a:pt x="34000" y="26389"/>
                    <a:pt x="26389" y="34000"/>
                    <a:pt x="17000" y="34000"/>
                  </a:cubicBezTo>
                  <a:cubicBezTo>
                    <a:pt x="7611" y="34000"/>
                    <a:pt x="0" y="26389"/>
                    <a:pt x="0" y="17000"/>
                  </a:cubicBezTo>
                  <a:cubicBezTo>
                    <a:pt x="0" y="7611"/>
                    <a:pt x="7611" y="0"/>
                    <a:pt x="17000" y="0"/>
                  </a:cubicBezTo>
                  <a:cubicBezTo>
                    <a:pt x="26389" y="0"/>
                    <a:pt x="34000" y="7611"/>
                    <a:pt x="34000" y="17000"/>
                  </a:cubicBezTo>
                  <a:close/>
                </a:path>
              </a:pathLst>
            </a:custGeom>
            <a:gradFill>
              <a:gsLst>
                <a:gs pos="0">
                  <a:srgbClr val="FFFFFF"/>
                </a:gs>
                <a:gs pos="25000">
                  <a:srgbClr val="F0F5F0"/>
                </a:gs>
                <a:gs pos="75000">
                  <a:srgbClr val="E1EBE1"/>
                </a:gs>
                <a:gs pos="100000">
                  <a:srgbClr val="C8D7C8"/>
                </a:gs>
              </a:gsLst>
              <a:lin ang="5400000" scaled="0"/>
            </a:gradFill>
            <a:ln w="1700" cap="flat">
              <a:solidFill>
                <a:srgbClr val="46A000"/>
              </a:solidFill>
              <a:round/>
            </a:ln>
          </p:spPr>
        </p:sp>
        <p:sp>
          <p:nvSpPr>
            <p:cNvPr id="194" name="shape194"/>
            <p:cNvSpPr/>
            <p:nvPr/>
          </p:nvSpPr>
          <p:spPr>
            <a:xfrm>
              <a:off x="8106068" y="4207455"/>
              <a:ext cx="34000" cy="34000"/>
            </a:xfrm>
            <a:custGeom>
              <a:avLst/>
              <a:gdLst/>
              <a:ahLst/>
              <a:cxnLst/>
              <a:pathLst>
                <a:path w="34000" h="34000">
                  <a:moveTo>
                    <a:pt x="6800" y="17000"/>
                  </a:moveTo>
                  <a:lnTo>
                    <a:pt x="27200" y="17000"/>
                  </a:lnTo>
                </a:path>
              </a:pathLst>
            </a:custGeom>
            <a:ln w="1700" cap="flat">
              <a:solidFill>
                <a:srgbClr val="46A000"/>
              </a:solidFill>
              <a:round/>
            </a:ln>
          </p:spPr>
        </p:sp>
        <p:sp>
          <p:nvSpPr>
            <p:cNvPr id="195" name="shape195"/>
            <p:cNvSpPr/>
            <p:nvPr/>
          </p:nvSpPr>
          <p:spPr>
            <a:xfrm>
              <a:off x="5915624" y="4115968"/>
              <a:ext cx="34000" cy="34000"/>
            </a:xfrm>
            <a:custGeom>
              <a:avLst/>
              <a:gdLst/>
              <a:ahLst/>
              <a:cxnLst/>
              <a:pathLst>
                <a:path w="34000" h="34000">
                  <a:moveTo>
                    <a:pt x="34000" y="17000"/>
                  </a:moveTo>
                  <a:cubicBezTo>
                    <a:pt x="34000" y="26389"/>
                    <a:pt x="26389" y="34000"/>
                    <a:pt x="17000" y="34000"/>
                  </a:cubicBezTo>
                  <a:cubicBezTo>
                    <a:pt x="7611" y="34000"/>
                    <a:pt x="0" y="26389"/>
                    <a:pt x="0" y="17000"/>
                  </a:cubicBezTo>
                  <a:cubicBezTo>
                    <a:pt x="0" y="7611"/>
                    <a:pt x="7611" y="0"/>
                    <a:pt x="17000" y="0"/>
                  </a:cubicBezTo>
                  <a:cubicBezTo>
                    <a:pt x="26389" y="0"/>
                    <a:pt x="34000" y="7611"/>
                    <a:pt x="34000" y="17000"/>
                  </a:cubicBezTo>
                  <a:close/>
                </a:path>
              </a:pathLst>
            </a:custGeom>
            <a:gradFill>
              <a:gsLst>
                <a:gs pos="0">
                  <a:srgbClr val="FFFFFF"/>
                </a:gs>
                <a:gs pos="25000">
                  <a:srgbClr val="F0F5F0"/>
                </a:gs>
                <a:gs pos="75000">
                  <a:srgbClr val="E1EBE1"/>
                </a:gs>
                <a:gs pos="100000">
                  <a:srgbClr val="C8D7C8"/>
                </a:gs>
              </a:gsLst>
              <a:lin ang="5400000" scaled="0"/>
            </a:gradFill>
            <a:ln w="1700" cap="flat">
              <a:solidFill>
                <a:srgbClr val="46A000"/>
              </a:solidFill>
              <a:round/>
            </a:ln>
          </p:spPr>
        </p:sp>
        <p:sp>
          <p:nvSpPr>
            <p:cNvPr id="196" name="shape196"/>
            <p:cNvSpPr/>
            <p:nvPr/>
          </p:nvSpPr>
          <p:spPr>
            <a:xfrm>
              <a:off x="5915624" y="4115968"/>
              <a:ext cx="34000" cy="34000"/>
            </a:xfrm>
            <a:custGeom>
              <a:avLst/>
              <a:gdLst/>
              <a:ahLst/>
              <a:cxnLst/>
              <a:pathLst>
                <a:path w="34000" h="34000">
                  <a:moveTo>
                    <a:pt x="6800" y="17000"/>
                  </a:moveTo>
                  <a:lnTo>
                    <a:pt x="27200" y="17000"/>
                  </a:lnTo>
                </a:path>
              </a:pathLst>
            </a:custGeom>
            <a:ln w="1700" cap="flat">
              <a:solidFill>
                <a:srgbClr val="46A000"/>
              </a:solidFill>
              <a:round/>
            </a:ln>
          </p:spPr>
        </p:sp>
        <p:sp>
          <p:nvSpPr>
            <p:cNvPr id="197" name="shape197"/>
            <p:cNvSpPr/>
            <p:nvPr/>
          </p:nvSpPr>
          <p:spPr>
            <a:xfrm>
              <a:off x="5488584" y="3521992"/>
              <a:ext cx="34000" cy="34000"/>
            </a:xfrm>
            <a:custGeom>
              <a:avLst/>
              <a:gdLst/>
              <a:ahLst/>
              <a:cxnLst/>
              <a:pathLst>
                <a:path w="34000" h="34000">
                  <a:moveTo>
                    <a:pt x="34000" y="17000"/>
                  </a:moveTo>
                  <a:cubicBezTo>
                    <a:pt x="34000" y="26389"/>
                    <a:pt x="26389" y="34000"/>
                    <a:pt x="17000" y="34000"/>
                  </a:cubicBezTo>
                  <a:cubicBezTo>
                    <a:pt x="7611" y="34000"/>
                    <a:pt x="0" y="26389"/>
                    <a:pt x="0" y="17000"/>
                  </a:cubicBezTo>
                  <a:cubicBezTo>
                    <a:pt x="0" y="7611"/>
                    <a:pt x="7611" y="0"/>
                    <a:pt x="17000" y="0"/>
                  </a:cubicBezTo>
                  <a:cubicBezTo>
                    <a:pt x="26389" y="0"/>
                    <a:pt x="34000" y="7611"/>
                    <a:pt x="34000" y="17000"/>
                  </a:cubicBezTo>
                  <a:close/>
                </a:path>
              </a:pathLst>
            </a:custGeom>
            <a:gradFill>
              <a:gsLst>
                <a:gs pos="0">
                  <a:srgbClr val="FFFFFF"/>
                </a:gs>
                <a:gs pos="25000">
                  <a:srgbClr val="F0F5F0"/>
                </a:gs>
                <a:gs pos="75000">
                  <a:srgbClr val="E1EBE1"/>
                </a:gs>
                <a:gs pos="100000">
                  <a:srgbClr val="C8D7C8"/>
                </a:gs>
              </a:gsLst>
              <a:lin ang="5400000" scaled="0"/>
            </a:gradFill>
            <a:ln w="1700" cap="flat">
              <a:solidFill>
                <a:srgbClr val="46A000"/>
              </a:solidFill>
              <a:round/>
            </a:ln>
          </p:spPr>
        </p:sp>
        <p:sp>
          <p:nvSpPr>
            <p:cNvPr id="198" name="shape198"/>
            <p:cNvSpPr/>
            <p:nvPr/>
          </p:nvSpPr>
          <p:spPr>
            <a:xfrm>
              <a:off x="5488584" y="3521992"/>
              <a:ext cx="34000" cy="34000"/>
            </a:xfrm>
            <a:custGeom>
              <a:avLst/>
              <a:gdLst/>
              <a:ahLst/>
              <a:cxnLst/>
              <a:pathLst>
                <a:path w="34000" h="34000">
                  <a:moveTo>
                    <a:pt x="6800" y="17000"/>
                  </a:moveTo>
                  <a:lnTo>
                    <a:pt x="27200" y="17000"/>
                  </a:lnTo>
                </a:path>
              </a:pathLst>
            </a:custGeom>
            <a:ln w="1700" cap="flat">
              <a:solidFill>
                <a:srgbClr val="46A000"/>
              </a:solidFill>
              <a:round/>
            </a:ln>
          </p:spPr>
        </p:sp>
        <p:sp>
          <p:nvSpPr>
            <p:cNvPr id="199" name="shape199"/>
            <p:cNvSpPr/>
            <p:nvPr/>
          </p:nvSpPr>
          <p:spPr>
            <a:xfrm>
              <a:off x="5616424" y="2814258"/>
              <a:ext cx="34000" cy="34000"/>
            </a:xfrm>
            <a:custGeom>
              <a:avLst/>
              <a:gdLst/>
              <a:ahLst/>
              <a:cxnLst/>
              <a:pathLst>
                <a:path w="34000" h="34000">
                  <a:moveTo>
                    <a:pt x="34000" y="17000"/>
                  </a:moveTo>
                  <a:cubicBezTo>
                    <a:pt x="34000" y="26389"/>
                    <a:pt x="26389" y="34000"/>
                    <a:pt x="17000" y="34000"/>
                  </a:cubicBezTo>
                  <a:cubicBezTo>
                    <a:pt x="7611" y="34000"/>
                    <a:pt x="0" y="26389"/>
                    <a:pt x="0" y="17000"/>
                  </a:cubicBezTo>
                  <a:cubicBezTo>
                    <a:pt x="0" y="7611"/>
                    <a:pt x="7611" y="0"/>
                    <a:pt x="17000" y="0"/>
                  </a:cubicBezTo>
                  <a:cubicBezTo>
                    <a:pt x="26389" y="0"/>
                    <a:pt x="34000" y="7611"/>
                    <a:pt x="34000" y="17000"/>
                  </a:cubicBezTo>
                  <a:close/>
                </a:path>
              </a:pathLst>
            </a:custGeom>
            <a:gradFill>
              <a:gsLst>
                <a:gs pos="0">
                  <a:srgbClr val="FFFFFF"/>
                </a:gs>
                <a:gs pos="25000">
                  <a:srgbClr val="F0F5F0"/>
                </a:gs>
                <a:gs pos="75000">
                  <a:srgbClr val="E1EBE1"/>
                </a:gs>
                <a:gs pos="100000">
                  <a:srgbClr val="C8D7C8"/>
                </a:gs>
              </a:gsLst>
              <a:lin ang="5400000" scaled="0"/>
            </a:gradFill>
            <a:ln w="1700" cap="flat">
              <a:solidFill>
                <a:srgbClr val="46A000"/>
              </a:solidFill>
              <a:round/>
            </a:ln>
          </p:spPr>
        </p:sp>
        <p:sp>
          <p:nvSpPr>
            <p:cNvPr id="200" name="shape200"/>
            <p:cNvSpPr/>
            <p:nvPr/>
          </p:nvSpPr>
          <p:spPr>
            <a:xfrm>
              <a:off x="5616424" y="2814258"/>
              <a:ext cx="34000" cy="34000"/>
            </a:xfrm>
            <a:custGeom>
              <a:avLst/>
              <a:gdLst/>
              <a:ahLst/>
              <a:cxnLst/>
              <a:pathLst>
                <a:path w="34000" h="34000">
                  <a:moveTo>
                    <a:pt x="6800" y="17000"/>
                  </a:moveTo>
                  <a:lnTo>
                    <a:pt x="27200" y="17000"/>
                  </a:lnTo>
                </a:path>
              </a:pathLst>
            </a:custGeom>
            <a:ln w="1700" cap="flat">
              <a:solidFill>
                <a:srgbClr val="46A000"/>
              </a:solidFill>
              <a:round/>
            </a:ln>
          </p:spPr>
        </p:sp>
        <p:sp>
          <p:nvSpPr>
            <p:cNvPr id="201" name="shape201"/>
            <p:cNvSpPr/>
            <p:nvPr/>
          </p:nvSpPr>
          <p:spPr>
            <a:xfrm>
              <a:off x="5021166" y="2630838"/>
              <a:ext cx="34000" cy="34000"/>
            </a:xfrm>
            <a:custGeom>
              <a:avLst/>
              <a:gdLst/>
              <a:ahLst/>
              <a:cxnLst/>
              <a:pathLst>
                <a:path w="34000" h="34000">
                  <a:moveTo>
                    <a:pt x="34000" y="17000"/>
                  </a:moveTo>
                  <a:cubicBezTo>
                    <a:pt x="34000" y="26389"/>
                    <a:pt x="26389" y="34000"/>
                    <a:pt x="17000" y="34000"/>
                  </a:cubicBezTo>
                  <a:cubicBezTo>
                    <a:pt x="7611" y="34000"/>
                    <a:pt x="0" y="26389"/>
                    <a:pt x="0" y="17000"/>
                  </a:cubicBezTo>
                  <a:cubicBezTo>
                    <a:pt x="0" y="7611"/>
                    <a:pt x="7611" y="0"/>
                    <a:pt x="17000" y="0"/>
                  </a:cubicBezTo>
                  <a:cubicBezTo>
                    <a:pt x="26389" y="0"/>
                    <a:pt x="34000" y="7611"/>
                    <a:pt x="34000" y="17000"/>
                  </a:cubicBezTo>
                  <a:close/>
                </a:path>
              </a:pathLst>
            </a:custGeom>
            <a:gradFill>
              <a:gsLst>
                <a:gs pos="0">
                  <a:srgbClr val="FFFFFF"/>
                </a:gs>
                <a:gs pos="25000">
                  <a:srgbClr val="F0F5F0"/>
                </a:gs>
                <a:gs pos="75000">
                  <a:srgbClr val="E1EBE1"/>
                </a:gs>
                <a:gs pos="100000">
                  <a:srgbClr val="C8D7C8"/>
                </a:gs>
              </a:gsLst>
              <a:lin ang="5400000" scaled="0"/>
            </a:gradFill>
            <a:ln w="1700" cap="flat">
              <a:solidFill>
                <a:srgbClr val="46A000"/>
              </a:solidFill>
              <a:round/>
            </a:ln>
          </p:spPr>
        </p:sp>
        <p:sp>
          <p:nvSpPr>
            <p:cNvPr id="202" name="shape202"/>
            <p:cNvSpPr/>
            <p:nvPr/>
          </p:nvSpPr>
          <p:spPr>
            <a:xfrm>
              <a:off x="5021166" y="2630838"/>
              <a:ext cx="34000" cy="34000"/>
            </a:xfrm>
            <a:custGeom>
              <a:avLst/>
              <a:gdLst/>
              <a:ahLst/>
              <a:cxnLst/>
              <a:pathLst>
                <a:path w="34000" h="34000">
                  <a:moveTo>
                    <a:pt x="6800" y="17000"/>
                  </a:moveTo>
                  <a:lnTo>
                    <a:pt x="27200" y="17000"/>
                  </a:lnTo>
                </a:path>
              </a:pathLst>
            </a:custGeom>
            <a:ln w="1700" cap="flat">
              <a:solidFill>
                <a:srgbClr val="46A000"/>
              </a:solidFill>
              <a:round/>
            </a:ln>
          </p:spPr>
        </p:sp>
        <p:sp>
          <p:nvSpPr>
            <p:cNvPr id="203" name="shape203"/>
            <p:cNvSpPr/>
            <p:nvPr/>
          </p:nvSpPr>
          <p:spPr>
            <a:xfrm>
              <a:off x="4758553" y="2938589"/>
              <a:ext cx="34000" cy="34000"/>
            </a:xfrm>
            <a:custGeom>
              <a:avLst/>
              <a:gdLst/>
              <a:ahLst/>
              <a:cxnLst/>
              <a:pathLst>
                <a:path w="34000" h="34000">
                  <a:moveTo>
                    <a:pt x="34000" y="17000"/>
                  </a:moveTo>
                  <a:cubicBezTo>
                    <a:pt x="34000" y="26389"/>
                    <a:pt x="26389" y="34000"/>
                    <a:pt x="17000" y="34000"/>
                  </a:cubicBezTo>
                  <a:cubicBezTo>
                    <a:pt x="7611" y="34000"/>
                    <a:pt x="0" y="26389"/>
                    <a:pt x="0" y="17000"/>
                  </a:cubicBezTo>
                  <a:cubicBezTo>
                    <a:pt x="0" y="7611"/>
                    <a:pt x="7611" y="0"/>
                    <a:pt x="17000" y="0"/>
                  </a:cubicBezTo>
                  <a:cubicBezTo>
                    <a:pt x="26389" y="0"/>
                    <a:pt x="34000" y="7611"/>
                    <a:pt x="34000" y="17000"/>
                  </a:cubicBezTo>
                  <a:close/>
                </a:path>
              </a:pathLst>
            </a:custGeom>
            <a:gradFill>
              <a:gsLst>
                <a:gs pos="0">
                  <a:srgbClr val="FFFFFF"/>
                </a:gs>
                <a:gs pos="25000">
                  <a:srgbClr val="F0F5F0"/>
                </a:gs>
                <a:gs pos="75000">
                  <a:srgbClr val="E1EBE1"/>
                </a:gs>
                <a:gs pos="100000">
                  <a:srgbClr val="C8D7C8"/>
                </a:gs>
              </a:gsLst>
              <a:lin ang="5400000" scaled="0"/>
            </a:gradFill>
            <a:ln w="1700" cap="flat">
              <a:solidFill>
                <a:srgbClr val="46A000"/>
              </a:solidFill>
              <a:round/>
            </a:ln>
          </p:spPr>
        </p:sp>
        <p:sp>
          <p:nvSpPr>
            <p:cNvPr id="204" name="shape204"/>
            <p:cNvSpPr/>
            <p:nvPr/>
          </p:nvSpPr>
          <p:spPr>
            <a:xfrm>
              <a:off x="4758553" y="2938589"/>
              <a:ext cx="34000" cy="34000"/>
            </a:xfrm>
            <a:custGeom>
              <a:avLst/>
              <a:gdLst/>
              <a:ahLst/>
              <a:cxnLst/>
              <a:pathLst>
                <a:path w="34000" h="34000">
                  <a:moveTo>
                    <a:pt x="6800" y="17000"/>
                  </a:moveTo>
                  <a:lnTo>
                    <a:pt x="27200" y="17000"/>
                  </a:lnTo>
                </a:path>
              </a:pathLst>
            </a:custGeom>
            <a:ln w="1700" cap="flat">
              <a:solidFill>
                <a:srgbClr val="46A000"/>
              </a:solidFill>
              <a:round/>
            </a:ln>
          </p:spPr>
        </p:sp>
        <p:sp>
          <p:nvSpPr>
            <p:cNvPr id="205" name="shape205"/>
            <p:cNvSpPr/>
            <p:nvPr/>
          </p:nvSpPr>
          <p:spPr>
            <a:xfrm>
              <a:off x="5019274" y="3735885"/>
              <a:ext cx="34000" cy="34000"/>
            </a:xfrm>
            <a:custGeom>
              <a:avLst/>
              <a:gdLst/>
              <a:ahLst/>
              <a:cxnLst/>
              <a:pathLst>
                <a:path w="34000" h="34000">
                  <a:moveTo>
                    <a:pt x="34000" y="17000"/>
                  </a:moveTo>
                  <a:cubicBezTo>
                    <a:pt x="34000" y="26389"/>
                    <a:pt x="26389" y="34000"/>
                    <a:pt x="17000" y="34000"/>
                  </a:cubicBezTo>
                  <a:cubicBezTo>
                    <a:pt x="7611" y="34000"/>
                    <a:pt x="0" y="26389"/>
                    <a:pt x="0" y="17000"/>
                  </a:cubicBezTo>
                  <a:cubicBezTo>
                    <a:pt x="0" y="7611"/>
                    <a:pt x="7611" y="0"/>
                    <a:pt x="17000" y="0"/>
                  </a:cubicBezTo>
                  <a:cubicBezTo>
                    <a:pt x="26389" y="0"/>
                    <a:pt x="34000" y="7611"/>
                    <a:pt x="34000" y="17000"/>
                  </a:cubicBezTo>
                  <a:close/>
                </a:path>
              </a:pathLst>
            </a:custGeom>
            <a:gradFill>
              <a:gsLst>
                <a:gs pos="0">
                  <a:srgbClr val="FFFFFF"/>
                </a:gs>
                <a:gs pos="25000">
                  <a:srgbClr val="F0F5F0"/>
                </a:gs>
                <a:gs pos="75000">
                  <a:srgbClr val="E1EBE1"/>
                </a:gs>
                <a:gs pos="100000">
                  <a:srgbClr val="C8D7C8"/>
                </a:gs>
              </a:gsLst>
              <a:lin ang="5400000" scaled="0"/>
            </a:gradFill>
            <a:ln w="1700" cap="flat">
              <a:solidFill>
                <a:srgbClr val="46A000"/>
              </a:solidFill>
              <a:round/>
            </a:ln>
          </p:spPr>
        </p:sp>
        <p:sp>
          <p:nvSpPr>
            <p:cNvPr id="206" name="shape206"/>
            <p:cNvSpPr/>
            <p:nvPr/>
          </p:nvSpPr>
          <p:spPr>
            <a:xfrm>
              <a:off x="5019274" y="3735885"/>
              <a:ext cx="34000" cy="34000"/>
            </a:xfrm>
            <a:custGeom>
              <a:avLst/>
              <a:gdLst/>
              <a:ahLst/>
              <a:cxnLst/>
              <a:pathLst>
                <a:path w="34000" h="34000">
                  <a:moveTo>
                    <a:pt x="6800" y="17000"/>
                  </a:moveTo>
                  <a:lnTo>
                    <a:pt x="27200" y="17000"/>
                  </a:lnTo>
                </a:path>
              </a:pathLst>
            </a:custGeom>
            <a:ln w="1700" cap="flat">
              <a:solidFill>
                <a:srgbClr val="46A000"/>
              </a:solidFill>
              <a:round/>
            </a:ln>
          </p:spPr>
        </p:sp>
        <p:sp>
          <p:nvSpPr>
            <p:cNvPr id="207" name="shape207"/>
            <p:cNvSpPr/>
            <p:nvPr/>
          </p:nvSpPr>
          <p:spPr>
            <a:xfrm>
              <a:off x="4495261" y="3426003"/>
              <a:ext cx="34000" cy="34000"/>
            </a:xfrm>
            <a:custGeom>
              <a:avLst/>
              <a:gdLst/>
              <a:ahLst/>
              <a:cxnLst/>
              <a:pathLst>
                <a:path w="34000" h="34000">
                  <a:moveTo>
                    <a:pt x="34000" y="17000"/>
                  </a:moveTo>
                  <a:cubicBezTo>
                    <a:pt x="34000" y="26389"/>
                    <a:pt x="26389" y="34000"/>
                    <a:pt x="17000" y="34000"/>
                  </a:cubicBezTo>
                  <a:cubicBezTo>
                    <a:pt x="7611" y="34000"/>
                    <a:pt x="0" y="26389"/>
                    <a:pt x="0" y="17000"/>
                  </a:cubicBezTo>
                  <a:cubicBezTo>
                    <a:pt x="0" y="7611"/>
                    <a:pt x="7611" y="0"/>
                    <a:pt x="17000" y="0"/>
                  </a:cubicBezTo>
                  <a:cubicBezTo>
                    <a:pt x="26389" y="0"/>
                    <a:pt x="34000" y="7611"/>
                    <a:pt x="34000" y="17000"/>
                  </a:cubicBezTo>
                  <a:close/>
                </a:path>
              </a:pathLst>
            </a:custGeom>
            <a:gradFill>
              <a:gsLst>
                <a:gs pos="0">
                  <a:srgbClr val="FFFFFF"/>
                </a:gs>
                <a:gs pos="25000">
                  <a:srgbClr val="F0F5F0"/>
                </a:gs>
                <a:gs pos="75000">
                  <a:srgbClr val="E1EBE1"/>
                </a:gs>
                <a:gs pos="100000">
                  <a:srgbClr val="C8D7C8"/>
                </a:gs>
              </a:gsLst>
              <a:lin ang="5400000" scaled="0"/>
            </a:gradFill>
            <a:ln w="1700" cap="flat">
              <a:solidFill>
                <a:srgbClr val="46A000"/>
              </a:solidFill>
              <a:round/>
            </a:ln>
          </p:spPr>
        </p:sp>
        <p:sp>
          <p:nvSpPr>
            <p:cNvPr id="208" name="shape208"/>
            <p:cNvSpPr/>
            <p:nvPr/>
          </p:nvSpPr>
          <p:spPr>
            <a:xfrm>
              <a:off x="4495261" y="3426003"/>
              <a:ext cx="34000" cy="34000"/>
            </a:xfrm>
            <a:custGeom>
              <a:avLst/>
              <a:gdLst/>
              <a:ahLst/>
              <a:cxnLst/>
              <a:pathLst>
                <a:path w="34000" h="34000">
                  <a:moveTo>
                    <a:pt x="6800" y="17000"/>
                  </a:moveTo>
                  <a:lnTo>
                    <a:pt x="27200" y="17000"/>
                  </a:lnTo>
                </a:path>
              </a:pathLst>
            </a:custGeom>
            <a:ln w="1700" cap="flat">
              <a:solidFill>
                <a:srgbClr val="46A000"/>
              </a:solidFill>
              <a:round/>
            </a:ln>
          </p:spPr>
        </p:sp>
        <p:sp>
          <p:nvSpPr>
            <p:cNvPr id="209" name="shape209"/>
            <p:cNvSpPr/>
            <p:nvPr/>
          </p:nvSpPr>
          <p:spPr>
            <a:xfrm>
              <a:off x="5010764" y="4115968"/>
              <a:ext cx="34000" cy="34000"/>
            </a:xfrm>
            <a:custGeom>
              <a:avLst/>
              <a:gdLst/>
              <a:ahLst/>
              <a:cxnLst/>
              <a:pathLst>
                <a:path w="34000" h="34000">
                  <a:moveTo>
                    <a:pt x="34000" y="17000"/>
                  </a:moveTo>
                  <a:cubicBezTo>
                    <a:pt x="34000" y="26389"/>
                    <a:pt x="26389" y="34000"/>
                    <a:pt x="17000" y="34000"/>
                  </a:cubicBezTo>
                  <a:cubicBezTo>
                    <a:pt x="7611" y="34000"/>
                    <a:pt x="0" y="26389"/>
                    <a:pt x="0" y="17000"/>
                  </a:cubicBezTo>
                  <a:cubicBezTo>
                    <a:pt x="0" y="7611"/>
                    <a:pt x="7611" y="0"/>
                    <a:pt x="17000" y="0"/>
                  </a:cubicBezTo>
                  <a:cubicBezTo>
                    <a:pt x="26389" y="0"/>
                    <a:pt x="34000" y="7611"/>
                    <a:pt x="34000" y="17000"/>
                  </a:cubicBezTo>
                  <a:close/>
                </a:path>
              </a:pathLst>
            </a:custGeom>
            <a:gradFill>
              <a:gsLst>
                <a:gs pos="0">
                  <a:srgbClr val="FFFFFF"/>
                </a:gs>
                <a:gs pos="25000">
                  <a:srgbClr val="F0F5F0"/>
                </a:gs>
                <a:gs pos="75000">
                  <a:srgbClr val="E1EBE1"/>
                </a:gs>
                <a:gs pos="100000">
                  <a:srgbClr val="C8D7C8"/>
                </a:gs>
              </a:gsLst>
              <a:lin ang="5400000" scaled="0"/>
            </a:gradFill>
            <a:ln w="1700" cap="flat">
              <a:solidFill>
                <a:srgbClr val="46A000"/>
              </a:solidFill>
              <a:round/>
            </a:ln>
          </p:spPr>
        </p:sp>
        <p:sp>
          <p:nvSpPr>
            <p:cNvPr id="210" name="shape210"/>
            <p:cNvSpPr/>
            <p:nvPr/>
          </p:nvSpPr>
          <p:spPr>
            <a:xfrm>
              <a:off x="5010764" y="4115968"/>
              <a:ext cx="34000" cy="34000"/>
            </a:xfrm>
            <a:custGeom>
              <a:avLst/>
              <a:gdLst/>
              <a:ahLst/>
              <a:cxnLst/>
              <a:pathLst>
                <a:path w="34000" h="34000">
                  <a:moveTo>
                    <a:pt x="6800" y="17000"/>
                  </a:moveTo>
                  <a:lnTo>
                    <a:pt x="27200" y="17000"/>
                  </a:lnTo>
                </a:path>
              </a:pathLst>
            </a:custGeom>
            <a:ln w="1700" cap="flat">
              <a:solidFill>
                <a:srgbClr val="46A000"/>
              </a:solidFill>
              <a:round/>
            </a:ln>
          </p:spPr>
        </p:sp>
        <p:sp>
          <p:nvSpPr>
            <p:cNvPr id="211" name="shape211"/>
            <p:cNvSpPr/>
            <p:nvPr/>
          </p:nvSpPr>
          <p:spPr>
            <a:xfrm>
              <a:off x="8337268" y="3275430"/>
              <a:ext cx="34000" cy="34000"/>
            </a:xfrm>
            <a:custGeom>
              <a:avLst/>
              <a:gdLst/>
              <a:ahLst/>
              <a:cxnLst/>
              <a:pathLst>
                <a:path w="34000" h="34000">
                  <a:moveTo>
                    <a:pt x="34000" y="17000"/>
                  </a:moveTo>
                  <a:cubicBezTo>
                    <a:pt x="34000" y="26389"/>
                    <a:pt x="26389" y="34000"/>
                    <a:pt x="17000" y="34000"/>
                  </a:cubicBezTo>
                  <a:cubicBezTo>
                    <a:pt x="7611" y="34000"/>
                    <a:pt x="0" y="26389"/>
                    <a:pt x="0" y="17000"/>
                  </a:cubicBezTo>
                  <a:cubicBezTo>
                    <a:pt x="0" y="7611"/>
                    <a:pt x="7611" y="0"/>
                    <a:pt x="17000" y="0"/>
                  </a:cubicBezTo>
                  <a:cubicBezTo>
                    <a:pt x="26389" y="0"/>
                    <a:pt x="34000" y="7611"/>
                    <a:pt x="34000" y="17000"/>
                  </a:cubicBezTo>
                  <a:close/>
                </a:path>
              </a:pathLst>
            </a:custGeom>
            <a:gradFill>
              <a:gsLst>
                <a:gs pos="0">
                  <a:srgbClr val="FFFFFF"/>
                </a:gs>
                <a:gs pos="25000">
                  <a:srgbClr val="F0F5F0"/>
                </a:gs>
                <a:gs pos="75000">
                  <a:srgbClr val="E1EBE1"/>
                </a:gs>
                <a:gs pos="100000">
                  <a:srgbClr val="C8D7C8"/>
                </a:gs>
              </a:gsLst>
              <a:lin ang="5400000" scaled="0"/>
            </a:gradFill>
            <a:ln w="1700" cap="flat">
              <a:solidFill>
                <a:srgbClr val="46A000"/>
              </a:solidFill>
              <a:round/>
            </a:ln>
          </p:spPr>
        </p:sp>
        <p:sp>
          <p:nvSpPr>
            <p:cNvPr id="212" name="shape212"/>
            <p:cNvSpPr/>
            <p:nvPr/>
          </p:nvSpPr>
          <p:spPr>
            <a:xfrm>
              <a:off x="8337268" y="3275430"/>
              <a:ext cx="34000" cy="34000"/>
            </a:xfrm>
            <a:custGeom>
              <a:avLst/>
              <a:gdLst/>
              <a:ahLst/>
              <a:cxnLst/>
              <a:pathLst>
                <a:path w="34000" h="34000">
                  <a:moveTo>
                    <a:pt x="6800" y="17000"/>
                  </a:moveTo>
                  <a:lnTo>
                    <a:pt x="27200" y="17000"/>
                  </a:lnTo>
                </a:path>
              </a:pathLst>
            </a:custGeom>
            <a:ln w="1700" cap="flat">
              <a:solidFill>
                <a:srgbClr val="46A000"/>
              </a:solidFill>
              <a:round/>
            </a:ln>
          </p:spPr>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73C47ACF-8227-4572-A8CE-2692C7265869}" type="slidenum">
              <a:rPr lang="zh-CN" altLang="en-US" smtClean="0"/>
            </a:fld>
            <a:endParaRPr lang="zh-CN" altLang="en-US"/>
          </a:p>
        </p:txBody>
      </p:sp>
      <p:sp>
        <p:nvSpPr>
          <p:cNvPr id="13" name="任意多边形 12"/>
          <p:cNvSpPr/>
          <p:nvPr/>
        </p:nvSpPr>
        <p:spPr>
          <a:xfrm>
            <a:off x="652780" y="925195"/>
            <a:ext cx="10259060" cy="100330"/>
          </a:xfrm>
          <a:custGeom>
            <a:avLst/>
            <a:gdLst>
              <a:gd name="A1" fmla="val 585"/>
              <a:gd name="A3" fmla="val 0"/>
              <a:gd name="G0" fmla="+- A1 0 0"/>
            </a:gdLst>
            <a:ahLst/>
            <a:cxnLst/>
            <a:pathLst>
              <a:path w="1000" h="1000" stroke="0">
                <a:moveTo>
                  <a:pt x="0" y="0"/>
                </a:moveTo>
                <a:lnTo>
                  <a:pt x="585" y="0"/>
                </a:lnTo>
                <a:lnTo>
                  <a:pt x="585" y="1000"/>
                </a:lnTo>
                <a:lnTo>
                  <a:pt x="0" y="1000"/>
                </a:lnTo>
                <a:close/>
              </a:path>
              <a:path w="1000" h="1000">
                <a:moveTo>
                  <a:pt x="0" y="0"/>
                </a:moveTo>
                <a:lnTo>
                  <a:pt x="1000" y="0"/>
                </a:lnTo>
              </a:path>
            </a:pathLst>
          </a:custGeom>
          <a:solidFill>
            <a:srgbClr val="CC0000"/>
          </a:solidFill>
          <a:ln w="9525" cap="flat" cmpd="sng">
            <a:solidFill>
              <a:srgbClr val="CC0000"/>
            </a:solidFill>
            <a:prstDash val="solid"/>
            <a:bevel/>
            <a:headEnd type="none" w="med" len="med"/>
            <a:tailEnd type="none" w="med" len="med"/>
          </a:ln>
        </p:spPr>
        <p:txBody>
          <a:bodyPr/>
          <a:p>
            <a:pPr algn="l"/>
            <a:endParaRPr b="0">
              <a:solidFill>
                <a:srgbClr val="000000"/>
              </a:solidFill>
              <a:latin typeface="Times New Roman" panose="02020603050405020304" charset="0"/>
            </a:endParaRPr>
          </a:p>
        </p:txBody>
      </p:sp>
      <p:sp>
        <p:nvSpPr>
          <p:cNvPr id="15" name="文本框 14"/>
          <p:cNvSpPr txBox="1"/>
          <p:nvPr/>
        </p:nvSpPr>
        <p:spPr>
          <a:xfrm>
            <a:off x="652780" y="318770"/>
            <a:ext cx="9979025" cy="706755"/>
          </a:xfrm>
          <a:prstGeom prst="rect">
            <a:avLst/>
          </a:prstGeom>
          <a:noFill/>
        </p:spPr>
        <p:txBody>
          <a:bodyPr wrap="square" rtlCol="0">
            <a:spAutoFit/>
          </a:bodyPr>
          <a:p>
            <a:r>
              <a:rPr lang="en-US" altLang="zh-CN" sz="4000" dirty="0">
                <a:solidFill>
                  <a:srgbClr val="FF0000"/>
                </a:solidFill>
                <a:sym typeface="+mn-ea"/>
              </a:rPr>
              <a:t>Existing Methods</a:t>
            </a:r>
            <a:r>
              <a:rPr lang="en-US" altLang="zh-CN" sz="4000" dirty="0">
                <a:sym typeface="+mn-ea"/>
              </a:rPr>
              <a:t> </a:t>
            </a:r>
            <a:endParaRPr lang="en-US" altLang="zh-CN" sz="4000" b="1" dirty="0">
              <a:solidFill>
                <a:srgbClr val="FF0000"/>
              </a:solidFill>
              <a:latin typeface="微软雅黑" panose="020B0503020204020204" charset="-122"/>
              <a:ea typeface="微软雅黑" panose="020B0503020204020204" charset="-122"/>
              <a:sym typeface="+mn-ea"/>
            </a:endParaRPr>
          </a:p>
        </p:txBody>
      </p:sp>
      <p:sp>
        <p:nvSpPr>
          <p:cNvPr id="4" name="文本框 3"/>
          <p:cNvSpPr txBox="1"/>
          <p:nvPr/>
        </p:nvSpPr>
        <p:spPr>
          <a:xfrm>
            <a:off x="1328420" y="2193290"/>
            <a:ext cx="7033260" cy="1198880"/>
          </a:xfrm>
          <a:prstGeom prst="rect">
            <a:avLst/>
          </a:prstGeom>
          <a:ln>
            <a:solidFill>
              <a:schemeClr val="bg2"/>
            </a:solidFill>
          </a:ln>
        </p:spPr>
        <p:style>
          <a:lnRef idx="1">
            <a:schemeClr val="accent3"/>
          </a:lnRef>
          <a:fillRef idx="2">
            <a:schemeClr val="accent3"/>
          </a:fillRef>
          <a:effectRef idx="1">
            <a:schemeClr val="accent3"/>
          </a:effectRef>
          <a:fontRef idx="minor">
            <a:schemeClr val="dk1"/>
          </a:fontRef>
        </p:style>
        <p:txBody>
          <a:bodyPr wrap="square" rtlCol="0">
            <a:spAutoFit/>
          </a:bodyPr>
          <a:p>
            <a:endParaRPr lang="zh-CN" altLang="en-US"/>
          </a:p>
          <a:p>
            <a:endParaRPr lang="zh-CN" altLang="en-US"/>
          </a:p>
          <a:p>
            <a:endParaRPr lang="zh-CN" altLang="en-US"/>
          </a:p>
          <a:p>
            <a:endParaRPr lang="zh-CN" altLang="en-US"/>
          </a:p>
        </p:txBody>
      </p:sp>
      <p:grpSp>
        <p:nvGrpSpPr>
          <p:cNvPr id="186" name="Group186"/>
          <p:cNvGrpSpPr/>
          <p:nvPr/>
        </p:nvGrpSpPr>
        <p:grpSpPr>
          <a:xfrm>
            <a:off x="491515" y="1359194"/>
            <a:ext cx="11280741" cy="5308197"/>
            <a:chOff x="436155" y="2020169"/>
            <a:chExt cx="8612221" cy="3003533"/>
          </a:xfrm>
        </p:grpSpPr>
        <p:sp>
          <p:nvSpPr>
            <p:cNvPr id="103" name="MMConnector"/>
            <p:cNvSpPr/>
            <p:nvPr/>
          </p:nvSpPr>
          <p:spPr>
            <a:xfrm>
              <a:off x="7348255" y="2830149"/>
              <a:ext cx="400215" cy="1065050"/>
            </a:xfrm>
            <a:custGeom>
              <a:avLst/>
              <a:gdLst/>
              <a:ahLst/>
              <a:cxnLst/>
              <a:pathLst>
                <a:path w="400215" h="1065050" fill="none">
                  <a:moveTo>
                    <a:pt x="-79806" y="469965"/>
                  </a:moveTo>
                  <a:cubicBezTo>
                    <a:pt x="-62050" y="-174084"/>
                    <a:pt x="93637" y="-595085"/>
                    <a:pt x="320409" y="-595085"/>
                  </a:cubicBezTo>
                </a:path>
              </a:pathLst>
            </a:custGeom>
            <a:noFill/>
            <a:ln w="10200" cap="rnd">
              <a:solidFill>
                <a:srgbClr val="57C1F4"/>
              </a:solidFill>
              <a:round/>
            </a:ln>
          </p:spPr>
        </p:sp>
        <p:sp>
          <p:nvSpPr>
            <p:cNvPr id="105" name="MMConnector"/>
            <p:cNvSpPr/>
            <p:nvPr/>
          </p:nvSpPr>
          <p:spPr>
            <a:xfrm>
              <a:off x="7348255" y="3094720"/>
              <a:ext cx="396257" cy="535908"/>
            </a:xfrm>
            <a:custGeom>
              <a:avLst/>
              <a:gdLst/>
              <a:ahLst/>
              <a:cxnLst/>
              <a:pathLst>
                <a:path w="396257" h="535908" fill="none">
                  <a:moveTo>
                    <a:pt x="-75848" y="205394"/>
                  </a:moveTo>
                  <a:cubicBezTo>
                    <a:pt x="-45406" y="-120736"/>
                    <a:pt x="105615" y="-330514"/>
                    <a:pt x="320409" y="-330514"/>
                  </a:cubicBezTo>
                </a:path>
              </a:pathLst>
            </a:custGeom>
            <a:noFill/>
            <a:ln w="10200" cap="rnd">
              <a:solidFill>
                <a:srgbClr val="32C5C4"/>
              </a:solidFill>
              <a:round/>
            </a:ln>
          </p:spPr>
        </p:sp>
        <p:sp>
          <p:nvSpPr>
            <p:cNvPr id="107" name="MMConnector"/>
            <p:cNvSpPr/>
            <p:nvPr/>
          </p:nvSpPr>
          <p:spPr>
            <a:xfrm>
              <a:off x="7348255" y="3824845"/>
              <a:ext cx="398086" cy="674101"/>
            </a:xfrm>
            <a:custGeom>
              <a:avLst/>
              <a:gdLst/>
              <a:ahLst/>
              <a:cxnLst/>
              <a:pathLst>
                <a:path w="398086" h="674101" fill="none">
                  <a:moveTo>
                    <a:pt x="-77677" y="-274490"/>
                  </a:moveTo>
                  <a:cubicBezTo>
                    <a:pt x="-52002" y="134724"/>
                    <a:pt x="100902" y="399611"/>
                    <a:pt x="320409" y="399611"/>
                  </a:cubicBezTo>
                </a:path>
              </a:pathLst>
            </a:custGeom>
            <a:noFill/>
            <a:ln w="10200" cap="rnd">
              <a:solidFill>
                <a:srgbClr val="ED9548"/>
              </a:solidFill>
              <a:round/>
            </a:ln>
          </p:spPr>
        </p:sp>
        <p:sp>
          <p:nvSpPr>
            <p:cNvPr id="109" name="MMConnector"/>
            <p:cNvSpPr/>
            <p:nvPr/>
          </p:nvSpPr>
          <p:spPr>
            <a:xfrm>
              <a:off x="6707437" y="3779101"/>
              <a:ext cx="397000" cy="582614"/>
            </a:xfrm>
            <a:custGeom>
              <a:avLst/>
              <a:gdLst/>
              <a:ahLst/>
              <a:cxnLst/>
              <a:pathLst>
                <a:path w="397000" h="582614" fill="none">
                  <a:moveTo>
                    <a:pt x="76591" y="-228747"/>
                  </a:moveTo>
                  <a:cubicBezTo>
                    <a:pt x="47942" y="125471"/>
                    <a:pt x="-103808" y="353867"/>
                    <a:pt x="-320409" y="353867"/>
                  </a:cubicBezTo>
                </a:path>
              </a:pathLst>
            </a:custGeom>
            <a:noFill/>
            <a:ln w="10200" cap="rnd">
              <a:solidFill>
                <a:srgbClr val="A3CF62"/>
              </a:solidFill>
              <a:round/>
            </a:ln>
          </p:spPr>
        </p:sp>
        <p:sp>
          <p:nvSpPr>
            <p:cNvPr id="111" name="MMConnector"/>
            <p:cNvSpPr/>
            <p:nvPr/>
          </p:nvSpPr>
          <p:spPr>
            <a:xfrm>
              <a:off x="6707437" y="3482113"/>
              <a:ext cx="254115" cy="22130"/>
            </a:xfrm>
            <a:custGeom>
              <a:avLst/>
              <a:gdLst/>
              <a:ahLst/>
              <a:cxnLst/>
              <a:pathLst>
                <a:path w="254115" h="22130" fill="none">
                  <a:moveTo>
                    <a:pt x="-66294" y="34748"/>
                  </a:moveTo>
                  <a:cubicBezTo>
                    <a:pt x="-133096" y="48950"/>
                    <a:pt x="-219750" y="56879"/>
                    <a:pt x="-320409" y="56879"/>
                  </a:cubicBezTo>
                </a:path>
              </a:pathLst>
            </a:custGeom>
            <a:noFill/>
            <a:ln w="10200" cap="rnd">
              <a:solidFill>
                <a:srgbClr val="918EDD"/>
              </a:solidFill>
              <a:round/>
            </a:ln>
          </p:spPr>
        </p:sp>
        <p:sp>
          <p:nvSpPr>
            <p:cNvPr id="113" name="MMConnector"/>
            <p:cNvSpPr/>
            <p:nvPr/>
          </p:nvSpPr>
          <p:spPr>
            <a:xfrm>
              <a:off x="6707437" y="3128246"/>
              <a:ext cx="394856" cy="468857"/>
            </a:xfrm>
            <a:custGeom>
              <a:avLst/>
              <a:gdLst/>
              <a:ahLst/>
              <a:cxnLst/>
              <a:pathLst>
                <a:path w="394856" h="468857" fill="none">
                  <a:moveTo>
                    <a:pt x="74447" y="171868"/>
                  </a:moveTo>
                  <a:cubicBezTo>
                    <a:pt x="41009" y="-113920"/>
                    <a:pt x="-108732" y="-296988"/>
                    <a:pt x="-320409" y="-296988"/>
                  </a:cubicBezTo>
                </a:path>
              </a:pathLst>
            </a:custGeom>
            <a:noFill/>
            <a:ln w="10200" cap="rnd">
              <a:solidFill>
                <a:srgbClr val="EFAB94"/>
              </a:solidFill>
              <a:round/>
            </a:ln>
          </p:spPr>
        </p:sp>
        <p:sp>
          <p:nvSpPr>
            <p:cNvPr id="115" name="MMConnector"/>
            <p:cNvSpPr/>
            <p:nvPr/>
          </p:nvSpPr>
          <p:spPr>
            <a:xfrm>
              <a:off x="8389967" y="2176819"/>
              <a:ext cx="91798" cy="116491"/>
            </a:xfrm>
            <a:custGeom>
              <a:avLst/>
              <a:gdLst/>
              <a:ahLst/>
              <a:cxnLst/>
              <a:pathLst>
                <a:path w="91798" h="116491" fill="none">
                  <a:moveTo>
                    <a:pt x="-45899" y="58245"/>
                  </a:moveTo>
                  <a:lnTo>
                    <a:pt x="12580" y="58245"/>
                  </a:lnTo>
                  <a:lnTo>
                    <a:pt x="12580" y="-37845"/>
                  </a:lnTo>
                  <a:cubicBezTo>
                    <a:pt x="12580" y="-49106"/>
                    <a:pt x="21720" y="-58245"/>
                    <a:pt x="32980" y="-58245"/>
                  </a:cubicBezTo>
                  <a:lnTo>
                    <a:pt x="45899" y="-58245"/>
                  </a:lnTo>
                </a:path>
              </a:pathLst>
            </a:custGeom>
            <a:noFill/>
            <a:ln w="3400" cap="rnd">
              <a:solidFill>
                <a:srgbClr val="57C1F4"/>
              </a:solidFill>
              <a:round/>
            </a:ln>
          </p:spPr>
        </p:sp>
        <p:sp>
          <p:nvSpPr>
            <p:cNvPr id="117" name="MMConnector"/>
            <p:cNvSpPr/>
            <p:nvPr/>
          </p:nvSpPr>
          <p:spPr>
            <a:xfrm>
              <a:off x="8389967" y="2289792"/>
              <a:ext cx="33319" cy="109456"/>
            </a:xfrm>
            <a:custGeom>
              <a:avLst/>
              <a:gdLst/>
              <a:ahLst/>
              <a:cxnLst/>
              <a:pathLst>
                <a:path w="33319" h="109456" fill="none">
                  <a:moveTo>
                    <a:pt x="12580" y="-54728"/>
                  </a:moveTo>
                  <a:lnTo>
                    <a:pt x="12580" y="34328"/>
                  </a:lnTo>
                  <a:cubicBezTo>
                    <a:pt x="12580" y="45589"/>
                    <a:pt x="21720" y="54728"/>
                    <a:pt x="32980" y="54728"/>
                  </a:cubicBezTo>
                  <a:lnTo>
                    <a:pt x="45899" y="54728"/>
                  </a:lnTo>
                </a:path>
              </a:pathLst>
            </a:custGeom>
            <a:noFill/>
            <a:ln w="3400" cap="rnd">
              <a:solidFill>
                <a:srgbClr val="57C1F4"/>
              </a:solidFill>
              <a:round/>
            </a:ln>
          </p:spPr>
        </p:sp>
        <p:sp>
          <p:nvSpPr>
            <p:cNvPr id="120" name="MMConnector"/>
            <p:cNvSpPr/>
            <p:nvPr/>
          </p:nvSpPr>
          <p:spPr>
            <a:xfrm>
              <a:off x="8278447" y="2711775"/>
              <a:ext cx="91798" cy="104863"/>
            </a:xfrm>
            <a:custGeom>
              <a:avLst/>
              <a:gdLst/>
              <a:ahLst/>
              <a:cxnLst/>
              <a:pathLst>
                <a:path w="91798" h="104863" fill="none">
                  <a:moveTo>
                    <a:pt x="-45899" y="52431"/>
                  </a:moveTo>
                  <a:lnTo>
                    <a:pt x="12580" y="52431"/>
                  </a:lnTo>
                  <a:lnTo>
                    <a:pt x="12580" y="-32031"/>
                  </a:lnTo>
                  <a:cubicBezTo>
                    <a:pt x="12580" y="-43292"/>
                    <a:pt x="21720" y="-52431"/>
                    <a:pt x="32980" y="-52431"/>
                  </a:cubicBezTo>
                  <a:lnTo>
                    <a:pt x="45899" y="-52431"/>
                  </a:lnTo>
                </a:path>
              </a:pathLst>
            </a:custGeom>
            <a:noFill/>
            <a:ln w="3400" cap="rnd">
              <a:solidFill>
                <a:srgbClr val="32C5C4"/>
              </a:solidFill>
              <a:round/>
            </a:ln>
          </p:spPr>
        </p:sp>
        <p:sp>
          <p:nvSpPr>
            <p:cNvPr id="122" name="MMConnector"/>
            <p:cNvSpPr/>
            <p:nvPr/>
          </p:nvSpPr>
          <p:spPr>
            <a:xfrm>
              <a:off x="8278447" y="2818322"/>
              <a:ext cx="33319" cy="108232"/>
            </a:xfrm>
            <a:custGeom>
              <a:avLst/>
              <a:gdLst/>
              <a:ahLst/>
              <a:cxnLst/>
              <a:pathLst>
                <a:path w="33319" h="108232" fill="none">
                  <a:moveTo>
                    <a:pt x="12580" y="-54116"/>
                  </a:moveTo>
                  <a:lnTo>
                    <a:pt x="12580" y="33716"/>
                  </a:lnTo>
                  <a:cubicBezTo>
                    <a:pt x="12580" y="44977"/>
                    <a:pt x="21720" y="54116"/>
                    <a:pt x="32980" y="54116"/>
                  </a:cubicBezTo>
                  <a:lnTo>
                    <a:pt x="45899" y="54116"/>
                  </a:lnTo>
                </a:path>
              </a:pathLst>
            </a:custGeom>
            <a:noFill/>
            <a:ln w="3400" cap="rnd">
              <a:solidFill>
                <a:srgbClr val="32C5C4"/>
              </a:solidFill>
              <a:round/>
            </a:ln>
          </p:spPr>
        </p:sp>
        <p:sp>
          <p:nvSpPr>
            <p:cNvPr id="124" name="MMConnector"/>
            <p:cNvSpPr/>
            <p:nvPr/>
          </p:nvSpPr>
          <p:spPr>
            <a:xfrm>
              <a:off x="8145161" y="3985327"/>
              <a:ext cx="91786" cy="478258"/>
            </a:xfrm>
            <a:custGeom>
              <a:avLst/>
              <a:gdLst/>
              <a:ahLst/>
              <a:cxnLst/>
              <a:pathLst>
                <a:path w="91786" h="478258" fill="none">
                  <a:moveTo>
                    <a:pt x="-45893" y="239129"/>
                  </a:moveTo>
                  <a:lnTo>
                    <a:pt x="12583" y="239129"/>
                  </a:lnTo>
                  <a:lnTo>
                    <a:pt x="12583" y="-218729"/>
                  </a:lnTo>
                  <a:cubicBezTo>
                    <a:pt x="12583" y="-229990"/>
                    <a:pt x="21722" y="-239129"/>
                    <a:pt x="32983" y="-239129"/>
                  </a:cubicBezTo>
                  <a:lnTo>
                    <a:pt x="45893" y="-239129"/>
                  </a:lnTo>
                </a:path>
              </a:pathLst>
            </a:custGeom>
            <a:noFill/>
            <a:ln w="3400" cap="rnd">
              <a:solidFill>
                <a:srgbClr val="ED9548"/>
              </a:solidFill>
              <a:round/>
            </a:ln>
          </p:spPr>
        </p:sp>
        <p:sp>
          <p:nvSpPr>
            <p:cNvPr id="126" name="MMConnector"/>
            <p:cNvSpPr/>
            <p:nvPr/>
          </p:nvSpPr>
          <p:spPr>
            <a:xfrm>
              <a:off x="8145172" y="4156615"/>
              <a:ext cx="33326" cy="135680"/>
            </a:xfrm>
            <a:custGeom>
              <a:avLst/>
              <a:gdLst/>
              <a:ahLst/>
              <a:cxnLst/>
              <a:pathLst>
                <a:path w="33326" h="135680" fill="none">
                  <a:moveTo>
                    <a:pt x="12578" y="67840"/>
                  </a:moveTo>
                  <a:lnTo>
                    <a:pt x="12578" y="-47440"/>
                  </a:lnTo>
                  <a:cubicBezTo>
                    <a:pt x="12578" y="-58701"/>
                    <a:pt x="21718" y="-67840"/>
                    <a:pt x="32978" y="-67840"/>
                  </a:cubicBezTo>
                  <a:lnTo>
                    <a:pt x="45904" y="-67840"/>
                  </a:lnTo>
                </a:path>
              </a:pathLst>
            </a:custGeom>
            <a:noFill/>
            <a:ln w="3400" cap="rnd">
              <a:solidFill>
                <a:srgbClr val="ED9548"/>
              </a:solidFill>
              <a:round/>
            </a:ln>
          </p:spPr>
        </p:sp>
        <p:sp>
          <p:nvSpPr>
            <p:cNvPr id="128" name="MMConnector"/>
            <p:cNvSpPr/>
            <p:nvPr/>
          </p:nvSpPr>
          <p:spPr>
            <a:xfrm>
              <a:off x="8145160" y="4353717"/>
              <a:ext cx="33309" cy="258522"/>
            </a:xfrm>
            <a:custGeom>
              <a:avLst/>
              <a:gdLst/>
              <a:ahLst/>
              <a:cxnLst/>
              <a:pathLst>
                <a:path w="33309" h="258522" fill="none">
                  <a:moveTo>
                    <a:pt x="12583" y="-129261"/>
                  </a:moveTo>
                  <a:lnTo>
                    <a:pt x="12583" y="108861"/>
                  </a:lnTo>
                  <a:cubicBezTo>
                    <a:pt x="12583" y="120122"/>
                    <a:pt x="21722" y="129261"/>
                    <a:pt x="32983" y="129261"/>
                  </a:cubicBezTo>
                  <a:lnTo>
                    <a:pt x="45892" y="129261"/>
                  </a:lnTo>
                </a:path>
              </a:pathLst>
            </a:custGeom>
            <a:noFill/>
            <a:ln w="3400" cap="rnd">
              <a:solidFill>
                <a:srgbClr val="ED9548"/>
              </a:solidFill>
              <a:round/>
            </a:ln>
          </p:spPr>
        </p:sp>
        <p:sp>
          <p:nvSpPr>
            <p:cNvPr id="131" name="MMConnector"/>
            <p:cNvSpPr/>
            <p:nvPr/>
          </p:nvSpPr>
          <p:spPr>
            <a:xfrm>
              <a:off x="5611331" y="2739548"/>
              <a:ext cx="91786" cy="183420"/>
            </a:xfrm>
            <a:custGeom>
              <a:avLst/>
              <a:gdLst/>
              <a:ahLst/>
              <a:cxnLst/>
              <a:pathLst>
                <a:path w="91786" h="183420" fill="none">
                  <a:moveTo>
                    <a:pt x="45893" y="91710"/>
                  </a:moveTo>
                  <a:lnTo>
                    <a:pt x="-12583" y="91710"/>
                  </a:lnTo>
                  <a:lnTo>
                    <a:pt x="-12583" y="-71310"/>
                  </a:lnTo>
                  <a:cubicBezTo>
                    <a:pt x="-12583" y="-82571"/>
                    <a:pt x="-21722" y="-91710"/>
                    <a:pt x="-32983" y="-91710"/>
                  </a:cubicBezTo>
                  <a:lnTo>
                    <a:pt x="-45893" y="-91710"/>
                  </a:lnTo>
                </a:path>
              </a:pathLst>
            </a:custGeom>
            <a:noFill/>
            <a:ln w="3400" cap="rnd">
              <a:solidFill>
                <a:srgbClr val="EFAB94"/>
              </a:solidFill>
              <a:round/>
            </a:ln>
          </p:spPr>
        </p:sp>
        <p:sp>
          <p:nvSpPr>
            <p:cNvPr id="133" name="MMConnector"/>
            <p:cNvSpPr/>
            <p:nvPr/>
          </p:nvSpPr>
          <p:spPr>
            <a:xfrm>
              <a:off x="5611329" y="2893423"/>
              <a:ext cx="33313" cy="124331"/>
            </a:xfrm>
            <a:custGeom>
              <a:avLst/>
              <a:gdLst/>
              <a:ahLst/>
              <a:cxnLst/>
              <a:pathLst>
                <a:path w="33313" h="124331" fill="none">
                  <a:moveTo>
                    <a:pt x="-12582" y="-62166"/>
                  </a:moveTo>
                  <a:lnTo>
                    <a:pt x="-12582" y="41766"/>
                  </a:lnTo>
                  <a:cubicBezTo>
                    <a:pt x="-12582" y="53026"/>
                    <a:pt x="-21721" y="62166"/>
                    <a:pt x="-32982" y="62166"/>
                  </a:cubicBezTo>
                  <a:lnTo>
                    <a:pt x="-45895" y="62166"/>
                  </a:lnTo>
                </a:path>
              </a:pathLst>
            </a:custGeom>
            <a:noFill/>
            <a:ln w="3400" cap="rnd">
              <a:solidFill>
                <a:srgbClr val="EFAB94"/>
              </a:solidFill>
              <a:round/>
            </a:ln>
          </p:spPr>
        </p:sp>
        <p:sp>
          <p:nvSpPr>
            <p:cNvPr id="135" name="MMConnector"/>
            <p:cNvSpPr/>
            <p:nvPr/>
          </p:nvSpPr>
          <p:spPr>
            <a:xfrm>
              <a:off x="5483485" y="3645939"/>
              <a:ext cx="33319" cy="213894"/>
            </a:xfrm>
            <a:custGeom>
              <a:avLst/>
              <a:gdLst/>
              <a:ahLst/>
              <a:cxnLst/>
              <a:pathLst>
                <a:path w="33319" h="213894" fill="none">
                  <a:moveTo>
                    <a:pt x="-12580" y="-106947"/>
                  </a:moveTo>
                  <a:lnTo>
                    <a:pt x="-12580" y="86547"/>
                  </a:lnTo>
                  <a:cubicBezTo>
                    <a:pt x="-12580" y="97808"/>
                    <a:pt x="-21720" y="106947"/>
                    <a:pt x="-32980" y="106947"/>
                  </a:cubicBezTo>
                  <a:lnTo>
                    <a:pt x="-45899" y="106947"/>
                  </a:lnTo>
                </a:path>
              </a:pathLst>
            </a:custGeom>
            <a:noFill/>
            <a:ln w="3400" cap="rnd">
              <a:solidFill>
                <a:srgbClr val="918EDD"/>
              </a:solidFill>
              <a:round/>
            </a:ln>
          </p:spPr>
        </p:sp>
        <p:sp>
          <p:nvSpPr>
            <p:cNvPr id="137" name="MMConnector"/>
            <p:cNvSpPr/>
            <p:nvPr/>
          </p:nvSpPr>
          <p:spPr>
            <a:xfrm>
              <a:off x="5483488" y="3490997"/>
              <a:ext cx="91793" cy="95989"/>
            </a:xfrm>
            <a:custGeom>
              <a:avLst/>
              <a:gdLst/>
              <a:ahLst/>
              <a:cxnLst/>
              <a:pathLst>
                <a:path w="91793" h="95989" fill="none">
                  <a:moveTo>
                    <a:pt x="45897" y="47994"/>
                  </a:moveTo>
                  <a:lnTo>
                    <a:pt x="-12581" y="47994"/>
                  </a:lnTo>
                  <a:lnTo>
                    <a:pt x="-12581" y="-27594"/>
                  </a:lnTo>
                  <a:cubicBezTo>
                    <a:pt x="-12581" y="-38855"/>
                    <a:pt x="-21721" y="-47994"/>
                    <a:pt x="-32981" y="-47994"/>
                  </a:cubicBezTo>
                  <a:lnTo>
                    <a:pt x="-45897" y="-47994"/>
                  </a:lnTo>
                </a:path>
              </a:pathLst>
            </a:custGeom>
            <a:noFill/>
            <a:ln w="3400" cap="rnd">
              <a:solidFill>
                <a:srgbClr val="918EDD"/>
              </a:solidFill>
              <a:round/>
            </a:ln>
          </p:spPr>
        </p:sp>
        <p:sp>
          <p:nvSpPr>
            <p:cNvPr id="139" name="MMConnector"/>
            <p:cNvSpPr/>
            <p:nvPr/>
          </p:nvSpPr>
          <p:spPr>
            <a:xfrm>
              <a:off x="5910530" y="4132968"/>
              <a:ext cx="91788" cy="3400"/>
            </a:xfrm>
            <a:custGeom>
              <a:avLst/>
              <a:gdLst/>
              <a:ahLst/>
              <a:cxnLst/>
              <a:pathLst>
                <a:path w="91788" h="3400" fill="none">
                  <a:moveTo>
                    <a:pt x="45894" y="0"/>
                  </a:moveTo>
                  <a:lnTo>
                    <a:pt x="-12582" y="0"/>
                  </a:lnTo>
                  <a:cubicBezTo>
                    <a:pt x="-12582" y="0"/>
                    <a:pt x="-21722" y="0"/>
                    <a:pt x="-32982" y="0"/>
                  </a:cubicBezTo>
                  <a:lnTo>
                    <a:pt x="-45894" y="0"/>
                  </a:lnTo>
                </a:path>
              </a:pathLst>
            </a:custGeom>
            <a:noFill/>
            <a:ln w="3400" cap="rnd">
              <a:solidFill>
                <a:srgbClr val="A3CF62"/>
              </a:solidFill>
              <a:round/>
            </a:ln>
          </p:spPr>
        </p:sp>
        <p:sp>
          <p:nvSpPr>
            <p:cNvPr id="142" name="MMConnector"/>
            <p:cNvSpPr/>
            <p:nvPr/>
          </p:nvSpPr>
          <p:spPr>
            <a:xfrm>
              <a:off x="8145166" y="4490871"/>
              <a:ext cx="33318" cy="532831"/>
            </a:xfrm>
            <a:custGeom>
              <a:avLst/>
              <a:gdLst/>
              <a:ahLst/>
              <a:cxnLst/>
              <a:pathLst>
                <a:path w="33318" h="532831" fill="none">
                  <a:moveTo>
                    <a:pt x="12580" y="-266415"/>
                  </a:moveTo>
                  <a:lnTo>
                    <a:pt x="12580" y="246015"/>
                  </a:lnTo>
                  <a:cubicBezTo>
                    <a:pt x="12580" y="257276"/>
                    <a:pt x="21720" y="266415"/>
                    <a:pt x="32980" y="266415"/>
                  </a:cubicBezTo>
                  <a:lnTo>
                    <a:pt x="45899" y="266415"/>
                  </a:lnTo>
                </a:path>
              </a:pathLst>
            </a:custGeom>
            <a:noFill/>
            <a:ln w="3400" cap="rnd">
              <a:solidFill>
                <a:srgbClr val="ED9548"/>
              </a:solidFill>
              <a:round/>
            </a:ln>
          </p:spPr>
        </p:sp>
        <p:sp>
          <p:nvSpPr>
            <p:cNvPr id="144" name="MMConnector"/>
            <p:cNvSpPr/>
            <p:nvPr/>
          </p:nvSpPr>
          <p:spPr>
            <a:xfrm>
              <a:off x="7348255" y="3358832"/>
              <a:ext cx="268538" cy="29614"/>
            </a:xfrm>
            <a:custGeom>
              <a:avLst/>
              <a:gdLst/>
              <a:ahLst/>
              <a:cxnLst/>
              <a:pathLst>
                <a:path w="268538" h="29614" fill="none">
                  <a:moveTo>
                    <a:pt x="51871" y="-36788"/>
                  </a:moveTo>
                  <a:cubicBezTo>
                    <a:pt x="120418" y="-55734"/>
                    <a:pt x="212342" y="-66402"/>
                    <a:pt x="320409" y="-66402"/>
                  </a:cubicBezTo>
                </a:path>
              </a:pathLst>
            </a:custGeom>
            <a:noFill/>
            <a:ln w="10200" cap="rnd">
              <a:solidFill>
                <a:srgbClr val="58A8D0"/>
              </a:solidFill>
              <a:round/>
            </a:ln>
          </p:spPr>
        </p:sp>
        <p:sp>
          <p:nvSpPr>
            <p:cNvPr id="146" name="MMConnector"/>
            <p:cNvSpPr/>
            <p:nvPr/>
          </p:nvSpPr>
          <p:spPr>
            <a:xfrm>
              <a:off x="8376367" y="3237857"/>
              <a:ext cx="91798" cy="109147"/>
            </a:xfrm>
            <a:custGeom>
              <a:avLst/>
              <a:gdLst/>
              <a:ahLst/>
              <a:cxnLst/>
              <a:pathLst>
                <a:path w="91798" h="109147" fill="none">
                  <a:moveTo>
                    <a:pt x="-45899" y="54573"/>
                  </a:moveTo>
                  <a:lnTo>
                    <a:pt x="12580" y="54573"/>
                  </a:lnTo>
                  <a:lnTo>
                    <a:pt x="12580" y="-34173"/>
                  </a:lnTo>
                  <a:cubicBezTo>
                    <a:pt x="12580" y="-45434"/>
                    <a:pt x="21720" y="-54573"/>
                    <a:pt x="32980" y="-54573"/>
                  </a:cubicBezTo>
                  <a:lnTo>
                    <a:pt x="45899" y="-54573"/>
                  </a:lnTo>
                </a:path>
              </a:pathLst>
            </a:custGeom>
            <a:noFill/>
            <a:ln w="3400" cap="rnd">
              <a:solidFill>
                <a:srgbClr val="58A8D0"/>
              </a:solidFill>
              <a:round/>
            </a:ln>
          </p:spPr>
        </p:sp>
        <p:sp>
          <p:nvSpPr>
            <p:cNvPr id="148" name="MMConnector"/>
            <p:cNvSpPr/>
            <p:nvPr/>
          </p:nvSpPr>
          <p:spPr>
            <a:xfrm>
              <a:off x="8376367" y="3350371"/>
              <a:ext cx="33319" cy="115882"/>
            </a:xfrm>
            <a:custGeom>
              <a:avLst/>
              <a:gdLst/>
              <a:ahLst/>
              <a:cxnLst/>
              <a:pathLst>
                <a:path w="33319" h="115882" fill="none">
                  <a:moveTo>
                    <a:pt x="12580" y="-57941"/>
                  </a:moveTo>
                  <a:lnTo>
                    <a:pt x="12580" y="37541"/>
                  </a:lnTo>
                  <a:cubicBezTo>
                    <a:pt x="12580" y="48802"/>
                    <a:pt x="21720" y="57941"/>
                    <a:pt x="32980" y="57941"/>
                  </a:cubicBezTo>
                  <a:lnTo>
                    <a:pt x="45899" y="57941"/>
                  </a:lnTo>
                </a:path>
              </a:pathLst>
            </a:custGeom>
            <a:noFill/>
            <a:ln w="3400" cap="rnd">
              <a:solidFill>
                <a:srgbClr val="58A8D0"/>
              </a:solidFill>
              <a:round/>
            </a:ln>
          </p:spPr>
        </p:sp>
        <p:sp>
          <p:nvSpPr>
            <p:cNvPr id="158" name="MMConnector"/>
            <p:cNvSpPr/>
            <p:nvPr/>
          </p:nvSpPr>
          <p:spPr>
            <a:xfrm>
              <a:off x="5016066" y="2647838"/>
              <a:ext cx="91800" cy="3400"/>
            </a:xfrm>
            <a:custGeom>
              <a:avLst/>
              <a:gdLst/>
              <a:ahLst/>
              <a:cxnLst/>
              <a:pathLst>
                <a:path w="91800" h="3400" fill="none">
                  <a:moveTo>
                    <a:pt x="45900" y="0"/>
                  </a:moveTo>
                  <a:lnTo>
                    <a:pt x="-12580" y="0"/>
                  </a:lnTo>
                  <a:cubicBezTo>
                    <a:pt x="-12580" y="0"/>
                    <a:pt x="-21719" y="0"/>
                    <a:pt x="-32980" y="0"/>
                  </a:cubicBezTo>
                  <a:lnTo>
                    <a:pt x="-45900" y="0"/>
                  </a:lnTo>
                </a:path>
              </a:pathLst>
            </a:custGeom>
            <a:noFill/>
            <a:ln w="3400" cap="rnd">
              <a:solidFill>
                <a:srgbClr val="EFAB94"/>
              </a:solidFill>
              <a:round/>
            </a:ln>
          </p:spPr>
        </p:sp>
        <p:sp>
          <p:nvSpPr>
            <p:cNvPr id="160" name="MMConnector"/>
            <p:cNvSpPr/>
            <p:nvPr/>
          </p:nvSpPr>
          <p:spPr>
            <a:xfrm>
              <a:off x="4753452" y="2955589"/>
              <a:ext cx="91803" cy="3400"/>
            </a:xfrm>
            <a:custGeom>
              <a:avLst/>
              <a:gdLst/>
              <a:ahLst/>
              <a:cxnLst/>
              <a:pathLst>
                <a:path w="91803" h="3400" fill="none">
                  <a:moveTo>
                    <a:pt x="45902" y="0"/>
                  </a:moveTo>
                  <a:lnTo>
                    <a:pt x="-12579" y="0"/>
                  </a:lnTo>
                  <a:cubicBezTo>
                    <a:pt x="-12579" y="0"/>
                    <a:pt x="-21719" y="0"/>
                    <a:pt x="-32979" y="0"/>
                  </a:cubicBezTo>
                  <a:lnTo>
                    <a:pt x="-45902" y="0"/>
                  </a:lnTo>
                </a:path>
              </a:pathLst>
            </a:custGeom>
            <a:noFill/>
            <a:ln w="3400" cap="rnd">
              <a:solidFill>
                <a:srgbClr val="EFAB94"/>
              </a:solidFill>
              <a:round/>
            </a:ln>
          </p:spPr>
        </p:sp>
        <p:sp>
          <p:nvSpPr>
            <p:cNvPr id="162" name="MMConnector"/>
            <p:cNvSpPr/>
            <p:nvPr/>
          </p:nvSpPr>
          <p:spPr>
            <a:xfrm>
              <a:off x="4490157" y="3443003"/>
              <a:ext cx="91807" cy="3400"/>
            </a:xfrm>
            <a:custGeom>
              <a:avLst/>
              <a:gdLst/>
              <a:ahLst/>
              <a:cxnLst/>
              <a:pathLst>
                <a:path w="91807" h="3400" fill="none">
                  <a:moveTo>
                    <a:pt x="45903" y="0"/>
                  </a:moveTo>
                  <a:lnTo>
                    <a:pt x="-12579" y="0"/>
                  </a:lnTo>
                  <a:cubicBezTo>
                    <a:pt x="-12579" y="0"/>
                    <a:pt x="-21718" y="0"/>
                    <a:pt x="-32979" y="0"/>
                  </a:cubicBezTo>
                  <a:lnTo>
                    <a:pt x="-45903" y="0"/>
                  </a:lnTo>
                </a:path>
              </a:pathLst>
            </a:custGeom>
            <a:noFill/>
            <a:ln w="3400" cap="rnd">
              <a:solidFill>
                <a:srgbClr val="918EDD"/>
              </a:solidFill>
              <a:round/>
            </a:ln>
          </p:spPr>
        </p:sp>
        <p:sp>
          <p:nvSpPr>
            <p:cNvPr id="164" name="MMConnector"/>
            <p:cNvSpPr/>
            <p:nvPr/>
          </p:nvSpPr>
          <p:spPr>
            <a:xfrm>
              <a:off x="5014168" y="3752886"/>
              <a:ext cx="91812" cy="3400"/>
            </a:xfrm>
            <a:custGeom>
              <a:avLst/>
              <a:gdLst/>
              <a:ahLst/>
              <a:cxnLst/>
              <a:pathLst>
                <a:path w="91812" h="3400" fill="none">
                  <a:moveTo>
                    <a:pt x="45906" y="0"/>
                  </a:moveTo>
                  <a:lnTo>
                    <a:pt x="-12578" y="0"/>
                  </a:lnTo>
                  <a:cubicBezTo>
                    <a:pt x="-12578" y="0"/>
                    <a:pt x="-21717" y="0"/>
                    <a:pt x="-32978" y="0"/>
                  </a:cubicBezTo>
                  <a:lnTo>
                    <a:pt x="-45906" y="0"/>
                  </a:lnTo>
                </a:path>
              </a:pathLst>
            </a:custGeom>
            <a:noFill/>
            <a:ln w="3400" cap="rnd">
              <a:solidFill>
                <a:srgbClr val="918EDD"/>
              </a:solidFill>
              <a:round/>
            </a:ln>
          </p:spPr>
        </p:sp>
        <p:sp>
          <p:nvSpPr>
            <p:cNvPr id="166" name="MMConnector"/>
            <p:cNvSpPr/>
            <p:nvPr/>
          </p:nvSpPr>
          <p:spPr>
            <a:xfrm>
              <a:off x="5005663" y="4132968"/>
              <a:ext cx="91802" cy="3400"/>
            </a:xfrm>
            <a:custGeom>
              <a:avLst/>
              <a:gdLst/>
              <a:ahLst/>
              <a:cxnLst/>
              <a:pathLst>
                <a:path w="91802" h="3400" fill="none">
                  <a:moveTo>
                    <a:pt x="45901" y="0"/>
                  </a:moveTo>
                  <a:lnTo>
                    <a:pt x="-12580" y="0"/>
                  </a:lnTo>
                  <a:cubicBezTo>
                    <a:pt x="-12580" y="0"/>
                    <a:pt x="-21719" y="0"/>
                    <a:pt x="-32980" y="0"/>
                  </a:cubicBezTo>
                  <a:lnTo>
                    <a:pt x="-45901" y="0"/>
                  </a:lnTo>
                </a:path>
              </a:pathLst>
            </a:custGeom>
            <a:noFill/>
            <a:ln w="3400" cap="rnd">
              <a:solidFill>
                <a:srgbClr val="A3CF62"/>
              </a:solidFill>
              <a:round/>
            </a:ln>
          </p:spPr>
        </p:sp>
        <p:sp>
          <p:nvSpPr>
            <p:cNvPr id="101" name="MainIdea"/>
            <p:cNvSpPr/>
            <p:nvPr/>
          </p:nvSpPr>
          <p:spPr>
            <a:xfrm>
              <a:off x="6601228" y="3300114"/>
              <a:ext cx="853237" cy="250240"/>
            </a:xfrm>
            <a:custGeom>
              <a:avLst/>
              <a:gdLst>
                <a:gd name="rtl" fmla="*/ 100898 w 853237"/>
                <a:gd name="rtt" fmla="*/ 52530 h 250240"/>
                <a:gd name="rtr" fmla="*/ 750978 w 853237"/>
                <a:gd name="rtb" fmla="*/ 193970 h 250240"/>
              </a:gdLst>
              <a:ahLst/>
              <a:cxnLst/>
              <a:rect l="rtl" t="rtt" r="rtr" b="rtb"/>
              <a:pathLst>
                <a:path w="853237" h="250240">
                  <a:moveTo>
                    <a:pt x="125120" y="0"/>
                  </a:moveTo>
                  <a:lnTo>
                    <a:pt x="728117" y="0"/>
                  </a:lnTo>
                  <a:cubicBezTo>
                    <a:pt x="797222" y="0"/>
                    <a:pt x="853237" y="56016"/>
                    <a:pt x="853237" y="125120"/>
                  </a:cubicBezTo>
                  <a:cubicBezTo>
                    <a:pt x="853237" y="194224"/>
                    <a:pt x="797222" y="250240"/>
                    <a:pt x="728117" y="250240"/>
                  </a:cubicBezTo>
                  <a:lnTo>
                    <a:pt x="125120" y="250240"/>
                  </a:lnTo>
                  <a:cubicBezTo>
                    <a:pt x="56016" y="250240"/>
                    <a:pt x="0" y="194224"/>
                    <a:pt x="0" y="125120"/>
                  </a:cubicBezTo>
                  <a:cubicBezTo>
                    <a:pt x="0" y="56016"/>
                    <a:pt x="56016" y="0"/>
                    <a:pt x="125120" y="0"/>
                  </a:cubicBezTo>
                  <a:close/>
                </a:path>
              </a:pathLst>
            </a:custGeom>
            <a:solidFill>
              <a:srgbClr val="F56481"/>
            </a:solidFill>
            <a:ln w="10200" cap="flat">
              <a:solidFill>
                <a:srgbClr val="F56481"/>
              </a:solidFill>
              <a:round/>
            </a:ln>
          </p:spPr>
          <p:txBody>
            <a:bodyPr wrap="none" lIns="0" tIns="0" rIns="0" bIns="22500" rtlCol="0" anchor="ctr"/>
            <a:p>
              <a:pPr algn="ctr">
                <a:lnSpc>
                  <a:spcPct val="100000"/>
                </a:lnSpc>
              </a:pPr>
              <a:r>
                <a:rPr sz="1400" b="1">
                  <a:solidFill>
                    <a:srgbClr val="FFFFFF"/>
                  </a:solidFill>
                  <a:latin typeface="微软雅黑" panose="020B0503020204020204" charset="-122"/>
                </a:rPr>
                <a:t>Person ReID</a:t>
              </a:r>
              <a:endParaRPr sz="1400" b="1">
                <a:solidFill>
                  <a:srgbClr val="FFFFFF"/>
                </a:solidFill>
                <a:latin typeface="微软雅黑" panose="020B0503020204020204" charset="-122"/>
              </a:endParaRPr>
            </a:p>
          </p:txBody>
        </p:sp>
        <p:sp>
          <p:nvSpPr>
            <p:cNvPr id="102" name="MainTopic"/>
            <p:cNvSpPr/>
            <p:nvPr/>
          </p:nvSpPr>
          <p:spPr>
            <a:xfrm>
              <a:off x="7668664" y="2139184"/>
              <a:ext cx="675403" cy="191760"/>
            </a:xfrm>
            <a:custGeom>
              <a:avLst/>
              <a:gdLst>
                <a:gd name="rtl" fmla="*/ 93582 w 675403"/>
                <a:gd name="rtt" fmla="*/ 28730 h 191760"/>
                <a:gd name="rtr" fmla="*/ 580462 w 675403"/>
                <a:gd name="rtb" fmla="*/ 159290 h 191760"/>
              </a:gdLst>
              <a:ahLst/>
              <a:cxnLst/>
              <a:rect l="rtl" t="rtt" r="rtr" b="rtb"/>
              <a:pathLst>
                <a:path w="675403" h="191760">
                  <a:moveTo>
                    <a:pt x="95880" y="0"/>
                  </a:moveTo>
                  <a:lnTo>
                    <a:pt x="579523" y="0"/>
                  </a:lnTo>
                  <a:cubicBezTo>
                    <a:pt x="632478" y="0"/>
                    <a:pt x="675403" y="42925"/>
                    <a:pt x="675403" y="95880"/>
                  </a:cubicBezTo>
                  <a:cubicBezTo>
                    <a:pt x="675403" y="148835"/>
                    <a:pt x="632478" y="191760"/>
                    <a:pt x="579523" y="191760"/>
                  </a:cubicBezTo>
                  <a:lnTo>
                    <a:pt x="95880" y="191760"/>
                  </a:lnTo>
                  <a:cubicBezTo>
                    <a:pt x="42925" y="191760"/>
                    <a:pt x="0" y="148835"/>
                    <a:pt x="0" y="95880"/>
                  </a:cubicBezTo>
                  <a:cubicBezTo>
                    <a:pt x="0" y="42925"/>
                    <a:pt x="42925" y="0"/>
                    <a:pt x="95880" y="0"/>
                  </a:cubicBezTo>
                  <a:close/>
                </a:path>
              </a:pathLst>
            </a:custGeom>
            <a:solidFill>
              <a:srgbClr val="57C1F4"/>
            </a:solidFill>
            <a:ln w="10200" cap="flat">
              <a:solidFill>
                <a:srgbClr val="57C1F4"/>
              </a:solidFill>
              <a:round/>
            </a:ln>
          </p:spPr>
          <p:txBody>
            <a:bodyPr wrap="none" lIns="0" tIns="0" rIns="0" bIns="22500" rtlCol="0" anchor="ctr"/>
            <a:p>
              <a:pPr algn="ctr">
                <a:lnSpc>
                  <a:spcPct val="100000"/>
                </a:lnSpc>
              </a:pPr>
              <a:r>
                <a:rPr sz="1200" b="1">
                  <a:solidFill>
                    <a:srgbClr val="FFFFFF"/>
                  </a:solidFill>
                  <a:latin typeface="微软雅黑" panose="020B0503020204020204" charset="-122"/>
                </a:rPr>
                <a:t>Backbone</a:t>
              </a:r>
              <a:endParaRPr sz="1200" b="1">
                <a:solidFill>
                  <a:srgbClr val="FFFFFF"/>
                </a:solidFill>
                <a:latin typeface="微软雅黑" panose="020B0503020204020204" charset="-122"/>
              </a:endParaRPr>
            </a:p>
          </p:txBody>
        </p:sp>
        <p:sp>
          <p:nvSpPr>
            <p:cNvPr id="104" name="MainTopic"/>
            <p:cNvSpPr/>
            <p:nvPr/>
          </p:nvSpPr>
          <p:spPr>
            <a:xfrm>
              <a:off x="7668664" y="2665092"/>
              <a:ext cx="563883" cy="191760"/>
            </a:xfrm>
            <a:custGeom>
              <a:avLst/>
              <a:gdLst>
                <a:gd name="rtl" fmla="*/ 93582 w 563883"/>
                <a:gd name="rtt" fmla="*/ 28730 h 191760"/>
                <a:gd name="rtr" fmla="*/ 468942 w 563883"/>
                <a:gd name="rtb" fmla="*/ 159290 h 191760"/>
              </a:gdLst>
              <a:ahLst/>
              <a:cxnLst/>
              <a:rect l="rtl" t="rtt" r="rtr" b="rtb"/>
              <a:pathLst>
                <a:path w="563883" h="191760">
                  <a:moveTo>
                    <a:pt x="95880" y="0"/>
                  </a:moveTo>
                  <a:lnTo>
                    <a:pt x="468003" y="0"/>
                  </a:lnTo>
                  <a:cubicBezTo>
                    <a:pt x="520958" y="0"/>
                    <a:pt x="563883" y="42925"/>
                    <a:pt x="563883" y="95880"/>
                  </a:cubicBezTo>
                  <a:cubicBezTo>
                    <a:pt x="563883" y="148835"/>
                    <a:pt x="520958" y="191760"/>
                    <a:pt x="468003" y="191760"/>
                  </a:cubicBezTo>
                  <a:lnTo>
                    <a:pt x="95880" y="191760"/>
                  </a:lnTo>
                  <a:cubicBezTo>
                    <a:pt x="42925" y="191760"/>
                    <a:pt x="0" y="148835"/>
                    <a:pt x="0" y="95880"/>
                  </a:cubicBezTo>
                  <a:cubicBezTo>
                    <a:pt x="0" y="42925"/>
                    <a:pt x="42925" y="0"/>
                    <a:pt x="95880" y="0"/>
                  </a:cubicBezTo>
                  <a:close/>
                </a:path>
              </a:pathLst>
            </a:custGeom>
            <a:solidFill>
              <a:srgbClr val="32C5C4"/>
            </a:solidFill>
            <a:ln w="10200" cap="flat">
              <a:solidFill>
                <a:srgbClr val="32C5C4"/>
              </a:solidFill>
              <a:round/>
            </a:ln>
          </p:spPr>
          <p:txBody>
            <a:bodyPr wrap="none" lIns="0" tIns="0" rIns="0" bIns="22500" rtlCol="0" anchor="ctr"/>
            <a:p>
              <a:pPr algn="ctr">
                <a:lnSpc>
                  <a:spcPct val="100000"/>
                </a:lnSpc>
              </a:pPr>
              <a:r>
                <a:rPr sz="1200" b="1">
                  <a:solidFill>
                    <a:srgbClr val="FFFFFF"/>
                  </a:solidFill>
                  <a:latin typeface="微软雅黑" panose="020B0503020204020204" charset="-122"/>
                </a:rPr>
                <a:t>Feature</a:t>
              </a:r>
              <a:endParaRPr sz="1200" b="1">
                <a:solidFill>
                  <a:srgbClr val="FFFFFF"/>
                </a:solidFill>
                <a:latin typeface="微软雅黑" panose="020B0503020204020204" charset="-122"/>
              </a:endParaRPr>
            </a:p>
          </p:txBody>
        </p:sp>
        <p:sp>
          <p:nvSpPr>
            <p:cNvPr id="106" name="MainTopic"/>
            <p:cNvSpPr/>
            <p:nvPr/>
          </p:nvSpPr>
          <p:spPr>
            <a:xfrm>
              <a:off x="7668664" y="4128575"/>
              <a:ext cx="430603" cy="191760"/>
            </a:xfrm>
            <a:custGeom>
              <a:avLst/>
              <a:gdLst>
                <a:gd name="rtl" fmla="*/ 93582 w 430603"/>
                <a:gd name="rtt" fmla="*/ 28730 h 191760"/>
                <a:gd name="rtr" fmla="*/ 335662 w 430603"/>
                <a:gd name="rtb" fmla="*/ 159290 h 191760"/>
              </a:gdLst>
              <a:ahLst/>
              <a:cxnLst/>
              <a:rect l="rtl" t="rtt" r="rtr" b="rtb"/>
              <a:pathLst>
                <a:path w="430603" h="191760">
                  <a:moveTo>
                    <a:pt x="95880" y="0"/>
                  </a:moveTo>
                  <a:lnTo>
                    <a:pt x="334723" y="0"/>
                  </a:lnTo>
                  <a:cubicBezTo>
                    <a:pt x="387678" y="0"/>
                    <a:pt x="430603" y="42925"/>
                    <a:pt x="430603" y="95880"/>
                  </a:cubicBezTo>
                  <a:cubicBezTo>
                    <a:pt x="430603" y="148835"/>
                    <a:pt x="387678" y="191760"/>
                    <a:pt x="334723" y="191760"/>
                  </a:cubicBezTo>
                  <a:lnTo>
                    <a:pt x="95880" y="191760"/>
                  </a:lnTo>
                  <a:cubicBezTo>
                    <a:pt x="42925" y="191760"/>
                    <a:pt x="0" y="148835"/>
                    <a:pt x="0" y="95880"/>
                  </a:cubicBezTo>
                  <a:cubicBezTo>
                    <a:pt x="0" y="42925"/>
                    <a:pt x="42925" y="0"/>
                    <a:pt x="95880" y="0"/>
                  </a:cubicBezTo>
                  <a:close/>
                </a:path>
              </a:pathLst>
            </a:custGeom>
            <a:solidFill>
              <a:srgbClr val="ED9548"/>
            </a:solidFill>
            <a:ln w="10200" cap="flat">
              <a:solidFill>
                <a:srgbClr val="ED9548"/>
              </a:solidFill>
              <a:round/>
            </a:ln>
          </p:spPr>
          <p:txBody>
            <a:bodyPr wrap="none" lIns="0" tIns="0" rIns="0" bIns="22500" rtlCol="0" anchor="ctr"/>
            <a:p>
              <a:pPr algn="ctr">
                <a:lnSpc>
                  <a:spcPct val="100000"/>
                </a:lnSpc>
              </a:pPr>
              <a:r>
                <a:rPr sz="1200" b="1">
                  <a:solidFill>
                    <a:srgbClr val="FFFFFF"/>
                  </a:solidFill>
                  <a:latin typeface="微软雅黑" panose="020B0503020204020204" charset="-122"/>
                </a:rPr>
                <a:t>Trick</a:t>
              </a:r>
              <a:endParaRPr sz="1200" b="1">
                <a:solidFill>
                  <a:srgbClr val="FFFFFF"/>
                </a:solidFill>
                <a:latin typeface="微软雅黑" panose="020B0503020204020204" charset="-122"/>
              </a:endParaRPr>
            </a:p>
          </p:txBody>
        </p:sp>
        <p:sp>
          <p:nvSpPr>
            <p:cNvPr id="108" name="MainTopic"/>
            <p:cNvSpPr/>
            <p:nvPr/>
          </p:nvSpPr>
          <p:spPr>
            <a:xfrm>
              <a:off x="5956424" y="4037088"/>
              <a:ext cx="430603" cy="191760"/>
            </a:xfrm>
            <a:custGeom>
              <a:avLst/>
              <a:gdLst>
                <a:gd name="rtl" fmla="*/ 93582 w 430603"/>
                <a:gd name="rtt" fmla="*/ 28730 h 191760"/>
                <a:gd name="rtr" fmla="*/ 335662 w 430603"/>
                <a:gd name="rtb" fmla="*/ 159290 h 191760"/>
              </a:gdLst>
              <a:ahLst/>
              <a:cxnLst/>
              <a:rect l="rtl" t="rtt" r="rtr" b="rtb"/>
              <a:pathLst>
                <a:path w="430603" h="191760">
                  <a:moveTo>
                    <a:pt x="95880" y="0"/>
                  </a:moveTo>
                  <a:lnTo>
                    <a:pt x="334723" y="0"/>
                  </a:lnTo>
                  <a:cubicBezTo>
                    <a:pt x="387678" y="0"/>
                    <a:pt x="430603" y="42925"/>
                    <a:pt x="430603" y="95880"/>
                  </a:cubicBezTo>
                  <a:cubicBezTo>
                    <a:pt x="430603" y="148835"/>
                    <a:pt x="387678" y="191760"/>
                    <a:pt x="334723" y="191760"/>
                  </a:cubicBezTo>
                  <a:lnTo>
                    <a:pt x="95880" y="191760"/>
                  </a:lnTo>
                  <a:cubicBezTo>
                    <a:pt x="42925" y="191760"/>
                    <a:pt x="0" y="148835"/>
                    <a:pt x="0" y="95880"/>
                  </a:cubicBezTo>
                  <a:cubicBezTo>
                    <a:pt x="0" y="42925"/>
                    <a:pt x="42925" y="0"/>
                    <a:pt x="95880" y="0"/>
                  </a:cubicBezTo>
                  <a:close/>
                </a:path>
              </a:pathLst>
            </a:custGeom>
            <a:solidFill>
              <a:srgbClr val="A3CF62"/>
            </a:solidFill>
            <a:ln w="10200" cap="flat">
              <a:solidFill>
                <a:srgbClr val="A3CF62"/>
              </a:solidFill>
              <a:round/>
            </a:ln>
          </p:spPr>
          <p:txBody>
            <a:bodyPr wrap="none" lIns="0" tIns="0" rIns="0" bIns="22500" rtlCol="0" anchor="ctr"/>
            <a:p>
              <a:pPr algn="ctr">
                <a:lnSpc>
                  <a:spcPct val="100000"/>
                </a:lnSpc>
              </a:pPr>
              <a:r>
                <a:rPr sz="1200" b="1">
                  <a:solidFill>
                    <a:srgbClr val="FFFFFF"/>
                  </a:solidFill>
                  <a:latin typeface="微软雅黑" panose="020B0503020204020204" charset="-122"/>
                </a:rPr>
                <a:t>GAN</a:t>
              </a:r>
              <a:endParaRPr sz="1200" b="1">
                <a:solidFill>
                  <a:srgbClr val="FFFFFF"/>
                </a:solidFill>
                <a:latin typeface="微软雅黑" panose="020B0503020204020204" charset="-122"/>
              </a:endParaRPr>
            </a:p>
          </p:txBody>
        </p:sp>
        <p:sp>
          <p:nvSpPr>
            <p:cNvPr id="110" name="MainTopic"/>
            <p:cNvSpPr/>
            <p:nvPr/>
          </p:nvSpPr>
          <p:spPr>
            <a:xfrm>
              <a:off x="5529384" y="3443111"/>
              <a:ext cx="857643" cy="191760"/>
            </a:xfrm>
            <a:custGeom>
              <a:avLst/>
              <a:gdLst>
                <a:gd name="rtl" fmla="*/ 93582 w 857643"/>
                <a:gd name="rtt" fmla="*/ 28730 h 191760"/>
                <a:gd name="rtr" fmla="*/ 762702 w 857643"/>
                <a:gd name="rtb" fmla="*/ 159290 h 191760"/>
              </a:gdLst>
              <a:ahLst/>
              <a:cxnLst/>
              <a:rect l="rtl" t="rtt" r="rtr" b="rtb"/>
              <a:pathLst>
                <a:path w="857643" h="191760">
                  <a:moveTo>
                    <a:pt x="95880" y="0"/>
                  </a:moveTo>
                  <a:lnTo>
                    <a:pt x="761763" y="0"/>
                  </a:lnTo>
                  <a:cubicBezTo>
                    <a:pt x="814718" y="0"/>
                    <a:pt x="857643" y="42925"/>
                    <a:pt x="857643" y="95880"/>
                  </a:cubicBezTo>
                  <a:cubicBezTo>
                    <a:pt x="857643" y="148835"/>
                    <a:pt x="814718" y="191760"/>
                    <a:pt x="761763" y="191760"/>
                  </a:cubicBezTo>
                  <a:lnTo>
                    <a:pt x="95880" y="191760"/>
                  </a:lnTo>
                  <a:cubicBezTo>
                    <a:pt x="42925" y="191760"/>
                    <a:pt x="0" y="148835"/>
                    <a:pt x="0" y="95880"/>
                  </a:cubicBezTo>
                  <a:cubicBezTo>
                    <a:pt x="0" y="42925"/>
                    <a:pt x="42925" y="0"/>
                    <a:pt x="95880" y="0"/>
                  </a:cubicBezTo>
                  <a:close/>
                </a:path>
              </a:pathLst>
            </a:custGeom>
            <a:solidFill>
              <a:srgbClr val="918EDD"/>
            </a:solidFill>
            <a:ln w="10200" cap="flat">
              <a:solidFill>
                <a:srgbClr val="918EDD"/>
              </a:solidFill>
              <a:round/>
            </a:ln>
          </p:spPr>
          <p:txBody>
            <a:bodyPr wrap="none" lIns="0" tIns="0" rIns="0" bIns="22500" rtlCol="0" anchor="ctr"/>
            <a:p>
              <a:pPr algn="ctr">
                <a:lnSpc>
                  <a:spcPct val="100000"/>
                </a:lnSpc>
              </a:pPr>
              <a:r>
                <a:rPr sz="1200" b="1">
                  <a:solidFill>
                    <a:srgbClr val="FFFFFF"/>
                  </a:solidFill>
                  <a:latin typeface="微软雅黑" panose="020B0503020204020204" charset="-122"/>
                </a:rPr>
                <a:t>Unsupervised</a:t>
              </a:r>
              <a:endParaRPr sz="1200" b="1">
                <a:solidFill>
                  <a:srgbClr val="FFFFFF"/>
                </a:solidFill>
                <a:latin typeface="微软雅黑" panose="020B0503020204020204" charset="-122"/>
              </a:endParaRPr>
            </a:p>
          </p:txBody>
        </p:sp>
        <p:sp>
          <p:nvSpPr>
            <p:cNvPr id="112" name="MainTopic"/>
            <p:cNvSpPr/>
            <p:nvPr/>
          </p:nvSpPr>
          <p:spPr>
            <a:xfrm>
              <a:off x="5657224" y="2735378"/>
              <a:ext cx="729803" cy="191760"/>
            </a:xfrm>
            <a:custGeom>
              <a:avLst/>
              <a:gdLst>
                <a:gd name="rtl" fmla="*/ 93582 w 729803"/>
                <a:gd name="rtt" fmla="*/ 28730 h 191760"/>
                <a:gd name="rtr" fmla="*/ 634862 w 729803"/>
                <a:gd name="rtb" fmla="*/ 159290 h 191760"/>
              </a:gdLst>
              <a:ahLst/>
              <a:cxnLst/>
              <a:rect l="rtl" t="rtt" r="rtr" b="rtb"/>
              <a:pathLst>
                <a:path w="729803" h="191760">
                  <a:moveTo>
                    <a:pt x="95880" y="0"/>
                  </a:moveTo>
                  <a:lnTo>
                    <a:pt x="633923" y="0"/>
                  </a:lnTo>
                  <a:cubicBezTo>
                    <a:pt x="686878" y="0"/>
                    <a:pt x="729803" y="42925"/>
                    <a:pt x="729803" y="95880"/>
                  </a:cubicBezTo>
                  <a:cubicBezTo>
                    <a:pt x="729803" y="148835"/>
                    <a:pt x="686878" y="191760"/>
                    <a:pt x="633923" y="191760"/>
                  </a:cubicBezTo>
                  <a:lnTo>
                    <a:pt x="95880" y="191760"/>
                  </a:lnTo>
                  <a:cubicBezTo>
                    <a:pt x="42925" y="191760"/>
                    <a:pt x="0" y="148835"/>
                    <a:pt x="0" y="95880"/>
                  </a:cubicBezTo>
                  <a:cubicBezTo>
                    <a:pt x="0" y="42925"/>
                    <a:pt x="42925" y="0"/>
                    <a:pt x="95880" y="0"/>
                  </a:cubicBezTo>
                  <a:close/>
                </a:path>
              </a:pathLst>
            </a:custGeom>
            <a:solidFill>
              <a:srgbClr val="EFAB94"/>
            </a:solidFill>
            <a:ln w="10200" cap="flat">
              <a:solidFill>
                <a:srgbClr val="EFAB94"/>
              </a:solidFill>
              <a:round/>
            </a:ln>
          </p:spPr>
          <p:txBody>
            <a:bodyPr wrap="none" lIns="0" tIns="0" rIns="0" bIns="22500" rtlCol="0" anchor="ctr"/>
            <a:p>
              <a:pPr algn="ctr">
                <a:lnSpc>
                  <a:spcPct val="100000"/>
                </a:lnSpc>
              </a:pPr>
              <a:r>
                <a:rPr sz="1200" b="1">
                  <a:solidFill>
                    <a:srgbClr val="FFFFFF"/>
                  </a:solidFill>
                  <a:latin typeface="微软雅黑" panose="020B0503020204020204" charset="-122"/>
                </a:rPr>
                <a:t>Supervised</a:t>
              </a:r>
              <a:endParaRPr sz="1200" b="1">
                <a:solidFill>
                  <a:srgbClr val="FFFFFF"/>
                </a:solidFill>
                <a:latin typeface="微软雅黑" panose="020B0503020204020204" charset="-122"/>
              </a:endParaRPr>
            </a:p>
          </p:txBody>
        </p:sp>
        <p:sp>
          <p:nvSpPr>
            <p:cNvPr id="114" name="SubTopic"/>
            <p:cNvSpPr/>
            <p:nvPr/>
          </p:nvSpPr>
          <p:spPr>
            <a:xfrm>
              <a:off x="8435866" y="2020169"/>
              <a:ext cx="437352" cy="196809"/>
            </a:xfrm>
            <a:custGeom>
              <a:avLst/>
              <a:gdLst>
                <a:gd name="rtl" fmla="*/ 65677 w 437352"/>
                <a:gd name="rtt" fmla="*/ 38055 h 196809"/>
                <a:gd name="rtr" fmla="*/ 370317 w 437352"/>
                <a:gd name="rtb" fmla="*/ 155015 h 196809"/>
              </a:gdLst>
              <a:ahLst/>
              <a:cxnLst/>
              <a:rect l="rtl" t="rtt" r="rtr" b="rtb"/>
              <a:pathLst>
                <a:path w="437352" h="196809">
                  <a:moveTo>
                    <a:pt x="0" y="98405"/>
                  </a:moveTo>
                  <a:cubicBezTo>
                    <a:pt x="0" y="44057"/>
                    <a:pt x="97905" y="0"/>
                    <a:pt x="218677" y="0"/>
                  </a:cubicBezTo>
                  <a:cubicBezTo>
                    <a:pt x="339448" y="0"/>
                    <a:pt x="437352" y="44057"/>
                    <a:pt x="437352" y="98405"/>
                  </a:cubicBezTo>
                  <a:cubicBezTo>
                    <a:pt x="437352" y="152752"/>
                    <a:pt x="339448" y="196809"/>
                    <a:pt x="218677" y="196809"/>
                  </a:cubicBezTo>
                  <a:cubicBezTo>
                    <a:pt x="97905" y="196809"/>
                    <a:pt x="0" y="152752"/>
                    <a:pt x="0" y="98405"/>
                  </a:cubicBezTo>
                  <a:close/>
                </a:path>
              </a:pathLst>
            </a:custGeom>
            <a:solidFill>
              <a:srgbClr val="57C1F4"/>
            </a:solidFill>
            <a:ln w="3400" cap="flat">
              <a:solidFill>
                <a:srgbClr val="57C1F4"/>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Resnet</a:t>
              </a:r>
              <a:endParaRPr sz="1000" b="1">
                <a:solidFill>
                  <a:srgbClr val="303030"/>
                </a:solidFill>
                <a:latin typeface="微软雅黑" panose="020B0503020204020204" charset="-122"/>
              </a:endParaRPr>
            </a:p>
          </p:txBody>
        </p:sp>
        <p:sp>
          <p:nvSpPr>
            <p:cNvPr id="116" name="SubTopic"/>
            <p:cNvSpPr/>
            <p:nvPr/>
          </p:nvSpPr>
          <p:spPr>
            <a:xfrm>
              <a:off x="8435866" y="2239078"/>
              <a:ext cx="468632" cy="210885"/>
            </a:xfrm>
            <a:custGeom>
              <a:avLst/>
              <a:gdLst>
                <a:gd name="rtl" fmla="*/ 50037 w 468632"/>
                <a:gd name="rtt" fmla="*/ 45093 h 210885"/>
                <a:gd name="rtr" fmla="*/ 417237 w 468632"/>
                <a:gd name="rtb" fmla="*/ 162053 h 210885"/>
              </a:gdLst>
              <a:ahLst/>
              <a:cxnLst/>
              <a:rect l="rtl" t="rtt" r="rtr" b="rtb"/>
              <a:pathLst>
                <a:path w="468632" h="210885">
                  <a:moveTo>
                    <a:pt x="0" y="105443"/>
                  </a:moveTo>
                  <a:cubicBezTo>
                    <a:pt x="0" y="47208"/>
                    <a:pt x="104907" y="0"/>
                    <a:pt x="234317" y="0"/>
                  </a:cubicBezTo>
                  <a:cubicBezTo>
                    <a:pt x="363725" y="0"/>
                    <a:pt x="468632" y="47208"/>
                    <a:pt x="468632" y="105443"/>
                  </a:cubicBezTo>
                  <a:cubicBezTo>
                    <a:pt x="468632" y="163677"/>
                    <a:pt x="363725" y="210885"/>
                    <a:pt x="234317" y="210885"/>
                  </a:cubicBezTo>
                  <a:cubicBezTo>
                    <a:pt x="104907" y="210885"/>
                    <a:pt x="0" y="163677"/>
                    <a:pt x="0" y="105443"/>
                  </a:cubicBezTo>
                  <a:close/>
                </a:path>
              </a:pathLst>
            </a:custGeom>
            <a:solidFill>
              <a:srgbClr val="57C1F4"/>
            </a:solidFill>
            <a:ln w="3400" cap="flat">
              <a:solidFill>
                <a:srgbClr val="57C1F4"/>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Densnet</a:t>
              </a:r>
              <a:endParaRPr sz="1000" b="1">
                <a:solidFill>
                  <a:srgbClr val="303030"/>
                </a:solidFill>
                <a:latin typeface="微软雅黑" panose="020B0503020204020204" charset="-122"/>
              </a:endParaRPr>
            </a:p>
          </p:txBody>
        </p:sp>
        <p:sp>
          <p:nvSpPr>
            <p:cNvPr id="119" name="SubTopic"/>
            <p:cNvSpPr/>
            <p:nvPr/>
          </p:nvSpPr>
          <p:spPr>
            <a:xfrm>
              <a:off x="8324346" y="2562163"/>
              <a:ext cx="431912" cy="194361"/>
            </a:xfrm>
            <a:custGeom>
              <a:avLst/>
              <a:gdLst>
                <a:gd name="rtl" fmla="*/ 68397 w 431912"/>
                <a:gd name="rtt" fmla="*/ 36831 h 194361"/>
                <a:gd name="rtr" fmla="*/ 362157 w 431912"/>
                <a:gd name="rtb" fmla="*/ 153791 h 194361"/>
              </a:gdLst>
              <a:ahLst/>
              <a:cxnLst/>
              <a:rect l="rtl" t="rtt" r="rtr" b="rtb"/>
              <a:pathLst>
                <a:path w="431912" h="194361">
                  <a:moveTo>
                    <a:pt x="0" y="97181"/>
                  </a:moveTo>
                  <a:cubicBezTo>
                    <a:pt x="0" y="43509"/>
                    <a:pt x="96687" y="0"/>
                    <a:pt x="215957" y="0"/>
                  </a:cubicBezTo>
                  <a:cubicBezTo>
                    <a:pt x="335226" y="0"/>
                    <a:pt x="431912" y="43509"/>
                    <a:pt x="431912" y="97181"/>
                  </a:cubicBezTo>
                  <a:cubicBezTo>
                    <a:pt x="431912" y="150852"/>
                    <a:pt x="335226" y="194361"/>
                    <a:pt x="215957" y="194361"/>
                  </a:cubicBezTo>
                  <a:cubicBezTo>
                    <a:pt x="96687" y="194361"/>
                    <a:pt x="0" y="150852"/>
                    <a:pt x="0" y="97181"/>
                  </a:cubicBezTo>
                  <a:close/>
                </a:path>
              </a:pathLst>
            </a:custGeom>
            <a:solidFill>
              <a:srgbClr val="32C5C4"/>
            </a:solidFill>
            <a:ln w="3400" cap="flat">
              <a:solidFill>
                <a:srgbClr val="32C5C4"/>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Global</a:t>
              </a:r>
              <a:endParaRPr sz="1000" b="1">
                <a:solidFill>
                  <a:srgbClr val="303030"/>
                </a:solidFill>
                <a:latin typeface="微软雅黑" panose="020B0503020204020204" charset="-122"/>
              </a:endParaRPr>
            </a:p>
          </p:txBody>
        </p:sp>
        <p:sp>
          <p:nvSpPr>
            <p:cNvPr id="121" name="SubTopic"/>
            <p:cNvSpPr/>
            <p:nvPr/>
          </p:nvSpPr>
          <p:spPr>
            <a:xfrm>
              <a:off x="8324346" y="2778624"/>
              <a:ext cx="416952" cy="187629"/>
            </a:xfrm>
            <a:custGeom>
              <a:avLst/>
              <a:gdLst>
                <a:gd name="rtl" fmla="*/ 75877 w 416952"/>
                <a:gd name="rtt" fmla="*/ 33465 h 187629"/>
                <a:gd name="rtr" fmla="*/ 339717 w 416952"/>
                <a:gd name="rtb" fmla="*/ 150425 h 187629"/>
              </a:gdLst>
              <a:ahLst/>
              <a:cxnLst/>
              <a:rect l="rtl" t="rtt" r="rtr" b="rtb"/>
              <a:pathLst>
                <a:path w="416952" h="187629">
                  <a:moveTo>
                    <a:pt x="0" y="93815"/>
                  </a:moveTo>
                  <a:cubicBezTo>
                    <a:pt x="0" y="42002"/>
                    <a:pt x="93339" y="0"/>
                    <a:pt x="208477" y="0"/>
                  </a:cubicBezTo>
                  <a:cubicBezTo>
                    <a:pt x="323615" y="0"/>
                    <a:pt x="416952" y="42002"/>
                    <a:pt x="416952" y="93815"/>
                  </a:cubicBezTo>
                  <a:cubicBezTo>
                    <a:pt x="416952" y="145627"/>
                    <a:pt x="323615" y="187629"/>
                    <a:pt x="208477" y="187629"/>
                  </a:cubicBezTo>
                  <a:cubicBezTo>
                    <a:pt x="93339" y="187629"/>
                    <a:pt x="0" y="145627"/>
                    <a:pt x="0" y="93815"/>
                  </a:cubicBezTo>
                  <a:close/>
                </a:path>
              </a:pathLst>
            </a:custGeom>
            <a:solidFill>
              <a:srgbClr val="32C5C4"/>
            </a:solidFill>
            <a:ln w="3400" cap="flat">
              <a:solidFill>
                <a:srgbClr val="32C5C4"/>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Local </a:t>
              </a:r>
              <a:endParaRPr sz="1000" b="1">
                <a:solidFill>
                  <a:srgbClr val="303030"/>
                </a:solidFill>
                <a:latin typeface="微软雅黑" panose="020B0503020204020204" charset="-122"/>
              </a:endParaRPr>
            </a:p>
          </p:txBody>
        </p:sp>
        <p:sp>
          <p:nvSpPr>
            <p:cNvPr id="123" name="SubTopic"/>
            <p:cNvSpPr/>
            <p:nvPr/>
          </p:nvSpPr>
          <p:spPr>
            <a:xfrm>
              <a:off x="8191054" y="3618611"/>
              <a:ext cx="567052" cy="255173"/>
            </a:xfrm>
            <a:custGeom>
              <a:avLst/>
              <a:gdLst>
                <a:gd name="rtl" fmla="*/ 39406 w 567052"/>
                <a:gd name="rtt" fmla="*/ 67237 h 255173"/>
                <a:gd name="rtr" fmla="*/ 526286 w 567052"/>
                <a:gd name="rtb" fmla="*/ 184197 h 255173"/>
              </a:gdLst>
              <a:ahLst/>
              <a:cxnLst/>
              <a:rect l="rtl" t="rtt" r="rtr" b="rtb"/>
              <a:pathLst>
                <a:path w="567052" h="255173">
                  <a:moveTo>
                    <a:pt x="0" y="127587"/>
                  </a:moveTo>
                  <a:cubicBezTo>
                    <a:pt x="0" y="57123"/>
                    <a:pt x="126939" y="0"/>
                    <a:pt x="283526" y="0"/>
                  </a:cubicBezTo>
                  <a:cubicBezTo>
                    <a:pt x="440113" y="0"/>
                    <a:pt x="567052" y="57123"/>
                    <a:pt x="567052" y="127587"/>
                  </a:cubicBezTo>
                  <a:cubicBezTo>
                    <a:pt x="567052" y="198051"/>
                    <a:pt x="440113" y="255173"/>
                    <a:pt x="283526" y="255173"/>
                  </a:cubicBezTo>
                  <a:cubicBezTo>
                    <a:pt x="126939" y="255173"/>
                    <a:pt x="0" y="198051"/>
                    <a:pt x="0" y="127587"/>
                  </a:cubicBezTo>
                  <a:close/>
                </a:path>
              </a:pathLst>
            </a:custGeom>
            <a:solidFill>
              <a:srgbClr val="58A8D0"/>
            </a:solidFill>
            <a:ln w="3400" cap="flat">
              <a:solidFill>
                <a:srgbClr val="ED9548"/>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re-Ranking</a:t>
              </a:r>
              <a:endParaRPr sz="1000" b="1">
                <a:solidFill>
                  <a:srgbClr val="303030"/>
                </a:solidFill>
                <a:latin typeface="微软雅黑" panose="020B0503020204020204" charset="-122"/>
              </a:endParaRPr>
            </a:p>
          </p:txBody>
        </p:sp>
        <p:sp>
          <p:nvSpPr>
            <p:cNvPr id="125" name="SubTopic"/>
            <p:cNvSpPr/>
            <p:nvPr/>
          </p:nvSpPr>
          <p:spPr>
            <a:xfrm>
              <a:off x="8191076" y="3895883"/>
              <a:ext cx="857300" cy="385784"/>
            </a:xfrm>
            <a:custGeom>
              <a:avLst/>
              <a:gdLst>
                <a:gd name="rtl" fmla="*/ 41732 w 857300"/>
                <a:gd name="rtt" fmla="*/ 132543 h 385784"/>
                <a:gd name="rtr" fmla="*/ 814212 w 857300"/>
                <a:gd name="rtb" fmla="*/ 249503 h 385784"/>
              </a:gdLst>
              <a:ahLst/>
              <a:cxnLst/>
              <a:rect l="rtl" t="rtt" r="rtr" b="rtb"/>
              <a:pathLst>
                <a:path w="857300" h="385784">
                  <a:moveTo>
                    <a:pt x="0" y="192893"/>
                  </a:moveTo>
                  <a:cubicBezTo>
                    <a:pt x="0" y="86361"/>
                    <a:pt x="191914" y="0"/>
                    <a:pt x="428652" y="0"/>
                  </a:cubicBezTo>
                  <a:cubicBezTo>
                    <a:pt x="665387" y="0"/>
                    <a:pt x="857300" y="86361"/>
                    <a:pt x="857300" y="192893"/>
                  </a:cubicBezTo>
                  <a:cubicBezTo>
                    <a:pt x="857300" y="299424"/>
                    <a:pt x="665387" y="385784"/>
                    <a:pt x="428652" y="385784"/>
                  </a:cubicBezTo>
                  <a:cubicBezTo>
                    <a:pt x="191914" y="385784"/>
                    <a:pt x="0" y="299424"/>
                    <a:pt x="0" y="192893"/>
                  </a:cubicBezTo>
                  <a:close/>
                </a:path>
              </a:pathLst>
            </a:custGeom>
            <a:solidFill>
              <a:srgbClr val="58A8D0"/>
            </a:solidFill>
            <a:ln w="3400" cap="flat">
              <a:solidFill>
                <a:srgbClr val="ED9548"/>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Triple/Center loss</a:t>
              </a:r>
              <a:endParaRPr sz="1000" b="1">
                <a:solidFill>
                  <a:srgbClr val="303030"/>
                </a:solidFill>
                <a:latin typeface="微软雅黑" panose="020B0503020204020204" charset="-122"/>
              </a:endParaRPr>
            </a:p>
          </p:txBody>
        </p:sp>
        <p:sp>
          <p:nvSpPr>
            <p:cNvPr id="127" name="SubTopic"/>
            <p:cNvSpPr/>
            <p:nvPr/>
          </p:nvSpPr>
          <p:spPr>
            <a:xfrm>
              <a:off x="8191052" y="4303769"/>
              <a:ext cx="796487" cy="358418"/>
            </a:xfrm>
            <a:custGeom>
              <a:avLst/>
              <a:gdLst>
                <a:gd name="rtl" fmla="*/ 41242 w 796487"/>
                <a:gd name="rtt" fmla="*/ 118860 h 358418"/>
                <a:gd name="rtr" fmla="*/ 753882 w 796487"/>
                <a:gd name="rtb" fmla="*/ 235820 h 358418"/>
              </a:gdLst>
              <a:ahLst/>
              <a:cxnLst/>
              <a:rect l="rtl" t="rtt" r="rtr" b="rtb"/>
              <a:pathLst>
                <a:path w="796487" h="358418">
                  <a:moveTo>
                    <a:pt x="0" y="179210"/>
                  </a:moveTo>
                  <a:cubicBezTo>
                    <a:pt x="0" y="80235"/>
                    <a:pt x="178300" y="0"/>
                    <a:pt x="398242" y="0"/>
                  </a:cubicBezTo>
                  <a:cubicBezTo>
                    <a:pt x="618188" y="0"/>
                    <a:pt x="796487" y="80235"/>
                    <a:pt x="796487" y="179210"/>
                  </a:cubicBezTo>
                  <a:cubicBezTo>
                    <a:pt x="796487" y="278184"/>
                    <a:pt x="618188" y="358418"/>
                    <a:pt x="398242" y="358418"/>
                  </a:cubicBezTo>
                  <a:cubicBezTo>
                    <a:pt x="178300" y="358418"/>
                    <a:pt x="0" y="278184"/>
                    <a:pt x="0" y="179210"/>
                  </a:cubicBezTo>
                  <a:close/>
                </a:path>
              </a:pathLst>
            </a:custGeom>
            <a:solidFill>
              <a:srgbClr val="58A8D0"/>
            </a:solidFill>
            <a:ln w="3400" cap="flat">
              <a:solidFill>
                <a:srgbClr val="ED9548"/>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Random Erasing</a:t>
              </a:r>
              <a:endParaRPr sz="1000" b="1">
                <a:solidFill>
                  <a:srgbClr val="303030"/>
                </a:solidFill>
                <a:latin typeface="微软雅黑" panose="020B0503020204020204" charset="-122"/>
              </a:endParaRPr>
            </a:p>
          </p:txBody>
        </p:sp>
        <p:sp>
          <p:nvSpPr>
            <p:cNvPr id="130" name="SubTopic"/>
            <p:cNvSpPr/>
            <p:nvPr/>
          </p:nvSpPr>
          <p:spPr>
            <a:xfrm>
              <a:off x="5061966" y="2534556"/>
              <a:ext cx="503472" cy="226563"/>
            </a:xfrm>
            <a:custGeom>
              <a:avLst/>
              <a:gdLst>
                <a:gd name="rtl" fmla="*/ 38897 w 503472"/>
                <a:gd name="rtt" fmla="*/ 52932 h 226563"/>
                <a:gd name="rtr" fmla="*/ 463217 w 503472"/>
                <a:gd name="rtb" fmla="*/ 169892 h 226563"/>
              </a:gdLst>
              <a:ahLst/>
              <a:cxnLst/>
              <a:rect l="rtl" t="rtt" r="rtr" b="rtb"/>
              <a:pathLst>
                <a:path w="503472" h="226563">
                  <a:moveTo>
                    <a:pt x="0" y="113282"/>
                  </a:moveTo>
                  <a:cubicBezTo>
                    <a:pt x="0" y="50718"/>
                    <a:pt x="112707" y="0"/>
                    <a:pt x="251737" y="0"/>
                  </a:cubicBezTo>
                  <a:cubicBezTo>
                    <a:pt x="390765" y="0"/>
                    <a:pt x="503472" y="50718"/>
                    <a:pt x="503472" y="113282"/>
                  </a:cubicBezTo>
                  <a:cubicBezTo>
                    <a:pt x="503472" y="175845"/>
                    <a:pt x="390765" y="226563"/>
                    <a:pt x="251737" y="226563"/>
                  </a:cubicBezTo>
                  <a:cubicBezTo>
                    <a:pt x="112707" y="226563"/>
                    <a:pt x="0" y="175845"/>
                    <a:pt x="0" y="113282"/>
                  </a:cubicBezTo>
                  <a:close/>
                </a:path>
              </a:pathLst>
            </a:custGeom>
            <a:solidFill>
              <a:srgbClr val="EFAB94"/>
            </a:solidFill>
            <a:ln w="3400" cap="flat">
              <a:solidFill>
                <a:srgbClr val="EFAB94"/>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PCB+RRP</a:t>
              </a:r>
              <a:endParaRPr sz="1000" b="1">
                <a:solidFill>
                  <a:srgbClr val="303030"/>
                </a:solidFill>
                <a:latin typeface="微软雅黑" panose="020B0503020204020204" charset="-122"/>
              </a:endParaRPr>
            </a:p>
          </p:txBody>
        </p:sp>
        <p:sp>
          <p:nvSpPr>
            <p:cNvPr id="132" name="SubTopic"/>
            <p:cNvSpPr/>
            <p:nvPr/>
          </p:nvSpPr>
          <p:spPr>
            <a:xfrm>
              <a:off x="4799353" y="2783221"/>
              <a:ext cx="766081" cy="344736"/>
            </a:xfrm>
            <a:custGeom>
              <a:avLst/>
              <a:gdLst>
                <a:gd name="rtl" fmla="*/ 41001 w 766081"/>
                <a:gd name="rtt" fmla="*/ 112018 h 344736"/>
                <a:gd name="rtr" fmla="*/ 723721 w 766081"/>
                <a:gd name="rtb" fmla="*/ 228978 h 344736"/>
              </a:gdLst>
              <a:ahLst/>
              <a:cxnLst/>
              <a:rect l="rtl" t="rtt" r="rtr" b="rtb"/>
              <a:pathLst>
                <a:path w="766081" h="344736">
                  <a:moveTo>
                    <a:pt x="0" y="172368"/>
                  </a:moveTo>
                  <a:cubicBezTo>
                    <a:pt x="0" y="77172"/>
                    <a:pt x="171493" y="0"/>
                    <a:pt x="383041" y="0"/>
                  </a:cubicBezTo>
                  <a:cubicBezTo>
                    <a:pt x="594589" y="0"/>
                    <a:pt x="766081" y="77172"/>
                    <a:pt x="766081" y="172368"/>
                  </a:cubicBezTo>
                  <a:cubicBezTo>
                    <a:pt x="766081" y="267564"/>
                    <a:pt x="594589" y="344736"/>
                    <a:pt x="383041" y="344736"/>
                  </a:cubicBezTo>
                  <a:cubicBezTo>
                    <a:pt x="171493" y="344736"/>
                    <a:pt x="0" y="267564"/>
                    <a:pt x="0" y="172368"/>
                  </a:cubicBezTo>
                  <a:close/>
                </a:path>
              </a:pathLst>
            </a:custGeom>
            <a:solidFill>
              <a:srgbClr val="EFAB94"/>
            </a:solidFill>
            <a:ln w="3400" cap="flat">
              <a:solidFill>
                <a:srgbClr val="EFAB94"/>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Strong Baseline</a:t>
              </a:r>
              <a:endParaRPr sz="1000" b="1">
                <a:solidFill>
                  <a:srgbClr val="303030"/>
                </a:solidFill>
                <a:latin typeface="微软雅黑" panose="020B0503020204020204" charset="-122"/>
              </a:endParaRPr>
            </a:p>
          </p:txBody>
        </p:sp>
        <p:sp>
          <p:nvSpPr>
            <p:cNvPr id="134" name="SubTopic"/>
            <p:cNvSpPr/>
            <p:nvPr/>
          </p:nvSpPr>
          <p:spPr>
            <a:xfrm>
              <a:off x="5060074" y="3667945"/>
              <a:ext cx="377512" cy="169881"/>
            </a:xfrm>
            <a:custGeom>
              <a:avLst/>
              <a:gdLst>
                <a:gd name="rtl" fmla="*/ 95597 w 377512"/>
                <a:gd name="rtt" fmla="*/ 24591 h 169881"/>
                <a:gd name="rtr" fmla="*/ 280557 w 377512"/>
                <a:gd name="rtb" fmla="*/ 141551 h 169881"/>
              </a:gdLst>
              <a:ahLst/>
              <a:cxnLst/>
              <a:rect l="rtl" t="rtt" r="rtr" b="rtb"/>
              <a:pathLst>
                <a:path w="377512" h="169881">
                  <a:moveTo>
                    <a:pt x="0" y="84941"/>
                  </a:moveTo>
                  <a:cubicBezTo>
                    <a:pt x="0" y="38029"/>
                    <a:pt x="84509" y="0"/>
                    <a:pt x="188757" y="0"/>
                  </a:cubicBezTo>
                  <a:cubicBezTo>
                    <a:pt x="293004" y="0"/>
                    <a:pt x="377512" y="38029"/>
                    <a:pt x="377512" y="84941"/>
                  </a:cubicBezTo>
                  <a:cubicBezTo>
                    <a:pt x="377512" y="131852"/>
                    <a:pt x="293004" y="169881"/>
                    <a:pt x="188757" y="169881"/>
                  </a:cubicBezTo>
                  <a:cubicBezTo>
                    <a:pt x="84509" y="169881"/>
                    <a:pt x="0" y="131852"/>
                    <a:pt x="0" y="84941"/>
                  </a:cubicBezTo>
                  <a:close/>
                </a:path>
              </a:pathLst>
            </a:custGeom>
            <a:solidFill>
              <a:srgbClr val="918EDD"/>
            </a:solidFill>
            <a:ln w="3400" cap="flat">
              <a:solidFill>
                <a:srgbClr val="918EDD"/>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SSG</a:t>
              </a:r>
              <a:endParaRPr sz="1000" b="1">
                <a:solidFill>
                  <a:srgbClr val="303030"/>
                </a:solidFill>
                <a:latin typeface="微软雅黑" panose="020B0503020204020204" charset="-122"/>
              </a:endParaRPr>
            </a:p>
          </p:txBody>
        </p:sp>
        <p:sp>
          <p:nvSpPr>
            <p:cNvPr id="136" name="SubTopic"/>
            <p:cNvSpPr/>
            <p:nvPr/>
          </p:nvSpPr>
          <p:spPr>
            <a:xfrm>
              <a:off x="4536061" y="3240159"/>
              <a:ext cx="901530" cy="405688"/>
            </a:xfrm>
            <a:custGeom>
              <a:avLst/>
              <a:gdLst>
                <a:gd name="rtl" fmla="*/ 42085 w 901530"/>
                <a:gd name="rtt" fmla="*/ 142494 h 405688"/>
                <a:gd name="rtr" fmla="*/ 858085 w 901530"/>
                <a:gd name="rtb" fmla="*/ 259454 h 405688"/>
              </a:gdLst>
              <a:ahLst/>
              <a:cxnLst/>
              <a:rect l="rtl" t="rtt" r="rtr" b="rtb"/>
              <a:pathLst>
                <a:path w="901530" h="405688">
                  <a:moveTo>
                    <a:pt x="0" y="202844"/>
                  </a:moveTo>
                  <a:cubicBezTo>
                    <a:pt x="0" y="90817"/>
                    <a:pt x="201815" y="0"/>
                    <a:pt x="450765" y="0"/>
                  </a:cubicBezTo>
                  <a:cubicBezTo>
                    <a:pt x="699717" y="0"/>
                    <a:pt x="901530" y="90817"/>
                    <a:pt x="901530" y="202844"/>
                  </a:cubicBezTo>
                  <a:cubicBezTo>
                    <a:pt x="901530" y="314872"/>
                    <a:pt x="699717" y="405688"/>
                    <a:pt x="450765" y="405688"/>
                  </a:cubicBezTo>
                  <a:cubicBezTo>
                    <a:pt x="201815" y="405688"/>
                    <a:pt x="0" y="314872"/>
                    <a:pt x="0" y="202844"/>
                  </a:cubicBezTo>
                  <a:close/>
                </a:path>
              </a:pathLst>
            </a:custGeom>
            <a:solidFill>
              <a:srgbClr val="918EDD"/>
            </a:solidFill>
            <a:ln w="3400" cap="flat">
              <a:solidFill>
                <a:srgbClr val="918EDD"/>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Attention Learning</a:t>
              </a:r>
              <a:endParaRPr sz="1000" b="1">
                <a:solidFill>
                  <a:srgbClr val="303030"/>
                </a:solidFill>
                <a:latin typeface="微软雅黑" panose="020B0503020204020204" charset="-122"/>
              </a:endParaRPr>
            </a:p>
          </p:txBody>
        </p:sp>
        <p:sp>
          <p:nvSpPr>
            <p:cNvPr id="138" name="SubTopic"/>
            <p:cNvSpPr/>
            <p:nvPr/>
          </p:nvSpPr>
          <p:spPr>
            <a:xfrm>
              <a:off x="5051564" y="3950026"/>
              <a:ext cx="813073" cy="365884"/>
            </a:xfrm>
            <a:custGeom>
              <a:avLst/>
              <a:gdLst>
                <a:gd name="rtl" fmla="*/ 41378 w 813073"/>
                <a:gd name="rtt" fmla="*/ 122591 h 365884"/>
                <a:gd name="rtr" fmla="*/ 770338 w 813073"/>
                <a:gd name="rtb" fmla="*/ 239551 h 365884"/>
              </a:gdLst>
              <a:ahLst/>
              <a:cxnLst/>
              <a:rect l="rtl" t="rtt" r="rtr" b="rtb"/>
              <a:pathLst>
                <a:path w="813073" h="365884">
                  <a:moveTo>
                    <a:pt x="0" y="182941"/>
                  </a:moveTo>
                  <a:cubicBezTo>
                    <a:pt x="0" y="81906"/>
                    <a:pt x="182013" y="0"/>
                    <a:pt x="406538" y="0"/>
                  </a:cubicBezTo>
                  <a:cubicBezTo>
                    <a:pt x="631060" y="0"/>
                    <a:pt x="813073" y="81906"/>
                    <a:pt x="813073" y="182941"/>
                  </a:cubicBezTo>
                  <a:cubicBezTo>
                    <a:pt x="813073" y="283977"/>
                    <a:pt x="631060" y="365884"/>
                    <a:pt x="406538" y="365884"/>
                  </a:cubicBezTo>
                  <a:cubicBezTo>
                    <a:pt x="182013" y="365884"/>
                    <a:pt x="0" y="283977"/>
                    <a:pt x="0" y="182941"/>
                  </a:cubicBezTo>
                  <a:close/>
                </a:path>
              </a:pathLst>
            </a:custGeom>
            <a:solidFill>
              <a:srgbClr val="A3CF62"/>
            </a:solidFill>
            <a:ln w="3400" cap="flat">
              <a:solidFill>
                <a:srgbClr val="A3CF62"/>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Base Application</a:t>
              </a:r>
              <a:endParaRPr sz="1000" b="1">
                <a:solidFill>
                  <a:srgbClr val="303030"/>
                </a:solidFill>
                <a:latin typeface="微软雅黑" panose="020B0503020204020204" charset="-122"/>
              </a:endParaRPr>
            </a:p>
          </p:txBody>
        </p:sp>
        <p:sp>
          <p:nvSpPr>
            <p:cNvPr id="141" name="SubTopic"/>
            <p:cNvSpPr/>
            <p:nvPr/>
          </p:nvSpPr>
          <p:spPr>
            <a:xfrm>
              <a:off x="8191065" y="4684280"/>
              <a:ext cx="324473" cy="146013"/>
            </a:xfrm>
            <a:custGeom>
              <a:avLst/>
              <a:gdLst>
                <a:gd name="rtl" fmla="*/ 122117 w 324473"/>
                <a:gd name="rtt" fmla="*/ 12657 h 146013"/>
                <a:gd name="rtr" fmla="*/ 200997 w 324473"/>
                <a:gd name="rtb" fmla="*/ 129617 h 146013"/>
              </a:gdLst>
              <a:ahLst/>
              <a:cxnLst/>
              <a:rect l="rtl" t="rtt" r="rtr" b="rtb"/>
              <a:pathLst>
                <a:path w="324473" h="146013">
                  <a:moveTo>
                    <a:pt x="0" y="73007"/>
                  </a:moveTo>
                  <a:cubicBezTo>
                    <a:pt x="0" y="32686"/>
                    <a:pt x="72636" y="0"/>
                    <a:pt x="162237" y="0"/>
                  </a:cubicBezTo>
                  <a:cubicBezTo>
                    <a:pt x="251837" y="0"/>
                    <a:pt x="324473" y="32686"/>
                    <a:pt x="324473" y="73007"/>
                  </a:cubicBezTo>
                  <a:cubicBezTo>
                    <a:pt x="324473" y="113327"/>
                    <a:pt x="251837" y="146013"/>
                    <a:pt x="162237" y="146013"/>
                  </a:cubicBezTo>
                  <a:cubicBezTo>
                    <a:pt x="72636" y="146013"/>
                    <a:pt x="0" y="113327"/>
                    <a:pt x="0" y="73007"/>
                  </a:cubicBezTo>
                  <a:close/>
                </a:path>
              </a:pathLst>
            </a:custGeom>
            <a:solidFill>
              <a:srgbClr val="58A8D0"/>
            </a:solidFill>
            <a:ln w="3400" cap="flat">
              <a:solidFill>
                <a:srgbClr val="ED9548"/>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a:t>
              </a:r>
              <a:endParaRPr sz="1000" b="1">
                <a:solidFill>
                  <a:srgbClr val="303030"/>
                </a:solidFill>
                <a:latin typeface="微软雅黑" panose="020B0503020204020204" charset="-122"/>
              </a:endParaRPr>
            </a:p>
          </p:txBody>
        </p:sp>
        <p:sp>
          <p:nvSpPr>
            <p:cNvPr id="143" name="MainTopic"/>
            <p:cNvSpPr/>
            <p:nvPr/>
          </p:nvSpPr>
          <p:spPr>
            <a:xfrm>
              <a:off x="7668664" y="3196550"/>
              <a:ext cx="661803" cy="191760"/>
            </a:xfrm>
            <a:custGeom>
              <a:avLst/>
              <a:gdLst>
                <a:gd name="rtl" fmla="*/ 93582 w 661803"/>
                <a:gd name="rtt" fmla="*/ 28730 h 191760"/>
                <a:gd name="rtr" fmla="*/ 566862 w 661803"/>
                <a:gd name="rtb" fmla="*/ 159290 h 191760"/>
              </a:gdLst>
              <a:ahLst/>
              <a:cxnLst/>
              <a:rect l="rtl" t="rtt" r="rtr" b="rtb"/>
              <a:pathLst>
                <a:path w="661803" h="191760">
                  <a:moveTo>
                    <a:pt x="95880" y="0"/>
                  </a:moveTo>
                  <a:lnTo>
                    <a:pt x="565923" y="0"/>
                  </a:lnTo>
                  <a:cubicBezTo>
                    <a:pt x="618878" y="0"/>
                    <a:pt x="661803" y="42925"/>
                    <a:pt x="661803" y="95880"/>
                  </a:cubicBezTo>
                  <a:cubicBezTo>
                    <a:pt x="661803" y="148835"/>
                    <a:pt x="618878" y="191760"/>
                    <a:pt x="565923" y="191760"/>
                  </a:cubicBezTo>
                  <a:lnTo>
                    <a:pt x="95880" y="191760"/>
                  </a:lnTo>
                  <a:cubicBezTo>
                    <a:pt x="42925" y="191760"/>
                    <a:pt x="0" y="148835"/>
                    <a:pt x="0" y="95880"/>
                  </a:cubicBezTo>
                  <a:cubicBezTo>
                    <a:pt x="0" y="42925"/>
                    <a:pt x="42925" y="0"/>
                    <a:pt x="95880" y="0"/>
                  </a:cubicBezTo>
                  <a:close/>
                </a:path>
              </a:pathLst>
            </a:custGeom>
            <a:solidFill>
              <a:srgbClr val="C6A5C8"/>
            </a:solidFill>
            <a:ln w="10200" cap="flat">
              <a:solidFill>
                <a:srgbClr val="58A8D0"/>
              </a:solidFill>
              <a:round/>
            </a:ln>
          </p:spPr>
          <p:txBody>
            <a:bodyPr wrap="none" lIns="0" tIns="0" rIns="0" bIns="22500" rtlCol="0" anchor="ctr"/>
            <a:p>
              <a:pPr algn="ctr">
                <a:lnSpc>
                  <a:spcPct val="100000"/>
                </a:lnSpc>
              </a:pPr>
              <a:r>
                <a:rPr sz="1200" b="1">
                  <a:solidFill>
                    <a:srgbClr val="FFFFFF"/>
                  </a:solidFill>
                  <a:latin typeface="微软雅黑" panose="020B0503020204020204" charset="-122"/>
                </a:rPr>
                <a:t>Attention</a:t>
              </a:r>
              <a:endParaRPr sz="1200" b="1">
                <a:solidFill>
                  <a:srgbClr val="FFFFFF"/>
                </a:solidFill>
                <a:latin typeface="微软雅黑" panose="020B0503020204020204" charset="-122"/>
              </a:endParaRPr>
            </a:p>
          </p:txBody>
        </p:sp>
        <p:sp>
          <p:nvSpPr>
            <p:cNvPr id="145" name="SubTopic"/>
            <p:cNvSpPr/>
            <p:nvPr/>
          </p:nvSpPr>
          <p:spPr>
            <a:xfrm>
              <a:off x="8422266" y="3078453"/>
              <a:ext cx="465912" cy="209661"/>
            </a:xfrm>
            <a:custGeom>
              <a:avLst/>
              <a:gdLst>
                <a:gd name="rtl" fmla="*/ 51397 w 465912"/>
                <a:gd name="rtt" fmla="*/ 44481 h 209661"/>
                <a:gd name="rtr" fmla="*/ 413157 w 465912"/>
                <a:gd name="rtb" fmla="*/ 161441 h 209661"/>
              </a:gdLst>
              <a:ahLst/>
              <a:cxnLst/>
              <a:rect l="rtl" t="rtt" r="rtr" b="rtb"/>
              <a:pathLst>
                <a:path w="465912" h="209661">
                  <a:moveTo>
                    <a:pt x="0" y="104831"/>
                  </a:moveTo>
                  <a:cubicBezTo>
                    <a:pt x="0" y="46934"/>
                    <a:pt x="104298" y="0"/>
                    <a:pt x="232957" y="0"/>
                  </a:cubicBezTo>
                  <a:cubicBezTo>
                    <a:pt x="361614" y="0"/>
                    <a:pt x="465912" y="46934"/>
                    <a:pt x="465912" y="104831"/>
                  </a:cubicBezTo>
                  <a:cubicBezTo>
                    <a:pt x="465912" y="162727"/>
                    <a:pt x="361614" y="209661"/>
                    <a:pt x="232957" y="209661"/>
                  </a:cubicBezTo>
                  <a:cubicBezTo>
                    <a:pt x="104298" y="209661"/>
                    <a:pt x="0" y="162727"/>
                    <a:pt x="0" y="104831"/>
                  </a:cubicBezTo>
                  <a:close/>
                </a:path>
              </a:pathLst>
            </a:custGeom>
            <a:solidFill>
              <a:srgbClr val="C6A5C8"/>
            </a:solidFill>
            <a:ln w="3400" cap="flat">
              <a:solidFill>
                <a:srgbClr val="58A8D0"/>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Channel</a:t>
              </a:r>
              <a:endParaRPr sz="1000" b="1">
                <a:solidFill>
                  <a:srgbClr val="303030"/>
                </a:solidFill>
                <a:latin typeface="微软雅黑" panose="020B0503020204020204" charset="-122"/>
              </a:endParaRPr>
            </a:p>
          </p:txBody>
        </p:sp>
        <p:sp>
          <p:nvSpPr>
            <p:cNvPr id="147" name="SubTopic"/>
            <p:cNvSpPr/>
            <p:nvPr/>
          </p:nvSpPr>
          <p:spPr>
            <a:xfrm>
              <a:off x="8422266" y="3310214"/>
              <a:ext cx="435992" cy="196197"/>
            </a:xfrm>
            <a:custGeom>
              <a:avLst/>
              <a:gdLst>
                <a:gd name="rtl" fmla="*/ 66357 w 435992"/>
                <a:gd name="rtt" fmla="*/ 37749 h 196197"/>
                <a:gd name="rtr" fmla="*/ 368277 w 435992"/>
                <a:gd name="rtb" fmla="*/ 154709 h 196197"/>
              </a:gdLst>
              <a:ahLst/>
              <a:cxnLst/>
              <a:rect l="rtl" t="rtt" r="rtr" b="rtb"/>
              <a:pathLst>
                <a:path w="435992" h="196197">
                  <a:moveTo>
                    <a:pt x="0" y="98099"/>
                  </a:moveTo>
                  <a:cubicBezTo>
                    <a:pt x="0" y="43920"/>
                    <a:pt x="97601" y="0"/>
                    <a:pt x="217997" y="0"/>
                  </a:cubicBezTo>
                  <a:cubicBezTo>
                    <a:pt x="338393" y="0"/>
                    <a:pt x="435992" y="43920"/>
                    <a:pt x="435992" y="98099"/>
                  </a:cubicBezTo>
                  <a:cubicBezTo>
                    <a:pt x="435992" y="152277"/>
                    <a:pt x="338393" y="196197"/>
                    <a:pt x="217997" y="196197"/>
                  </a:cubicBezTo>
                  <a:cubicBezTo>
                    <a:pt x="97601" y="196197"/>
                    <a:pt x="0" y="152277"/>
                    <a:pt x="0" y="98099"/>
                  </a:cubicBezTo>
                  <a:close/>
                </a:path>
              </a:pathLst>
            </a:custGeom>
            <a:solidFill>
              <a:srgbClr val="C6A5C8"/>
            </a:solidFill>
            <a:ln w="3400" cap="flat">
              <a:solidFill>
                <a:srgbClr val="58A8D0"/>
              </a:solidFill>
              <a:round/>
            </a:ln>
          </p:spPr>
          <p:txBody>
            <a:bodyPr wrap="none" lIns="0" tIns="0" rIns="0" bIns="22500" rtlCol="0" anchor="ctr"/>
            <a:p>
              <a:pPr algn="ctr">
                <a:lnSpc>
                  <a:spcPct val="100000"/>
                </a:lnSpc>
              </a:pPr>
              <a:r>
                <a:rPr sz="1000" b="1">
                  <a:solidFill>
                    <a:srgbClr val="303030"/>
                  </a:solidFill>
                  <a:latin typeface="微软雅黑" panose="020B0503020204020204" charset="-122"/>
                </a:rPr>
                <a:t>Spatial</a:t>
              </a:r>
              <a:endParaRPr sz="1000" b="1">
                <a:solidFill>
                  <a:srgbClr val="303030"/>
                </a:solidFill>
                <a:latin typeface="微软雅黑" panose="020B0503020204020204" charset="-122"/>
              </a:endParaRPr>
            </a:p>
          </p:txBody>
        </p:sp>
        <p:sp>
          <p:nvSpPr>
            <p:cNvPr id="157" name="SubTopic"/>
            <p:cNvSpPr/>
            <p:nvPr/>
          </p:nvSpPr>
          <p:spPr>
            <a:xfrm>
              <a:off x="1965246" y="2581198"/>
              <a:ext cx="3004920" cy="133280"/>
            </a:xfrm>
            <a:custGeom>
              <a:avLst/>
              <a:gdLst>
                <a:gd name="rtl" fmla="*/ 31620 w 3004920"/>
                <a:gd name="rtt" fmla="*/ 11730 h 133280"/>
                <a:gd name="rtr" fmla="*/ 2971940 w 3004920"/>
                <a:gd name="rtb" fmla="*/ 117810 h 133280"/>
              </a:gdLst>
              <a:ahLst/>
              <a:cxnLst/>
              <a:rect l="rtl" t="rtt" r="rtr" b="rtb"/>
              <a:pathLst>
                <a:path w="3004920" h="133280">
                  <a:moveTo>
                    <a:pt x="0" y="0"/>
                  </a:moveTo>
                  <a:lnTo>
                    <a:pt x="3004920" y="0"/>
                  </a:lnTo>
                  <a:lnTo>
                    <a:pt x="3004920" y="133280"/>
                  </a:lnTo>
                  <a:lnTo>
                    <a:pt x="0" y="133280"/>
                  </a:lnTo>
                  <a:lnTo>
                    <a:pt x="0" y="0"/>
                  </a:lnTo>
                  <a:close/>
                </a:path>
              </a:pathLst>
            </a:custGeom>
            <a:noFill/>
            <a:ln w="10200" cap="flat">
              <a:solidFill>
                <a:srgbClr val="EFAB94"/>
              </a:solidFill>
              <a:round/>
            </a:ln>
          </p:spPr>
          <p:txBody>
            <a:bodyPr wrap="square" lIns="0" tIns="0" rIns="0" bIns="22500" rtlCol="0" anchor="ctr"/>
            <a:p>
              <a:pPr algn="ctr">
                <a:lnSpc>
                  <a:spcPct val="100000"/>
                </a:lnSpc>
              </a:pPr>
              <a:r>
                <a:rPr sz="800" b="1">
                  <a:solidFill>
                    <a:srgbClr val="303030"/>
                  </a:solidFill>
                  <a:latin typeface="微软雅黑" panose="020B0503020204020204" charset="-122"/>
                </a:rPr>
                <a:t>2018ECCV--Beyond Part Models Person Retrieval with Refined Part Pooling</a:t>
              </a:r>
              <a:endParaRPr sz="800" b="1">
                <a:solidFill>
                  <a:srgbClr val="303030"/>
                </a:solidFill>
                <a:latin typeface="微软雅黑" panose="020B0503020204020204" charset="-122"/>
              </a:endParaRPr>
            </a:p>
          </p:txBody>
        </p:sp>
        <p:sp>
          <p:nvSpPr>
            <p:cNvPr id="159" name="SubTopic"/>
            <p:cNvSpPr/>
            <p:nvPr/>
          </p:nvSpPr>
          <p:spPr>
            <a:xfrm>
              <a:off x="1356747" y="2888794"/>
              <a:ext cx="3350850" cy="133301"/>
            </a:xfrm>
            <a:custGeom>
              <a:avLst/>
              <a:gdLst>
                <a:gd name="rtl" fmla="*/ 31620 w 3257880"/>
                <a:gd name="rtt" fmla="*/ 11730 h 133280"/>
                <a:gd name="rtr" fmla="*/ 3224900 w 3257880"/>
                <a:gd name="rtb" fmla="*/ 117810 h 133280"/>
              </a:gdLst>
              <a:ahLst/>
              <a:cxnLst/>
              <a:rect l="rtl" t="rtt" r="rtr" b="rtb"/>
              <a:pathLst>
                <a:path w="3257880" h="133280">
                  <a:moveTo>
                    <a:pt x="0" y="0"/>
                  </a:moveTo>
                  <a:lnTo>
                    <a:pt x="3257880" y="0"/>
                  </a:lnTo>
                  <a:lnTo>
                    <a:pt x="3257880" y="133280"/>
                  </a:lnTo>
                  <a:lnTo>
                    <a:pt x="0" y="133280"/>
                  </a:lnTo>
                  <a:lnTo>
                    <a:pt x="0" y="0"/>
                  </a:lnTo>
                  <a:close/>
                </a:path>
              </a:pathLst>
            </a:custGeom>
            <a:noFill/>
            <a:ln w="10200" cap="flat">
              <a:solidFill>
                <a:srgbClr val="EFAB94"/>
              </a:solidFill>
              <a:round/>
            </a:ln>
          </p:spPr>
          <p:txBody>
            <a:bodyPr wrap="square" lIns="0" tIns="0" rIns="0" bIns="22500" rtlCol="0" anchor="ctr"/>
            <a:p>
              <a:pPr algn="ctr">
                <a:lnSpc>
                  <a:spcPct val="100000"/>
                </a:lnSpc>
              </a:pPr>
              <a:r>
                <a:rPr sz="800" b="1">
                  <a:solidFill>
                    <a:srgbClr val="303030"/>
                  </a:solidFill>
                  <a:latin typeface="微软雅黑" panose="020B0503020204020204" charset="-122"/>
                </a:rPr>
                <a:t>2019CVPR--Bag of Tricks and A Strong Baseline for Deep Person Re-identification</a:t>
              </a:r>
              <a:endParaRPr sz="800" b="1">
                <a:solidFill>
                  <a:srgbClr val="303030"/>
                </a:solidFill>
                <a:latin typeface="微软雅黑" panose="020B0503020204020204" charset="-122"/>
              </a:endParaRPr>
            </a:p>
          </p:txBody>
        </p:sp>
        <p:sp>
          <p:nvSpPr>
            <p:cNvPr id="161" name="SubTopic"/>
            <p:cNvSpPr/>
            <p:nvPr/>
          </p:nvSpPr>
          <p:spPr>
            <a:xfrm>
              <a:off x="436155" y="3376532"/>
              <a:ext cx="4008222" cy="133301"/>
            </a:xfrm>
            <a:custGeom>
              <a:avLst/>
              <a:gdLst>
                <a:gd name="rtl" fmla="*/ 31620 w 3910680"/>
                <a:gd name="rtt" fmla="*/ 11730 h 133280"/>
                <a:gd name="rtr" fmla="*/ 3877700 w 3910680"/>
                <a:gd name="rtb" fmla="*/ 117810 h 133280"/>
              </a:gdLst>
              <a:ahLst/>
              <a:cxnLst/>
              <a:rect l="rtl" t="rtt" r="rtr" b="rtb"/>
              <a:pathLst>
                <a:path w="3910680" h="133280">
                  <a:moveTo>
                    <a:pt x="0" y="0"/>
                  </a:moveTo>
                  <a:lnTo>
                    <a:pt x="3910680" y="0"/>
                  </a:lnTo>
                  <a:lnTo>
                    <a:pt x="3910680" y="133280"/>
                  </a:lnTo>
                  <a:lnTo>
                    <a:pt x="0" y="133280"/>
                  </a:lnTo>
                  <a:lnTo>
                    <a:pt x="0" y="0"/>
                  </a:lnTo>
                  <a:close/>
                </a:path>
              </a:pathLst>
            </a:custGeom>
            <a:noFill/>
            <a:ln w="10200" cap="flat">
              <a:solidFill>
                <a:srgbClr val="918EDD"/>
              </a:solidFill>
              <a:round/>
            </a:ln>
          </p:spPr>
          <p:txBody>
            <a:bodyPr wrap="square" lIns="0" tIns="0" rIns="0" bIns="22500" rtlCol="0" anchor="ctr"/>
            <a:p>
              <a:pPr algn="ctr">
                <a:lnSpc>
                  <a:spcPct val="100000"/>
                </a:lnSpc>
              </a:pPr>
              <a:r>
                <a:rPr sz="800" b="1">
                  <a:solidFill>
                    <a:srgbClr val="303030"/>
                  </a:solidFill>
                  <a:latin typeface="微软雅黑" panose="020B0503020204020204" charset="-122"/>
                </a:rPr>
                <a:t>2019--Domain Adaptive Attention Model for Unsupervised Cross-Domain Person Re-Identification</a:t>
              </a:r>
              <a:endParaRPr sz="800" b="1">
                <a:solidFill>
                  <a:srgbClr val="303030"/>
                </a:solidFill>
                <a:latin typeface="微软雅黑" panose="020B0503020204020204" charset="-122"/>
              </a:endParaRPr>
            </a:p>
          </p:txBody>
        </p:sp>
        <p:sp>
          <p:nvSpPr>
            <p:cNvPr id="165" name="SubTopic"/>
            <p:cNvSpPr/>
            <p:nvPr/>
          </p:nvSpPr>
          <p:spPr>
            <a:xfrm>
              <a:off x="1356281" y="4066391"/>
              <a:ext cx="3603424" cy="133301"/>
            </a:xfrm>
            <a:custGeom>
              <a:avLst/>
              <a:gdLst>
                <a:gd name="rtl" fmla="*/ 31620 w 3380280"/>
                <a:gd name="rtt" fmla="*/ 11730 h 133280"/>
                <a:gd name="rtr" fmla="*/ 3347300 w 3380280"/>
                <a:gd name="rtb" fmla="*/ 117810 h 133280"/>
              </a:gdLst>
              <a:ahLst/>
              <a:cxnLst/>
              <a:rect l="rtl" t="rtt" r="rtr" b="rtb"/>
              <a:pathLst>
                <a:path w="3380280" h="133280">
                  <a:moveTo>
                    <a:pt x="0" y="0"/>
                  </a:moveTo>
                  <a:lnTo>
                    <a:pt x="3380280" y="0"/>
                  </a:lnTo>
                  <a:lnTo>
                    <a:pt x="3380280" y="133280"/>
                  </a:lnTo>
                  <a:lnTo>
                    <a:pt x="0" y="133280"/>
                  </a:lnTo>
                  <a:lnTo>
                    <a:pt x="0" y="0"/>
                  </a:lnTo>
                  <a:close/>
                </a:path>
              </a:pathLst>
            </a:custGeom>
            <a:noFill/>
            <a:ln w="10200" cap="flat">
              <a:solidFill>
                <a:srgbClr val="A3CF62"/>
              </a:solidFill>
              <a:round/>
            </a:ln>
          </p:spPr>
          <p:txBody>
            <a:bodyPr wrap="square" lIns="0" tIns="0" rIns="0" bIns="22500" rtlCol="0" anchor="ctr"/>
            <a:p>
              <a:pPr algn="ctr">
                <a:lnSpc>
                  <a:spcPct val="100000"/>
                </a:lnSpc>
              </a:pPr>
              <a:r>
                <a:rPr sz="800" b="1">
                  <a:solidFill>
                    <a:srgbClr val="303030"/>
                  </a:solidFill>
                  <a:latin typeface="微软雅黑" panose="020B0503020204020204" charset="-122"/>
                </a:rPr>
                <a:t>2019CVPR--Joint Discriminative and Generative Learning for Person Re-identification</a:t>
              </a:r>
              <a:endParaRPr sz="800" b="1">
                <a:solidFill>
                  <a:srgbClr val="303030"/>
                </a:solidFill>
                <a:latin typeface="微软雅黑" panose="020B0503020204020204" charset="-122"/>
              </a:endParaRPr>
            </a:p>
          </p:txBody>
        </p:sp>
        <p:sp>
          <p:nvSpPr>
            <p:cNvPr id="187" name="shape187"/>
            <p:cNvSpPr/>
            <p:nvPr/>
          </p:nvSpPr>
          <p:spPr>
            <a:xfrm>
              <a:off x="7461264" y="3408234"/>
              <a:ext cx="34000" cy="34000"/>
            </a:xfrm>
            <a:custGeom>
              <a:avLst/>
              <a:gdLst/>
              <a:ahLst/>
              <a:cxnLst/>
              <a:pathLst>
                <a:path w="34000" h="34000">
                  <a:moveTo>
                    <a:pt x="34000" y="17000"/>
                  </a:moveTo>
                  <a:cubicBezTo>
                    <a:pt x="34000" y="26389"/>
                    <a:pt x="26389" y="34000"/>
                    <a:pt x="17000" y="34000"/>
                  </a:cubicBezTo>
                  <a:cubicBezTo>
                    <a:pt x="7611" y="34000"/>
                    <a:pt x="0" y="26389"/>
                    <a:pt x="0" y="17000"/>
                  </a:cubicBezTo>
                  <a:cubicBezTo>
                    <a:pt x="0" y="7611"/>
                    <a:pt x="7611" y="0"/>
                    <a:pt x="17000" y="0"/>
                  </a:cubicBezTo>
                  <a:cubicBezTo>
                    <a:pt x="26389" y="0"/>
                    <a:pt x="34000" y="7611"/>
                    <a:pt x="34000" y="17000"/>
                  </a:cubicBezTo>
                  <a:close/>
                </a:path>
              </a:pathLst>
            </a:custGeom>
            <a:gradFill>
              <a:gsLst>
                <a:gs pos="0">
                  <a:srgbClr val="FFFFFF"/>
                </a:gs>
                <a:gs pos="25000">
                  <a:srgbClr val="F0F5F0"/>
                </a:gs>
                <a:gs pos="75000">
                  <a:srgbClr val="E1EBE1"/>
                </a:gs>
                <a:gs pos="100000">
                  <a:srgbClr val="C8D7C8"/>
                </a:gs>
              </a:gsLst>
              <a:lin ang="5400000" scaled="0"/>
            </a:gradFill>
            <a:ln w="1700" cap="flat">
              <a:solidFill>
                <a:srgbClr val="46A000"/>
              </a:solidFill>
              <a:round/>
            </a:ln>
          </p:spPr>
        </p:sp>
        <p:sp>
          <p:nvSpPr>
            <p:cNvPr id="188" name="shape188"/>
            <p:cNvSpPr/>
            <p:nvPr/>
          </p:nvSpPr>
          <p:spPr>
            <a:xfrm>
              <a:off x="7461264" y="3408234"/>
              <a:ext cx="34000" cy="34000"/>
            </a:xfrm>
            <a:custGeom>
              <a:avLst/>
              <a:gdLst/>
              <a:ahLst/>
              <a:cxnLst/>
              <a:pathLst>
                <a:path w="34000" h="34000">
                  <a:moveTo>
                    <a:pt x="6800" y="17000"/>
                  </a:moveTo>
                  <a:lnTo>
                    <a:pt x="27200" y="17000"/>
                  </a:lnTo>
                </a:path>
              </a:pathLst>
            </a:custGeom>
            <a:ln w="1700" cap="flat">
              <a:solidFill>
                <a:srgbClr val="46A000"/>
              </a:solidFill>
              <a:round/>
            </a:ln>
          </p:spPr>
        </p:sp>
        <p:sp>
          <p:nvSpPr>
            <p:cNvPr id="189" name="shape189"/>
            <p:cNvSpPr/>
            <p:nvPr/>
          </p:nvSpPr>
          <p:spPr>
            <a:xfrm>
              <a:off x="8350868" y="2218064"/>
              <a:ext cx="34000" cy="34000"/>
            </a:xfrm>
            <a:custGeom>
              <a:avLst/>
              <a:gdLst/>
              <a:ahLst/>
              <a:cxnLst/>
              <a:pathLst>
                <a:path w="34000" h="34000">
                  <a:moveTo>
                    <a:pt x="34000" y="17000"/>
                  </a:moveTo>
                  <a:cubicBezTo>
                    <a:pt x="34000" y="26389"/>
                    <a:pt x="26389" y="34000"/>
                    <a:pt x="17000" y="34000"/>
                  </a:cubicBezTo>
                  <a:cubicBezTo>
                    <a:pt x="7611" y="34000"/>
                    <a:pt x="0" y="26389"/>
                    <a:pt x="0" y="17000"/>
                  </a:cubicBezTo>
                  <a:cubicBezTo>
                    <a:pt x="0" y="7611"/>
                    <a:pt x="7611" y="0"/>
                    <a:pt x="17000" y="0"/>
                  </a:cubicBezTo>
                  <a:cubicBezTo>
                    <a:pt x="26389" y="0"/>
                    <a:pt x="34000" y="7611"/>
                    <a:pt x="34000" y="17000"/>
                  </a:cubicBezTo>
                  <a:close/>
                </a:path>
              </a:pathLst>
            </a:custGeom>
            <a:gradFill>
              <a:gsLst>
                <a:gs pos="0">
                  <a:srgbClr val="FFFFFF"/>
                </a:gs>
                <a:gs pos="25000">
                  <a:srgbClr val="F0F5F0"/>
                </a:gs>
                <a:gs pos="75000">
                  <a:srgbClr val="E1EBE1"/>
                </a:gs>
                <a:gs pos="100000">
                  <a:srgbClr val="C8D7C8"/>
                </a:gs>
              </a:gsLst>
              <a:lin ang="5400000" scaled="0"/>
            </a:gradFill>
            <a:ln w="1700" cap="flat">
              <a:solidFill>
                <a:srgbClr val="46A000"/>
              </a:solidFill>
              <a:round/>
            </a:ln>
          </p:spPr>
        </p:sp>
        <p:sp>
          <p:nvSpPr>
            <p:cNvPr id="190" name="shape190"/>
            <p:cNvSpPr/>
            <p:nvPr/>
          </p:nvSpPr>
          <p:spPr>
            <a:xfrm>
              <a:off x="8350868" y="2218064"/>
              <a:ext cx="34000" cy="34000"/>
            </a:xfrm>
            <a:custGeom>
              <a:avLst/>
              <a:gdLst/>
              <a:ahLst/>
              <a:cxnLst/>
              <a:pathLst>
                <a:path w="34000" h="34000">
                  <a:moveTo>
                    <a:pt x="6800" y="17000"/>
                  </a:moveTo>
                  <a:lnTo>
                    <a:pt x="27200" y="17000"/>
                  </a:lnTo>
                </a:path>
              </a:pathLst>
            </a:custGeom>
            <a:ln w="1700" cap="flat">
              <a:solidFill>
                <a:srgbClr val="46A000"/>
              </a:solidFill>
              <a:round/>
            </a:ln>
          </p:spPr>
        </p:sp>
        <p:sp>
          <p:nvSpPr>
            <p:cNvPr id="191" name="shape191"/>
            <p:cNvSpPr/>
            <p:nvPr/>
          </p:nvSpPr>
          <p:spPr>
            <a:xfrm>
              <a:off x="8239348" y="2747206"/>
              <a:ext cx="34000" cy="34000"/>
            </a:xfrm>
            <a:custGeom>
              <a:avLst/>
              <a:gdLst/>
              <a:ahLst/>
              <a:cxnLst/>
              <a:pathLst>
                <a:path w="34000" h="34000">
                  <a:moveTo>
                    <a:pt x="34000" y="17000"/>
                  </a:moveTo>
                  <a:cubicBezTo>
                    <a:pt x="34000" y="26389"/>
                    <a:pt x="26389" y="34000"/>
                    <a:pt x="17000" y="34000"/>
                  </a:cubicBezTo>
                  <a:cubicBezTo>
                    <a:pt x="7611" y="34000"/>
                    <a:pt x="0" y="26389"/>
                    <a:pt x="0" y="17000"/>
                  </a:cubicBezTo>
                  <a:cubicBezTo>
                    <a:pt x="0" y="7611"/>
                    <a:pt x="7611" y="0"/>
                    <a:pt x="17000" y="0"/>
                  </a:cubicBezTo>
                  <a:cubicBezTo>
                    <a:pt x="26389" y="0"/>
                    <a:pt x="34000" y="7611"/>
                    <a:pt x="34000" y="17000"/>
                  </a:cubicBezTo>
                  <a:close/>
                </a:path>
              </a:pathLst>
            </a:custGeom>
            <a:gradFill>
              <a:gsLst>
                <a:gs pos="0">
                  <a:srgbClr val="FFFFFF"/>
                </a:gs>
                <a:gs pos="25000">
                  <a:srgbClr val="F0F5F0"/>
                </a:gs>
                <a:gs pos="75000">
                  <a:srgbClr val="E1EBE1"/>
                </a:gs>
                <a:gs pos="100000">
                  <a:srgbClr val="C8D7C8"/>
                </a:gs>
              </a:gsLst>
              <a:lin ang="5400000" scaled="0"/>
            </a:gradFill>
            <a:ln w="1700" cap="flat">
              <a:solidFill>
                <a:srgbClr val="46A000"/>
              </a:solidFill>
              <a:round/>
            </a:ln>
          </p:spPr>
        </p:sp>
        <p:sp>
          <p:nvSpPr>
            <p:cNvPr id="192" name="shape192"/>
            <p:cNvSpPr/>
            <p:nvPr/>
          </p:nvSpPr>
          <p:spPr>
            <a:xfrm>
              <a:off x="8239348" y="2747206"/>
              <a:ext cx="34000" cy="34000"/>
            </a:xfrm>
            <a:custGeom>
              <a:avLst/>
              <a:gdLst/>
              <a:ahLst/>
              <a:cxnLst/>
              <a:pathLst>
                <a:path w="34000" h="34000">
                  <a:moveTo>
                    <a:pt x="6800" y="17000"/>
                  </a:moveTo>
                  <a:lnTo>
                    <a:pt x="27200" y="17000"/>
                  </a:lnTo>
                </a:path>
              </a:pathLst>
            </a:custGeom>
            <a:ln w="1700" cap="flat">
              <a:solidFill>
                <a:srgbClr val="46A000"/>
              </a:solidFill>
              <a:round/>
            </a:ln>
          </p:spPr>
        </p:sp>
        <p:sp>
          <p:nvSpPr>
            <p:cNvPr id="193" name="shape193"/>
            <p:cNvSpPr/>
            <p:nvPr/>
          </p:nvSpPr>
          <p:spPr>
            <a:xfrm>
              <a:off x="8106068" y="4207455"/>
              <a:ext cx="34000" cy="34000"/>
            </a:xfrm>
            <a:custGeom>
              <a:avLst/>
              <a:gdLst/>
              <a:ahLst/>
              <a:cxnLst/>
              <a:pathLst>
                <a:path w="34000" h="34000">
                  <a:moveTo>
                    <a:pt x="34000" y="17000"/>
                  </a:moveTo>
                  <a:cubicBezTo>
                    <a:pt x="34000" y="26389"/>
                    <a:pt x="26389" y="34000"/>
                    <a:pt x="17000" y="34000"/>
                  </a:cubicBezTo>
                  <a:cubicBezTo>
                    <a:pt x="7611" y="34000"/>
                    <a:pt x="0" y="26389"/>
                    <a:pt x="0" y="17000"/>
                  </a:cubicBezTo>
                  <a:cubicBezTo>
                    <a:pt x="0" y="7611"/>
                    <a:pt x="7611" y="0"/>
                    <a:pt x="17000" y="0"/>
                  </a:cubicBezTo>
                  <a:cubicBezTo>
                    <a:pt x="26389" y="0"/>
                    <a:pt x="34000" y="7611"/>
                    <a:pt x="34000" y="17000"/>
                  </a:cubicBezTo>
                  <a:close/>
                </a:path>
              </a:pathLst>
            </a:custGeom>
            <a:gradFill>
              <a:gsLst>
                <a:gs pos="0">
                  <a:srgbClr val="FFFFFF"/>
                </a:gs>
                <a:gs pos="25000">
                  <a:srgbClr val="F0F5F0"/>
                </a:gs>
                <a:gs pos="75000">
                  <a:srgbClr val="E1EBE1"/>
                </a:gs>
                <a:gs pos="100000">
                  <a:srgbClr val="C8D7C8"/>
                </a:gs>
              </a:gsLst>
              <a:lin ang="5400000" scaled="0"/>
            </a:gradFill>
            <a:ln w="1700" cap="flat">
              <a:solidFill>
                <a:srgbClr val="46A000"/>
              </a:solidFill>
              <a:round/>
            </a:ln>
          </p:spPr>
        </p:sp>
        <p:sp>
          <p:nvSpPr>
            <p:cNvPr id="194" name="shape194"/>
            <p:cNvSpPr/>
            <p:nvPr/>
          </p:nvSpPr>
          <p:spPr>
            <a:xfrm>
              <a:off x="8106068" y="4207455"/>
              <a:ext cx="34000" cy="34000"/>
            </a:xfrm>
            <a:custGeom>
              <a:avLst/>
              <a:gdLst/>
              <a:ahLst/>
              <a:cxnLst/>
              <a:pathLst>
                <a:path w="34000" h="34000">
                  <a:moveTo>
                    <a:pt x="6800" y="17000"/>
                  </a:moveTo>
                  <a:lnTo>
                    <a:pt x="27200" y="17000"/>
                  </a:lnTo>
                </a:path>
              </a:pathLst>
            </a:custGeom>
            <a:ln w="1700" cap="flat">
              <a:solidFill>
                <a:srgbClr val="46A000"/>
              </a:solidFill>
              <a:round/>
            </a:ln>
          </p:spPr>
        </p:sp>
        <p:sp>
          <p:nvSpPr>
            <p:cNvPr id="195" name="shape195"/>
            <p:cNvSpPr/>
            <p:nvPr/>
          </p:nvSpPr>
          <p:spPr>
            <a:xfrm>
              <a:off x="5915624" y="4115968"/>
              <a:ext cx="34000" cy="34000"/>
            </a:xfrm>
            <a:custGeom>
              <a:avLst/>
              <a:gdLst/>
              <a:ahLst/>
              <a:cxnLst/>
              <a:pathLst>
                <a:path w="34000" h="34000">
                  <a:moveTo>
                    <a:pt x="34000" y="17000"/>
                  </a:moveTo>
                  <a:cubicBezTo>
                    <a:pt x="34000" y="26389"/>
                    <a:pt x="26389" y="34000"/>
                    <a:pt x="17000" y="34000"/>
                  </a:cubicBezTo>
                  <a:cubicBezTo>
                    <a:pt x="7611" y="34000"/>
                    <a:pt x="0" y="26389"/>
                    <a:pt x="0" y="17000"/>
                  </a:cubicBezTo>
                  <a:cubicBezTo>
                    <a:pt x="0" y="7611"/>
                    <a:pt x="7611" y="0"/>
                    <a:pt x="17000" y="0"/>
                  </a:cubicBezTo>
                  <a:cubicBezTo>
                    <a:pt x="26389" y="0"/>
                    <a:pt x="34000" y="7611"/>
                    <a:pt x="34000" y="17000"/>
                  </a:cubicBezTo>
                  <a:close/>
                </a:path>
              </a:pathLst>
            </a:custGeom>
            <a:gradFill>
              <a:gsLst>
                <a:gs pos="0">
                  <a:srgbClr val="FFFFFF"/>
                </a:gs>
                <a:gs pos="25000">
                  <a:srgbClr val="F0F5F0"/>
                </a:gs>
                <a:gs pos="75000">
                  <a:srgbClr val="E1EBE1"/>
                </a:gs>
                <a:gs pos="100000">
                  <a:srgbClr val="C8D7C8"/>
                </a:gs>
              </a:gsLst>
              <a:lin ang="5400000" scaled="0"/>
            </a:gradFill>
            <a:ln w="1700" cap="flat">
              <a:solidFill>
                <a:srgbClr val="46A000"/>
              </a:solidFill>
              <a:round/>
            </a:ln>
          </p:spPr>
        </p:sp>
        <p:sp>
          <p:nvSpPr>
            <p:cNvPr id="196" name="shape196"/>
            <p:cNvSpPr/>
            <p:nvPr/>
          </p:nvSpPr>
          <p:spPr>
            <a:xfrm>
              <a:off x="5915624" y="4115968"/>
              <a:ext cx="34000" cy="34000"/>
            </a:xfrm>
            <a:custGeom>
              <a:avLst/>
              <a:gdLst/>
              <a:ahLst/>
              <a:cxnLst/>
              <a:pathLst>
                <a:path w="34000" h="34000">
                  <a:moveTo>
                    <a:pt x="6800" y="17000"/>
                  </a:moveTo>
                  <a:lnTo>
                    <a:pt x="27200" y="17000"/>
                  </a:lnTo>
                </a:path>
              </a:pathLst>
            </a:custGeom>
            <a:ln w="1700" cap="flat">
              <a:solidFill>
                <a:srgbClr val="46A000"/>
              </a:solidFill>
              <a:round/>
            </a:ln>
          </p:spPr>
        </p:sp>
        <p:sp>
          <p:nvSpPr>
            <p:cNvPr id="197" name="shape197"/>
            <p:cNvSpPr/>
            <p:nvPr/>
          </p:nvSpPr>
          <p:spPr>
            <a:xfrm>
              <a:off x="5488584" y="3521992"/>
              <a:ext cx="34000" cy="34000"/>
            </a:xfrm>
            <a:custGeom>
              <a:avLst/>
              <a:gdLst/>
              <a:ahLst/>
              <a:cxnLst/>
              <a:pathLst>
                <a:path w="34000" h="34000">
                  <a:moveTo>
                    <a:pt x="34000" y="17000"/>
                  </a:moveTo>
                  <a:cubicBezTo>
                    <a:pt x="34000" y="26389"/>
                    <a:pt x="26389" y="34000"/>
                    <a:pt x="17000" y="34000"/>
                  </a:cubicBezTo>
                  <a:cubicBezTo>
                    <a:pt x="7611" y="34000"/>
                    <a:pt x="0" y="26389"/>
                    <a:pt x="0" y="17000"/>
                  </a:cubicBezTo>
                  <a:cubicBezTo>
                    <a:pt x="0" y="7611"/>
                    <a:pt x="7611" y="0"/>
                    <a:pt x="17000" y="0"/>
                  </a:cubicBezTo>
                  <a:cubicBezTo>
                    <a:pt x="26389" y="0"/>
                    <a:pt x="34000" y="7611"/>
                    <a:pt x="34000" y="17000"/>
                  </a:cubicBezTo>
                  <a:close/>
                </a:path>
              </a:pathLst>
            </a:custGeom>
            <a:gradFill>
              <a:gsLst>
                <a:gs pos="0">
                  <a:srgbClr val="FFFFFF"/>
                </a:gs>
                <a:gs pos="25000">
                  <a:srgbClr val="F0F5F0"/>
                </a:gs>
                <a:gs pos="75000">
                  <a:srgbClr val="E1EBE1"/>
                </a:gs>
                <a:gs pos="100000">
                  <a:srgbClr val="C8D7C8"/>
                </a:gs>
              </a:gsLst>
              <a:lin ang="5400000" scaled="0"/>
            </a:gradFill>
            <a:ln w="1700" cap="flat">
              <a:solidFill>
                <a:srgbClr val="46A000"/>
              </a:solidFill>
              <a:round/>
            </a:ln>
          </p:spPr>
        </p:sp>
        <p:sp>
          <p:nvSpPr>
            <p:cNvPr id="198" name="shape198"/>
            <p:cNvSpPr/>
            <p:nvPr/>
          </p:nvSpPr>
          <p:spPr>
            <a:xfrm>
              <a:off x="5488584" y="3521992"/>
              <a:ext cx="34000" cy="34000"/>
            </a:xfrm>
            <a:custGeom>
              <a:avLst/>
              <a:gdLst/>
              <a:ahLst/>
              <a:cxnLst/>
              <a:pathLst>
                <a:path w="34000" h="34000">
                  <a:moveTo>
                    <a:pt x="6800" y="17000"/>
                  </a:moveTo>
                  <a:lnTo>
                    <a:pt x="27200" y="17000"/>
                  </a:lnTo>
                </a:path>
              </a:pathLst>
            </a:custGeom>
            <a:ln w="1700" cap="flat">
              <a:solidFill>
                <a:srgbClr val="46A000"/>
              </a:solidFill>
              <a:round/>
            </a:ln>
          </p:spPr>
        </p:sp>
        <p:sp>
          <p:nvSpPr>
            <p:cNvPr id="199" name="shape199"/>
            <p:cNvSpPr/>
            <p:nvPr/>
          </p:nvSpPr>
          <p:spPr>
            <a:xfrm>
              <a:off x="5616424" y="2814258"/>
              <a:ext cx="34000" cy="34000"/>
            </a:xfrm>
            <a:custGeom>
              <a:avLst/>
              <a:gdLst/>
              <a:ahLst/>
              <a:cxnLst/>
              <a:pathLst>
                <a:path w="34000" h="34000">
                  <a:moveTo>
                    <a:pt x="34000" y="17000"/>
                  </a:moveTo>
                  <a:cubicBezTo>
                    <a:pt x="34000" y="26389"/>
                    <a:pt x="26389" y="34000"/>
                    <a:pt x="17000" y="34000"/>
                  </a:cubicBezTo>
                  <a:cubicBezTo>
                    <a:pt x="7611" y="34000"/>
                    <a:pt x="0" y="26389"/>
                    <a:pt x="0" y="17000"/>
                  </a:cubicBezTo>
                  <a:cubicBezTo>
                    <a:pt x="0" y="7611"/>
                    <a:pt x="7611" y="0"/>
                    <a:pt x="17000" y="0"/>
                  </a:cubicBezTo>
                  <a:cubicBezTo>
                    <a:pt x="26389" y="0"/>
                    <a:pt x="34000" y="7611"/>
                    <a:pt x="34000" y="17000"/>
                  </a:cubicBezTo>
                  <a:close/>
                </a:path>
              </a:pathLst>
            </a:custGeom>
            <a:gradFill>
              <a:gsLst>
                <a:gs pos="0">
                  <a:srgbClr val="FFFFFF"/>
                </a:gs>
                <a:gs pos="25000">
                  <a:srgbClr val="F0F5F0"/>
                </a:gs>
                <a:gs pos="75000">
                  <a:srgbClr val="E1EBE1"/>
                </a:gs>
                <a:gs pos="100000">
                  <a:srgbClr val="C8D7C8"/>
                </a:gs>
              </a:gsLst>
              <a:lin ang="5400000" scaled="0"/>
            </a:gradFill>
            <a:ln w="1700" cap="flat">
              <a:solidFill>
                <a:srgbClr val="46A000"/>
              </a:solidFill>
              <a:round/>
            </a:ln>
          </p:spPr>
        </p:sp>
        <p:sp>
          <p:nvSpPr>
            <p:cNvPr id="200" name="shape200"/>
            <p:cNvSpPr/>
            <p:nvPr/>
          </p:nvSpPr>
          <p:spPr>
            <a:xfrm>
              <a:off x="5616424" y="2814258"/>
              <a:ext cx="34000" cy="34000"/>
            </a:xfrm>
            <a:custGeom>
              <a:avLst/>
              <a:gdLst/>
              <a:ahLst/>
              <a:cxnLst/>
              <a:pathLst>
                <a:path w="34000" h="34000">
                  <a:moveTo>
                    <a:pt x="6800" y="17000"/>
                  </a:moveTo>
                  <a:lnTo>
                    <a:pt x="27200" y="17000"/>
                  </a:lnTo>
                </a:path>
              </a:pathLst>
            </a:custGeom>
            <a:ln w="1700" cap="flat">
              <a:solidFill>
                <a:srgbClr val="46A000"/>
              </a:solidFill>
              <a:round/>
            </a:ln>
          </p:spPr>
        </p:sp>
        <p:sp>
          <p:nvSpPr>
            <p:cNvPr id="201" name="shape201"/>
            <p:cNvSpPr/>
            <p:nvPr/>
          </p:nvSpPr>
          <p:spPr>
            <a:xfrm>
              <a:off x="5021166" y="2630838"/>
              <a:ext cx="34000" cy="34000"/>
            </a:xfrm>
            <a:custGeom>
              <a:avLst/>
              <a:gdLst/>
              <a:ahLst/>
              <a:cxnLst/>
              <a:pathLst>
                <a:path w="34000" h="34000">
                  <a:moveTo>
                    <a:pt x="34000" y="17000"/>
                  </a:moveTo>
                  <a:cubicBezTo>
                    <a:pt x="34000" y="26389"/>
                    <a:pt x="26389" y="34000"/>
                    <a:pt x="17000" y="34000"/>
                  </a:cubicBezTo>
                  <a:cubicBezTo>
                    <a:pt x="7611" y="34000"/>
                    <a:pt x="0" y="26389"/>
                    <a:pt x="0" y="17000"/>
                  </a:cubicBezTo>
                  <a:cubicBezTo>
                    <a:pt x="0" y="7611"/>
                    <a:pt x="7611" y="0"/>
                    <a:pt x="17000" y="0"/>
                  </a:cubicBezTo>
                  <a:cubicBezTo>
                    <a:pt x="26389" y="0"/>
                    <a:pt x="34000" y="7611"/>
                    <a:pt x="34000" y="17000"/>
                  </a:cubicBezTo>
                  <a:close/>
                </a:path>
              </a:pathLst>
            </a:custGeom>
            <a:gradFill>
              <a:gsLst>
                <a:gs pos="0">
                  <a:srgbClr val="FFFFFF"/>
                </a:gs>
                <a:gs pos="25000">
                  <a:srgbClr val="F0F5F0"/>
                </a:gs>
                <a:gs pos="75000">
                  <a:srgbClr val="E1EBE1"/>
                </a:gs>
                <a:gs pos="100000">
                  <a:srgbClr val="C8D7C8"/>
                </a:gs>
              </a:gsLst>
              <a:lin ang="5400000" scaled="0"/>
            </a:gradFill>
            <a:ln w="1700" cap="flat">
              <a:solidFill>
                <a:srgbClr val="46A000"/>
              </a:solidFill>
              <a:round/>
            </a:ln>
          </p:spPr>
        </p:sp>
        <p:sp>
          <p:nvSpPr>
            <p:cNvPr id="202" name="shape202"/>
            <p:cNvSpPr/>
            <p:nvPr/>
          </p:nvSpPr>
          <p:spPr>
            <a:xfrm>
              <a:off x="5021166" y="2630838"/>
              <a:ext cx="34000" cy="34000"/>
            </a:xfrm>
            <a:custGeom>
              <a:avLst/>
              <a:gdLst/>
              <a:ahLst/>
              <a:cxnLst/>
              <a:pathLst>
                <a:path w="34000" h="34000">
                  <a:moveTo>
                    <a:pt x="6800" y="17000"/>
                  </a:moveTo>
                  <a:lnTo>
                    <a:pt x="27200" y="17000"/>
                  </a:lnTo>
                </a:path>
              </a:pathLst>
            </a:custGeom>
            <a:ln w="1700" cap="flat">
              <a:solidFill>
                <a:srgbClr val="46A000"/>
              </a:solidFill>
              <a:round/>
            </a:ln>
          </p:spPr>
        </p:sp>
        <p:sp>
          <p:nvSpPr>
            <p:cNvPr id="203" name="shape203"/>
            <p:cNvSpPr/>
            <p:nvPr/>
          </p:nvSpPr>
          <p:spPr>
            <a:xfrm>
              <a:off x="4758553" y="2938589"/>
              <a:ext cx="34000" cy="34000"/>
            </a:xfrm>
            <a:custGeom>
              <a:avLst/>
              <a:gdLst/>
              <a:ahLst/>
              <a:cxnLst/>
              <a:pathLst>
                <a:path w="34000" h="34000">
                  <a:moveTo>
                    <a:pt x="34000" y="17000"/>
                  </a:moveTo>
                  <a:cubicBezTo>
                    <a:pt x="34000" y="26389"/>
                    <a:pt x="26389" y="34000"/>
                    <a:pt x="17000" y="34000"/>
                  </a:cubicBezTo>
                  <a:cubicBezTo>
                    <a:pt x="7611" y="34000"/>
                    <a:pt x="0" y="26389"/>
                    <a:pt x="0" y="17000"/>
                  </a:cubicBezTo>
                  <a:cubicBezTo>
                    <a:pt x="0" y="7611"/>
                    <a:pt x="7611" y="0"/>
                    <a:pt x="17000" y="0"/>
                  </a:cubicBezTo>
                  <a:cubicBezTo>
                    <a:pt x="26389" y="0"/>
                    <a:pt x="34000" y="7611"/>
                    <a:pt x="34000" y="17000"/>
                  </a:cubicBezTo>
                  <a:close/>
                </a:path>
              </a:pathLst>
            </a:custGeom>
            <a:gradFill>
              <a:gsLst>
                <a:gs pos="0">
                  <a:srgbClr val="FFFFFF"/>
                </a:gs>
                <a:gs pos="25000">
                  <a:srgbClr val="F0F5F0"/>
                </a:gs>
                <a:gs pos="75000">
                  <a:srgbClr val="E1EBE1"/>
                </a:gs>
                <a:gs pos="100000">
                  <a:srgbClr val="C8D7C8"/>
                </a:gs>
              </a:gsLst>
              <a:lin ang="5400000" scaled="0"/>
            </a:gradFill>
            <a:ln w="1700" cap="flat">
              <a:solidFill>
                <a:srgbClr val="46A000"/>
              </a:solidFill>
              <a:round/>
            </a:ln>
          </p:spPr>
        </p:sp>
        <p:sp>
          <p:nvSpPr>
            <p:cNvPr id="204" name="shape204"/>
            <p:cNvSpPr/>
            <p:nvPr/>
          </p:nvSpPr>
          <p:spPr>
            <a:xfrm>
              <a:off x="4758553" y="2938589"/>
              <a:ext cx="34000" cy="34000"/>
            </a:xfrm>
            <a:custGeom>
              <a:avLst/>
              <a:gdLst/>
              <a:ahLst/>
              <a:cxnLst/>
              <a:pathLst>
                <a:path w="34000" h="34000">
                  <a:moveTo>
                    <a:pt x="6800" y="17000"/>
                  </a:moveTo>
                  <a:lnTo>
                    <a:pt x="27200" y="17000"/>
                  </a:lnTo>
                </a:path>
              </a:pathLst>
            </a:custGeom>
            <a:ln w="1700" cap="flat">
              <a:solidFill>
                <a:srgbClr val="46A000"/>
              </a:solidFill>
              <a:round/>
            </a:ln>
          </p:spPr>
        </p:sp>
        <p:sp>
          <p:nvSpPr>
            <p:cNvPr id="205" name="shape205"/>
            <p:cNvSpPr/>
            <p:nvPr/>
          </p:nvSpPr>
          <p:spPr>
            <a:xfrm>
              <a:off x="5019274" y="3735885"/>
              <a:ext cx="34000" cy="34000"/>
            </a:xfrm>
            <a:custGeom>
              <a:avLst/>
              <a:gdLst/>
              <a:ahLst/>
              <a:cxnLst/>
              <a:pathLst>
                <a:path w="34000" h="34000">
                  <a:moveTo>
                    <a:pt x="34000" y="17000"/>
                  </a:moveTo>
                  <a:cubicBezTo>
                    <a:pt x="34000" y="26389"/>
                    <a:pt x="26389" y="34000"/>
                    <a:pt x="17000" y="34000"/>
                  </a:cubicBezTo>
                  <a:cubicBezTo>
                    <a:pt x="7611" y="34000"/>
                    <a:pt x="0" y="26389"/>
                    <a:pt x="0" y="17000"/>
                  </a:cubicBezTo>
                  <a:cubicBezTo>
                    <a:pt x="0" y="7611"/>
                    <a:pt x="7611" y="0"/>
                    <a:pt x="17000" y="0"/>
                  </a:cubicBezTo>
                  <a:cubicBezTo>
                    <a:pt x="26389" y="0"/>
                    <a:pt x="34000" y="7611"/>
                    <a:pt x="34000" y="17000"/>
                  </a:cubicBezTo>
                  <a:close/>
                </a:path>
              </a:pathLst>
            </a:custGeom>
            <a:gradFill>
              <a:gsLst>
                <a:gs pos="0">
                  <a:srgbClr val="FFFFFF"/>
                </a:gs>
                <a:gs pos="25000">
                  <a:srgbClr val="F0F5F0"/>
                </a:gs>
                <a:gs pos="75000">
                  <a:srgbClr val="E1EBE1"/>
                </a:gs>
                <a:gs pos="100000">
                  <a:srgbClr val="C8D7C8"/>
                </a:gs>
              </a:gsLst>
              <a:lin ang="5400000" scaled="0"/>
            </a:gradFill>
            <a:ln w="1700" cap="flat">
              <a:solidFill>
                <a:srgbClr val="46A000"/>
              </a:solidFill>
              <a:round/>
            </a:ln>
          </p:spPr>
        </p:sp>
        <p:sp>
          <p:nvSpPr>
            <p:cNvPr id="206" name="shape206"/>
            <p:cNvSpPr/>
            <p:nvPr/>
          </p:nvSpPr>
          <p:spPr>
            <a:xfrm>
              <a:off x="5019274" y="3735885"/>
              <a:ext cx="34000" cy="34000"/>
            </a:xfrm>
            <a:custGeom>
              <a:avLst/>
              <a:gdLst/>
              <a:ahLst/>
              <a:cxnLst/>
              <a:pathLst>
                <a:path w="34000" h="34000">
                  <a:moveTo>
                    <a:pt x="6800" y="17000"/>
                  </a:moveTo>
                  <a:lnTo>
                    <a:pt x="27200" y="17000"/>
                  </a:lnTo>
                </a:path>
              </a:pathLst>
            </a:custGeom>
            <a:ln w="1700" cap="flat">
              <a:solidFill>
                <a:srgbClr val="46A000"/>
              </a:solidFill>
              <a:round/>
            </a:ln>
          </p:spPr>
        </p:sp>
        <p:sp>
          <p:nvSpPr>
            <p:cNvPr id="207" name="shape207"/>
            <p:cNvSpPr/>
            <p:nvPr/>
          </p:nvSpPr>
          <p:spPr>
            <a:xfrm>
              <a:off x="4495261" y="3426003"/>
              <a:ext cx="34000" cy="34000"/>
            </a:xfrm>
            <a:custGeom>
              <a:avLst/>
              <a:gdLst/>
              <a:ahLst/>
              <a:cxnLst/>
              <a:pathLst>
                <a:path w="34000" h="34000">
                  <a:moveTo>
                    <a:pt x="34000" y="17000"/>
                  </a:moveTo>
                  <a:cubicBezTo>
                    <a:pt x="34000" y="26389"/>
                    <a:pt x="26389" y="34000"/>
                    <a:pt x="17000" y="34000"/>
                  </a:cubicBezTo>
                  <a:cubicBezTo>
                    <a:pt x="7611" y="34000"/>
                    <a:pt x="0" y="26389"/>
                    <a:pt x="0" y="17000"/>
                  </a:cubicBezTo>
                  <a:cubicBezTo>
                    <a:pt x="0" y="7611"/>
                    <a:pt x="7611" y="0"/>
                    <a:pt x="17000" y="0"/>
                  </a:cubicBezTo>
                  <a:cubicBezTo>
                    <a:pt x="26389" y="0"/>
                    <a:pt x="34000" y="7611"/>
                    <a:pt x="34000" y="17000"/>
                  </a:cubicBezTo>
                  <a:close/>
                </a:path>
              </a:pathLst>
            </a:custGeom>
            <a:gradFill>
              <a:gsLst>
                <a:gs pos="0">
                  <a:srgbClr val="FFFFFF"/>
                </a:gs>
                <a:gs pos="25000">
                  <a:srgbClr val="F0F5F0"/>
                </a:gs>
                <a:gs pos="75000">
                  <a:srgbClr val="E1EBE1"/>
                </a:gs>
                <a:gs pos="100000">
                  <a:srgbClr val="C8D7C8"/>
                </a:gs>
              </a:gsLst>
              <a:lin ang="5400000" scaled="0"/>
            </a:gradFill>
            <a:ln w="1700" cap="flat">
              <a:solidFill>
                <a:srgbClr val="46A000"/>
              </a:solidFill>
              <a:round/>
            </a:ln>
          </p:spPr>
        </p:sp>
        <p:sp>
          <p:nvSpPr>
            <p:cNvPr id="208" name="shape208"/>
            <p:cNvSpPr/>
            <p:nvPr/>
          </p:nvSpPr>
          <p:spPr>
            <a:xfrm>
              <a:off x="4495261" y="3426003"/>
              <a:ext cx="34000" cy="34000"/>
            </a:xfrm>
            <a:custGeom>
              <a:avLst/>
              <a:gdLst/>
              <a:ahLst/>
              <a:cxnLst/>
              <a:pathLst>
                <a:path w="34000" h="34000">
                  <a:moveTo>
                    <a:pt x="6800" y="17000"/>
                  </a:moveTo>
                  <a:lnTo>
                    <a:pt x="27200" y="17000"/>
                  </a:lnTo>
                </a:path>
              </a:pathLst>
            </a:custGeom>
            <a:ln w="1700" cap="flat">
              <a:solidFill>
                <a:srgbClr val="46A000"/>
              </a:solidFill>
              <a:round/>
            </a:ln>
          </p:spPr>
        </p:sp>
        <p:sp>
          <p:nvSpPr>
            <p:cNvPr id="209" name="shape209"/>
            <p:cNvSpPr/>
            <p:nvPr/>
          </p:nvSpPr>
          <p:spPr>
            <a:xfrm>
              <a:off x="5010764" y="4115968"/>
              <a:ext cx="34000" cy="34000"/>
            </a:xfrm>
            <a:custGeom>
              <a:avLst/>
              <a:gdLst/>
              <a:ahLst/>
              <a:cxnLst/>
              <a:pathLst>
                <a:path w="34000" h="34000">
                  <a:moveTo>
                    <a:pt x="34000" y="17000"/>
                  </a:moveTo>
                  <a:cubicBezTo>
                    <a:pt x="34000" y="26389"/>
                    <a:pt x="26389" y="34000"/>
                    <a:pt x="17000" y="34000"/>
                  </a:cubicBezTo>
                  <a:cubicBezTo>
                    <a:pt x="7611" y="34000"/>
                    <a:pt x="0" y="26389"/>
                    <a:pt x="0" y="17000"/>
                  </a:cubicBezTo>
                  <a:cubicBezTo>
                    <a:pt x="0" y="7611"/>
                    <a:pt x="7611" y="0"/>
                    <a:pt x="17000" y="0"/>
                  </a:cubicBezTo>
                  <a:cubicBezTo>
                    <a:pt x="26389" y="0"/>
                    <a:pt x="34000" y="7611"/>
                    <a:pt x="34000" y="17000"/>
                  </a:cubicBezTo>
                  <a:close/>
                </a:path>
              </a:pathLst>
            </a:custGeom>
            <a:gradFill>
              <a:gsLst>
                <a:gs pos="0">
                  <a:srgbClr val="FFFFFF"/>
                </a:gs>
                <a:gs pos="25000">
                  <a:srgbClr val="F0F5F0"/>
                </a:gs>
                <a:gs pos="75000">
                  <a:srgbClr val="E1EBE1"/>
                </a:gs>
                <a:gs pos="100000">
                  <a:srgbClr val="C8D7C8"/>
                </a:gs>
              </a:gsLst>
              <a:lin ang="5400000" scaled="0"/>
            </a:gradFill>
            <a:ln w="1700" cap="flat">
              <a:solidFill>
                <a:srgbClr val="46A000"/>
              </a:solidFill>
              <a:round/>
            </a:ln>
          </p:spPr>
        </p:sp>
        <p:sp>
          <p:nvSpPr>
            <p:cNvPr id="210" name="shape210"/>
            <p:cNvSpPr/>
            <p:nvPr/>
          </p:nvSpPr>
          <p:spPr>
            <a:xfrm>
              <a:off x="5010764" y="4115968"/>
              <a:ext cx="34000" cy="34000"/>
            </a:xfrm>
            <a:custGeom>
              <a:avLst/>
              <a:gdLst/>
              <a:ahLst/>
              <a:cxnLst/>
              <a:pathLst>
                <a:path w="34000" h="34000">
                  <a:moveTo>
                    <a:pt x="6800" y="17000"/>
                  </a:moveTo>
                  <a:lnTo>
                    <a:pt x="27200" y="17000"/>
                  </a:lnTo>
                </a:path>
              </a:pathLst>
            </a:custGeom>
            <a:ln w="1700" cap="flat">
              <a:solidFill>
                <a:srgbClr val="46A000"/>
              </a:solidFill>
              <a:round/>
            </a:ln>
          </p:spPr>
        </p:sp>
        <p:sp>
          <p:nvSpPr>
            <p:cNvPr id="211" name="shape211"/>
            <p:cNvSpPr/>
            <p:nvPr/>
          </p:nvSpPr>
          <p:spPr>
            <a:xfrm>
              <a:off x="8337268" y="3275430"/>
              <a:ext cx="34000" cy="34000"/>
            </a:xfrm>
            <a:custGeom>
              <a:avLst/>
              <a:gdLst/>
              <a:ahLst/>
              <a:cxnLst/>
              <a:pathLst>
                <a:path w="34000" h="34000">
                  <a:moveTo>
                    <a:pt x="34000" y="17000"/>
                  </a:moveTo>
                  <a:cubicBezTo>
                    <a:pt x="34000" y="26389"/>
                    <a:pt x="26389" y="34000"/>
                    <a:pt x="17000" y="34000"/>
                  </a:cubicBezTo>
                  <a:cubicBezTo>
                    <a:pt x="7611" y="34000"/>
                    <a:pt x="0" y="26389"/>
                    <a:pt x="0" y="17000"/>
                  </a:cubicBezTo>
                  <a:cubicBezTo>
                    <a:pt x="0" y="7611"/>
                    <a:pt x="7611" y="0"/>
                    <a:pt x="17000" y="0"/>
                  </a:cubicBezTo>
                  <a:cubicBezTo>
                    <a:pt x="26389" y="0"/>
                    <a:pt x="34000" y="7611"/>
                    <a:pt x="34000" y="17000"/>
                  </a:cubicBezTo>
                  <a:close/>
                </a:path>
              </a:pathLst>
            </a:custGeom>
            <a:gradFill>
              <a:gsLst>
                <a:gs pos="0">
                  <a:srgbClr val="FFFFFF"/>
                </a:gs>
                <a:gs pos="25000">
                  <a:srgbClr val="F0F5F0"/>
                </a:gs>
                <a:gs pos="75000">
                  <a:srgbClr val="E1EBE1"/>
                </a:gs>
                <a:gs pos="100000">
                  <a:srgbClr val="C8D7C8"/>
                </a:gs>
              </a:gsLst>
              <a:lin ang="5400000" scaled="0"/>
            </a:gradFill>
            <a:ln w="1700" cap="flat">
              <a:solidFill>
                <a:srgbClr val="46A000"/>
              </a:solidFill>
              <a:round/>
            </a:ln>
          </p:spPr>
        </p:sp>
        <p:sp>
          <p:nvSpPr>
            <p:cNvPr id="212" name="shape212"/>
            <p:cNvSpPr/>
            <p:nvPr/>
          </p:nvSpPr>
          <p:spPr>
            <a:xfrm>
              <a:off x="8337268" y="3275430"/>
              <a:ext cx="34000" cy="34000"/>
            </a:xfrm>
            <a:custGeom>
              <a:avLst/>
              <a:gdLst/>
              <a:ahLst/>
              <a:cxnLst/>
              <a:pathLst>
                <a:path w="34000" h="34000">
                  <a:moveTo>
                    <a:pt x="6800" y="17000"/>
                  </a:moveTo>
                  <a:lnTo>
                    <a:pt x="27200" y="17000"/>
                  </a:lnTo>
                </a:path>
              </a:pathLst>
            </a:custGeom>
            <a:ln w="1700" cap="flat">
              <a:solidFill>
                <a:srgbClr val="46A000"/>
              </a:solidFill>
              <a:round/>
            </a:ln>
          </p:spPr>
        </p:sp>
      </p:grpSp>
      <p:sp>
        <p:nvSpPr>
          <p:cNvPr id="5" name="SubTopic"/>
          <p:cNvSpPr/>
          <p:nvPr/>
        </p:nvSpPr>
        <p:spPr>
          <a:xfrm>
            <a:off x="174650" y="4303688"/>
            <a:ext cx="6253480" cy="235585"/>
          </a:xfrm>
          <a:custGeom>
            <a:avLst/>
            <a:gdLst>
              <a:gd name="rtl" fmla="*/ 31620 w 4889880"/>
              <a:gd name="rtt" fmla="*/ 11730 h 133280"/>
              <a:gd name="rtr" fmla="*/ 4856900 w 4889880"/>
              <a:gd name="rtb" fmla="*/ 117810 h 133280"/>
            </a:gdLst>
            <a:ahLst/>
            <a:cxnLst/>
            <a:rect l="rtl" t="rtt" r="rtr" b="rtb"/>
            <a:pathLst>
              <a:path w="4889880" h="133280">
                <a:moveTo>
                  <a:pt x="0" y="0"/>
                </a:moveTo>
                <a:lnTo>
                  <a:pt x="4889880" y="0"/>
                </a:lnTo>
                <a:lnTo>
                  <a:pt x="4889880" y="133280"/>
                </a:lnTo>
                <a:lnTo>
                  <a:pt x="0" y="133280"/>
                </a:lnTo>
                <a:lnTo>
                  <a:pt x="0" y="0"/>
                </a:lnTo>
                <a:close/>
              </a:path>
            </a:pathLst>
          </a:custGeom>
          <a:noFill/>
          <a:ln w="10200" cap="flat">
            <a:solidFill>
              <a:srgbClr val="918EDD"/>
            </a:solidFill>
            <a:round/>
          </a:ln>
        </p:spPr>
        <p:txBody>
          <a:bodyPr wrap="square" lIns="0" tIns="0" rIns="0" bIns="22500" rtlCol="0" anchor="ctr"/>
          <a:p>
            <a:pPr algn="ctr" fontAlgn="auto">
              <a:lnSpc>
                <a:spcPct val="100000"/>
              </a:lnSpc>
            </a:pPr>
            <a:r>
              <a:rPr sz="800" b="1">
                <a:solidFill>
                  <a:srgbClr val="303030"/>
                </a:solidFill>
                <a:latin typeface="微软雅黑" panose="020B0503020204020204" charset="-122"/>
              </a:rPr>
              <a:t>2019ICCV--Self-similarity Grouping A Simple Unsupervised Cross Domain Adaptation Approach for Person Re-identification</a:t>
            </a:r>
            <a:endParaRPr sz="800" b="1">
              <a:solidFill>
                <a:srgbClr val="303030"/>
              </a:solidFill>
              <a:latin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73C47ACF-8227-4572-A8CE-2692C7265869}" type="slidenum">
              <a:rPr lang="zh-CN" altLang="en-US" smtClean="0"/>
            </a:fld>
            <a:endParaRPr lang="zh-CN" altLang="en-US"/>
          </a:p>
        </p:txBody>
      </p:sp>
      <p:sp>
        <p:nvSpPr>
          <p:cNvPr id="13" name="任意多边形 12"/>
          <p:cNvSpPr/>
          <p:nvPr/>
        </p:nvSpPr>
        <p:spPr>
          <a:xfrm>
            <a:off x="652780" y="925195"/>
            <a:ext cx="10259060" cy="100330"/>
          </a:xfrm>
          <a:custGeom>
            <a:avLst/>
            <a:gdLst>
              <a:gd name="A1" fmla="val 585"/>
              <a:gd name="A3" fmla="val 0"/>
              <a:gd name="G0" fmla="+- A1 0 0"/>
            </a:gdLst>
            <a:ahLst/>
            <a:cxnLst/>
            <a:pathLst>
              <a:path w="1000" h="1000" stroke="0">
                <a:moveTo>
                  <a:pt x="0" y="0"/>
                </a:moveTo>
                <a:lnTo>
                  <a:pt x="585" y="0"/>
                </a:lnTo>
                <a:lnTo>
                  <a:pt x="585" y="1000"/>
                </a:lnTo>
                <a:lnTo>
                  <a:pt x="0" y="1000"/>
                </a:lnTo>
                <a:close/>
              </a:path>
              <a:path w="1000" h="1000">
                <a:moveTo>
                  <a:pt x="0" y="0"/>
                </a:moveTo>
                <a:lnTo>
                  <a:pt x="1000" y="0"/>
                </a:lnTo>
              </a:path>
            </a:pathLst>
          </a:custGeom>
          <a:solidFill>
            <a:srgbClr val="CC0000"/>
          </a:solidFill>
          <a:ln w="9525" cap="flat" cmpd="sng">
            <a:solidFill>
              <a:srgbClr val="CC0000"/>
            </a:solidFill>
            <a:prstDash val="solid"/>
            <a:bevel/>
            <a:headEnd type="none" w="med" len="med"/>
            <a:tailEnd type="none" w="med" len="med"/>
          </a:ln>
        </p:spPr>
        <p:txBody>
          <a:bodyPr/>
          <a:p>
            <a:pPr algn="l"/>
            <a:endParaRPr b="0">
              <a:solidFill>
                <a:srgbClr val="000000"/>
              </a:solidFill>
              <a:latin typeface="Times New Roman" panose="02020603050405020304" charset="0"/>
            </a:endParaRPr>
          </a:p>
        </p:txBody>
      </p:sp>
      <p:sp>
        <p:nvSpPr>
          <p:cNvPr id="15" name="文本框 14"/>
          <p:cNvSpPr txBox="1"/>
          <p:nvPr/>
        </p:nvSpPr>
        <p:spPr>
          <a:xfrm>
            <a:off x="652780" y="318770"/>
            <a:ext cx="9979025" cy="706755"/>
          </a:xfrm>
          <a:prstGeom prst="rect">
            <a:avLst/>
          </a:prstGeom>
          <a:noFill/>
        </p:spPr>
        <p:txBody>
          <a:bodyPr wrap="square" rtlCol="0">
            <a:spAutoFit/>
          </a:bodyPr>
          <a:p>
            <a:r>
              <a:rPr lang="en-US" altLang="zh-CN" sz="4000" dirty="0">
                <a:solidFill>
                  <a:srgbClr val="FF0000"/>
                </a:solidFill>
                <a:sym typeface="+mn-ea"/>
              </a:rPr>
              <a:t>Papers</a:t>
            </a:r>
            <a:r>
              <a:rPr lang="en-US" altLang="zh-CN" sz="4000" dirty="0">
                <a:solidFill>
                  <a:srgbClr val="FF0000"/>
                </a:solidFill>
                <a:latin typeface="微软雅黑" panose="020B0503020204020204" charset="-122"/>
                <a:ea typeface="微软雅黑" panose="020B0503020204020204" charset="-122"/>
                <a:sym typeface="Arial" panose="020B0604020202020204" pitchFamily="34" charset="0"/>
              </a:rPr>
              <a:t> </a:t>
            </a:r>
            <a:endParaRPr lang="en-US" altLang="zh-CN" sz="4000" b="1" dirty="0">
              <a:solidFill>
                <a:srgbClr val="FF0000"/>
              </a:solidFill>
              <a:latin typeface="微软雅黑" panose="020B0503020204020204" charset="-122"/>
              <a:ea typeface="微软雅黑" panose="020B0503020204020204" charset="-122"/>
              <a:sym typeface="Arial" panose="020B0604020202020204" pitchFamily="34" charset="0"/>
            </a:endParaRPr>
          </a:p>
        </p:txBody>
      </p:sp>
      <p:sp>
        <p:nvSpPr>
          <p:cNvPr id="3" name="文本框 2"/>
          <p:cNvSpPr txBox="1"/>
          <p:nvPr/>
        </p:nvSpPr>
        <p:spPr>
          <a:xfrm>
            <a:off x="629920" y="1219200"/>
            <a:ext cx="10109200" cy="368300"/>
          </a:xfrm>
          <a:prstGeom prst="rect">
            <a:avLst/>
          </a:prstGeom>
          <a:noFill/>
        </p:spPr>
        <p:txBody>
          <a:bodyPr wrap="square" rtlCol="0">
            <a:spAutoFit/>
          </a:bodyPr>
          <a:p>
            <a:r>
              <a:rPr b="1">
                <a:solidFill>
                  <a:srgbClr val="303030"/>
                </a:solidFill>
                <a:latin typeface="微软雅黑" panose="020B0503020204020204" charset="-122"/>
                <a:sym typeface="+mn-ea"/>
              </a:rPr>
              <a:t>2018ECCV--Beyond Part Models Person Retrieval with Refined Part Pooling</a:t>
            </a:r>
            <a:endParaRPr lang="zh-CN" altLang="en-US"/>
          </a:p>
        </p:txBody>
      </p:sp>
      <p:grpSp>
        <p:nvGrpSpPr>
          <p:cNvPr id="12" name="组合 11"/>
          <p:cNvGrpSpPr/>
          <p:nvPr/>
        </p:nvGrpSpPr>
        <p:grpSpPr>
          <a:xfrm>
            <a:off x="479022" y="1669817"/>
            <a:ext cx="11030753" cy="4893802"/>
            <a:chOff x="580622" y="1171977"/>
            <a:chExt cx="11030753" cy="4893802"/>
          </a:xfrm>
        </p:grpSpPr>
        <p:sp>
          <p:nvSpPr>
            <p:cNvPr id="7" name="矩形 6"/>
            <p:cNvSpPr/>
            <p:nvPr/>
          </p:nvSpPr>
          <p:spPr>
            <a:xfrm>
              <a:off x="580622" y="1171977"/>
              <a:ext cx="11030753" cy="3070841"/>
            </a:xfrm>
            <a:prstGeom prst="rect">
              <a:avLst/>
            </a:prstGeom>
          </p:spPr>
          <p:txBody>
            <a:bodyPr wrap="square">
              <a:spAutoFit/>
            </a:bodyPr>
            <a:p>
              <a:pPr marL="285750" indent="-285750">
                <a:lnSpc>
                  <a:spcPct val="150000"/>
                </a:lnSpc>
                <a:buFont typeface="Arial" panose="020B0604020202020204" pitchFamily="34" charset="0"/>
                <a:buChar char="•"/>
              </a:pPr>
              <a:r>
                <a:rPr lang="en-US" altLang="zh-CN" sz="2400" dirty="0">
                  <a:latin typeface="Arial" panose="020B0604020202020204" pitchFamily="34" charset="0"/>
                  <a:sym typeface="Arial" panose="020B0604020202020204" pitchFamily="34" charset="0"/>
                </a:rPr>
                <a:t>PCB: a uniform partition</a:t>
              </a:r>
              <a:endParaRPr lang="en-US" altLang="zh-CN" sz="2400" dirty="0">
                <a:latin typeface="Arial" panose="020B0604020202020204" pitchFamily="34" charset="0"/>
                <a:sym typeface="Arial" panose="020B0604020202020204" pitchFamily="34" charset="0"/>
              </a:endParaRPr>
            </a:p>
            <a:p>
              <a:pPr marL="285750" indent="-285750">
                <a:lnSpc>
                  <a:spcPct val="150000"/>
                </a:lnSpc>
                <a:buFont typeface="Arial" panose="020B0604020202020204" pitchFamily="34" charset="0"/>
                <a:buChar char="•"/>
              </a:pPr>
              <a:endParaRPr lang="en-US" altLang="zh-CN" sz="2800" dirty="0">
                <a:latin typeface="Arial" panose="020B0604020202020204" pitchFamily="34" charset="0"/>
                <a:sym typeface="Arial" panose="020B0604020202020204" pitchFamily="34" charset="0"/>
              </a:endParaRPr>
            </a:p>
            <a:p>
              <a:pPr marL="285750" indent="-285750">
                <a:lnSpc>
                  <a:spcPct val="150000"/>
                </a:lnSpc>
                <a:buFont typeface="Arial" panose="020B0604020202020204" pitchFamily="34" charset="0"/>
                <a:buChar char="•"/>
              </a:pPr>
              <a:endParaRPr lang="en-US" altLang="zh-CN" sz="2800" dirty="0">
                <a:latin typeface="Arial" panose="020B0604020202020204" pitchFamily="34" charset="0"/>
                <a:sym typeface="Arial" panose="020B0604020202020204" pitchFamily="34" charset="0"/>
              </a:endParaRPr>
            </a:p>
            <a:p>
              <a:pPr marL="285750" indent="-285750">
                <a:lnSpc>
                  <a:spcPct val="150000"/>
                </a:lnSpc>
                <a:buFont typeface="Arial" panose="020B0604020202020204" pitchFamily="34" charset="0"/>
                <a:buChar char="•"/>
              </a:pPr>
              <a:endParaRPr lang="en-US" altLang="zh-CN" sz="2800" dirty="0">
                <a:latin typeface="Arial" panose="020B0604020202020204" pitchFamily="34" charset="0"/>
                <a:sym typeface="Arial" panose="020B0604020202020204" pitchFamily="34" charset="0"/>
              </a:endParaRPr>
            </a:p>
            <a:p>
              <a:pPr marL="285750" indent="-285750">
                <a:lnSpc>
                  <a:spcPct val="150000"/>
                </a:lnSpc>
                <a:buFont typeface="Arial" panose="020B0604020202020204" pitchFamily="34" charset="0"/>
                <a:buChar char="•"/>
              </a:pPr>
              <a:r>
                <a:rPr lang="en-US" altLang="zh-CN" sz="2400" dirty="0">
                  <a:latin typeface="Arial" panose="020B0604020202020204" pitchFamily="34" charset="0"/>
                  <a:sym typeface="Arial" panose="020B0604020202020204" pitchFamily="34" charset="0"/>
                </a:rPr>
                <a:t>RPP: refined part pooling to correct within-part inconsistency</a:t>
              </a:r>
              <a:endParaRPr lang="en-US" altLang="zh-CN" sz="2000" dirty="0">
                <a:latin typeface="Arial" panose="020B0604020202020204" pitchFamily="34" charset="0"/>
                <a:sym typeface="Arial" panose="020B0604020202020204" pitchFamily="34" charset="0"/>
              </a:endParaRPr>
            </a:p>
          </p:txBody>
        </p:sp>
        <p:pic>
          <p:nvPicPr>
            <p:cNvPr id="5" name="图片 4"/>
            <p:cNvPicPr>
              <a:picLocks noChangeAspect="1"/>
            </p:cNvPicPr>
            <p:nvPr/>
          </p:nvPicPr>
          <p:blipFill>
            <a:blip r:embed="rId1"/>
            <a:stretch>
              <a:fillRect/>
            </a:stretch>
          </p:blipFill>
          <p:spPr>
            <a:xfrm>
              <a:off x="2949387" y="1752600"/>
              <a:ext cx="6293222" cy="1676400"/>
            </a:xfrm>
            <a:prstGeom prst="rect">
              <a:avLst/>
            </a:prstGeom>
          </p:spPr>
        </p:pic>
        <p:pic>
          <p:nvPicPr>
            <p:cNvPr id="9" name="图片 8"/>
            <p:cNvPicPr>
              <a:picLocks noChangeAspect="1"/>
            </p:cNvPicPr>
            <p:nvPr/>
          </p:nvPicPr>
          <p:blipFill>
            <a:blip r:embed="rId2"/>
            <a:stretch>
              <a:fillRect/>
            </a:stretch>
          </p:blipFill>
          <p:spPr>
            <a:xfrm>
              <a:off x="5501265" y="4331500"/>
              <a:ext cx="5314950" cy="1676400"/>
            </a:xfrm>
            <a:prstGeom prst="rect">
              <a:avLst/>
            </a:prstGeom>
          </p:spPr>
        </p:pic>
        <p:pic>
          <p:nvPicPr>
            <p:cNvPr id="4" name="图片 3"/>
            <p:cNvPicPr>
              <a:picLocks noChangeAspect="1"/>
            </p:cNvPicPr>
            <p:nvPr/>
          </p:nvPicPr>
          <p:blipFill>
            <a:blip r:embed="rId3"/>
            <a:stretch>
              <a:fillRect/>
            </a:stretch>
          </p:blipFill>
          <p:spPr>
            <a:xfrm>
              <a:off x="1375785" y="4273622"/>
              <a:ext cx="3147203" cy="1792157"/>
            </a:xfrm>
            <a:prstGeom prst="rect">
              <a:avLst/>
            </a:prstGeom>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73C47ACF-8227-4572-A8CE-2692C7265869}" type="slidenum">
              <a:rPr lang="zh-CN" altLang="en-US" smtClean="0"/>
            </a:fld>
            <a:endParaRPr lang="zh-CN" altLang="en-US"/>
          </a:p>
        </p:txBody>
      </p:sp>
      <p:sp>
        <p:nvSpPr>
          <p:cNvPr id="13" name="任意多边形 12"/>
          <p:cNvSpPr/>
          <p:nvPr/>
        </p:nvSpPr>
        <p:spPr>
          <a:xfrm>
            <a:off x="652780" y="925195"/>
            <a:ext cx="10259060" cy="100330"/>
          </a:xfrm>
          <a:custGeom>
            <a:avLst/>
            <a:gdLst>
              <a:gd name="A1" fmla="val 585"/>
              <a:gd name="A3" fmla="val 0"/>
              <a:gd name="G0" fmla="+- A1 0 0"/>
            </a:gdLst>
            <a:ahLst/>
            <a:cxnLst/>
            <a:pathLst>
              <a:path w="1000" h="1000" stroke="0">
                <a:moveTo>
                  <a:pt x="0" y="0"/>
                </a:moveTo>
                <a:lnTo>
                  <a:pt x="585" y="0"/>
                </a:lnTo>
                <a:lnTo>
                  <a:pt x="585" y="1000"/>
                </a:lnTo>
                <a:lnTo>
                  <a:pt x="0" y="1000"/>
                </a:lnTo>
                <a:close/>
              </a:path>
              <a:path w="1000" h="1000">
                <a:moveTo>
                  <a:pt x="0" y="0"/>
                </a:moveTo>
                <a:lnTo>
                  <a:pt x="1000" y="0"/>
                </a:lnTo>
              </a:path>
            </a:pathLst>
          </a:custGeom>
          <a:solidFill>
            <a:srgbClr val="CC0000"/>
          </a:solidFill>
          <a:ln w="9525" cap="flat" cmpd="sng">
            <a:solidFill>
              <a:srgbClr val="CC0000"/>
            </a:solidFill>
            <a:prstDash val="solid"/>
            <a:bevel/>
            <a:headEnd type="none" w="med" len="med"/>
            <a:tailEnd type="none" w="med" len="med"/>
          </a:ln>
        </p:spPr>
        <p:txBody>
          <a:bodyPr/>
          <a:p>
            <a:pPr algn="l"/>
            <a:endParaRPr b="0">
              <a:solidFill>
                <a:srgbClr val="000000"/>
              </a:solidFill>
              <a:latin typeface="Times New Roman" panose="02020603050405020304" charset="0"/>
            </a:endParaRPr>
          </a:p>
        </p:txBody>
      </p:sp>
      <p:sp>
        <p:nvSpPr>
          <p:cNvPr id="15" name="文本框 14"/>
          <p:cNvSpPr txBox="1"/>
          <p:nvPr/>
        </p:nvSpPr>
        <p:spPr>
          <a:xfrm>
            <a:off x="652780" y="318770"/>
            <a:ext cx="9979025" cy="706755"/>
          </a:xfrm>
          <a:prstGeom prst="rect">
            <a:avLst/>
          </a:prstGeom>
          <a:noFill/>
        </p:spPr>
        <p:txBody>
          <a:bodyPr wrap="square" rtlCol="0">
            <a:spAutoFit/>
          </a:bodyPr>
          <a:p>
            <a:r>
              <a:rPr lang="en-US" altLang="zh-CN" sz="4000" dirty="0">
                <a:solidFill>
                  <a:srgbClr val="FF0000"/>
                </a:solidFill>
                <a:sym typeface="+mn-ea"/>
              </a:rPr>
              <a:t>Papers</a:t>
            </a:r>
            <a:r>
              <a:rPr lang="en-US" altLang="zh-CN" sz="4000" dirty="0">
                <a:solidFill>
                  <a:srgbClr val="FF0000"/>
                </a:solidFill>
                <a:latin typeface="微软雅黑" panose="020B0503020204020204" charset="-122"/>
                <a:ea typeface="微软雅黑" panose="020B0503020204020204" charset="-122"/>
                <a:sym typeface="Arial" panose="020B0604020202020204" pitchFamily="34" charset="0"/>
              </a:rPr>
              <a:t> </a:t>
            </a:r>
            <a:endParaRPr lang="en-US" altLang="zh-CN" sz="4000" b="1" dirty="0">
              <a:solidFill>
                <a:srgbClr val="FF0000"/>
              </a:solidFill>
              <a:latin typeface="微软雅黑" panose="020B0503020204020204" charset="-122"/>
              <a:ea typeface="微软雅黑" panose="020B0503020204020204" charset="-122"/>
              <a:sym typeface="Arial" panose="020B0604020202020204" pitchFamily="34" charset="0"/>
            </a:endParaRPr>
          </a:p>
        </p:txBody>
      </p:sp>
      <p:sp>
        <p:nvSpPr>
          <p:cNvPr id="3" name="文本框 2"/>
          <p:cNvSpPr txBox="1"/>
          <p:nvPr/>
        </p:nvSpPr>
        <p:spPr>
          <a:xfrm>
            <a:off x="629920" y="1219200"/>
            <a:ext cx="10109200" cy="368300"/>
          </a:xfrm>
          <a:prstGeom prst="rect">
            <a:avLst/>
          </a:prstGeom>
          <a:noFill/>
        </p:spPr>
        <p:txBody>
          <a:bodyPr wrap="square" rtlCol="0">
            <a:spAutoFit/>
          </a:bodyPr>
          <a:p>
            <a:r>
              <a:rPr b="1">
                <a:solidFill>
                  <a:srgbClr val="303030"/>
                </a:solidFill>
                <a:latin typeface="微软雅黑" panose="020B0503020204020204" charset="-122"/>
                <a:sym typeface="+mn-ea"/>
              </a:rPr>
              <a:t>2018ECCV--Beyond Part Models Person Retrieval with Refined Part Pooling</a:t>
            </a:r>
            <a:endParaRPr lang="zh-CN" altLang="en-US"/>
          </a:p>
        </p:txBody>
      </p:sp>
      <p:pic>
        <p:nvPicPr>
          <p:cNvPr id="4" name="图片 3"/>
          <p:cNvPicPr>
            <a:picLocks noChangeAspect="1"/>
          </p:cNvPicPr>
          <p:nvPr/>
        </p:nvPicPr>
        <p:blipFill>
          <a:blip r:embed="rId1"/>
          <a:stretch>
            <a:fillRect/>
          </a:stretch>
        </p:blipFill>
        <p:spPr>
          <a:xfrm>
            <a:off x="6186805" y="2072640"/>
            <a:ext cx="5724525" cy="2571115"/>
          </a:xfrm>
          <a:prstGeom prst="rect">
            <a:avLst/>
          </a:prstGeom>
        </p:spPr>
      </p:pic>
      <p:pic>
        <p:nvPicPr>
          <p:cNvPr id="5" name="图片 4"/>
          <p:cNvPicPr>
            <a:picLocks noChangeAspect="1"/>
          </p:cNvPicPr>
          <p:nvPr/>
        </p:nvPicPr>
        <p:blipFill>
          <a:blip r:embed="rId2"/>
          <a:stretch>
            <a:fillRect/>
          </a:stretch>
        </p:blipFill>
        <p:spPr>
          <a:xfrm>
            <a:off x="467360" y="2002155"/>
            <a:ext cx="5288915" cy="2853690"/>
          </a:xfrm>
          <a:prstGeom prst="rect">
            <a:avLst/>
          </a:prstGeom>
        </p:spPr>
      </p:pic>
      <p:sp>
        <p:nvSpPr>
          <p:cNvPr id="6" name="文本框 5"/>
          <p:cNvSpPr txBox="1"/>
          <p:nvPr/>
        </p:nvSpPr>
        <p:spPr>
          <a:xfrm>
            <a:off x="55880" y="5594350"/>
            <a:ext cx="12086590" cy="368300"/>
          </a:xfrm>
          <a:prstGeom prst="rect">
            <a:avLst/>
          </a:prstGeom>
          <a:noFill/>
        </p:spPr>
        <p:txBody>
          <a:bodyPr wrap="square" rtlCol="0">
            <a:spAutoFit/>
          </a:bodyPr>
          <a:p>
            <a:r>
              <a:rPr lang="zh-CN" altLang="en-US"/>
              <a:t>Impact of p. Rank-1 accuracy and mAP are compared.</a:t>
            </a:r>
            <a:r>
              <a:rPr lang="en-US" altLang="zh-CN"/>
              <a:t>C</a:t>
            </a:r>
            <a:r>
              <a:rPr lang="zh-CN" altLang="en-US"/>
              <a:t>ompare PCB both with and without the refined part pooling.</a:t>
            </a:r>
            <a:endParaRPr lang="zh-CN" altLang="en-US"/>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3.xml><?xml version="1.0" encoding="utf-8"?>
<p:tagLst xmlns:p="http://schemas.openxmlformats.org/presentationml/2006/main">
  <p:tag name="KSO_WM_UNIT_TABLE_BEAUTIFY" val="smartTable{3babd743-36de-417b-ac65-44b7699e1c55}"/>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7655</Words>
  <Application>WPS 演示</Application>
  <PresentationFormat>宽屏</PresentationFormat>
  <Paragraphs>566</Paragraphs>
  <Slides>22</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Arial</vt:lpstr>
      <vt:lpstr>宋体</vt:lpstr>
      <vt:lpstr>Wingdings</vt:lpstr>
      <vt:lpstr>微软雅黑</vt:lpstr>
      <vt:lpstr>Times New Roman</vt:lpstr>
      <vt:lpstr>Wingdings</vt:lpstr>
      <vt:lpstr>Book Antiqua</vt:lpstr>
      <vt:lpstr>Arial Unicode MS</vt:lpstr>
      <vt:lpstr>Office 主题​​</vt:lpstr>
      <vt:lpstr>Person ReID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Q &amp; A  TANKS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赵群</cp:lastModifiedBy>
  <cp:revision>46</cp:revision>
  <dcterms:created xsi:type="dcterms:W3CDTF">2019-06-19T02:08:00Z</dcterms:created>
  <dcterms:modified xsi:type="dcterms:W3CDTF">2019-11-30T04:38:33Z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