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4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. R." userId="187ccf51bb4995ec" providerId="LiveId" clId="{2E3D1E48-EBD6-47A1-9E48-1CBDB48548E7}"/>
    <pc:docChg chg="modMainMaster">
      <pc:chgData name="V. R." userId="187ccf51bb4995ec" providerId="LiveId" clId="{2E3D1E48-EBD6-47A1-9E48-1CBDB48548E7}" dt="2018-02-16T08:17:33.822" v="82" actId="1037"/>
      <pc:docMkLst>
        <pc:docMk/>
      </pc:docMkLst>
      <pc:sldMasterChg chg="addSp modSp">
        <pc:chgData name="V. R." userId="187ccf51bb4995ec" providerId="LiveId" clId="{2E3D1E48-EBD6-47A1-9E48-1CBDB48548E7}" dt="2018-02-16T08:17:33.822" v="82" actId="1037"/>
        <pc:sldMasterMkLst>
          <pc:docMk/>
          <pc:sldMasterMk cId="4085248614" sldId="2147483660"/>
        </pc:sldMasterMkLst>
        <pc:spChg chg="ord">
          <ac:chgData name="V. R." userId="187ccf51bb4995ec" providerId="LiveId" clId="{2E3D1E48-EBD6-47A1-9E48-1CBDB48548E7}" dt="2018-02-16T08:17:22.782" v="34" actId="167"/>
          <ac:spMkLst>
            <pc:docMk/>
            <pc:sldMasterMk cId="4085248614" sldId="2147483660"/>
            <ac:spMk id="18" creationId="{815AD966-4302-48E2-9828-B1F03FA0B06C}"/>
          </ac:spMkLst>
        </pc:spChg>
        <pc:spChg chg="add mod ord">
          <ac:chgData name="V. R." userId="187ccf51bb4995ec" providerId="LiveId" clId="{2E3D1E48-EBD6-47A1-9E48-1CBDB48548E7}" dt="2018-02-16T08:17:33.822" v="82" actId="1037"/>
          <ac:spMkLst>
            <pc:docMk/>
            <pc:sldMasterMk cId="4085248614" sldId="2147483660"/>
            <ac:spMk id="20" creationId="{C2043553-3B14-472E-B596-C069E0028D39}"/>
          </ac:spMkLst>
        </pc:spChg>
      </pc:sldMasterChg>
    </pc:docChg>
  </pc:docChgLst>
  <pc:docChgLst>
    <pc:chgData name="V. R." userId="187ccf51bb4995ec" providerId="LiveId" clId="{E123EF9A-9C64-41D8-AAD8-DF4E57A6BD4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15.02.2019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1048624"/>
            <a:ext cx="8964488" cy="131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14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3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400" b="1" cap="all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xmlns="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DA9CA7-F8C9-483E-B140-3539B3573F9B}"/>
              </a:ext>
            </a:extLst>
          </p:cNvPr>
          <p:cNvSpPr txBox="1"/>
          <p:nvPr userDrawn="1"/>
        </p:nvSpPr>
        <p:spPr>
          <a:xfrm>
            <a:off x="1929191" y="2972575"/>
            <a:ext cx="524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 Black" panose="020B0A04020102020204" pitchFamily="34" charset="0"/>
              </a:rPr>
              <a:t>Учебно-исследовательская </a:t>
            </a:r>
            <a:r>
              <a:rPr lang="ru-RU" sz="1600" dirty="0">
                <a:latin typeface="Arial Black" panose="020B0A04020102020204" pitchFamily="34" charset="0"/>
              </a:rPr>
              <a:t>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</a:t>
            </a:r>
            <a:r>
              <a:rPr lang="ru-RU" sz="1600" dirty="0" smtClean="0"/>
              <a:t>2019</a:t>
            </a:r>
            <a:endParaRPr lang="ru-RU" sz="16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023563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369115" y="66517"/>
            <a:ext cx="85987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 РОССИЙСКОЙ  ФЕДЕРАЦИИ</a:t>
            </a:r>
          </a:p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1048624"/>
            <a:ext cx="8964488" cy="131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14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3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400" b="1" cap="all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xmlns="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19484018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DA9CA7-F8C9-483E-B140-3539B3573F9B}"/>
              </a:ext>
            </a:extLst>
          </p:cNvPr>
          <p:cNvSpPr txBox="1"/>
          <p:nvPr userDrawn="1"/>
        </p:nvSpPr>
        <p:spPr>
          <a:xfrm>
            <a:off x="2026258" y="2972575"/>
            <a:ext cx="5270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 Black" panose="020B0A04020102020204" pitchFamily="34" charset="0"/>
              </a:rPr>
              <a:t>Научно-исследовательская </a:t>
            </a:r>
            <a:r>
              <a:rPr lang="ru-RU" sz="1600" dirty="0">
                <a:latin typeface="Arial Black" panose="020B0A04020102020204" pitchFamily="34" charset="0"/>
              </a:rPr>
              <a:t>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</a:t>
            </a:r>
            <a:r>
              <a:rPr lang="ru-RU" sz="1600" dirty="0" smtClean="0"/>
              <a:t>2019</a:t>
            </a:r>
            <a:endParaRPr lang="ru-RU" sz="16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023563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369115" y="66517"/>
            <a:ext cx="85987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 РОССИЙСКОЙ  ФЕДЕРАЦИИ</a:t>
            </a:r>
          </a:p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2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1048624"/>
            <a:ext cx="8964488" cy="131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14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3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14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400" b="1" cap="all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sz="1200" b="1" cap="all" dirty="0">
                <a:latin typeface="Arial" panose="020B0604020202020204" pitchFamily="34" charset="0"/>
                <a:cs typeface="Arial" panose="020B0604020202020204" pitchFamily="34" charset="0"/>
              </a:rPr>
              <a:t>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xmlns="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21963119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DA9CA7-F8C9-483E-B140-3539B3573F9B}"/>
              </a:ext>
            </a:extLst>
          </p:cNvPr>
          <p:cNvSpPr txBox="1"/>
          <p:nvPr userDrawn="1"/>
        </p:nvSpPr>
        <p:spPr>
          <a:xfrm>
            <a:off x="1815769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Arial Black" panose="020B0A04020102020204" pitchFamily="34" charset="0"/>
              </a:rPr>
              <a:t>Выпускная квалификационная </a:t>
            </a:r>
            <a:r>
              <a:rPr lang="ru-RU" sz="1600" dirty="0">
                <a:latin typeface="Arial Black" panose="020B0A04020102020204" pitchFamily="34" charset="0"/>
              </a:rPr>
              <a:t>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</a:t>
            </a:r>
            <a:r>
              <a:rPr lang="ru-RU" sz="1600" dirty="0" smtClean="0"/>
              <a:t>2019</a:t>
            </a:r>
            <a:endParaRPr lang="ru-RU" sz="16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023563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369115" y="66517"/>
            <a:ext cx="85987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МИНИСТЕРСТВО НАУКИ И ВЫСШЕГО ОБРАЗОВАНИЯ  РОССИЙСКОЙ  ФЕДЕРАЦИИ</a:t>
            </a:r>
          </a:p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xmlns="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xmlns="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xmlns="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xmlns="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xmlns="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xmlns="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xmlns="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xmlns="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xmlns="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xmlns="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xmlns="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xmlns="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xmlns="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xmlns="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xmlns="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4" r:id="rId5"/>
    <p:sldLayoutId id="2147483668" r:id="rId6"/>
    <p:sldLayoutId id="2147483665" r:id="rId7"/>
    <p:sldLayoutId id="2147483666" r:id="rId8"/>
    <p:sldLayoutId id="214748366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527DBD-F420-4EFA-8A1D-AF46055A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Методические указания к подготовке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9FDF998-F326-477A-B9A1-3F6A5A31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4839918"/>
          </a:xfrm>
        </p:spPr>
        <p:txBody>
          <a:bodyPr>
            <a:normAutofit fontScale="62500" lnSpcReduction="20000"/>
          </a:bodyPr>
          <a:lstStyle/>
          <a:p>
            <a:r>
              <a:rPr lang="ru-RU" i="1" dirty="0"/>
              <a:t>Общие требования: минимум текста, максимум табличной и графической информации. </a:t>
            </a:r>
          </a:p>
          <a:p>
            <a:r>
              <a:rPr lang="ru-RU" i="1" dirty="0"/>
              <a:t>Преимущественно текстовыми могут оставаться только слайды «титульный лист», «реферат», «цель», «задачи», «заключение», «список литературы» и «апробация».</a:t>
            </a:r>
          </a:p>
          <a:p>
            <a:r>
              <a:rPr lang="ru-RU" i="1" dirty="0"/>
              <a:t>Везде, где не указано иное, желательно посвятить вопросу один слайд.</a:t>
            </a:r>
          </a:p>
          <a:p>
            <a:r>
              <a:rPr lang="ru-RU" i="1" dirty="0"/>
              <a:t>Общий объем презентации: 15-20 слайдов.</a:t>
            </a:r>
          </a:p>
          <a:p>
            <a:r>
              <a:rPr lang="ru-RU" i="1" dirty="0"/>
              <a:t>Речь (выступление): 7-10 минут. Во время выступления зачитывать полностью текстовые слайды не следует. Имеющееся время лучше потратить на объяснение слайдов, содержащих модели, диаграммы, результаты реализации. </a:t>
            </a:r>
          </a:p>
          <a:p>
            <a:r>
              <a:rPr lang="ru-RU" i="1" dirty="0"/>
              <a:t>При оформлении презентации следует использовать имеющиеся макеты слайдов (Слайды -</a:t>
            </a:r>
            <a:r>
              <a:rPr lang="en-US" i="1" dirty="0"/>
              <a:t>&gt;</a:t>
            </a:r>
            <a:r>
              <a:rPr lang="ru-RU" i="1" dirty="0"/>
              <a:t> Макет -</a:t>
            </a:r>
            <a:r>
              <a:rPr lang="en-US" i="1" dirty="0"/>
              <a:t>&gt;</a:t>
            </a:r>
            <a:r>
              <a:rPr lang="ru-RU" i="1" dirty="0"/>
              <a:t> </a:t>
            </a:r>
            <a:r>
              <a:rPr lang="en-US" i="1" dirty="0"/>
              <a:t>[</a:t>
            </a:r>
            <a:r>
              <a:rPr lang="ru-RU" i="1" dirty="0"/>
              <a:t>выбираем макет</a:t>
            </a:r>
            <a:r>
              <a:rPr lang="en-US" i="1" dirty="0"/>
              <a:t>]</a:t>
            </a:r>
            <a:r>
              <a:rPr lang="ru-RU" i="1" dirty="0"/>
              <a:t>)</a:t>
            </a:r>
            <a:endParaRPr lang="en-US" i="1" dirty="0"/>
          </a:p>
          <a:p>
            <a:r>
              <a:rPr lang="ru-RU" i="1" dirty="0">
                <a:solidFill>
                  <a:srgbClr val="92D050"/>
                </a:solidFill>
              </a:rPr>
              <a:t>Зеленый текст – то, что требуется заменить</a:t>
            </a:r>
            <a:endParaRPr lang="ru-RU" i="1" dirty="0"/>
          </a:p>
          <a:p>
            <a:r>
              <a:rPr lang="ru-RU" i="1" dirty="0"/>
              <a:t>Презентация также должна быть распечатана в качестве раздаточного материала в количестве 5 экземпляров</a:t>
            </a:r>
            <a:r>
              <a:rPr lang="ru-RU" i="1" dirty="0" smtClean="0"/>
              <a:t>.</a:t>
            </a:r>
          </a:p>
          <a:p>
            <a:r>
              <a:rPr lang="ru-RU" i="1" dirty="0" smtClean="0"/>
              <a:t>Предусмотрены 3 шаблона </a:t>
            </a:r>
            <a:r>
              <a:rPr lang="ru-RU" i="1" smtClean="0"/>
              <a:t>титульных слайдов: УИР, НИР, ВКР</a:t>
            </a:r>
            <a:endParaRPr lang="en-US" i="1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C2D55BF-4B31-482A-B074-0F934A63E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14709B5B-479C-49BA-BE13-FDE6A2B0C715}"/>
              </a:ext>
            </a:extLst>
          </p:cNvPr>
          <p:cNvSpPr txBox="1">
            <a:spLocks/>
          </p:cNvSpPr>
          <p:nvPr/>
        </p:nvSpPr>
        <p:spPr>
          <a:xfrm>
            <a:off x="1384491" y="5882869"/>
            <a:ext cx="6427582" cy="432048"/>
          </a:xfrm>
          <a:prstGeom prst="rect">
            <a:avLst/>
          </a:prstGeom>
        </p:spPr>
        <p:txBody>
          <a:bodyPr/>
          <a:lstStyle/>
          <a:p>
            <a:pPr defTabSz="449263" eaLnBrk="0" fontAlgn="base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2000" kern="0" dirty="0">
                <a:solidFill>
                  <a:srgbClr val="FF0000"/>
                </a:solidFill>
                <a:sym typeface="Arial" pitchFamily="34" charset="0"/>
              </a:rPr>
              <a:t>Служебный слайд. В итоговую презентацию НЕ включать</a:t>
            </a:r>
          </a:p>
        </p:txBody>
      </p:sp>
    </p:spTree>
    <p:extLst>
      <p:ext uri="{BB962C8B-B14F-4D97-AF65-F5344CB8AC3E}">
        <p14:creationId xmlns:p14="http://schemas.microsoft.com/office/powerpoint/2010/main" val="44113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92D050"/>
                </a:solidFill>
              </a:rPr>
              <a:t>Результаты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13B1AE-48EE-42FA-8989-E3E8AEFB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rgbClr val="92D050"/>
                </a:solidFill>
              </a:rPr>
              <a:t>Ответ на вопрос - КАК система будет устроена, как она будет выполнять функции, выявленные на этапе моделирования. </a:t>
            </a:r>
          </a:p>
          <a:p>
            <a:r>
              <a:rPr lang="ru-RU" sz="2000" dirty="0">
                <a:solidFill>
                  <a:srgbClr val="92D050"/>
                </a:solidFill>
              </a:rPr>
              <a:t>В </a:t>
            </a:r>
            <a:r>
              <a:rPr lang="ru-RU" sz="2000" dirty="0" err="1">
                <a:solidFill>
                  <a:srgbClr val="92D050"/>
                </a:solidFill>
              </a:rPr>
              <a:t>т.ч</a:t>
            </a:r>
            <a:r>
              <a:rPr lang="ru-RU" sz="2000" dirty="0">
                <a:solidFill>
                  <a:srgbClr val="92D050"/>
                </a:solidFill>
              </a:rPr>
              <a:t>. архитектура системы, диаграммы компонентов и классов, проектирование взаимодействия компонентов системы, модели баз данных, проектирование  интерфейса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1FC2D17C-2CCF-47AF-9964-17E9EB25CDC8}"/>
              </a:ext>
            </a:extLst>
          </p:cNvPr>
          <p:cNvSpPr txBox="1">
            <a:spLocks/>
          </p:cNvSpPr>
          <p:nvPr/>
        </p:nvSpPr>
        <p:spPr>
          <a:xfrm>
            <a:off x="3734186" y="5449050"/>
            <a:ext cx="1728192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z="2400" kern="0" dirty="0">
                <a:solidFill>
                  <a:srgbClr val="FF0000"/>
                </a:solidFill>
                <a:sym typeface="Arial" pitchFamily="34" charset="0"/>
              </a:rPr>
              <a:t>1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- 3 слайда</a:t>
            </a: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9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92D050"/>
                </a:solidFill>
              </a:rPr>
              <a:t>Результаты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2C92BAB-7D78-4BA9-A36B-A660F58C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rgbClr val="92D050"/>
                </a:solidFill>
              </a:rPr>
              <a:t>Обоснование и выбор инструментальных средств реализации (исп. платформы, фреймворки, библиотеки и т.п., если соответствующего выбора не выполнялось в анализе)</a:t>
            </a:r>
          </a:p>
          <a:p>
            <a:r>
              <a:rPr lang="ru-RU" sz="2000" dirty="0">
                <a:solidFill>
                  <a:srgbClr val="92D050"/>
                </a:solidFill>
              </a:rPr>
              <a:t>Описание основных сценариев использования</a:t>
            </a:r>
          </a:p>
          <a:p>
            <a:r>
              <a:rPr lang="ru-RU" sz="2000" dirty="0">
                <a:solidFill>
                  <a:srgbClr val="92D050"/>
                </a:solidFill>
              </a:rPr>
              <a:t>Скриншоты разработанного приложения</a:t>
            </a:r>
          </a:p>
          <a:p>
            <a:r>
              <a:rPr lang="ru-RU" sz="2000" dirty="0">
                <a:solidFill>
                  <a:srgbClr val="92D050"/>
                </a:solidFill>
              </a:rPr>
              <a:t>Сравнение полученной реализации с известными аналогами</a:t>
            </a:r>
          </a:p>
          <a:p>
            <a:r>
              <a:rPr lang="ru-RU" sz="2000" dirty="0">
                <a:solidFill>
                  <a:srgbClr val="92D050"/>
                </a:solidFill>
              </a:rPr>
              <a:t>Описание методики тестирования (в </a:t>
            </a:r>
            <a:r>
              <a:rPr lang="ru-RU" sz="2000" dirty="0" err="1">
                <a:solidFill>
                  <a:srgbClr val="92D050"/>
                </a:solidFill>
              </a:rPr>
              <a:t>т.ч</a:t>
            </a:r>
            <a:r>
              <a:rPr lang="ru-RU" sz="2000" dirty="0">
                <a:solidFill>
                  <a:srgbClr val="92D050"/>
                </a:solidFill>
              </a:rPr>
              <a:t>. тест-план, либо фрагменты), результаты тестирования в соответствии с методикой – в табличном виде, в виде графиков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EB6906E3-E097-4CF7-87D0-6D930550C773}"/>
              </a:ext>
            </a:extLst>
          </p:cNvPr>
          <p:cNvSpPr txBox="1">
            <a:spLocks/>
          </p:cNvSpPr>
          <p:nvPr/>
        </p:nvSpPr>
        <p:spPr>
          <a:xfrm>
            <a:off x="3734186" y="5449050"/>
            <a:ext cx="1728192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2 - </a:t>
            </a:r>
            <a:r>
              <a:rPr lang="ru-RU" sz="2400" kern="0" dirty="0">
                <a:solidFill>
                  <a:srgbClr val="FF0000"/>
                </a:solidFill>
                <a:sym typeface="Arial" pitchFamily="34" charset="0"/>
              </a:rPr>
              <a:t>4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слайда</a:t>
            </a: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470E8A-0BFF-40FC-AF15-C98AA81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234DA04-64EE-4D42-8E87-D1252CF2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err="1">
                <a:solidFill>
                  <a:srgbClr val="92D050"/>
                </a:solidFill>
              </a:rPr>
              <a:t>Попунктно</a:t>
            </a:r>
            <a:r>
              <a:rPr lang="ru-RU" sz="2000" dirty="0">
                <a:solidFill>
                  <a:srgbClr val="92D050"/>
                </a:solidFill>
              </a:rPr>
              <a:t> – полученные результаты: достигнутая цель и решенные задачи.</a:t>
            </a:r>
          </a:p>
          <a:p>
            <a:r>
              <a:rPr lang="ru-RU" sz="2000" dirty="0">
                <a:solidFill>
                  <a:srgbClr val="92D050"/>
                </a:solidFill>
              </a:rPr>
              <a:t>Множество решенных задач должно содержать результаты решения поставленных задач в качестве подмножества  - иными словами все поставленные задачи должны быть решены (либо дано объяснение, почему их решить не удалось или невозможно).</a:t>
            </a:r>
          </a:p>
          <a:p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CD75472-FE73-482B-BBF9-3BAD5BF4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4256C0AA-381F-4CD8-8272-9300CB29FF4F}"/>
              </a:ext>
            </a:extLst>
          </p:cNvPr>
          <p:cNvSpPr txBox="1">
            <a:spLocks/>
          </p:cNvSpPr>
          <p:nvPr/>
        </p:nvSpPr>
        <p:spPr>
          <a:xfrm>
            <a:off x="3734186" y="5449050"/>
            <a:ext cx="1728192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z="2400" kern="0" dirty="0">
                <a:solidFill>
                  <a:srgbClr val="FF0000"/>
                </a:solidFill>
                <a:sym typeface="Arial" pitchFamily="34" charset="0"/>
              </a:rPr>
              <a:t>1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- 2 слайда</a:t>
            </a: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4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073F24-EC6D-43D3-9B5C-77330BE4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BE0A13-EBBD-48DB-AF3F-8247DFA9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rgbClr val="92D050"/>
                </a:solidFill>
              </a:rPr>
              <a:t>На слайд выносятся основные использованные источники.</a:t>
            </a:r>
          </a:p>
          <a:p>
            <a:r>
              <a:rPr lang="ru-RU" sz="2000" dirty="0">
                <a:solidFill>
                  <a:srgbClr val="92D050"/>
                </a:solidFill>
              </a:rPr>
              <a:t>Студент должен быть готов ответить на вопросы: как и зачем был использован тот или иной источник.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92D050"/>
                </a:solidFill>
              </a:rPr>
              <a:t>Иванов В.В. … /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92D050"/>
                </a:solidFill>
              </a:rPr>
              <a:t>Петров П.П. … / …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986E03B-A1D1-49B5-9182-3A8C3716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AD49DCC9-927F-4E34-948F-EBC14E4F9690}"/>
              </a:ext>
            </a:extLst>
          </p:cNvPr>
          <p:cNvSpPr txBox="1">
            <a:spLocks/>
          </p:cNvSpPr>
          <p:nvPr/>
        </p:nvSpPr>
        <p:spPr>
          <a:xfrm>
            <a:off x="2190351" y="5464354"/>
            <a:ext cx="4763297" cy="64807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Обычно от 3-х до 10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392266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80CA07-1D16-4A41-9EF8-149DA7D7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Апробация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209459D-61F9-4B79-980B-0ECCD94E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rgbClr val="92D050"/>
                </a:solidFill>
              </a:rPr>
              <a:t>По теме работы опубликовано:</a:t>
            </a:r>
          </a:p>
          <a:p>
            <a:pPr lvl="1"/>
            <a:r>
              <a:rPr lang="ru-RU" sz="1600" dirty="0">
                <a:solidFill>
                  <a:srgbClr val="92D050"/>
                </a:solidFill>
              </a:rPr>
              <a:t>… статей в журналах рекомендованных ВАК</a:t>
            </a:r>
          </a:p>
          <a:p>
            <a:pPr lvl="1"/>
            <a:r>
              <a:rPr lang="ru-RU" sz="1600" dirty="0">
                <a:solidFill>
                  <a:srgbClr val="92D050"/>
                </a:solidFill>
              </a:rPr>
              <a:t>… статей в журналах, индексированных РИНЦ</a:t>
            </a:r>
          </a:p>
          <a:p>
            <a:pPr lvl="1"/>
            <a:r>
              <a:rPr lang="ru-RU" sz="1600" dirty="0">
                <a:solidFill>
                  <a:srgbClr val="92D050"/>
                </a:solidFill>
              </a:rPr>
              <a:t>… статей в журналах, индексированных SCOPUS, </a:t>
            </a:r>
            <a:r>
              <a:rPr lang="ru-RU" sz="1600" dirty="0" err="1">
                <a:solidFill>
                  <a:srgbClr val="92D050"/>
                </a:solidFill>
              </a:rPr>
              <a:t>Web</a:t>
            </a:r>
            <a:r>
              <a:rPr lang="ru-RU" sz="1600" dirty="0">
                <a:solidFill>
                  <a:srgbClr val="92D050"/>
                </a:solidFill>
              </a:rPr>
              <a:t> </a:t>
            </a:r>
            <a:r>
              <a:rPr lang="ru-RU" sz="1600" dirty="0" err="1">
                <a:solidFill>
                  <a:srgbClr val="92D050"/>
                </a:solidFill>
              </a:rPr>
              <a:t>of</a:t>
            </a:r>
            <a:r>
              <a:rPr lang="ru-RU" sz="1600" dirty="0">
                <a:solidFill>
                  <a:srgbClr val="92D050"/>
                </a:solidFill>
              </a:rPr>
              <a:t> </a:t>
            </a:r>
            <a:r>
              <a:rPr lang="ru-RU" sz="1600" dirty="0" err="1">
                <a:solidFill>
                  <a:srgbClr val="92D050"/>
                </a:solidFill>
              </a:rPr>
              <a:t>Science</a:t>
            </a:r>
            <a:r>
              <a:rPr lang="ru-RU" sz="1600" dirty="0">
                <a:solidFill>
                  <a:srgbClr val="92D050"/>
                </a:solidFill>
              </a:rPr>
              <a:t> …</a:t>
            </a:r>
          </a:p>
          <a:p>
            <a:r>
              <a:rPr lang="ru-RU" sz="2000" dirty="0">
                <a:solidFill>
                  <a:srgbClr val="92D050"/>
                </a:solidFill>
              </a:rPr>
              <a:t>Получены патенты, акты о внедрении ….</a:t>
            </a:r>
          </a:p>
          <a:p>
            <a:pPr lvl="1"/>
            <a:r>
              <a:rPr lang="ru-RU" sz="1600" dirty="0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7C36EC5-1543-4058-8B48-7393A8322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AD49DCC9-927F-4E34-948F-EBC14E4F9690}"/>
              </a:ext>
            </a:extLst>
          </p:cNvPr>
          <p:cNvSpPr txBox="1">
            <a:spLocks/>
          </p:cNvSpPr>
          <p:nvPr/>
        </p:nvSpPr>
        <p:spPr>
          <a:xfrm>
            <a:off x="2190351" y="5464354"/>
            <a:ext cx="4763297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z="2400" kern="0" dirty="0">
                <a:solidFill>
                  <a:srgbClr val="FF0000"/>
                </a:solidFill>
                <a:sym typeface="Arial" pitchFamily="34" charset="0"/>
              </a:rPr>
              <a:t>При наличии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к.т.н., доцент</a:t>
            </a:r>
          </a:p>
          <a:p>
            <a:r>
              <a:rPr lang="ru-RU" dirty="0"/>
              <a:t>Петров П.П.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Реферат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Количественные характеристики – структура работы, количество страниц, таблиц и рисунков, объём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D3BA13BB-4CF1-4A5E-96D5-95CFC42C2018}"/>
              </a:ext>
            </a:extLst>
          </p:cNvPr>
          <p:cNvSpPr txBox="1">
            <a:spLocks/>
          </p:cNvSpPr>
          <p:nvPr/>
        </p:nvSpPr>
        <p:spPr>
          <a:xfrm>
            <a:off x="3993124" y="5686444"/>
            <a:ext cx="1210316" cy="5173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1 слайд</a:t>
            </a:r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dirty="0"/>
              <a:t>Актуальность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7D350E-1B79-49AD-B3E8-A1014B66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92D050"/>
                </a:solidFill>
              </a:rPr>
              <a:t>Описание предметной области, указание на ключевые нерешенные проблемы, имеющие существенное значение в настоящее время. Краткая история вопроса, результаты сравнительного анализа существующих наработок, доказательство потребности в разработке (потенциальное влияние на данную и другие предметные области).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43906F34-FC1C-4028-A3AD-64C53522A3F2}"/>
              </a:ext>
            </a:extLst>
          </p:cNvPr>
          <p:cNvSpPr txBox="1">
            <a:spLocks/>
          </p:cNvSpPr>
          <p:nvPr/>
        </p:nvSpPr>
        <p:spPr>
          <a:xfrm>
            <a:off x="3734186" y="5628313"/>
            <a:ext cx="172819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1-2 слайда</a:t>
            </a: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5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ВКР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92D050"/>
                </a:solidFill>
              </a:rPr>
              <a:t>Приводится описание цели.</a:t>
            </a:r>
          </a:p>
          <a:p>
            <a:r>
              <a:rPr lang="ru-RU" sz="2000" dirty="0">
                <a:solidFill>
                  <a:srgbClr val="92D050"/>
                </a:solidFill>
              </a:rPr>
              <a:t>Работа может преследовать несколько целей (как независимых, так и взаимосвязанных). </a:t>
            </a:r>
          </a:p>
          <a:p>
            <a:r>
              <a:rPr lang="ru-RU" sz="2000" dirty="0">
                <a:solidFill>
                  <a:srgbClr val="92D050"/>
                </a:solidFill>
              </a:rPr>
              <a:t>Обычно целей не больше 3-х. </a:t>
            </a:r>
          </a:p>
          <a:p>
            <a:r>
              <a:rPr lang="ru-RU" sz="2000" dirty="0">
                <a:solidFill>
                  <a:srgbClr val="92D050"/>
                </a:solidFill>
              </a:rPr>
              <a:t>Следует описать все цели. </a:t>
            </a:r>
          </a:p>
          <a:p>
            <a:r>
              <a:rPr lang="ru-RU" sz="2000" dirty="0">
                <a:solidFill>
                  <a:srgbClr val="92D050"/>
                </a:solidFill>
              </a:rPr>
              <a:t>Цель – это, как правило, некоторый конкретный результат, которого хочется достичь. </a:t>
            </a:r>
          </a:p>
          <a:p>
            <a:r>
              <a:rPr lang="ru-RU" sz="2000" dirty="0">
                <a:solidFill>
                  <a:srgbClr val="92D050"/>
                </a:solidFill>
              </a:rPr>
              <a:t>Нередко, актуальность работы объясняет мотивацию, предпосылки, из которых вытекают цели.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83ADA455-26B1-4730-88D4-E6FF849843EE}"/>
              </a:ext>
            </a:extLst>
          </p:cNvPr>
          <p:cNvSpPr txBox="1">
            <a:spLocks/>
          </p:cNvSpPr>
          <p:nvPr/>
        </p:nvSpPr>
        <p:spPr>
          <a:xfrm>
            <a:off x="3993124" y="5686444"/>
            <a:ext cx="1210316" cy="5173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1 слайд</a:t>
            </a:r>
          </a:p>
        </p:txBody>
      </p:sp>
    </p:spTree>
    <p:extLst>
      <p:ext uri="{BB962C8B-B14F-4D97-AF65-F5344CB8AC3E}">
        <p14:creationId xmlns:p14="http://schemas.microsoft.com/office/powerpoint/2010/main" val="46820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86B86B-2E03-4E69-8B67-B032F26E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92D050"/>
                </a:solidFill>
              </a:rPr>
              <a:t>Результаты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AE41414-A40E-44EC-8934-8552EE0BC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rgbClr val="92D050"/>
                </a:solidFill>
              </a:rPr>
              <a:t>Анализ того, как озвученной цели можно достичь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98D9483-C3F0-4C92-8AEC-290F460D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A79FE5DF-3455-432E-9EFF-0CAAC8811A55}"/>
              </a:ext>
            </a:extLst>
          </p:cNvPr>
          <p:cNvSpPr txBox="1">
            <a:spLocks/>
          </p:cNvSpPr>
          <p:nvPr/>
        </p:nvSpPr>
        <p:spPr>
          <a:xfrm>
            <a:off x="3779912" y="5445224"/>
            <a:ext cx="1728192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1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- 3 слайд</a:t>
            </a: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4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 ВКР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92D050"/>
                </a:solidFill>
              </a:rPr>
              <a:t>По результатам анализа - сформулировать, какие задачи нужно решить, чтобы достичь заявленной цели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7A348EA1-4A1E-459F-BE44-5190153B3533}"/>
              </a:ext>
            </a:extLst>
          </p:cNvPr>
          <p:cNvSpPr txBox="1">
            <a:spLocks/>
          </p:cNvSpPr>
          <p:nvPr/>
        </p:nvSpPr>
        <p:spPr>
          <a:xfrm>
            <a:off x="3993124" y="5686444"/>
            <a:ext cx="1210316" cy="5173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1 слайд</a:t>
            </a:r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92D050"/>
                </a:solidFill>
              </a:rPr>
              <a:t>Результаты моделирования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07C90F9-5525-4510-83DB-99C62724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rgbClr val="92D050"/>
                </a:solidFill>
              </a:rPr>
              <a:t>Результаты моделирования предметной области и протекающих в ней процессов – ответ на вопрос, что нужно заложить в будущую систему, в </a:t>
            </a:r>
            <a:r>
              <a:rPr lang="ru-RU" sz="2000" dirty="0" err="1">
                <a:solidFill>
                  <a:srgbClr val="92D050"/>
                </a:solidFill>
              </a:rPr>
              <a:t>т.ч</a:t>
            </a:r>
            <a:r>
              <a:rPr lang="ru-RU" sz="2000" dirty="0">
                <a:solidFill>
                  <a:srgbClr val="92D050"/>
                </a:solidFill>
              </a:rPr>
              <a:t>. какие функции.</a:t>
            </a:r>
          </a:p>
          <a:p>
            <a:r>
              <a:rPr lang="ru-RU" sz="2000" dirty="0">
                <a:solidFill>
                  <a:srgbClr val="92D050"/>
                </a:solidFill>
              </a:rPr>
              <a:t>В </a:t>
            </a:r>
            <a:r>
              <a:rPr lang="ru-RU" sz="2000" dirty="0" err="1">
                <a:solidFill>
                  <a:srgbClr val="92D050"/>
                </a:solidFill>
              </a:rPr>
              <a:t>т.ч</a:t>
            </a:r>
            <a:r>
              <a:rPr lang="ru-RU" sz="2000" dirty="0">
                <a:solidFill>
                  <a:srgbClr val="92D050"/>
                </a:solidFill>
              </a:rPr>
              <a:t>. модели взаимодействия пользователей с системой, диаграммы </a:t>
            </a:r>
            <a:r>
              <a:rPr lang="ru-RU" sz="2000" dirty="0" err="1">
                <a:solidFill>
                  <a:srgbClr val="92D050"/>
                </a:solidFill>
              </a:rPr>
              <a:t>Use-Case</a:t>
            </a:r>
            <a:r>
              <a:rPr lang="ru-RU" sz="2000" dirty="0">
                <a:solidFill>
                  <a:srgbClr val="92D050"/>
                </a:solidFill>
              </a:rPr>
              <a:t>, схемы алгоритмов, IDEFX…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66DD8280-A2F7-43EB-9E84-F97D6F6C4369}"/>
              </a:ext>
            </a:extLst>
          </p:cNvPr>
          <p:cNvSpPr txBox="1">
            <a:spLocks/>
          </p:cNvSpPr>
          <p:nvPr/>
        </p:nvSpPr>
        <p:spPr>
          <a:xfrm>
            <a:off x="3734186" y="5449050"/>
            <a:ext cx="1728192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z="2400" kern="0" dirty="0">
                <a:solidFill>
                  <a:srgbClr val="FF0000"/>
                </a:solidFill>
                <a:sym typeface="Arial" pitchFamily="34" charset="0"/>
              </a:rPr>
              <a:t>1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- 3 слайда</a:t>
            </a: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92D050"/>
                </a:solidFill>
              </a:rPr>
              <a:t>Список требований к программной разработке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Системные, функциональные, пользовательские требования…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66DD8280-A2F7-43EB-9E84-F97D6F6C4369}"/>
              </a:ext>
            </a:extLst>
          </p:cNvPr>
          <p:cNvSpPr txBox="1">
            <a:spLocks/>
          </p:cNvSpPr>
          <p:nvPr/>
        </p:nvSpPr>
        <p:spPr>
          <a:xfrm>
            <a:off x="3734186" y="5449050"/>
            <a:ext cx="1728192" cy="64807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z="2400" kern="0" dirty="0">
                <a:solidFill>
                  <a:srgbClr val="FF0000"/>
                </a:solidFill>
                <a:sym typeface="Arial" pitchFamily="34" charset="0"/>
              </a:rPr>
              <a:t>1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 - 3 слайда</a:t>
            </a: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  <a:p>
            <a:pPr marL="0" marR="0" lvl="0" indent="0" algn="l" defTabSz="449263" rtl="0" eaLnBrk="0" fontAlgn="base" latinLnBrk="0" hangingPunct="0">
              <a:lnSpc>
                <a:spcPct val="9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665</Words>
  <Application>Microsoft Office PowerPoint</Application>
  <PresentationFormat>Экран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Методические указания к подготовке презентации</vt:lpstr>
      <vt:lpstr>Презентация PowerPoint</vt:lpstr>
      <vt:lpstr>Реферат</vt:lpstr>
      <vt:lpstr>Актуальность работы</vt:lpstr>
      <vt:lpstr>Цель ВКР</vt:lpstr>
      <vt:lpstr>Результаты анализа</vt:lpstr>
      <vt:lpstr>Задачи ВКР</vt:lpstr>
      <vt:lpstr>Результаты моделирования</vt:lpstr>
      <vt:lpstr>Список требований к программной разработке</vt:lpstr>
      <vt:lpstr>Результаты проектирования</vt:lpstr>
      <vt:lpstr>Результаты реализации</vt:lpstr>
      <vt:lpstr>Заключение</vt:lpstr>
      <vt:lpstr>Список литературы</vt:lpstr>
      <vt:lpstr>Апробация результатов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Vladimir Roslovtsev</cp:lastModifiedBy>
  <cp:revision>21</cp:revision>
  <dcterms:created xsi:type="dcterms:W3CDTF">2017-09-30T21:27:42Z</dcterms:created>
  <dcterms:modified xsi:type="dcterms:W3CDTF">2019-02-15T13:26:12Z</dcterms:modified>
</cp:coreProperties>
</file>