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embeddedFontLs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F5404F-6922-4E76-9AEA-6C01148DF193}">
  <a:tblStyle styleId="{3BF5404F-6922-4E76-9AEA-6C01148DF19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d26c52629_0_2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d26c52629_0_2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3d26c52629_0_2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d26c52629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3d26c52629_0_10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d26c52629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3d26c52629_0_9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d26c52629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3d26c52629_0_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d26c52629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3d26c52629_0_1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d26c52629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3d26c52629_0_1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d26c52629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3d26c52629_0_1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3d26c52629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33d26c52629_0_1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d26c52629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33d26c52629_0_1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d26c52629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3d26c52629_0_1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3d26c52629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3d26c52629_0_19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3d26c52629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3d26c52629_0_20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d26c52629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33d26c52629_0_2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d26c52629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3d26c52629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d26c52629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3d26c52629_0_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d26c52629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3d26c52629_0_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title"/>
          </p:nvPr>
        </p:nvSpPr>
        <p:spPr>
          <a:xfrm>
            <a:off x="1124470" y="3435698"/>
            <a:ext cx="6858001" cy="1055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Arial"/>
              <a:buNone/>
              <a:defRPr b="0" sz="24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" name="Google Shape;27;p2"/>
          <p:cNvCxnSpPr/>
          <p:nvPr/>
        </p:nvCxnSpPr>
        <p:spPr>
          <a:xfrm>
            <a:off x="628650" y="761362"/>
            <a:ext cx="7849636" cy="0"/>
          </a:xfrm>
          <a:prstGeom prst="straightConnector1">
            <a:avLst/>
          </a:prstGeom>
          <a:noFill/>
          <a:ln cap="flat" cmpd="sng" w="222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2"/>
          <p:cNvSpPr txBox="1"/>
          <p:nvPr/>
        </p:nvSpPr>
        <p:spPr>
          <a:xfrm>
            <a:off x="179512" y="1048624"/>
            <a:ext cx="8964488" cy="1316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ИНСТИТУТ ИНТЕЛЛЕКТУАЛЬНЫХ КИБЕРНЕТИЧЕСКИХ СИСТЕМ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13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КАФЕДРА КИБЕРНЕТИКИ (№ 22)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ru-RU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НАПРАВЛЕНИЕ ПОДГОТОВКИ</a:t>
            </a:r>
            <a:endParaRPr/>
          </a:p>
        </p:txBody>
      </p:sp>
      <p:graphicFrame>
        <p:nvGraphicFramePr>
          <p:cNvPr id="29" name="Google Shape;29;p2"/>
          <p:cNvGraphicFramePr/>
          <p:nvPr/>
        </p:nvGraphicFramePr>
        <p:xfrm>
          <a:off x="4034606" y="45652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{3BF5404F-6922-4E76-9AEA-6C01148DF193}</a:tableStyleId>
              </a:tblPr>
              <a:tblGrid>
                <a:gridCol w="2664300"/>
                <a:gridCol w="2376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Студент: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225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Группа: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Научный руководитель: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92D05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" name="Google Shape;30;p2"/>
          <p:cNvSpPr txBox="1"/>
          <p:nvPr/>
        </p:nvSpPr>
        <p:spPr>
          <a:xfrm>
            <a:off x="1929191" y="2972575"/>
            <a:ext cx="52485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Учебно-исследовательская работа на тему:</a:t>
            </a:r>
            <a:endParaRPr/>
          </a:p>
        </p:txBody>
      </p:sp>
      <p:sp>
        <p:nvSpPr>
          <p:cNvPr id="31" name="Google Shape;31;p2"/>
          <p:cNvSpPr txBox="1"/>
          <p:nvPr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Москва, 2019</a:t>
            </a:r>
            <a:endParaRPr/>
          </a:p>
        </p:txBody>
      </p:sp>
      <p:sp>
        <p:nvSpPr>
          <p:cNvPr id="32" name="Google Shape;32;p2"/>
          <p:cNvSpPr txBox="1"/>
          <p:nvPr>
            <p:ph idx="1" type="body"/>
          </p:nvPr>
        </p:nvSpPr>
        <p:spPr>
          <a:xfrm>
            <a:off x="6667500" y="4622006"/>
            <a:ext cx="2184400" cy="2852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600"/>
              <a:buNone/>
              <a:defRPr sz="1600">
                <a:solidFill>
                  <a:srgbClr val="92D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2" type="body"/>
          </p:nvPr>
        </p:nvSpPr>
        <p:spPr>
          <a:xfrm>
            <a:off x="6667500" y="4976814"/>
            <a:ext cx="2184400" cy="2995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600"/>
              <a:buNone/>
              <a:defRPr sz="1600">
                <a:solidFill>
                  <a:srgbClr val="92D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3" type="body"/>
          </p:nvPr>
        </p:nvSpPr>
        <p:spPr>
          <a:xfrm>
            <a:off x="6662738" y="5442771"/>
            <a:ext cx="2184400" cy="58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600"/>
              <a:buNone/>
              <a:defRPr sz="1600">
                <a:solidFill>
                  <a:srgbClr val="92D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4" type="body"/>
          </p:nvPr>
        </p:nvSpPr>
        <p:spPr>
          <a:xfrm>
            <a:off x="4270385" y="2023563"/>
            <a:ext cx="3835389" cy="2852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100"/>
              <a:buNone/>
              <a:defRPr b="1" sz="11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"/>
          <p:cNvSpPr/>
          <p:nvPr/>
        </p:nvSpPr>
        <p:spPr>
          <a:xfrm>
            <a:off x="369115" y="66517"/>
            <a:ext cx="8598716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МИНИСТЕРСТВО НАУКИ И ВЫСШЕГО ОБРАЗОВАНИЯ  РОССИЙСКОЙ  ФЕДЕРАЦИИ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Федеральное государственное автономное образовательное учреждение высшего образования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«Национальный исследовательский ядерный университет «МИФИ»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628650" y="36095"/>
            <a:ext cx="7886700" cy="68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628650" y="925882"/>
            <a:ext cx="7886700" cy="525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"/>
          <p:cNvSpPr/>
          <p:nvPr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2" name="Google Shape;42;p3"/>
          <p:cNvCxnSpPr/>
          <p:nvPr/>
        </p:nvCxnSpPr>
        <p:spPr>
          <a:xfrm>
            <a:off x="628650" y="761362"/>
            <a:ext cx="7886700" cy="0"/>
          </a:xfrm>
          <a:prstGeom prst="straightConnector1">
            <a:avLst/>
          </a:prstGeom>
          <a:noFill/>
          <a:ln cap="flat" cmpd="sng" w="222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628650" y="36095"/>
            <a:ext cx="7886700" cy="68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628650" y="902922"/>
            <a:ext cx="3886200" cy="52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2" type="body"/>
          </p:nvPr>
        </p:nvSpPr>
        <p:spPr>
          <a:xfrm>
            <a:off x="4629150" y="902922"/>
            <a:ext cx="3886200" cy="52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/>
          <p:nvPr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9" name="Google Shape;49;p4"/>
          <p:cNvCxnSpPr/>
          <p:nvPr/>
        </p:nvCxnSpPr>
        <p:spPr>
          <a:xfrm>
            <a:off x="628650" y="761362"/>
            <a:ext cx="7886700" cy="0"/>
          </a:xfrm>
          <a:prstGeom prst="straightConnector1">
            <a:avLst/>
          </a:prstGeom>
          <a:noFill/>
          <a:ln cap="flat" cmpd="sng" w="222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1124470" y="3435698"/>
            <a:ext cx="6858001" cy="1055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Arial"/>
              <a:buNone/>
              <a:defRPr b="0" sz="24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628650" y="761362"/>
            <a:ext cx="7849636" cy="0"/>
          </a:xfrm>
          <a:prstGeom prst="straightConnector1">
            <a:avLst/>
          </a:prstGeom>
          <a:noFill/>
          <a:ln cap="flat" cmpd="sng" w="222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6"/>
          <p:cNvSpPr txBox="1"/>
          <p:nvPr/>
        </p:nvSpPr>
        <p:spPr>
          <a:xfrm>
            <a:off x="179512" y="1048624"/>
            <a:ext cx="8964488" cy="1316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ИНСТИТУТ ИНТЕЛЛЕКТУАЛЬНЫХ КИБЕРНЕТИЧЕСКИХ СИСТЕМ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13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КАФЕДРА КИБЕРНЕТИКИ (№ 22)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ru-RU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НАПРАВЛЕНИЕ ПОДГОТОВКИ</a:t>
            </a:r>
            <a:endParaRPr/>
          </a:p>
        </p:txBody>
      </p:sp>
      <p:graphicFrame>
        <p:nvGraphicFramePr>
          <p:cNvPr id="57" name="Google Shape;57;p6"/>
          <p:cNvGraphicFramePr/>
          <p:nvPr/>
        </p:nvGraphicFramePr>
        <p:xfrm>
          <a:off x="4034606" y="45652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{3BF5404F-6922-4E76-9AEA-6C01148DF193}</a:tableStyleId>
              </a:tblPr>
              <a:tblGrid>
                <a:gridCol w="2664300"/>
                <a:gridCol w="2376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Студент: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225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Группа: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Научный руководитель: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92D05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8" name="Google Shape;58;p6"/>
          <p:cNvSpPr txBox="1"/>
          <p:nvPr/>
        </p:nvSpPr>
        <p:spPr>
          <a:xfrm>
            <a:off x="2026259" y="2972575"/>
            <a:ext cx="52709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Научно-исследовательская работа на тему:</a:t>
            </a:r>
            <a:endParaRPr/>
          </a:p>
        </p:txBody>
      </p:sp>
      <p:sp>
        <p:nvSpPr>
          <p:cNvPr id="59" name="Google Shape;59;p6"/>
          <p:cNvSpPr txBox="1"/>
          <p:nvPr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Москва, 2019</a:t>
            </a:r>
            <a:endParaRPr/>
          </a:p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667500" y="4622006"/>
            <a:ext cx="2184400" cy="2852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600"/>
              <a:buNone/>
              <a:defRPr sz="1600">
                <a:solidFill>
                  <a:srgbClr val="92D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667500" y="4976814"/>
            <a:ext cx="2184400" cy="2995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600"/>
              <a:buNone/>
              <a:defRPr sz="1600">
                <a:solidFill>
                  <a:srgbClr val="92D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6662738" y="5442771"/>
            <a:ext cx="2184400" cy="58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600"/>
              <a:buNone/>
              <a:defRPr sz="1600">
                <a:solidFill>
                  <a:srgbClr val="92D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4270385" y="2023563"/>
            <a:ext cx="3835389" cy="2852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100"/>
              <a:buNone/>
              <a:defRPr b="1" sz="11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"/>
          <p:cNvSpPr/>
          <p:nvPr/>
        </p:nvSpPr>
        <p:spPr>
          <a:xfrm>
            <a:off x="369115" y="66517"/>
            <a:ext cx="8598716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МИНИСТЕРСТВО НАУКИ И ВЫСШЕГО ОБРАЗОВАНИЯ  РОССИЙСКОЙ  ФЕДЕРАЦИИ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Федеральное государственное автономное образовательное учреждение высшего образования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«Национальный исследовательский ядерный университет «МИФИ»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124470" y="3435698"/>
            <a:ext cx="6858001" cy="1055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Arial"/>
              <a:buNone/>
              <a:defRPr b="0" sz="24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7" name="Google Shape;67;p7"/>
          <p:cNvCxnSpPr/>
          <p:nvPr/>
        </p:nvCxnSpPr>
        <p:spPr>
          <a:xfrm>
            <a:off x="628650" y="761362"/>
            <a:ext cx="7849636" cy="0"/>
          </a:xfrm>
          <a:prstGeom prst="straightConnector1">
            <a:avLst/>
          </a:prstGeom>
          <a:noFill/>
          <a:ln cap="flat" cmpd="sng" w="222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7"/>
          <p:cNvSpPr txBox="1"/>
          <p:nvPr/>
        </p:nvSpPr>
        <p:spPr>
          <a:xfrm>
            <a:off x="179512" y="1048624"/>
            <a:ext cx="8964488" cy="1316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ИНСТИТУТ ИНТЕЛЛЕКТУАЛЬНЫХ КИБЕРНЕТИЧЕСКИХ СИСТЕМ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13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КАФЕДРА КИБЕРНЕТИКИ (№ 22)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-RU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ru-RU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НАПРАВЛЕНИЕ ПОДГОТОВКИ</a:t>
            </a:r>
            <a:endParaRPr/>
          </a:p>
        </p:txBody>
      </p:sp>
      <p:graphicFrame>
        <p:nvGraphicFramePr>
          <p:cNvPr id="69" name="Google Shape;69;p7"/>
          <p:cNvGraphicFramePr/>
          <p:nvPr/>
        </p:nvGraphicFramePr>
        <p:xfrm>
          <a:off x="4034606" y="45652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{3BF5404F-6922-4E76-9AEA-6C01148DF193}</a:tableStyleId>
              </a:tblPr>
              <a:tblGrid>
                <a:gridCol w="2664300"/>
                <a:gridCol w="2376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Студент: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225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Группа: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Научный руководитель: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92D05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0" name="Google Shape;70;p7"/>
          <p:cNvSpPr txBox="1"/>
          <p:nvPr/>
        </p:nvSpPr>
        <p:spPr>
          <a:xfrm>
            <a:off x="1815769" y="2972575"/>
            <a:ext cx="57054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Выпускная квалификационная работа на тему:</a:t>
            </a:r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Москва, 2019</a:t>
            </a:r>
            <a:endParaRPr/>
          </a:p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6667500" y="4622006"/>
            <a:ext cx="2184400" cy="2852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600"/>
              <a:buNone/>
              <a:defRPr sz="1600">
                <a:solidFill>
                  <a:srgbClr val="92D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2" type="body"/>
          </p:nvPr>
        </p:nvSpPr>
        <p:spPr>
          <a:xfrm>
            <a:off x="6667500" y="4976814"/>
            <a:ext cx="2184400" cy="2995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600"/>
              <a:buNone/>
              <a:defRPr sz="1600">
                <a:solidFill>
                  <a:srgbClr val="92D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3" type="body"/>
          </p:nvPr>
        </p:nvSpPr>
        <p:spPr>
          <a:xfrm>
            <a:off x="6662738" y="5442771"/>
            <a:ext cx="2184400" cy="58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600"/>
              <a:buNone/>
              <a:defRPr sz="1600">
                <a:solidFill>
                  <a:srgbClr val="92D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4" type="body"/>
          </p:nvPr>
        </p:nvSpPr>
        <p:spPr>
          <a:xfrm>
            <a:off x="4270385" y="2023563"/>
            <a:ext cx="3835389" cy="2852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1100"/>
              <a:buNone/>
              <a:defRPr b="1" sz="11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7"/>
          <p:cNvSpPr/>
          <p:nvPr/>
        </p:nvSpPr>
        <p:spPr>
          <a:xfrm>
            <a:off x="369115" y="66517"/>
            <a:ext cx="8598716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МИНИСТЕРСТВО НАУКИ И ВЫСШЕГО ОБРАЗОВАНИЯ  РОССИЙСКОЙ  ФЕДЕРАЦИИ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Федеральное государственное автономное образовательное учреждение высшего образования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«Национальный исследовательский ядерный университет «МИФИ»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рисунка">
  <p:cSld name="Два рисунка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type="title"/>
          </p:nvPr>
        </p:nvSpPr>
        <p:spPr>
          <a:xfrm>
            <a:off x="628650" y="36095"/>
            <a:ext cx="7886700" cy="68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/>
          <p:nvPr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1" name="Google Shape;81;p8"/>
          <p:cNvSpPr/>
          <p:nvPr>
            <p:ph idx="2" type="pic"/>
          </p:nvPr>
        </p:nvSpPr>
        <p:spPr>
          <a:xfrm>
            <a:off x="628650" y="903600"/>
            <a:ext cx="3886200" cy="509233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8"/>
          <p:cNvSpPr/>
          <p:nvPr>
            <p:ph idx="3" type="pic"/>
          </p:nvPr>
        </p:nvSpPr>
        <p:spPr>
          <a:xfrm>
            <a:off x="4629150" y="903600"/>
            <a:ext cx="3886200" cy="509233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83" name="Google Shape;83;p8"/>
          <p:cNvCxnSpPr/>
          <p:nvPr/>
        </p:nvCxnSpPr>
        <p:spPr>
          <a:xfrm>
            <a:off x="628650" y="761362"/>
            <a:ext cx="7886700" cy="0"/>
          </a:xfrm>
          <a:prstGeom prst="straightConnector1">
            <a:avLst/>
          </a:prstGeom>
          <a:noFill/>
          <a:ln cap="flat" cmpd="sng" w="222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title"/>
          </p:nvPr>
        </p:nvSpPr>
        <p:spPr>
          <a:xfrm>
            <a:off x="629841" y="36000"/>
            <a:ext cx="78867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629842" y="903600"/>
            <a:ext cx="3868340" cy="5502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9"/>
          <p:cNvSpPr txBox="1"/>
          <p:nvPr>
            <p:ph idx="2" type="body"/>
          </p:nvPr>
        </p:nvSpPr>
        <p:spPr>
          <a:xfrm>
            <a:off x="629842" y="1561664"/>
            <a:ext cx="3868340" cy="46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3" type="body"/>
          </p:nvPr>
        </p:nvSpPr>
        <p:spPr>
          <a:xfrm>
            <a:off x="4629152" y="903600"/>
            <a:ext cx="3887391" cy="5502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9"/>
          <p:cNvSpPr txBox="1"/>
          <p:nvPr>
            <p:ph idx="4" type="body"/>
          </p:nvPr>
        </p:nvSpPr>
        <p:spPr>
          <a:xfrm>
            <a:off x="4629152" y="1561664"/>
            <a:ext cx="3887391" cy="46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9"/>
          <p:cNvSpPr/>
          <p:nvPr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92" name="Google Shape;92;p9"/>
          <p:cNvCxnSpPr/>
          <p:nvPr/>
        </p:nvCxnSpPr>
        <p:spPr>
          <a:xfrm>
            <a:off x="628652" y="761362"/>
            <a:ext cx="7887891" cy="0"/>
          </a:xfrm>
          <a:prstGeom prst="straightConnector1">
            <a:avLst/>
          </a:prstGeom>
          <a:noFill/>
          <a:ln cap="flat" cmpd="sng" w="222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type="title"/>
          </p:nvPr>
        </p:nvSpPr>
        <p:spPr>
          <a:xfrm>
            <a:off x="628650" y="36095"/>
            <a:ext cx="7886700" cy="68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0"/>
          <p:cNvSpPr txBox="1"/>
          <p:nvPr>
            <p:ph idx="12" type="sldNum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97" name="Google Shape;97;p10"/>
          <p:cNvCxnSpPr/>
          <p:nvPr/>
        </p:nvCxnSpPr>
        <p:spPr>
          <a:xfrm>
            <a:off x="628650" y="761362"/>
            <a:ext cx="7886700" cy="0"/>
          </a:xfrm>
          <a:prstGeom prst="straightConnector1">
            <a:avLst/>
          </a:prstGeom>
          <a:noFill/>
          <a:ln cap="flat" cmpd="sng" w="22225">
            <a:solidFill>
              <a:srgbClr val="53759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rot="5400000">
            <a:off x="-3272458" y="3265886"/>
            <a:ext cx="6901104" cy="369332"/>
          </a:xfrm>
          <a:prstGeom prst="rect">
            <a:avLst/>
          </a:prstGeom>
          <a:solidFill>
            <a:srgbClr val="53759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946" y="8307"/>
            <a:ext cx="357238" cy="6730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" spcFirstLastPara="1" rIns="18000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0101010001001001001010101010101000000101010101111110101010101011111111111001001001010100010100101010100101001010100101001000000100001110010010010000101000010111111111111010101010010010111111001000100010101111100000010010110101010101010100001111000110000100101010010111</a:t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556718"/>
            <a:ext cx="9144000" cy="369332"/>
          </a:xfrm>
          <a:prstGeom prst="rect">
            <a:avLst/>
          </a:prstGeom>
          <a:solidFill>
            <a:srgbClr val="53759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-6572" y="6562550"/>
            <a:ext cx="91467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" spcFirstLastPara="1" rIns="18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628650" y="36095"/>
            <a:ext cx="7886700" cy="68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/>
          <p:nvPr/>
        </p:nvSpPr>
        <p:spPr>
          <a:xfrm>
            <a:off x="8171381" y="6174810"/>
            <a:ext cx="972000" cy="51935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09448" y="6038484"/>
            <a:ext cx="90778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/>
        </p:nvSpPr>
        <p:spPr>
          <a:xfrm>
            <a:off x="7344113" y="6501577"/>
            <a:ext cx="92365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www.kaf22.ru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6483896" y="6364841"/>
            <a:ext cx="181457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537599"/>
                </a:solidFill>
                <a:latin typeface="Calibri"/>
                <a:ea typeface="Calibri"/>
                <a:cs typeface="Calibri"/>
                <a:sym typeface="Calibri"/>
              </a:rPr>
              <a:t>Кафедра №22 «Кибернетика»</a:t>
            </a:r>
            <a:endParaRPr/>
          </a:p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628650" y="1084556"/>
            <a:ext cx="7886700" cy="5092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657381" y="112172"/>
            <a:ext cx="427500" cy="28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7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" name="Google Shape;21;p1"/>
          <p:cNvSpPr/>
          <p:nvPr/>
        </p:nvSpPr>
        <p:spPr>
          <a:xfrm>
            <a:off x="142" y="6170552"/>
            <a:ext cx="972000" cy="51935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237" y="6034226"/>
            <a:ext cx="767684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"/>
          <p:cNvSpPr txBox="1"/>
          <p:nvPr/>
        </p:nvSpPr>
        <p:spPr>
          <a:xfrm>
            <a:off x="886700" y="6498402"/>
            <a:ext cx="96532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www.mephi.ru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874517" y="6383253"/>
            <a:ext cx="87556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537599"/>
                </a:solidFill>
                <a:latin typeface="Calibri"/>
                <a:ea typeface="Calibri"/>
                <a:cs typeface="Calibri"/>
                <a:sym typeface="Calibri"/>
              </a:rPr>
              <a:t>НИЯУ МИФИ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34.png"/><Relationship Id="rId6" Type="http://schemas.openxmlformats.org/officeDocument/2006/relationships/image" Target="../media/image24.png"/><Relationship Id="rId7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type="title"/>
          </p:nvPr>
        </p:nvSpPr>
        <p:spPr>
          <a:xfrm>
            <a:off x="1124470" y="3435698"/>
            <a:ext cx="6858001" cy="1055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«Разработка модели интеграции технологического ядра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XiYan-SQL во внешний веб-сервис и его программная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реализация»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>
            <a:off x="6667500" y="4622006"/>
            <a:ext cx="2184400" cy="2852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>
                <a:solidFill>
                  <a:schemeClr val="dk1"/>
                </a:solidFill>
              </a:rPr>
              <a:t>Баранов А. Т.</a:t>
            </a:r>
            <a:endParaRPr/>
          </a:p>
        </p:txBody>
      </p:sp>
      <p:sp>
        <p:nvSpPr>
          <p:cNvPr id="104" name="Google Shape;104;p11"/>
          <p:cNvSpPr txBox="1"/>
          <p:nvPr>
            <p:ph idx="2" type="body"/>
          </p:nvPr>
        </p:nvSpPr>
        <p:spPr>
          <a:xfrm>
            <a:off x="6667500" y="4976814"/>
            <a:ext cx="2184400" cy="2995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>
                <a:solidFill>
                  <a:schemeClr val="dk1"/>
                </a:solidFill>
              </a:rPr>
              <a:t>Б22-534</a:t>
            </a:r>
            <a:endParaRPr/>
          </a:p>
        </p:txBody>
      </p:sp>
      <p:sp>
        <p:nvSpPr>
          <p:cNvPr id="105" name="Google Shape;105;p11"/>
          <p:cNvSpPr txBox="1"/>
          <p:nvPr>
            <p:ph idx="3" type="body"/>
          </p:nvPr>
        </p:nvSpPr>
        <p:spPr>
          <a:xfrm>
            <a:off x="6662738" y="5442771"/>
            <a:ext cx="2184400" cy="58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>
                <a:solidFill>
                  <a:schemeClr val="dk1"/>
                </a:solidFill>
              </a:rPr>
              <a:t>к.т.н., доцент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>
                <a:solidFill>
                  <a:schemeClr val="dk1"/>
                </a:solidFill>
              </a:rPr>
              <a:t>Трофимов А. Г.</a:t>
            </a:r>
            <a:endParaRPr/>
          </a:p>
        </p:txBody>
      </p:sp>
      <p:sp>
        <p:nvSpPr>
          <p:cNvPr id="106" name="Google Shape;106;p11"/>
          <p:cNvSpPr txBox="1"/>
          <p:nvPr>
            <p:ph idx="4" type="body"/>
          </p:nvPr>
        </p:nvSpPr>
        <p:spPr>
          <a:xfrm>
            <a:off x="4255231" y="2008408"/>
            <a:ext cx="3835389" cy="2852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09.03.04 ПРОГРАММНАЯ ИНЖЕНЕРИЯ</a:t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3862001" y="6242400"/>
            <a:ext cx="1514100" cy="300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Москва,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628650" y="36095"/>
            <a:ext cx="7886700" cy="68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Модель MCP-клиента</a:t>
            </a:r>
            <a:endParaRPr/>
          </a:p>
        </p:txBody>
      </p:sp>
      <p:sp>
        <p:nvSpPr>
          <p:cNvPr id="198" name="Google Shape;198;p20"/>
          <p:cNvSpPr txBox="1"/>
          <p:nvPr>
            <p:ph idx="12" type="sldNum"/>
          </p:nvPr>
        </p:nvSpPr>
        <p:spPr>
          <a:xfrm>
            <a:off x="4384532" y="6591826"/>
            <a:ext cx="427500" cy="28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99" name="Google Shape;199;p20" title="mcp-client-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875100"/>
            <a:ext cx="8243401" cy="31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/>
        </p:nvSpPr>
        <p:spPr>
          <a:xfrm>
            <a:off x="575850" y="1157550"/>
            <a:ext cx="834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Модель взаимодействия MCP-клиента с MCP-сервером XiYan-SQL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0"/>
          <p:cNvSpPr txBox="1"/>
          <p:nvPr>
            <p:ph idx="12" type="sldNum"/>
          </p:nvPr>
        </p:nvSpPr>
        <p:spPr>
          <a:xfrm>
            <a:off x="4384532" y="6591826"/>
            <a:ext cx="427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628650" y="36095"/>
            <a:ext cx="7886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Проектирование архитектуры прототипа веб-сервиса</a:t>
            </a:r>
            <a:endParaRPr/>
          </a:p>
        </p:txBody>
      </p:sp>
      <p:sp>
        <p:nvSpPr>
          <p:cNvPr id="207" name="Google Shape;207;p21"/>
          <p:cNvSpPr txBox="1"/>
          <p:nvPr>
            <p:ph idx="12" type="sldNum"/>
          </p:nvPr>
        </p:nvSpPr>
        <p:spPr>
          <a:xfrm>
            <a:off x="4384532" y="6591826"/>
            <a:ext cx="427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1960050" y="898850"/>
            <a:ext cx="52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Диаграмма вариантов использования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1" title="use-case-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100" y="1597800"/>
            <a:ext cx="5885800" cy="37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628650" y="36095"/>
            <a:ext cx="7886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Проектирование архитектуры прототипа веб-сервиса</a:t>
            </a:r>
            <a:endParaRPr/>
          </a:p>
        </p:txBody>
      </p:sp>
      <p:sp>
        <p:nvSpPr>
          <p:cNvPr id="215" name="Google Shape;215;p22"/>
          <p:cNvSpPr txBox="1"/>
          <p:nvPr>
            <p:ph idx="12" type="sldNum"/>
          </p:nvPr>
        </p:nvSpPr>
        <p:spPr>
          <a:xfrm>
            <a:off x="4384532" y="6591826"/>
            <a:ext cx="427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pic>
        <p:nvPicPr>
          <p:cNvPr id="216" name="Google Shape;216;p22" title="sequence-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50" y="1910813"/>
            <a:ext cx="8146225" cy="30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1193025" y="894200"/>
            <a:ext cx="779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Диаграмма последовательности обработки ЕЯ-запроса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628650" y="36095"/>
            <a:ext cx="7886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Проектирование архитектуры прототипа веб-сервиса</a:t>
            </a:r>
            <a:endParaRPr/>
          </a:p>
        </p:txBody>
      </p:sp>
      <p:sp>
        <p:nvSpPr>
          <p:cNvPr id="223" name="Google Shape;223;p23"/>
          <p:cNvSpPr txBox="1"/>
          <p:nvPr>
            <p:ph idx="12" type="sldNum"/>
          </p:nvPr>
        </p:nvSpPr>
        <p:spPr>
          <a:xfrm>
            <a:off x="4384532" y="6591826"/>
            <a:ext cx="427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pic>
        <p:nvPicPr>
          <p:cNvPr id="224" name="Google Shape;224;p23" title="component-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600" y="1668326"/>
            <a:ext cx="7246824" cy="433005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3"/>
          <p:cNvSpPr txBox="1"/>
          <p:nvPr/>
        </p:nvSpPr>
        <p:spPr>
          <a:xfrm>
            <a:off x="2222988" y="908275"/>
            <a:ext cx="469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Диаграмма компонентов системы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628650" y="36095"/>
            <a:ext cx="7886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Выбор стека технологий для программной реализации</a:t>
            </a:r>
            <a:endParaRPr/>
          </a:p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4384532" y="6591826"/>
            <a:ext cx="427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pic>
        <p:nvPicPr>
          <p:cNvPr id="232" name="Google Shape;232;p24" title="pyth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3410025" y="2063388"/>
            <a:ext cx="1207150" cy="1207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4"/>
          <p:cNvGrpSpPr/>
          <p:nvPr/>
        </p:nvGrpSpPr>
        <p:grpSpPr>
          <a:xfrm>
            <a:off x="858200" y="2328425"/>
            <a:ext cx="2621650" cy="677100"/>
            <a:chOff x="1895575" y="2309575"/>
            <a:chExt cx="2621650" cy="677100"/>
          </a:xfrm>
        </p:grpSpPr>
        <p:pic>
          <p:nvPicPr>
            <p:cNvPr id="234" name="Google Shape;234;p24" title="coding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95575" y="2368775"/>
              <a:ext cx="556399" cy="556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24"/>
            <p:cNvSpPr txBox="1"/>
            <p:nvPr/>
          </p:nvSpPr>
          <p:spPr>
            <a:xfrm>
              <a:off x="2499125" y="2309575"/>
              <a:ext cx="20181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Backend: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6" name="Google Shape;236;p24" title="a0094228b8142aba7a3e6b76d01a11b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6100" y="1668187"/>
            <a:ext cx="3375226" cy="1997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24"/>
          <p:cNvGrpSpPr/>
          <p:nvPr/>
        </p:nvGrpSpPr>
        <p:grpSpPr>
          <a:xfrm>
            <a:off x="858200" y="4711975"/>
            <a:ext cx="3327600" cy="677100"/>
            <a:chOff x="803125" y="4702550"/>
            <a:chExt cx="3327600" cy="677100"/>
          </a:xfrm>
        </p:grpSpPr>
        <p:pic>
          <p:nvPicPr>
            <p:cNvPr id="238" name="Google Shape;238;p24" title="database-management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03125" y="4762100"/>
              <a:ext cx="558001" cy="558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24"/>
            <p:cNvSpPr txBox="1"/>
            <p:nvPr/>
          </p:nvSpPr>
          <p:spPr>
            <a:xfrm>
              <a:off x="1361125" y="4702550"/>
              <a:ext cx="27696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База данных</a:t>
              </a:r>
              <a:r>
                <a:rPr lang="ru-RU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0" name="Google Shape;240;p24" title="687474703a2f2f73716c6974657669657765722e636f6d2f626c6f672f77702d636f6e74656e742f75706c6f6164732f323031352f30362f73716c6974652d64617461626173652e706e67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5300" y="4051513"/>
            <a:ext cx="3376800" cy="19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628650" y="36095"/>
            <a:ext cx="7886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Выбор стека технологий для программной реализации</a:t>
            </a:r>
            <a:endParaRPr/>
          </a:p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4384532" y="6591826"/>
            <a:ext cx="427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pic>
        <p:nvPicPr>
          <p:cNvPr id="247" name="Google Shape;247;p25" title="ui-desig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425" y="1065012"/>
            <a:ext cx="1314075" cy="13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5" title="html-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74" y="3186312"/>
            <a:ext cx="2169079" cy="21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 title="css-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0312" y="3109148"/>
            <a:ext cx="2323375" cy="23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 title="java-scrip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6650" y="3519600"/>
            <a:ext cx="1912925" cy="19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5"/>
          <p:cNvSpPr txBox="1"/>
          <p:nvPr/>
        </p:nvSpPr>
        <p:spPr>
          <a:xfrm>
            <a:off x="3677975" y="1352588"/>
            <a:ext cx="211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628650" y="36095"/>
            <a:ext cx="7886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-RU"/>
              <a:t>Описание графического интерфейса</a:t>
            </a:r>
            <a:endParaRPr/>
          </a:p>
        </p:txBody>
      </p:sp>
      <p:sp>
        <p:nvSpPr>
          <p:cNvPr id="257" name="Google Shape;257;p26"/>
          <p:cNvSpPr txBox="1"/>
          <p:nvPr>
            <p:ph idx="12" type="sldNum"/>
          </p:nvPr>
        </p:nvSpPr>
        <p:spPr>
          <a:xfrm>
            <a:off x="4384532" y="6591826"/>
            <a:ext cx="427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grpSp>
        <p:nvGrpSpPr>
          <p:cNvPr id="258" name="Google Shape;258;p26"/>
          <p:cNvGrpSpPr/>
          <p:nvPr/>
        </p:nvGrpSpPr>
        <p:grpSpPr>
          <a:xfrm>
            <a:off x="583838" y="935682"/>
            <a:ext cx="8028874" cy="4986628"/>
            <a:chOff x="628650" y="935695"/>
            <a:chExt cx="8028874" cy="4986628"/>
          </a:xfrm>
        </p:grpSpPr>
        <p:pic>
          <p:nvPicPr>
            <p:cNvPr id="259" name="Google Shape;259;p26" title="login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12025" y="947949"/>
              <a:ext cx="3845499" cy="49621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260" name="Google Shape;260;p26" title="registration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8650" y="935695"/>
              <a:ext cx="3844800" cy="498662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628650" y="36095"/>
            <a:ext cx="7886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-RU"/>
              <a:t>Описание графического интерфейса</a:t>
            </a:r>
            <a:endParaRPr/>
          </a:p>
        </p:txBody>
      </p:sp>
      <p:sp>
        <p:nvSpPr>
          <p:cNvPr id="266" name="Google Shape;266;p27"/>
          <p:cNvSpPr txBox="1"/>
          <p:nvPr>
            <p:ph idx="12" type="sldNum"/>
          </p:nvPr>
        </p:nvSpPr>
        <p:spPr>
          <a:xfrm>
            <a:off x="4384532" y="6591826"/>
            <a:ext cx="427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pic>
        <p:nvPicPr>
          <p:cNvPr id="267" name="Google Shape;267;p27" title="queries.png"/>
          <p:cNvPicPr preferRelativeResize="0"/>
          <p:nvPr/>
        </p:nvPicPr>
        <p:blipFill rotWithShape="1">
          <a:blip r:embed="rId3">
            <a:alphaModFix/>
          </a:blip>
          <a:srcRect b="25700" l="0" r="0" t="0"/>
          <a:stretch/>
        </p:blipFill>
        <p:spPr>
          <a:xfrm>
            <a:off x="1540038" y="1133438"/>
            <a:ext cx="6063924" cy="5048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628650" y="36095"/>
            <a:ext cx="7886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-RU"/>
              <a:t>Описание графического интерфейса</a:t>
            </a:r>
            <a:endParaRPr/>
          </a:p>
        </p:txBody>
      </p:sp>
      <p:sp>
        <p:nvSpPr>
          <p:cNvPr id="273" name="Google Shape;273;p28"/>
          <p:cNvSpPr txBox="1"/>
          <p:nvPr>
            <p:ph idx="12" type="sldNum"/>
          </p:nvPr>
        </p:nvSpPr>
        <p:spPr>
          <a:xfrm>
            <a:off x="4384532" y="6591826"/>
            <a:ext cx="427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pic>
        <p:nvPicPr>
          <p:cNvPr id="274" name="Google Shape;274;p28" title="table-upload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25" y="990088"/>
            <a:ext cx="4434075" cy="5127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628650" y="36095"/>
            <a:ext cx="7886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-RU"/>
              <a:t>Описание графического интерфейса</a:t>
            </a:r>
            <a:endParaRPr/>
          </a:p>
        </p:txBody>
      </p:sp>
      <p:sp>
        <p:nvSpPr>
          <p:cNvPr id="280" name="Google Shape;280;p29"/>
          <p:cNvSpPr txBox="1"/>
          <p:nvPr>
            <p:ph idx="12" type="sldNum"/>
          </p:nvPr>
        </p:nvSpPr>
        <p:spPr>
          <a:xfrm>
            <a:off x="4384532" y="6591826"/>
            <a:ext cx="427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pic>
        <p:nvPicPr>
          <p:cNvPr id="281" name="Google Shape;281;p29" title="ScreenShot 2025-06-20 at 08.59.4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913" y="875495"/>
            <a:ext cx="6646163" cy="55639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628650" y="36095"/>
            <a:ext cx="7886700" cy="68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-RU"/>
              <a:t>Реферат</a:t>
            </a:r>
            <a:endParaRPr/>
          </a:p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114" name="Google Shape;114;p12"/>
          <p:cNvSpPr txBox="1"/>
          <p:nvPr>
            <p:ph idx="1" type="body"/>
          </p:nvPr>
        </p:nvSpPr>
        <p:spPr>
          <a:xfrm>
            <a:off x="628650" y="925882"/>
            <a:ext cx="7886700" cy="5251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Пояснительная записка содержит 65 страниц. Количество источников – 38. Количество рисунков – 24. Количество таблиц – 2. Количество приложений – 3.</a:t>
            </a:r>
            <a:endParaRPr/>
          </a:p>
          <a:p>
            <a:pPr indent="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</a:t>
            </a:r>
            <a:endParaRPr sz="2000"/>
          </a:p>
          <a:p>
            <a:pPr indent="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Ключевые слова: </a:t>
            </a:r>
            <a:r>
              <a:rPr lang="ru-RU" sz="2000"/>
              <a:t>нетехнические пользователи, базы данных, Text-to-SQL, NLIDB, XiYan-SQL, MCP.</a:t>
            </a:r>
            <a:endParaRPr sz="2000"/>
          </a:p>
          <a:p>
            <a:pPr indent="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Целью данной работы является разработка модели взаимодействия с ядром XiYan-SQL на основе MCP-клиента и ее практическая реализация в виде прототипа веб-сервиса.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628650" y="36095"/>
            <a:ext cx="7886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-RU"/>
              <a:t>Описание графического интерфейса</a:t>
            </a:r>
            <a:endParaRPr/>
          </a:p>
        </p:txBody>
      </p:sp>
      <p:sp>
        <p:nvSpPr>
          <p:cNvPr id="287" name="Google Shape;287;p30"/>
          <p:cNvSpPr txBox="1"/>
          <p:nvPr>
            <p:ph idx="12" type="sldNum"/>
          </p:nvPr>
        </p:nvSpPr>
        <p:spPr>
          <a:xfrm>
            <a:off x="4384532" y="6591826"/>
            <a:ext cx="427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pic>
        <p:nvPicPr>
          <p:cNvPr id="288" name="Google Shape;288;p30" title="setting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000" y="875495"/>
            <a:ext cx="4738559" cy="5563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title"/>
          </p:nvPr>
        </p:nvSpPr>
        <p:spPr>
          <a:xfrm>
            <a:off x="628650" y="36095"/>
            <a:ext cx="7886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-RU"/>
              <a:t>Описание графического интерфейса</a:t>
            </a:r>
            <a:endParaRPr/>
          </a:p>
        </p:txBody>
      </p:sp>
      <p:sp>
        <p:nvSpPr>
          <p:cNvPr id="294" name="Google Shape;294;p31"/>
          <p:cNvSpPr txBox="1"/>
          <p:nvPr>
            <p:ph idx="12" type="sldNum"/>
          </p:nvPr>
        </p:nvSpPr>
        <p:spPr>
          <a:xfrm>
            <a:off x="4384532" y="6591826"/>
            <a:ext cx="427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pic>
        <p:nvPicPr>
          <p:cNvPr id="295" name="Google Shape;295;p31" title="avatar-updating.png"/>
          <p:cNvPicPr preferRelativeResize="0"/>
          <p:nvPr/>
        </p:nvPicPr>
        <p:blipFill rotWithShape="1">
          <a:blip r:embed="rId3">
            <a:alphaModFix/>
          </a:blip>
          <a:srcRect b="18307" l="15151" r="15151" t="18301"/>
          <a:stretch/>
        </p:blipFill>
        <p:spPr>
          <a:xfrm>
            <a:off x="2090612" y="1065175"/>
            <a:ext cx="4962774" cy="518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628650" y="36095"/>
            <a:ext cx="7886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-RU"/>
              <a:t>Тестирование</a:t>
            </a:r>
            <a:endParaRPr/>
          </a:p>
        </p:txBody>
      </p:sp>
      <p:sp>
        <p:nvSpPr>
          <p:cNvPr id="301" name="Google Shape;301;p32"/>
          <p:cNvSpPr txBox="1"/>
          <p:nvPr>
            <p:ph idx="12" type="sldNum"/>
          </p:nvPr>
        </p:nvSpPr>
        <p:spPr>
          <a:xfrm>
            <a:off x="4384532" y="6591826"/>
            <a:ext cx="427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pic>
        <p:nvPicPr>
          <p:cNvPr id="302" name="Google Shape;302;p32" title="ScreenShot 2025-06-20 at 09.16.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88" y="3253950"/>
            <a:ext cx="7769376" cy="2846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3" name="Google Shape;303;p32" title="Pytest_logo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916025"/>
            <a:ext cx="2337925" cy="23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/>
        </p:nvSpPr>
        <p:spPr>
          <a:xfrm>
            <a:off x="3400375" y="1099488"/>
            <a:ext cx="5082600" cy="1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Тестовая БД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Покрытие: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Аутентификация пользователей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Управление таблицами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Внутренние сервисы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3583675" y="1294163"/>
            <a:ext cx="188700" cy="1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3583675" y="1597438"/>
            <a:ext cx="188700" cy="1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4048800" y="1910188"/>
            <a:ext cx="188700" cy="1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4048800" y="2175738"/>
            <a:ext cx="188700" cy="1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4048800" y="2516763"/>
            <a:ext cx="188700" cy="1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47475" y="1193263"/>
            <a:ext cx="261100" cy="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47475" y="1518113"/>
            <a:ext cx="261100" cy="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4116350" y="1839463"/>
            <a:ext cx="230925" cy="2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4116597" y="2136515"/>
            <a:ext cx="230400" cy="2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4116622" y="2433040"/>
            <a:ext cx="230400" cy="2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628650" y="36095"/>
            <a:ext cx="7886700" cy="68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320" name="Google Shape;320;p33"/>
          <p:cNvSpPr txBox="1"/>
          <p:nvPr>
            <p:ph idx="1" type="body"/>
          </p:nvPr>
        </p:nvSpPr>
        <p:spPr>
          <a:xfrm>
            <a:off x="628650" y="925882"/>
            <a:ext cx="7886700" cy="525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Была решена задача разработки модели MCP-клиента. Также реализован прототип веб-сервиса.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В ходе работы были достигнуты следующие основные результаты:</a:t>
            </a:r>
            <a:endParaRPr/>
          </a:p>
          <a:p>
            <a:pPr indent="-2571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Обозрена и подтверждена проблематика. NLIDB – перспективное решение. LLM доминируют в задаче Text-to-SQL.</a:t>
            </a:r>
            <a:endParaRPr/>
          </a:p>
          <a:p>
            <a:pPr indent="-2571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Разработана модель взаимодействия сервиса с XiYan-SQL MCP Server.</a:t>
            </a:r>
            <a:endParaRPr/>
          </a:p>
          <a:p>
            <a:pPr indent="-2571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Спроектирована архитектура прототипа веб-сервиса.</a:t>
            </a:r>
            <a:endParaRPr/>
          </a:p>
          <a:p>
            <a:pPr indent="-2571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Реализован программный прототип.</a:t>
            </a:r>
            <a:endParaRPr sz="2000"/>
          </a:p>
          <a:p>
            <a:pPr indent="-2571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 sz="2000"/>
              <a:t>Проведено тестирование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Таким образом, все поставленные задачи выполнены, что подтверждает значимость проделанной работы.</a:t>
            </a:r>
            <a:endParaRPr/>
          </a:p>
        </p:txBody>
      </p:sp>
      <p:sp>
        <p:nvSpPr>
          <p:cNvPr id="321" name="Google Shape;321;p33"/>
          <p:cNvSpPr txBox="1"/>
          <p:nvPr>
            <p:ph idx="12" type="sldNum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2" name="Google Shape;322;p33"/>
          <p:cNvSpPr txBox="1"/>
          <p:nvPr>
            <p:ph idx="12" type="sldNum"/>
          </p:nvPr>
        </p:nvSpPr>
        <p:spPr>
          <a:xfrm>
            <a:off x="4384532" y="6591826"/>
            <a:ext cx="427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>
            <p:ph type="title"/>
          </p:nvPr>
        </p:nvSpPr>
        <p:spPr>
          <a:xfrm>
            <a:off x="628650" y="36095"/>
            <a:ext cx="7886700" cy="68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-RU"/>
              <a:t>Направления дальнейшей работы</a:t>
            </a:r>
            <a:endParaRPr/>
          </a:p>
        </p:txBody>
      </p:sp>
      <p:sp>
        <p:nvSpPr>
          <p:cNvPr id="328" name="Google Shape;328;p34"/>
          <p:cNvSpPr txBox="1"/>
          <p:nvPr>
            <p:ph idx="1" type="body"/>
          </p:nvPr>
        </p:nvSpPr>
        <p:spPr>
          <a:xfrm>
            <a:off x="628650" y="925882"/>
            <a:ext cx="7886700" cy="525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500"/>
              <a:t>Из предполагаемых перспективных направлений развития работы можно выделить: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ru-RU" sz="2500"/>
              <a:t>Замена эмулятора XiYan-SQL на полноценный развертываемый сервер.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ru-RU" sz="2500"/>
              <a:t>Поддержка многотабличных запросов.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ru-RU" sz="2500"/>
              <a:t>Работа с различными языками запросов (диалекты SQL и NoSQL).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-"/>
            </a:pPr>
            <a:r>
              <a:rPr lang="ru-RU" sz="2500"/>
              <a:t>Поддержка запросов к базам данных на русском языке.</a:t>
            </a:r>
            <a:endParaRPr sz="2500"/>
          </a:p>
        </p:txBody>
      </p:sp>
      <p:sp>
        <p:nvSpPr>
          <p:cNvPr id="329" name="Google Shape;329;p34"/>
          <p:cNvSpPr txBox="1"/>
          <p:nvPr>
            <p:ph idx="12" type="sldNum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0" name="Google Shape;330;p34"/>
          <p:cNvSpPr txBox="1"/>
          <p:nvPr>
            <p:ph idx="12" type="sldNum"/>
          </p:nvPr>
        </p:nvSpPr>
        <p:spPr>
          <a:xfrm>
            <a:off x="4384532" y="6591826"/>
            <a:ext cx="427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>
            <p:ph idx="12" type="sldNum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6" name="Google Shape;336;p35"/>
          <p:cNvSpPr txBox="1"/>
          <p:nvPr/>
        </p:nvSpPr>
        <p:spPr>
          <a:xfrm>
            <a:off x="2602374" y="472325"/>
            <a:ext cx="411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Спасибо за внимание</a:t>
            </a:r>
            <a:r>
              <a:rPr lang="ru-RU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!</a:t>
            </a:r>
            <a:endParaRPr sz="2800"/>
          </a:p>
        </p:txBody>
      </p:sp>
      <p:pic>
        <p:nvPicPr>
          <p:cNvPr id="337" name="Google Shape;337;p35" title="Q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102" y="1478102"/>
            <a:ext cx="3901800" cy="39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5"/>
          <p:cNvSpPr txBox="1"/>
          <p:nvPr>
            <p:ph idx="12" type="sldNum"/>
          </p:nvPr>
        </p:nvSpPr>
        <p:spPr>
          <a:xfrm>
            <a:off x="4384532" y="6591826"/>
            <a:ext cx="427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idx="1" type="body"/>
          </p:nvPr>
        </p:nvSpPr>
        <p:spPr>
          <a:xfrm>
            <a:off x="628650" y="1731475"/>
            <a:ext cx="3886200" cy="339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36096"/>
            <a:ext cx="7886700" cy="68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 sz="2800"/>
              <a:t>Актуальность работы</a:t>
            </a:r>
            <a:endParaRPr/>
          </a:p>
        </p:txBody>
      </p:sp>
      <p:grpSp>
        <p:nvGrpSpPr>
          <p:cNvPr id="122" name="Google Shape;122;p13"/>
          <p:cNvGrpSpPr/>
          <p:nvPr/>
        </p:nvGrpSpPr>
        <p:grpSpPr>
          <a:xfrm>
            <a:off x="628650" y="1731475"/>
            <a:ext cx="3783250" cy="800400"/>
            <a:chOff x="628650" y="1731475"/>
            <a:chExt cx="3783250" cy="800400"/>
          </a:xfrm>
        </p:grpSpPr>
        <p:pic>
          <p:nvPicPr>
            <p:cNvPr id="123" name="Google Shape;123;p13" title="erro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8650" y="1811875"/>
              <a:ext cx="370749" cy="370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3"/>
            <p:cNvSpPr txBox="1"/>
            <p:nvPr/>
          </p:nvSpPr>
          <p:spPr>
            <a:xfrm>
              <a:off x="999400" y="1731475"/>
              <a:ext cx="34125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Владение специальными навыками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3"/>
          <p:cNvGrpSpPr/>
          <p:nvPr/>
        </p:nvGrpSpPr>
        <p:grpSpPr>
          <a:xfrm>
            <a:off x="628650" y="2531875"/>
            <a:ext cx="3783250" cy="492600"/>
            <a:chOff x="628650" y="1731475"/>
            <a:chExt cx="3783250" cy="492600"/>
          </a:xfrm>
        </p:grpSpPr>
        <p:pic>
          <p:nvPicPr>
            <p:cNvPr id="126" name="Google Shape;126;p13" title="erro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8650" y="1811875"/>
              <a:ext cx="370749" cy="370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3"/>
            <p:cNvSpPr txBox="1"/>
            <p:nvPr/>
          </p:nvSpPr>
          <p:spPr>
            <a:xfrm>
              <a:off x="999400" y="1731475"/>
              <a:ext cx="3412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Языковой барьер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13"/>
          <p:cNvGrpSpPr/>
          <p:nvPr/>
        </p:nvGrpSpPr>
        <p:grpSpPr>
          <a:xfrm>
            <a:off x="628650" y="3139925"/>
            <a:ext cx="3783250" cy="800400"/>
            <a:chOff x="628650" y="1674225"/>
            <a:chExt cx="3783250" cy="800400"/>
          </a:xfrm>
        </p:grpSpPr>
        <p:pic>
          <p:nvPicPr>
            <p:cNvPr id="129" name="Google Shape;129;p13" title="erro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8650" y="1811875"/>
              <a:ext cx="370749" cy="370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3"/>
            <p:cNvSpPr txBox="1"/>
            <p:nvPr/>
          </p:nvSpPr>
          <p:spPr>
            <a:xfrm>
              <a:off x="999400" y="1674225"/>
              <a:ext cx="34125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Сложность извлечения информации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850" y="1731486"/>
            <a:ext cx="4259799" cy="3169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32" name="Google Shape;132;p13"/>
          <p:cNvSpPr txBox="1"/>
          <p:nvPr/>
        </p:nvSpPr>
        <p:spPr>
          <a:xfrm>
            <a:off x="999400" y="4235400"/>
            <a:ext cx="3412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Демократизация доступа к данным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3" title="idea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650" y="4265550"/>
            <a:ext cx="427500" cy="42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628650" y="36095"/>
            <a:ext cx="7886700" cy="68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-RU"/>
              <a:t>Анализ проблематики. Интерфейсы к БД.</a:t>
            </a:r>
            <a:endParaRPr/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pic>
        <p:nvPicPr>
          <p:cNvPr id="140" name="Google Shape;140;p14" title="mermaid-diagram-2025-06-20-024944.png"/>
          <p:cNvPicPr preferRelativeResize="0"/>
          <p:nvPr/>
        </p:nvPicPr>
        <p:blipFill rotWithShape="1">
          <a:blip r:embed="rId3">
            <a:alphaModFix/>
          </a:blip>
          <a:srcRect b="31159" l="0" r="0" t="32125"/>
          <a:stretch/>
        </p:blipFill>
        <p:spPr>
          <a:xfrm>
            <a:off x="713525" y="1046800"/>
            <a:ext cx="3397500" cy="251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 title="mermaid-diagram-2025-06-20-025408.png"/>
          <p:cNvPicPr preferRelativeResize="0"/>
          <p:nvPr/>
        </p:nvPicPr>
        <p:blipFill rotWithShape="1">
          <a:blip r:embed="rId4">
            <a:alphaModFix/>
          </a:blip>
          <a:srcRect b="27658" l="0" r="0" t="28820"/>
          <a:stretch/>
        </p:blipFill>
        <p:spPr>
          <a:xfrm>
            <a:off x="4902725" y="1046800"/>
            <a:ext cx="3397500" cy="2984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4"/>
          <p:cNvGrpSpPr/>
          <p:nvPr/>
        </p:nvGrpSpPr>
        <p:grpSpPr>
          <a:xfrm>
            <a:off x="927000" y="4121225"/>
            <a:ext cx="7290000" cy="2169000"/>
            <a:chOff x="927000" y="4121225"/>
            <a:chExt cx="7290000" cy="2169000"/>
          </a:xfrm>
        </p:grpSpPr>
        <p:sp>
          <p:nvSpPr>
            <p:cNvPr id="143" name="Google Shape;143;p14"/>
            <p:cNvSpPr txBox="1"/>
            <p:nvPr/>
          </p:nvSpPr>
          <p:spPr>
            <a:xfrm>
              <a:off x="927000" y="4121225"/>
              <a:ext cx="7290000" cy="2169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Natural language </a:t>
              </a:r>
              <a:r>
                <a:rPr lang="ru-RU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interface to the database (</a:t>
              </a:r>
              <a:r>
                <a:rPr lang="ru-RU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NLIDB)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" name="Google Shape;144;p14"/>
            <p:cNvGrpSpPr/>
            <p:nvPr/>
          </p:nvGrpSpPr>
          <p:grpSpPr>
            <a:xfrm>
              <a:off x="1228813" y="5329450"/>
              <a:ext cx="6686375" cy="602426"/>
              <a:chOff x="1312025" y="5338875"/>
              <a:chExt cx="6686375" cy="602426"/>
            </a:xfrm>
          </p:grpSpPr>
          <p:grpSp>
            <p:nvGrpSpPr>
              <p:cNvPr id="145" name="Google Shape;145;p14"/>
              <p:cNvGrpSpPr/>
              <p:nvPr/>
            </p:nvGrpSpPr>
            <p:grpSpPr>
              <a:xfrm>
                <a:off x="1312025" y="5338875"/>
                <a:ext cx="2112125" cy="602426"/>
                <a:chOff x="1312025" y="5338875"/>
                <a:chExt cx="2112125" cy="602426"/>
              </a:xfrm>
            </p:grpSpPr>
            <p:pic>
              <p:nvPicPr>
                <p:cNvPr id="146" name="Google Shape;146;p14" title="new.png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312025" y="5338875"/>
                  <a:ext cx="602426" cy="6024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7" name="Google Shape;147;p14"/>
                <p:cNvSpPr txBox="1"/>
                <p:nvPr/>
              </p:nvSpPr>
              <p:spPr>
                <a:xfrm>
                  <a:off x="1806550" y="5394850"/>
                  <a:ext cx="1617600" cy="4905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Требования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3599150" y="5338875"/>
                <a:ext cx="2112125" cy="602426"/>
                <a:chOff x="1312025" y="5338875"/>
                <a:chExt cx="2112125" cy="602426"/>
              </a:xfrm>
            </p:grpSpPr>
            <p:pic>
              <p:nvPicPr>
                <p:cNvPr id="149" name="Google Shape;149;p14" title="new.png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312025" y="5338875"/>
                  <a:ext cx="602426" cy="6024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0" name="Google Shape;150;p14"/>
                <p:cNvSpPr txBox="1"/>
                <p:nvPr/>
              </p:nvSpPr>
              <p:spPr>
                <a:xfrm>
                  <a:off x="1806550" y="5394850"/>
                  <a:ext cx="1617600" cy="4905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Абстракция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" name="Google Shape;151;p14"/>
              <p:cNvGrpSpPr/>
              <p:nvPr/>
            </p:nvGrpSpPr>
            <p:grpSpPr>
              <a:xfrm>
                <a:off x="5886275" y="5338875"/>
                <a:ext cx="2112125" cy="602426"/>
                <a:chOff x="1312025" y="5338875"/>
                <a:chExt cx="2112125" cy="602426"/>
              </a:xfrm>
            </p:grpSpPr>
            <p:pic>
              <p:nvPicPr>
                <p:cNvPr id="152" name="Google Shape;152;p14" title="new.png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312025" y="5338875"/>
                  <a:ext cx="602426" cy="6024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3" name="Google Shape;153;p14"/>
                <p:cNvSpPr txBox="1"/>
                <p:nvPr/>
              </p:nvSpPr>
              <p:spPr>
                <a:xfrm>
                  <a:off x="1806550" y="5394850"/>
                  <a:ext cx="1617600" cy="4905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Гибкость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628650" y="36095"/>
            <a:ext cx="7886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-RU"/>
              <a:t>Эволюция систем Text-to-SQL</a:t>
            </a:r>
            <a:endParaRPr/>
          </a:p>
        </p:txBody>
      </p:sp>
      <p:sp>
        <p:nvSpPr>
          <p:cNvPr id="159" name="Google Shape;159;p15"/>
          <p:cNvSpPr txBox="1"/>
          <p:nvPr>
            <p:ph idx="12" type="sldNum"/>
          </p:nvPr>
        </p:nvSpPr>
        <p:spPr>
          <a:xfrm>
            <a:off x="4384532" y="6591826"/>
            <a:ext cx="427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pic>
        <p:nvPicPr>
          <p:cNvPr id="160" name="Google Shape;160;p15" title="text-to-sql-method-evolu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980071"/>
            <a:ext cx="8039100" cy="2942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 title="ScreenShot 2025-06-20 at 03.11.2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4536900"/>
            <a:ext cx="8039099" cy="9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628650" y="36095"/>
            <a:ext cx="7886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-RU"/>
              <a:t>Доминирование XiYan-SQL в современных тестах</a:t>
            </a:r>
            <a:endParaRPr/>
          </a:p>
        </p:txBody>
      </p:sp>
      <p:sp>
        <p:nvSpPr>
          <p:cNvPr id="167" name="Google Shape;167;p16"/>
          <p:cNvSpPr txBox="1"/>
          <p:nvPr>
            <p:ph idx="12" type="sldNum"/>
          </p:nvPr>
        </p:nvSpPr>
        <p:spPr>
          <a:xfrm>
            <a:off x="4384532" y="6591826"/>
            <a:ext cx="427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pic>
        <p:nvPicPr>
          <p:cNvPr id="168" name="Google Shape;168;p16" title="SOTA-Spid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967000"/>
            <a:ext cx="5894685" cy="341028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9" name="Google Shape;169;p16" title="SOTA-BIR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2675" y="3043225"/>
            <a:ext cx="4971849" cy="287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628650" y="36095"/>
            <a:ext cx="7886700" cy="68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-RU"/>
              <a:t>Цель и задачи на УИР</a:t>
            </a:r>
            <a:endParaRPr/>
          </a:p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628650" y="925882"/>
            <a:ext cx="7886700" cy="525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Проектирование модели интеграции ядра XiYan-SQL во внешнюю программную систему. Практической апробацией предложенной модели служит прототип веб-сервиса.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Для достижения поставленной цели были решены следующие задачи:</a:t>
            </a:r>
            <a:endParaRPr/>
          </a:p>
          <a:p>
            <a:pPr indent="-238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Разработать модель взаимодействия компонента-организатора с XiYan-SQL по MCP.</a:t>
            </a:r>
            <a:endParaRPr/>
          </a:p>
          <a:p>
            <a:pPr indent="-238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Спроектировать общую клиент-серверную архитектуру веб-сервиса.</a:t>
            </a:r>
            <a:endParaRPr/>
          </a:p>
          <a:p>
            <a:pPr indent="-238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Предоставить программную реализацию прототипа веб-сервиса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38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Провести функциональное тестирование для проверки корректности работы.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 txBox="1"/>
          <p:nvPr>
            <p:ph idx="12" type="sldNum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  </a:t>
            </a: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628650" y="36095"/>
            <a:ext cx="7886700" cy="68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-RU"/>
              <a:t>Рабочий процесс XiYan-SQL и MCP</a:t>
            </a:r>
            <a:endParaRPr/>
          </a:p>
        </p:txBody>
      </p: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pic>
        <p:nvPicPr>
          <p:cNvPr id="183" name="Google Shape;183;p18" title="xiyan-sql-workflo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965700"/>
            <a:ext cx="7876576" cy="231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5963" y="3347692"/>
            <a:ext cx="4904629" cy="3006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628650" y="36095"/>
            <a:ext cx="7886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ru-RU"/>
              <a:t>Архитектура XiYan MCP Server</a:t>
            </a:r>
            <a:endParaRPr/>
          </a:p>
        </p:txBody>
      </p:sp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4384532" y="6591826"/>
            <a:ext cx="427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pic>
        <p:nvPicPr>
          <p:cNvPr id="191" name="Google Shape;191;p19" title="xiyan-mcp-server-architecture.png"/>
          <p:cNvPicPr preferRelativeResize="0"/>
          <p:nvPr/>
        </p:nvPicPr>
        <p:blipFill rotWithShape="1">
          <a:blip r:embed="rId3">
            <a:alphaModFix/>
          </a:blip>
          <a:srcRect b="0" l="0" r="0" t="10160"/>
          <a:stretch/>
        </p:blipFill>
        <p:spPr>
          <a:xfrm>
            <a:off x="671075" y="2103049"/>
            <a:ext cx="8362952" cy="298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