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0" r:id="rId3"/>
  </p:sldMasterIdLst>
  <p:notesMasterIdLst>
    <p:notesMasterId r:id="rId4"/>
  </p:notesMasterIdLst>
  <p:sldIdLst>
    <p:sldId id="256" r:id="rId5"/>
    <p:sldId id="257" r:id="rId6"/>
  </p:sldIdLst>
  <p:sldSz cy="5143500" cx="9144000"/>
  <p:notesSz cx="6858000" cy="9144000"/>
  <p:embeddedFontLst>
    <p:embeddedFont>
      <p:font typeface="Roboto Slab"/>
      <p:regular r:id="rId7"/>
      <p:bold r:id="rId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font" Target="fonts/RobotoSlab-regular.fntdata"/><Relationship Id="rId8" Type="http://schemas.openxmlformats.org/officeDocument/2006/relationships/font" Target="fonts/RobotoSlab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419ada947f_0_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" name="Google Shape;25;g3419ada947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1546025" y="1754794"/>
            <a:ext cx="58326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b="1" sz="44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1546025" y="3011511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3000"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/>
        </p:txBody>
      </p:sp>
      <p:sp>
        <p:nvSpPr>
          <p:cNvPr id="14" name="Google Shape;14;p3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◎"/>
              <a:defRPr sz="2400"/>
            </a:lvl1pPr>
            <a:lvl2pPr indent="-3810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◉"/>
              <a:defRPr/>
            </a:lvl3pPr>
            <a:lvl4pPr indent="-3810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indent="-3810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indent="-3810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indent="-3810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indent="-3810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indent="-3810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86150" y="308120"/>
            <a:ext cx="7571700" cy="70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Roboto Slab"/>
              <a:buNone/>
              <a:defRPr b="0" i="0" sz="2000" u="none" cap="none" strike="noStrike">
                <a:solidFill>
                  <a:schemeClr val="accent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86150" y="1261700"/>
            <a:ext cx="7571700" cy="357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19100" lvl="0" marL="457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Font typeface="Arial"/>
              <a:buChar char="◎"/>
              <a:defRPr b="0" i="0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○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Arial"/>
              <a:buChar char="◉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1" i="0" sz="13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latin typeface="Roboto Slab"/>
              <a:ea typeface="Roboto Slab"/>
              <a:cs typeface="Roboto Slab"/>
              <a:sym typeface="Roboto Slab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ctrTitle"/>
          </p:nvPr>
        </p:nvSpPr>
        <p:spPr>
          <a:xfrm>
            <a:off x="625475" y="1546911"/>
            <a:ext cx="789305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br>
              <a:rPr lang="en-US"/>
            </a:br>
            <a:r>
              <a:rPr lang="en-US"/>
              <a:t>Домашнее задание</a:t>
            </a:r>
            <a:endParaRPr/>
          </a:p>
        </p:txBody>
      </p:sp>
      <p:sp>
        <p:nvSpPr>
          <p:cNvPr id="21" name="Google Shape;21;p4"/>
          <p:cNvSpPr txBox="1"/>
          <p:nvPr>
            <p:ph idx="1" type="subTitle"/>
          </p:nvPr>
        </p:nvSpPr>
        <p:spPr>
          <a:xfrm>
            <a:off x="1655700" y="2703840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US" sz="2800"/>
              <a:t>Технологический радар</a:t>
            </a:r>
            <a:endParaRPr sz="2800"/>
          </a:p>
        </p:txBody>
      </p:sp>
      <p:sp>
        <p:nvSpPr>
          <p:cNvPr id="22" name="Google Shape;22;p4"/>
          <p:cNvSpPr txBox="1"/>
          <p:nvPr/>
        </p:nvSpPr>
        <p:spPr>
          <a:xfrm>
            <a:off x="2635094" y="3750469"/>
            <a:ext cx="58326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b="0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Выполнил студент группы Б2</a:t>
            </a:r>
            <a:r>
              <a:rPr lang="en-US" sz="2000">
                <a:solidFill>
                  <a:schemeClr val="accent3"/>
                </a:solidFill>
              </a:rPr>
              <a:t>2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-5</a:t>
            </a:r>
            <a:r>
              <a:rPr lang="en-US" sz="2000">
                <a:solidFill>
                  <a:schemeClr val="accent3"/>
                </a:solidFill>
              </a:rPr>
              <a:t>3</a:t>
            </a:r>
            <a:r>
              <a:rPr b="0" i="0" lang="en-US" sz="2000" u="none" cap="none" strike="noStrike">
                <a:solidFill>
                  <a:schemeClr val="accent3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rPr lang="en-US" sz="2000">
                <a:solidFill>
                  <a:schemeClr val="accent3"/>
                </a:solidFill>
              </a:rPr>
              <a:t>Баранов Александр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accent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043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Изображение выглядит как круг, Графика, снимок экрана, дизайн&#10;&#10;Автоматически созданное описание" id="28" name="Google Shape;2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365750" y="-223525"/>
            <a:ext cx="4949050" cy="27838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круг, Графика, снимок экрана, дизайн&#10;&#10;Автоматически созданное описание" id="29" name="Google Shape;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 rot="10800000">
            <a:off x="-363637" y="2560325"/>
            <a:ext cx="4944826" cy="2781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круг, Графика, снимок экрана, дизайн&#10;&#10;Автоматически созданное описание" id="30" name="Google Shape;3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4562948" y="2560374"/>
            <a:ext cx="4939152" cy="277827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Изображение выглядит как круг, Графика, снимок экрана, дизайн&#10;&#10;Автоматически созданное описание" id="31" name="Google Shape;3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flipH="1">
            <a:off x="4555237" y="-223525"/>
            <a:ext cx="4949050" cy="278385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5"/>
          <p:cNvSpPr txBox="1"/>
          <p:nvPr/>
        </p:nvSpPr>
        <p:spPr>
          <a:xfrm>
            <a:off x="0" y="0"/>
            <a:ext cx="1609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TOOLS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3" name="Google Shape;33;p5"/>
          <p:cNvSpPr txBox="1"/>
          <p:nvPr/>
        </p:nvSpPr>
        <p:spPr>
          <a:xfrm>
            <a:off x="6853450" y="4649675"/>
            <a:ext cx="18828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TECHNIQUES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4" name="Google Shape;34;p5"/>
          <p:cNvSpPr txBox="1"/>
          <p:nvPr/>
        </p:nvSpPr>
        <p:spPr>
          <a:xfrm>
            <a:off x="27275" y="4730550"/>
            <a:ext cx="17781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PLATFORMS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5" name="Google Shape;35;p5"/>
          <p:cNvSpPr txBox="1"/>
          <p:nvPr/>
        </p:nvSpPr>
        <p:spPr>
          <a:xfrm>
            <a:off x="5396700" y="4575"/>
            <a:ext cx="3747300" cy="4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LANGUAGES/FRAMEWORKS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36" name="Google Shape;36;p5"/>
          <p:cNvSpPr txBox="1"/>
          <p:nvPr/>
        </p:nvSpPr>
        <p:spPr>
          <a:xfrm>
            <a:off x="127325" y="282075"/>
            <a:ext cx="2169300" cy="237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ADOPT: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VS CODE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Safari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Telegram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Apple Reminders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iTerm2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TRIAL: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Obsidian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Git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ASSESS: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Mail.ru Cloud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HOLD: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CLion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37" name="Google Shape;37;p5"/>
          <p:cNvSpPr txBox="1"/>
          <p:nvPr/>
        </p:nvSpPr>
        <p:spPr>
          <a:xfrm>
            <a:off x="127325" y="2621825"/>
            <a:ext cx="1650900" cy="19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ADOPT: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MacOS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TRIAL: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ASSESS: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Linux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Yandex Cloud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HOLD: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Windows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WSL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8" name="Google Shape;38;p5"/>
          <p:cNvSpPr txBox="1"/>
          <p:nvPr/>
        </p:nvSpPr>
        <p:spPr>
          <a:xfrm>
            <a:off x="7292250" y="282075"/>
            <a:ext cx="1939800" cy="21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ADOPT: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Python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Latex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Markdown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TRIAL: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SQL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Bash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NumPy/Pandas/Scipy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ASSESS: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PyTorch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Qt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HOLD: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C/C++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9" name="Google Shape;39;p5"/>
          <p:cNvSpPr txBox="1"/>
          <p:nvPr/>
        </p:nvSpPr>
        <p:spPr>
          <a:xfrm>
            <a:off x="7292250" y="2694575"/>
            <a:ext cx="1650900" cy="15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ADOPT: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TRIAL: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ASSESS:</a:t>
            </a:r>
            <a:endParaRPr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ML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DL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AutoNum type="arabicPeriod"/>
            </a:pPr>
            <a:r>
              <a:rPr lang="en-US" sz="1000">
                <a:solidFill>
                  <a:schemeClr val="dk1"/>
                </a:solidFill>
              </a:rPr>
              <a:t>DS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HOLD:</a:t>
            </a:r>
            <a:endParaRPr sz="1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40" name="Google Shape;40;p5"/>
          <p:cNvCxnSpPr/>
          <p:nvPr/>
        </p:nvCxnSpPr>
        <p:spPr>
          <a:xfrm>
            <a:off x="-9100" y="2637700"/>
            <a:ext cx="91545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1" name="Google Shape;41;p5"/>
          <p:cNvCxnSpPr/>
          <p:nvPr/>
        </p:nvCxnSpPr>
        <p:spPr>
          <a:xfrm>
            <a:off x="4547900" y="4550"/>
            <a:ext cx="0" cy="51390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2" name="Google Shape;42;p5"/>
          <p:cNvSpPr/>
          <p:nvPr/>
        </p:nvSpPr>
        <p:spPr>
          <a:xfrm>
            <a:off x="3233450" y="13825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3" name="Google Shape;43;p5"/>
          <p:cNvSpPr/>
          <p:nvPr/>
        </p:nvSpPr>
        <p:spPr>
          <a:xfrm>
            <a:off x="4036175" y="13825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4" name="Google Shape;44;p5"/>
          <p:cNvSpPr/>
          <p:nvPr/>
        </p:nvSpPr>
        <p:spPr>
          <a:xfrm>
            <a:off x="3911338" y="1994350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3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5" name="Google Shape;45;p5"/>
          <p:cNvSpPr/>
          <p:nvPr/>
        </p:nvSpPr>
        <p:spPr>
          <a:xfrm>
            <a:off x="3790825" y="23524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4247900" y="19147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4072850" y="2185450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2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8" name="Google Shape;48;p5"/>
          <p:cNvSpPr/>
          <p:nvPr/>
        </p:nvSpPr>
        <p:spPr>
          <a:xfrm>
            <a:off x="4247900" y="23524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49" name="Google Shape;49;p5"/>
          <p:cNvSpPr/>
          <p:nvPr/>
        </p:nvSpPr>
        <p:spPr>
          <a:xfrm>
            <a:off x="2808575" y="1072850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0" name="Google Shape;50;p5"/>
          <p:cNvSpPr/>
          <p:nvPr/>
        </p:nvSpPr>
        <p:spPr>
          <a:xfrm>
            <a:off x="3330388" y="22969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1" name="Google Shape;51;p5"/>
          <p:cNvSpPr/>
          <p:nvPr/>
        </p:nvSpPr>
        <p:spPr>
          <a:xfrm>
            <a:off x="2931275" y="317127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2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2" name="Google Shape;52;p5"/>
          <p:cNvSpPr/>
          <p:nvPr/>
        </p:nvSpPr>
        <p:spPr>
          <a:xfrm>
            <a:off x="3690650" y="3934300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3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3" name="Google Shape;53;p5"/>
          <p:cNvSpPr/>
          <p:nvPr/>
        </p:nvSpPr>
        <p:spPr>
          <a:xfrm>
            <a:off x="2410500" y="336237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4" name="Google Shape;54;p5"/>
          <p:cNvSpPr/>
          <p:nvPr/>
        </p:nvSpPr>
        <p:spPr>
          <a:xfrm>
            <a:off x="3465875" y="445857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4247900" y="273187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4656800" y="1994350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2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7" name="Google Shape;57;p5"/>
          <p:cNvSpPr/>
          <p:nvPr/>
        </p:nvSpPr>
        <p:spPr>
          <a:xfrm>
            <a:off x="4656800" y="23524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8" name="Google Shape;58;p5"/>
          <p:cNvSpPr/>
          <p:nvPr/>
        </p:nvSpPr>
        <p:spPr>
          <a:xfrm>
            <a:off x="5065700" y="23524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3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59" name="Google Shape;59;p5"/>
          <p:cNvSpPr/>
          <p:nvPr/>
        </p:nvSpPr>
        <p:spPr>
          <a:xfrm>
            <a:off x="4656800" y="13825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4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0" name="Google Shape;60;p5"/>
          <p:cNvSpPr/>
          <p:nvPr/>
        </p:nvSpPr>
        <p:spPr>
          <a:xfrm>
            <a:off x="5305000" y="17236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5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1" name="Google Shape;61;p5"/>
          <p:cNvSpPr/>
          <p:nvPr/>
        </p:nvSpPr>
        <p:spPr>
          <a:xfrm>
            <a:off x="5574300" y="23524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6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2" name="Google Shape;62;p5"/>
          <p:cNvSpPr/>
          <p:nvPr/>
        </p:nvSpPr>
        <p:spPr>
          <a:xfrm>
            <a:off x="4698888" y="770700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7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3" name="Google Shape;63;p5"/>
          <p:cNvSpPr/>
          <p:nvPr/>
        </p:nvSpPr>
        <p:spPr>
          <a:xfrm>
            <a:off x="6129050" y="103477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9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4" name="Google Shape;64;p5"/>
          <p:cNvSpPr/>
          <p:nvPr/>
        </p:nvSpPr>
        <p:spPr>
          <a:xfrm>
            <a:off x="6139750" y="235242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8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5" name="Google Shape;65;p5"/>
          <p:cNvSpPr/>
          <p:nvPr/>
        </p:nvSpPr>
        <p:spPr>
          <a:xfrm>
            <a:off x="6129050" y="2731863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3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6" name="Google Shape;66;p5"/>
          <p:cNvSpPr/>
          <p:nvPr/>
        </p:nvSpPr>
        <p:spPr>
          <a:xfrm>
            <a:off x="4656800" y="4180575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1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id="67" name="Google Shape;67;p5"/>
          <p:cNvSpPr/>
          <p:nvPr/>
        </p:nvSpPr>
        <p:spPr>
          <a:xfrm>
            <a:off x="5647325" y="3616150"/>
            <a:ext cx="191100" cy="191100"/>
          </a:xfrm>
          <a:prstGeom prst="flowChartConnector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>
                <a:solidFill>
                  <a:schemeClr val="lt1"/>
                </a:solidFill>
              </a:rPr>
              <a:t>2</a:t>
            </a:r>
            <a:endParaRPr sz="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rdelia template">
  <a:themeElements>
    <a:clrScheme name="Custom 347">
      <a:dk1>
        <a:srgbClr val="263238"/>
      </a:dk1>
      <a:lt1>
        <a:srgbClr val="FFFFFF"/>
      </a:lt1>
      <a:dk2>
        <a:srgbClr val="607D8B"/>
      </a:dk2>
      <a:lt2>
        <a:srgbClr val="ECEFF1"/>
      </a:lt2>
      <a:accent1>
        <a:srgbClr val="0091EA"/>
      </a:accent1>
      <a:accent2>
        <a:srgbClr val="0053A3"/>
      </a:accent2>
      <a:accent3>
        <a:srgbClr val="607D8B"/>
      </a:accent3>
      <a:accent4>
        <a:srgbClr val="CFD8DC"/>
      </a:accent4>
      <a:accent5>
        <a:srgbClr val="ECEFF1"/>
      </a:accent5>
      <a:accent6>
        <a:srgbClr val="ACDBF8"/>
      </a:accent6>
      <a:hlink>
        <a:srgbClr val="0091E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