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bc9fe8b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bc9fe8b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bc9fe8b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bc9fe8b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18df0128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18df0128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18df0128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18df0128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18df0128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18df0128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18df0128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18df0128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18df0128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18df0128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bc9fe8b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bc9fe8b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bc9fe8b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bc9fe8bd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bc9fe8bd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bc9fe8bd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image-compression-using-huffman-coding/" TargetMode="External"/><Relationship Id="rId4" Type="http://schemas.openxmlformats.org/officeDocument/2006/relationships/hyperlink" Target="https://stackoverflow.com/questions/71094679/how-to-convert-rgba-bytes-to-png-imag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044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Compression using Huffman Coding Algorithm</a:t>
            </a:r>
            <a:endParaRPr/>
          </a:p>
        </p:txBody>
      </p:sp>
      <p:sp>
        <p:nvSpPr>
          <p:cNvPr id="135" name="Google Shape;135;p13"/>
          <p:cNvSpPr txBox="1"/>
          <p:nvPr>
            <p:ph idx="1" type="subTitle"/>
          </p:nvPr>
        </p:nvSpPr>
        <p:spPr>
          <a:xfrm>
            <a:off x="5932450" y="3745675"/>
            <a:ext cx="2867700" cy="992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Submitted by:</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a:t>Group-14</a:t>
            </a:r>
            <a:endParaRPr/>
          </a:p>
          <a:p>
            <a:pPr indent="0" lvl="0" marL="0" rtl="0" algn="l">
              <a:lnSpc>
                <a:spcPct val="150000"/>
              </a:lnSpc>
              <a:spcBef>
                <a:spcPts val="0"/>
              </a:spcBef>
              <a:spcAft>
                <a:spcPts val="0"/>
              </a:spcAft>
              <a:buNone/>
            </a:pPr>
            <a:r>
              <a:rPr lang="en"/>
              <a:t>Bodhisattwa Talukder (21051805)</a:t>
            </a:r>
            <a:endParaRPr/>
          </a:p>
          <a:p>
            <a:pPr indent="0" lvl="0" marL="0" rtl="0" algn="l">
              <a:lnSpc>
                <a:spcPct val="150000"/>
              </a:lnSpc>
              <a:spcBef>
                <a:spcPts val="0"/>
              </a:spcBef>
              <a:spcAft>
                <a:spcPts val="0"/>
              </a:spcAft>
              <a:buNone/>
            </a:pPr>
            <a:r>
              <a:rPr lang="en"/>
              <a:t>Subandhu (21051851)</a:t>
            </a:r>
            <a:endParaRPr/>
          </a:p>
        </p:txBody>
      </p:sp>
      <p:sp>
        <p:nvSpPr>
          <p:cNvPr id="136" name="Google Shape;136;p13"/>
          <p:cNvSpPr txBox="1"/>
          <p:nvPr>
            <p:ph idx="1" type="subTitle"/>
          </p:nvPr>
        </p:nvSpPr>
        <p:spPr>
          <a:xfrm>
            <a:off x="3537150" y="277925"/>
            <a:ext cx="3470700" cy="506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PROJECT TITLE:</a:t>
            </a:r>
            <a:endParaRPr b="1">
              <a:latin typeface="Arial"/>
              <a:ea typeface="Arial"/>
              <a:cs typeface="Arial"/>
              <a:sym typeface="Arial"/>
            </a:endParaRPr>
          </a:p>
        </p:txBody>
      </p:sp>
      <p:sp>
        <p:nvSpPr>
          <p:cNvPr id="137" name="Google Shape;13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1297500" y="776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211" name="Google Shape;211;p22"/>
          <p:cNvSpPr txBox="1"/>
          <p:nvPr>
            <p:ph idx="1" type="body"/>
          </p:nvPr>
        </p:nvSpPr>
        <p:spPr>
          <a:xfrm>
            <a:off x="1297500" y="2225400"/>
            <a:ext cx="7038900" cy="692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360" u="sng">
                <a:solidFill>
                  <a:srgbClr val="1155CC"/>
                </a:solidFill>
                <a:latin typeface="Arial"/>
                <a:ea typeface="Arial"/>
                <a:cs typeface="Arial"/>
                <a:sym typeface="Arial"/>
                <a:hlinkClick r:id="rId3">
                  <a:extLst>
                    <a:ext uri="{A12FA001-AC4F-418D-AE19-62706E023703}">
                      <ahyp:hlinkClr val="tx"/>
                    </a:ext>
                  </a:extLst>
                </a:hlinkClick>
              </a:rPr>
              <a:t>https://www.geeksforgeeks.org/image-compression-using-huffman-coding/</a:t>
            </a:r>
            <a:endParaRPr sz="1360">
              <a:solidFill>
                <a:srgbClr val="000000"/>
              </a:solidFill>
              <a:latin typeface="Arial"/>
              <a:ea typeface="Arial"/>
              <a:cs typeface="Arial"/>
              <a:sym typeface="Arial"/>
            </a:endParaRPr>
          </a:p>
          <a:p>
            <a:pPr indent="0" lvl="0" marL="0" rtl="0" algn="l">
              <a:lnSpc>
                <a:spcPct val="95000"/>
              </a:lnSpc>
              <a:spcBef>
                <a:spcPts val="0"/>
              </a:spcBef>
              <a:spcAft>
                <a:spcPts val="0"/>
              </a:spcAft>
              <a:buSzPts val="605"/>
              <a:buNone/>
            </a:pPr>
            <a:r>
              <a:rPr lang="en" sz="1360" u="sng">
                <a:solidFill>
                  <a:srgbClr val="1155CC"/>
                </a:solidFill>
                <a:latin typeface="Arial"/>
                <a:ea typeface="Arial"/>
                <a:cs typeface="Arial"/>
                <a:sym typeface="Arial"/>
                <a:hlinkClick r:id="rId4">
                  <a:extLst>
                    <a:ext uri="{A12FA001-AC4F-418D-AE19-62706E023703}">
                      <ahyp:hlinkClr val="tx"/>
                    </a:ext>
                  </a:extLst>
                </a:hlinkClick>
              </a:rPr>
              <a:t>https://stackoverflow.com/questions/71094679/how-to-convert-rgba-bytes-to-png-image</a:t>
            </a:r>
            <a:endParaRPr sz="1360">
              <a:solidFill>
                <a:srgbClr val="000000"/>
              </a:solidFill>
              <a:latin typeface="Arial"/>
              <a:ea typeface="Arial"/>
              <a:cs typeface="Arial"/>
              <a:sym typeface="Arial"/>
            </a:endParaRPr>
          </a:p>
          <a:p>
            <a:pPr indent="0" lvl="0" marL="0" rtl="0" algn="l">
              <a:lnSpc>
                <a:spcPct val="95000"/>
              </a:lnSpc>
              <a:spcBef>
                <a:spcPts val="0"/>
              </a:spcBef>
              <a:spcAft>
                <a:spcPts val="0"/>
              </a:spcAft>
              <a:buSzPts val="605"/>
              <a:buNone/>
            </a:pPr>
            <a:r>
              <a:t/>
            </a:r>
            <a:endParaRPr sz="1360">
              <a:solidFill>
                <a:srgbClr val="000000"/>
              </a:solidFill>
              <a:latin typeface="Arial"/>
              <a:ea typeface="Arial"/>
              <a:cs typeface="Arial"/>
              <a:sym typeface="Arial"/>
            </a:endParaRPr>
          </a:p>
          <a:p>
            <a:pPr indent="0" lvl="0" marL="0" rtl="0" algn="l">
              <a:lnSpc>
                <a:spcPct val="95000"/>
              </a:lnSpc>
              <a:spcBef>
                <a:spcPts val="0"/>
              </a:spcBef>
              <a:spcAft>
                <a:spcPts val="0"/>
              </a:spcAft>
              <a:buSzPts val="605"/>
              <a:buNone/>
            </a:pPr>
            <a:r>
              <a:t/>
            </a:r>
            <a:endParaRPr sz="1360">
              <a:solidFill>
                <a:srgbClr val="000000"/>
              </a:solidFill>
              <a:latin typeface="Arial"/>
              <a:ea typeface="Arial"/>
              <a:cs typeface="Arial"/>
              <a:sym typeface="Arial"/>
            </a:endParaRPr>
          </a:p>
          <a:p>
            <a:pPr indent="0" lvl="0" marL="0" rtl="0" algn="l">
              <a:lnSpc>
                <a:spcPct val="95000"/>
              </a:lnSpc>
              <a:spcBef>
                <a:spcPts val="0"/>
              </a:spcBef>
              <a:spcAft>
                <a:spcPts val="1200"/>
              </a:spcAft>
              <a:buSzPts val="605"/>
              <a:buNone/>
            </a:pPr>
            <a:r>
              <a:t/>
            </a:r>
            <a:endParaRPr sz="1415"/>
          </a:p>
        </p:txBody>
      </p:sp>
      <p:sp>
        <p:nvSpPr>
          <p:cNvPr id="212" name="Google Shape;21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052550" y="211470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218" name="Google Shape;21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89975" y="641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Image Compression</a:t>
            </a:r>
            <a:endParaRPr b="1"/>
          </a:p>
        </p:txBody>
      </p:sp>
      <p:sp>
        <p:nvSpPr>
          <p:cNvPr id="143" name="Google Shape;143;p14"/>
          <p:cNvSpPr txBox="1"/>
          <p:nvPr>
            <p:ph idx="1" type="body"/>
          </p:nvPr>
        </p:nvSpPr>
        <p:spPr>
          <a:xfrm>
            <a:off x="464025" y="1428000"/>
            <a:ext cx="5528100" cy="34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compression is a process of reducing the size of an image file while preserving its visual quality to a certain extent. This reduction in size is achieved by eliminating redundancy and irrelevant information in the image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There are two main types of image compression: lossless and lossy.</a:t>
            </a:r>
            <a:endParaRPr/>
          </a:p>
          <a:p>
            <a:pPr indent="-311150" lvl="0" marL="457200" rtl="0" algn="l">
              <a:spcBef>
                <a:spcPts val="1200"/>
              </a:spcBef>
              <a:spcAft>
                <a:spcPts val="0"/>
              </a:spcAft>
              <a:buSzPts val="1300"/>
              <a:buChar char="●"/>
            </a:pPr>
            <a:r>
              <a:rPr lang="en" u="sng"/>
              <a:t>Lossless Compression:</a:t>
            </a:r>
            <a:r>
              <a:rPr lang="en"/>
              <a:t> In lossless compression, the original image can be perfectly reconstructed from the compressed version without any loss of information.</a:t>
            </a:r>
            <a:endParaRPr/>
          </a:p>
          <a:p>
            <a:pPr indent="-311150" lvl="0" marL="457200" rtl="0" algn="l">
              <a:spcBef>
                <a:spcPts val="0"/>
              </a:spcBef>
              <a:spcAft>
                <a:spcPts val="0"/>
              </a:spcAft>
              <a:buSzPts val="1300"/>
              <a:buChar char="●"/>
            </a:pPr>
            <a:r>
              <a:rPr lang="en" u="sng"/>
              <a:t>Lossy Compression:</a:t>
            </a:r>
            <a:r>
              <a:rPr lang="en"/>
              <a:t> Lossy compression achieves higher compression ratios by sacrificing some details in the image.</a:t>
            </a:r>
            <a:endParaRPr/>
          </a:p>
        </p:txBody>
      </p:sp>
      <p:sp>
        <p:nvSpPr>
          <p:cNvPr id="144" name="Google Shape;144;p14"/>
          <p:cNvSpPr/>
          <p:nvPr/>
        </p:nvSpPr>
        <p:spPr>
          <a:xfrm>
            <a:off x="6142175" y="1805775"/>
            <a:ext cx="2605500" cy="170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45" name="Google Shape;145;p14"/>
          <p:cNvPicPr preferRelativeResize="0"/>
          <p:nvPr/>
        </p:nvPicPr>
        <p:blipFill>
          <a:blip r:embed="rId3">
            <a:alphaModFix/>
          </a:blip>
          <a:stretch>
            <a:fillRect/>
          </a:stretch>
        </p:blipFill>
        <p:spPr>
          <a:xfrm>
            <a:off x="6205497" y="1957847"/>
            <a:ext cx="2478875" cy="1400450"/>
          </a:xfrm>
          <a:prstGeom prst="rect">
            <a:avLst/>
          </a:prstGeom>
          <a:noFill/>
          <a:ln>
            <a:noFill/>
          </a:ln>
        </p:spPr>
      </p:pic>
      <p:sp>
        <p:nvSpPr>
          <p:cNvPr id="146" name="Google Shape;14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a:t>
            </a:r>
            <a:endParaRPr b="1"/>
          </a:p>
        </p:txBody>
      </p:sp>
      <p:sp>
        <p:nvSpPr>
          <p:cNvPr id="152" name="Google Shape;152;p15"/>
          <p:cNvSpPr txBox="1"/>
          <p:nvPr>
            <p:ph idx="1" type="body"/>
          </p:nvPr>
        </p:nvSpPr>
        <p:spPr>
          <a:xfrm>
            <a:off x="1297500" y="1028700"/>
            <a:ext cx="6947100" cy="3690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Understanding Huffman Coding: </a:t>
            </a:r>
            <a:endParaRPr/>
          </a:p>
          <a:p>
            <a:pPr indent="0" lvl="0" marL="457200" rtl="0" algn="l">
              <a:spcBef>
                <a:spcPts val="1200"/>
              </a:spcBef>
              <a:spcAft>
                <a:spcPts val="0"/>
              </a:spcAft>
              <a:buNone/>
            </a:pPr>
            <a:r>
              <a:rPr lang="en"/>
              <a:t>Gain a deep understanding of the Huffman Coding algorithm and its application to image compression. Explore how the algorithm assigns variable-length codes to different symbols (in this case, pixel values) based on their frequencies in the image.</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Lossless Compression: </a:t>
            </a:r>
            <a:endParaRPr/>
          </a:p>
          <a:p>
            <a:pPr indent="0" lvl="0" marL="457200" rtl="0" algn="l">
              <a:spcBef>
                <a:spcPts val="1200"/>
              </a:spcBef>
              <a:spcAft>
                <a:spcPts val="0"/>
              </a:spcAft>
              <a:buNone/>
            </a:pPr>
            <a:r>
              <a:rPr lang="en"/>
              <a:t>Implement Huffman Coding as a lossless compression technique to ensure that the original image can be perfectly reconstructed from the compressed version. Preserve important details and ensure no loss of information during the compression and decompression processes.</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Practical Application: </a:t>
            </a:r>
            <a:endParaRPr/>
          </a:p>
          <a:p>
            <a:pPr indent="0" lvl="0" marL="457200" rtl="0" algn="l">
              <a:spcBef>
                <a:spcPts val="1200"/>
              </a:spcBef>
              <a:spcAft>
                <a:spcPts val="1200"/>
              </a:spcAft>
              <a:buNone/>
            </a:pPr>
            <a:r>
              <a:rPr lang="en"/>
              <a:t>Demonstrate the practical application of Huffman Coding in real-world scenarios. Showcase the benefits of using this algorithm for image compression, emphasizing its suitability for scenarios where maintaining the highest quality is essential.</a:t>
            </a:r>
            <a:endParaRPr/>
          </a:p>
        </p:txBody>
      </p:sp>
      <p:sp>
        <p:nvSpPr>
          <p:cNvPr id="153" name="Google Shape;15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Huffman coding algorithm works?</a:t>
            </a:r>
            <a:endParaRPr/>
          </a:p>
        </p:txBody>
      </p:sp>
      <p:pic>
        <p:nvPicPr>
          <p:cNvPr id="159" name="Google Shape;159;p16"/>
          <p:cNvPicPr preferRelativeResize="0"/>
          <p:nvPr/>
        </p:nvPicPr>
        <p:blipFill>
          <a:blip r:embed="rId3">
            <a:alphaModFix/>
          </a:blip>
          <a:stretch>
            <a:fillRect/>
          </a:stretch>
        </p:blipFill>
        <p:spPr>
          <a:xfrm>
            <a:off x="1503975" y="2306225"/>
            <a:ext cx="1528200" cy="1528200"/>
          </a:xfrm>
          <a:prstGeom prst="rect">
            <a:avLst/>
          </a:prstGeom>
          <a:noFill/>
          <a:ln>
            <a:noFill/>
          </a:ln>
        </p:spPr>
      </p:pic>
      <p:pic>
        <p:nvPicPr>
          <p:cNvPr id="160" name="Google Shape;160;p16"/>
          <p:cNvPicPr preferRelativeResize="0"/>
          <p:nvPr/>
        </p:nvPicPr>
        <p:blipFill>
          <a:blip r:embed="rId4">
            <a:alphaModFix/>
          </a:blip>
          <a:stretch>
            <a:fillRect/>
          </a:stretch>
        </p:blipFill>
        <p:spPr>
          <a:xfrm>
            <a:off x="3843350" y="1129925"/>
            <a:ext cx="1482071" cy="1528200"/>
          </a:xfrm>
          <a:prstGeom prst="rect">
            <a:avLst/>
          </a:prstGeom>
          <a:noFill/>
          <a:ln>
            <a:noFill/>
          </a:ln>
        </p:spPr>
      </p:pic>
      <p:pic>
        <p:nvPicPr>
          <p:cNvPr id="161" name="Google Shape;161;p16"/>
          <p:cNvPicPr preferRelativeResize="0"/>
          <p:nvPr/>
        </p:nvPicPr>
        <p:blipFill>
          <a:blip r:embed="rId5">
            <a:alphaModFix/>
          </a:blip>
          <a:stretch>
            <a:fillRect/>
          </a:stretch>
        </p:blipFill>
        <p:spPr>
          <a:xfrm>
            <a:off x="5713150" y="2196263"/>
            <a:ext cx="2375475" cy="1528224"/>
          </a:xfrm>
          <a:prstGeom prst="rect">
            <a:avLst/>
          </a:prstGeom>
          <a:noFill/>
          <a:ln>
            <a:noFill/>
          </a:ln>
        </p:spPr>
      </p:pic>
      <p:pic>
        <p:nvPicPr>
          <p:cNvPr id="162" name="Google Shape;162;p16"/>
          <p:cNvPicPr preferRelativeResize="0"/>
          <p:nvPr/>
        </p:nvPicPr>
        <p:blipFill>
          <a:blip r:embed="rId6">
            <a:alphaModFix/>
          </a:blip>
          <a:stretch>
            <a:fillRect/>
          </a:stretch>
        </p:blipFill>
        <p:spPr>
          <a:xfrm>
            <a:off x="3843350" y="3195645"/>
            <a:ext cx="1482075" cy="1528205"/>
          </a:xfrm>
          <a:prstGeom prst="rect">
            <a:avLst/>
          </a:prstGeom>
          <a:noFill/>
          <a:ln>
            <a:noFill/>
          </a:ln>
        </p:spPr>
      </p:pic>
      <p:sp>
        <p:nvSpPr>
          <p:cNvPr id="163" name="Google Shape;163;p16"/>
          <p:cNvSpPr/>
          <p:nvPr/>
        </p:nvSpPr>
        <p:spPr>
          <a:xfrm>
            <a:off x="2665600" y="1576850"/>
            <a:ext cx="683400" cy="5256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16"/>
          <p:cNvSpPr/>
          <p:nvPr/>
        </p:nvSpPr>
        <p:spPr>
          <a:xfrm rot="5400000">
            <a:off x="5972550" y="1726325"/>
            <a:ext cx="531300" cy="4086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16"/>
          <p:cNvSpPr/>
          <p:nvPr/>
        </p:nvSpPr>
        <p:spPr>
          <a:xfrm rot="-5400000">
            <a:off x="2637325" y="4052300"/>
            <a:ext cx="562500" cy="4326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 name="Google Shape;166;p16"/>
          <p:cNvSpPr/>
          <p:nvPr/>
        </p:nvSpPr>
        <p:spPr>
          <a:xfrm rot="10800000">
            <a:off x="6033900" y="4064300"/>
            <a:ext cx="531300" cy="4086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Huffman Coding for image compression?</a:t>
            </a:r>
            <a:endParaRPr b="1"/>
          </a:p>
        </p:txBody>
      </p:sp>
      <p:sp>
        <p:nvSpPr>
          <p:cNvPr id="173" name="Google Shape;173;p17"/>
          <p:cNvSpPr txBox="1"/>
          <p:nvPr>
            <p:ph idx="1" type="body"/>
          </p:nvPr>
        </p:nvSpPr>
        <p:spPr>
          <a:xfrm>
            <a:off x="1297500" y="1066275"/>
            <a:ext cx="7038900" cy="3461400"/>
          </a:xfrm>
          <a:prstGeom prst="rect">
            <a:avLst/>
          </a:prstGeom>
        </p:spPr>
        <p:txBody>
          <a:bodyPr anchorCtr="0" anchor="t" bIns="91425" lIns="91425" spcFirstLastPara="1" rIns="91425" wrap="square" tIns="91425">
            <a:noAutofit/>
          </a:bodyPr>
          <a:lstStyle/>
          <a:p>
            <a:pPr indent="-298926" lvl="0" marL="457200" rtl="0" algn="l">
              <a:lnSpc>
                <a:spcPct val="105000"/>
              </a:lnSpc>
              <a:spcBef>
                <a:spcPts val="0"/>
              </a:spcBef>
              <a:spcAft>
                <a:spcPts val="0"/>
              </a:spcAft>
              <a:buSzPts val="1108"/>
              <a:buAutoNum type="arabicPeriod"/>
            </a:pPr>
            <a:r>
              <a:rPr lang="en" sz="1107"/>
              <a:t>Variable-Length Coding:</a:t>
            </a:r>
            <a:endParaRPr sz="1107"/>
          </a:p>
          <a:p>
            <a:pPr indent="0" lvl="0" marL="0" rtl="0" algn="l">
              <a:lnSpc>
                <a:spcPct val="105000"/>
              </a:lnSpc>
              <a:spcBef>
                <a:spcPts val="1200"/>
              </a:spcBef>
              <a:spcAft>
                <a:spcPts val="0"/>
              </a:spcAft>
              <a:buSzPts val="852"/>
              <a:buNone/>
            </a:pPr>
            <a:r>
              <a:rPr lang="en" sz="1107"/>
              <a:t>Huffman Coding assigns shorter codes to more frequently occurring symbols and longer codes to less frequent ones. In the context of image compression, this means that commonly encountered pixel values (symbols) are represented with shorter codes, leading to more efficient compression.</a:t>
            </a:r>
            <a:endParaRPr sz="1107"/>
          </a:p>
          <a:p>
            <a:pPr indent="0" lvl="0" marL="0" rtl="0" algn="l">
              <a:lnSpc>
                <a:spcPct val="105000"/>
              </a:lnSpc>
              <a:spcBef>
                <a:spcPts val="1200"/>
              </a:spcBef>
              <a:spcAft>
                <a:spcPts val="0"/>
              </a:spcAft>
              <a:buSzPts val="852"/>
              <a:buNone/>
            </a:pPr>
            <a:r>
              <a:t/>
            </a:r>
            <a:endParaRPr sz="1107"/>
          </a:p>
          <a:p>
            <a:pPr indent="-298926" lvl="0" marL="457200" rtl="0" algn="l">
              <a:lnSpc>
                <a:spcPct val="105000"/>
              </a:lnSpc>
              <a:spcBef>
                <a:spcPts val="1200"/>
              </a:spcBef>
              <a:spcAft>
                <a:spcPts val="0"/>
              </a:spcAft>
              <a:buSzPts val="1108"/>
              <a:buAutoNum type="arabicPeriod"/>
            </a:pPr>
            <a:r>
              <a:rPr lang="en" sz="1107"/>
              <a:t>Redundant Information:</a:t>
            </a:r>
            <a:endParaRPr sz="1107"/>
          </a:p>
          <a:p>
            <a:pPr indent="0" lvl="0" marL="0" rtl="0" algn="l">
              <a:lnSpc>
                <a:spcPct val="105000"/>
              </a:lnSpc>
              <a:spcBef>
                <a:spcPts val="1200"/>
              </a:spcBef>
              <a:spcAft>
                <a:spcPts val="0"/>
              </a:spcAft>
              <a:buSzPts val="852"/>
              <a:buNone/>
            </a:pPr>
            <a:r>
              <a:rPr lang="en" sz="1107"/>
              <a:t>Huffman Coding eliminates redundant information in the image data, reducing the overall file size without sacrificing essential details. Redundancy often occurs in images due to patterns, and Huffman Coding efficiently captures and represents this information.</a:t>
            </a:r>
            <a:endParaRPr sz="1107"/>
          </a:p>
          <a:p>
            <a:pPr indent="0" lvl="0" marL="0" rtl="0" algn="l">
              <a:lnSpc>
                <a:spcPct val="105000"/>
              </a:lnSpc>
              <a:spcBef>
                <a:spcPts val="1200"/>
              </a:spcBef>
              <a:spcAft>
                <a:spcPts val="0"/>
              </a:spcAft>
              <a:buSzPts val="852"/>
              <a:buNone/>
            </a:pPr>
            <a:r>
              <a:t/>
            </a:r>
            <a:endParaRPr sz="1107"/>
          </a:p>
          <a:p>
            <a:pPr indent="-298926" lvl="0" marL="457200" rtl="0" algn="l">
              <a:lnSpc>
                <a:spcPct val="105000"/>
              </a:lnSpc>
              <a:spcBef>
                <a:spcPts val="1200"/>
              </a:spcBef>
              <a:spcAft>
                <a:spcPts val="0"/>
              </a:spcAft>
              <a:buSzPts val="1108"/>
              <a:buAutoNum type="arabicPeriod"/>
            </a:pPr>
            <a:r>
              <a:rPr lang="en" sz="1107"/>
              <a:t>Simple Implementation:</a:t>
            </a:r>
            <a:endParaRPr sz="1107"/>
          </a:p>
          <a:p>
            <a:pPr indent="0" lvl="0" marL="0" rtl="0" algn="l">
              <a:lnSpc>
                <a:spcPct val="105000"/>
              </a:lnSpc>
              <a:spcBef>
                <a:spcPts val="1200"/>
              </a:spcBef>
              <a:spcAft>
                <a:spcPts val="1200"/>
              </a:spcAft>
              <a:buSzPts val="852"/>
              <a:buNone/>
            </a:pPr>
            <a:r>
              <a:rPr lang="en" sz="1107"/>
              <a:t>The basic concept of Huffman Coding is relatively simple to understand and implement. This makes it an attractive choice for educational purposes and practical implementation, such as in coding assignments or projects for a lab setting.</a:t>
            </a:r>
            <a:endParaRPr sz="1107"/>
          </a:p>
        </p:txBody>
      </p:sp>
      <p:sp>
        <p:nvSpPr>
          <p:cNvPr id="174" name="Google Shape;1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290350" y="171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Project Architecture/Workflow:</a:t>
            </a:r>
            <a:endParaRPr b="1" sz="1700"/>
          </a:p>
        </p:txBody>
      </p:sp>
      <p:pic>
        <p:nvPicPr>
          <p:cNvPr id="180" name="Google Shape;180;p18"/>
          <p:cNvPicPr preferRelativeResize="0"/>
          <p:nvPr/>
        </p:nvPicPr>
        <p:blipFill>
          <a:blip r:embed="rId3">
            <a:alphaModFix/>
          </a:blip>
          <a:stretch>
            <a:fillRect/>
          </a:stretch>
        </p:blipFill>
        <p:spPr>
          <a:xfrm>
            <a:off x="1503425" y="890150"/>
            <a:ext cx="6137150" cy="3996925"/>
          </a:xfrm>
          <a:prstGeom prst="rect">
            <a:avLst/>
          </a:prstGeom>
          <a:noFill/>
          <a:ln>
            <a:noFill/>
          </a:ln>
        </p:spPr>
      </p:pic>
      <p:sp>
        <p:nvSpPr>
          <p:cNvPr id="181" name="Google Shape;18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&amp; </a:t>
            </a:r>
            <a:r>
              <a:rPr lang="en"/>
              <a:t>Output</a:t>
            </a:r>
            <a:endParaRPr/>
          </a:p>
        </p:txBody>
      </p:sp>
      <p:pic>
        <p:nvPicPr>
          <p:cNvPr id="187" name="Google Shape;187;p19"/>
          <p:cNvPicPr preferRelativeResize="0"/>
          <p:nvPr/>
        </p:nvPicPr>
        <p:blipFill>
          <a:blip r:embed="rId3">
            <a:alphaModFix/>
          </a:blip>
          <a:stretch>
            <a:fillRect/>
          </a:stretch>
        </p:blipFill>
        <p:spPr>
          <a:xfrm>
            <a:off x="345775" y="1188125"/>
            <a:ext cx="4060821" cy="3530849"/>
          </a:xfrm>
          <a:prstGeom prst="rect">
            <a:avLst/>
          </a:prstGeom>
          <a:noFill/>
          <a:ln>
            <a:noFill/>
          </a:ln>
        </p:spPr>
      </p:pic>
      <p:pic>
        <p:nvPicPr>
          <p:cNvPr id="188" name="Google Shape;188;p19"/>
          <p:cNvPicPr preferRelativeResize="0"/>
          <p:nvPr/>
        </p:nvPicPr>
        <p:blipFill>
          <a:blip r:embed="rId4">
            <a:alphaModFix/>
          </a:blip>
          <a:stretch>
            <a:fillRect/>
          </a:stretch>
        </p:blipFill>
        <p:spPr>
          <a:xfrm>
            <a:off x="4917071" y="1188125"/>
            <a:ext cx="3948622" cy="3530850"/>
          </a:xfrm>
          <a:prstGeom prst="rect">
            <a:avLst/>
          </a:prstGeom>
          <a:noFill/>
          <a:ln>
            <a:noFill/>
          </a:ln>
        </p:spPr>
      </p:pic>
      <p:sp>
        <p:nvSpPr>
          <p:cNvPr id="189" name="Google Shape;189;p19"/>
          <p:cNvSpPr txBox="1"/>
          <p:nvPr>
            <p:ph type="title"/>
          </p:nvPr>
        </p:nvSpPr>
        <p:spPr>
          <a:xfrm>
            <a:off x="2148075" y="3926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INPUT</a:t>
            </a:r>
            <a:endParaRPr>
              <a:solidFill>
                <a:schemeClr val="dk1"/>
              </a:solidFill>
            </a:endParaRPr>
          </a:p>
        </p:txBody>
      </p:sp>
      <p:sp>
        <p:nvSpPr>
          <p:cNvPr id="190" name="Google Shape;190;p19"/>
          <p:cNvSpPr txBox="1"/>
          <p:nvPr>
            <p:ph type="title"/>
          </p:nvPr>
        </p:nvSpPr>
        <p:spPr>
          <a:xfrm>
            <a:off x="6661925" y="3926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OUT</a:t>
            </a:r>
            <a:r>
              <a:rPr lang="en">
                <a:solidFill>
                  <a:schemeClr val="dk1"/>
                </a:solidFill>
              </a:rPr>
              <a:t>PUT</a:t>
            </a:r>
            <a:endParaRPr>
              <a:solidFill>
                <a:schemeClr val="dk1"/>
              </a:solidFill>
            </a:endParaRPr>
          </a:p>
        </p:txBody>
      </p:sp>
      <p:sp>
        <p:nvSpPr>
          <p:cNvPr id="191" name="Google Shape;19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297500" y="934375"/>
            <a:ext cx="70389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Challenges Faced</a:t>
            </a:r>
            <a:endParaRPr b="1" sz="3200"/>
          </a:p>
        </p:txBody>
      </p:sp>
      <p:sp>
        <p:nvSpPr>
          <p:cNvPr id="197" name="Google Shape;197;p20"/>
          <p:cNvSpPr txBox="1"/>
          <p:nvPr>
            <p:ph idx="1" type="body"/>
          </p:nvPr>
        </p:nvSpPr>
        <p:spPr>
          <a:xfrm>
            <a:off x="1297500" y="2115700"/>
            <a:ext cx="7038900" cy="2750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Coding the algorithm for the project in C</a:t>
            </a:r>
            <a:endParaRPr sz="2400"/>
          </a:p>
          <a:p>
            <a:pPr indent="-381000" lvl="0" marL="457200" rtl="0" algn="l">
              <a:spcBef>
                <a:spcPts val="0"/>
              </a:spcBef>
              <a:spcAft>
                <a:spcPts val="0"/>
              </a:spcAft>
              <a:buSzPts val="2400"/>
              <a:buAutoNum type="arabicPeriod"/>
            </a:pPr>
            <a:r>
              <a:rPr lang="en" sz="2400"/>
              <a:t>Use of JPG/JPEG file formats instead of PNG</a:t>
            </a:r>
            <a:endParaRPr sz="2400"/>
          </a:p>
          <a:p>
            <a:pPr indent="-381000" lvl="0" marL="457200" rtl="0" algn="l">
              <a:spcBef>
                <a:spcPts val="0"/>
              </a:spcBef>
              <a:spcAft>
                <a:spcPts val="0"/>
              </a:spcAft>
              <a:buSzPts val="2400"/>
              <a:buAutoNum type="arabicPeriod"/>
            </a:pPr>
            <a:r>
              <a:rPr lang="en" sz="2400"/>
              <a:t>Conversion of RGBA color schemes in PNG files</a:t>
            </a:r>
            <a:endParaRPr sz="2400"/>
          </a:p>
          <a:p>
            <a:pPr indent="0" lvl="0" marL="0" rtl="0" algn="l">
              <a:spcBef>
                <a:spcPts val="1200"/>
              </a:spcBef>
              <a:spcAft>
                <a:spcPts val="1200"/>
              </a:spcAft>
              <a:buNone/>
            </a:pPr>
            <a:r>
              <a:t/>
            </a:r>
            <a:endParaRPr sz="2400"/>
          </a:p>
        </p:txBody>
      </p:sp>
      <p:sp>
        <p:nvSpPr>
          <p:cNvPr id="198" name="Google Shape;19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297500" y="498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700"/>
              <a:t>Conclusion</a:t>
            </a:r>
            <a:endParaRPr b="1" sz="3700"/>
          </a:p>
        </p:txBody>
      </p:sp>
      <p:sp>
        <p:nvSpPr>
          <p:cNvPr id="204" name="Google Shape;20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summary, our project on "Image Compression using Huffman Coding" demonstrated the effectiveness of the algorithm in significantly reducing image file sizes while preserving visual quality. Despite challenges, our strategic solutions underscore the adaptability and efficiency of Huffman Coding. Looking ahead, potential research directions include exploring hybrid compression methods and optimizing the algorithm for specific image types. This project not only showcases the practical application of Huffman Coding but also lays the groundwork for future advancements in image compression.</a:t>
            </a:r>
            <a:endParaRPr/>
          </a:p>
        </p:txBody>
      </p:sp>
      <p:sp>
        <p:nvSpPr>
          <p:cNvPr id="205" name="Google Shape;20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