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nited_States" TargetMode="External"/><Relationship Id="rId3" Type="http://schemas.openxmlformats.org/officeDocument/2006/relationships/hyperlink" Target="https://en.wikipedia.org/wiki/Cybersecurit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rPr>
              <a:t>Hello Everybody. </a:t>
            </a:r>
            <a:r>
              <a:rPr lang="en" sz="1300">
                <a:solidFill>
                  <a:schemeClr val="dk1"/>
                </a:solidFill>
              </a:rPr>
              <a:t>For our project we chose the subject of cybersecurity.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c80eda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c80eda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Server.php also has error handling. On the login page this checks if your inputted both a  password and username or if your password and username match to the same account</a:t>
            </a:r>
            <a:endParaRPr/>
          </a:p>
          <a:p>
            <a:pPr indent="0" lvl="0" marL="0" rtl="0" algn="l">
              <a:spcBef>
                <a:spcPts val="0"/>
              </a:spcBef>
              <a:spcAft>
                <a:spcPts val="0"/>
              </a:spcAft>
              <a:buNone/>
            </a:pPr>
            <a:r>
              <a:rPr lang="en"/>
              <a:t>On our signup.php this checks to make sure the username you chose hasn’t already been  used. It also makes sure you inputted in all fields including email and password. I tmakes sure you confirmed your chosen </a:t>
            </a:r>
            <a:r>
              <a:rPr lang="en"/>
              <a:t>password</a:t>
            </a:r>
            <a:r>
              <a:rPr lang="en"/>
              <a:t> a second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bb72843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bb72843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t>
            </a:r>
            <a:r>
              <a:rPr lang="en"/>
              <a:t>exploit</a:t>
            </a:r>
            <a:r>
              <a:rPr lang="en"/>
              <a:t> of the server is that it uses the get command in PHP to get the data for the query without processing the information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to use the get command instead of the post command to make it more apparent in this demonstration and to allow ease of manipulation even without any special tools.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attacks we do would still work with the post but it would require editing the HTML in the page, which we developed a chrome extension for.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t>
            </a:r>
            <a:r>
              <a:rPr lang="en"/>
              <a:t>exploit</a:t>
            </a:r>
            <a:r>
              <a:rPr lang="en"/>
              <a:t> can be seen in many ways, but what I have here on the screen is our inventory page. Normally </a:t>
            </a:r>
            <a:r>
              <a:rPr lang="en"/>
              <a:t>you can only choose between frozen, produce, or grocery, and if the availability is available or out of stock. If we submit these queries we can notice Availability is set to 1 for available, and 2 for out of stock. But you can see in the table we also have 0, this is a way a website might store products that are not yet released for sale.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screenshot to the right we can see we can manually enter 0 into the URL bar and if we were to hit enter the query would grab that 0 and insert it into our query, giving us a list of all the unreleased items in the given category which we ordinarily should not be able to see.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bb728434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bb728434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few ways we can mitigate the exploit.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simplest is more of just a </a:t>
            </a:r>
            <a:r>
              <a:rPr lang="en"/>
              <a:t>deterrent</a:t>
            </a:r>
            <a:r>
              <a:rPr lang="en"/>
              <a:t> but it will make it less </a:t>
            </a:r>
            <a:r>
              <a:rPr lang="en"/>
              <a:t>likely</a:t>
            </a:r>
            <a:r>
              <a:rPr lang="en"/>
              <a:t> that one would notice you might be </a:t>
            </a:r>
            <a:r>
              <a:rPr lang="en"/>
              <a:t>susceptible</a:t>
            </a:r>
            <a:r>
              <a:rPr lang="en"/>
              <a:t> to attacks and that’s avoiding using the URI for queries. Since the URI is visible in most cases it is easy for people to notice, so using post which is similar to get, but doesn’t show in the URL bar can help hide what values you are using in your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top of that it would be </a:t>
            </a:r>
            <a:r>
              <a:rPr lang="en"/>
              <a:t>recommended</a:t>
            </a:r>
            <a:r>
              <a:rPr lang="en"/>
              <a:t> to filter the information before creating the query. The query is ran by PHP so it is taken before </a:t>
            </a:r>
            <a:r>
              <a:rPr lang="en"/>
              <a:t>web page</a:t>
            </a:r>
            <a:r>
              <a:rPr lang="en"/>
              <a:t> fully loads. Adding a function in the PHP before the query that checks for special character like apostrophes or specific table names will aid in getting rid of queries you did not authorize.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alternative option if you did not want to implement that yourself would be to use smarter queries. Firebase has a query system that is more robust and can’t be attacked in such ways.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8d60982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8d60982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a:t>
            </a:r>
            <a:r>
              <a:rPr lang="en"/>
              <a:t>mentioned</a:t>
            </a:r>
            <a:r>
              <a:rPr lang="en"/>
              <a:t> before we developed an extension to automate some of the manipulations our server is </a:t>
            </a:r>
            <a:r>
              <a:rPr lang="en"/>
              <a:t>vulnerable</a:t>
            </a:r>
            <a:r>
              <a:rPr lang="en"/>
              <a:t> 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two commands are general use, these can be used on sites that have similar vulnerabilities to ours.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five are all attacks made </a:t>
            </a:r>
            <a:r>
              <a:rPr lang="en"/>
              <a:t>specifically</a:t>
            </a:r>
            <a:r>
              <a:rPr lang="en"/>
              <a:t> to showcase the data you can get out of our website by manipulating the query. They target parts of the DOM that are related to the query allowing us access to data we should not be able to access.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documented all of the commands on our github in the sqlextension folder if you are interested in exactly what each command does, but these are also showcased in the video </a:t>
            </a:r>
            <a:r>
              <a:rPr lang="en"/>
              <a:t>demonstration</a:t>
            </a:r>
            <a:r>
              <a:rPr lang="en"/>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8d6098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8d6098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tested our on both Google Chrome and Microsoft Edge, but it should work on any chromium based browser.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Testing of all JavaScript methods was done using Jest within VSCode. Jest was used as it allowed us to test the main feature of the extension, which is DOM manipulation. Each test generates the respective tag and then runs the command. After the command is ran, it checks to make sure the injection into the DOM works.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After all tests are ran we end up with a report that tells us all that was tested, and how much we did not test. This report is also available to view on our github in the automated testing portion of the testing repository on our GitHub.</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bd0296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bd0296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bd0296f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bd0296f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418242b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418242b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c80eda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c80eda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c80eda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c80eda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c80eda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c80eda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t>We planned to make two websites/servers. One server, the Sad Server, is meant to be vulnerable to cyber-attacks allowing us to hack it using methods like SQL Injection and DDOS attacks. The second server, the Good Server, is supposed to be an improvement on the Sad Server. It is meant to be safe, secure, and impenetrable. We </a:t>
            </a:r>
            <a:r>
              <a:rPr lang="en" sz="1300"/>
              <a:t>developed</a:t>
            </a:r>
            <a:r>
              <a:rPr lang="en" sz="1300"/>
              <a:t> an Extension that includes multiple SQL Injections to hack the Sad Server</a:t>
            </a:r>
            <a:endParaRPr sz="1300"/>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bb728434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bb728434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Char char="●"/>
            </a:pPr>
            <a:r>
              <a:rPr lang="en" sz="1300">
                <a:solidFill>
                  <a:srgbClr val="595959"/>
                </a:solidFill>
              </a:rPr>
              <a:t>The sad server is </a:t>
            </a:r>
            <a:r>
              <a:rPr lang="en" sz="1300">
                <a:solidFill>
                  <a:srgbClr val="595959"/>
                </a:solidFill>
              </a:rPr>
              <a:t>Locally hosted on Jesse’s PC. PHP is used for the login and signup features to access our database and sql is what we used for our database. This sad server is meant to be vulnerable to hacking like sql injections.</a:t>
            </a: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c80edae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c80edae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c80edae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c80edae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it’s not very feasible to develop such a tool on a modern day website due to </a:t>
            </a:r>
            <a:r>
              <a:rPr lang="en"/>
              <a:t>advanced security measures or the fact we are trying develop a tool that lies within the grey area of one of the top cyber crimes listed under the </a:t>
            </a:r>
            <a:r>
              <a:rPr b="1" lang="en" sz="1150">
                <a:solidFill>
                  <a:srgbClr val="202122"/>
                </a:solidFill>
                <a:highlight>
                  <a:srgbClr val="FFFFFF"/>
                </a:highlight>
              </a:rPr>
              <a:t>Computer Fraud and Abuse Act (CFAA) </a:t>
            </a:r>
            <a:r>
              <a:rPr b="1" lang="en" sz="1150">
                <a:solidFill>
                  <a:srgbClr val="0645AD"/>
                </a:solidFill>
                <a:highlight>
                  <a:srgbClr val="FFFFFF"/>
                </a:highlight>
                <a:uFill>
                  <a:noFill/>
                </a:uFill>
                <a:hlinkClick r:id="rId2">
                  <a:extLst>
                    <a:ext uri="{A12FA001-AC4F-418D-AE19-62706E023703}">
                      <ahyp:hlinkClr val="tx"/>
                    </a:ext>
                  </a:extLst>
                </a:hlinkClick>
              </a:rPr>
              <a:t>United States</a:t>
            </a:r>
            <a:r>
              <a:rPr b="1" lang="en" sz="1150">
                <a:solidFill>
                  <a:srgbClr val="202122"/>
                </a:solidFill>
                <a:highlight>
                  <a:srgbClr val="FFFFFF"/>
                </a:highlight>
              </a:rPr>
              <a:t> </a:t>
            </a:r>
            <a:r>
              <a:rPr b="1" lang="en" sz="1150">
                <a:solidFill>
                  <a:srgbClr val="0645AD"/>
                </a:solidFill>
                <a:highlight>
                  <a:srgbClr val="FFFFFF"/>
                </a:highlight>
                <a:uFill>
                  <a:noFill/>
                </a:uFill>
                <a:hlinkClick r:id="rId3">
                  <a:extLst>
                    <a:ext uri="{A12FA001-AC4F-418D-AE19-62706E023703}">
                      <ahyp:hlinkClr val="tx"/>
                    </a:ext>
                  </a:extLst>
                </a:hlinkClick>
              </a:rPr>
              <a:t>cybersecurity</a:t>
            </a:r>
            <a:r>
              <a:rPr b="1" lang="en" sz="1150">
                <a:solidFill>
                  <a:srgbClr val="202122"/>
                </a:solidFill>
                <a:highlight>
                  <a:srgbClr val="FFFFFF"/>
                </a:highlight>
              </a:rPr>
              <a:t> bill that was enacted in 1986.</a:t>
            </a:r>
            <a:r>
              <a:rPr lang="en"/>
              <a:t> We decided to create our own site that allows us to tamper with in any shape or capacity. While the site itself is not close to professional grade standards or procedures it’s enough to demonstrate the concept of the overall goal of the project. Created in with HTML5 and a mix of PHP with a mySQL database we had a functioning website that allowed us to try and manipulate table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bfb2b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bfb2b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Login page is the first page new visitors will see. It allows previous users to login and new users to access the sign up page. For ease of use we’ve also included a skip login link to go to the account page. The sign up page is similar to our login, it asks for your username password and email. Once you click register it will save your acct details to our database. If you already ahve an account you can click the link at the bottom to go back to our login page.</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cbfb2b3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cbfb2b3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Once you login or sign up you will be taken to our Index/Home Page. it will let you know you successfully logged in and you can then logout or access our account info page. If you had logged in recently, you will be taken straight to the index page skipping the login and sign pages. On our account page we have a list of available products organize din the drop down window by produce and frozen</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c80eda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c80eda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t>When you first access the Sad Server Index.php will check if you have recently logged into the website, if so it will log you in. Our sad server does this through session_start() which starts a session. Sessions are a way to store information across pages similar to cookies but instead of storing the information on your computer like cookies it will instead store it on our server temporarily. If there is no recent session then you will be redirected to the login page</a:t>
            </a:r>
            <a:endParaRPr sz="1300"/>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c80ed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c80ed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Server.php handles the </a:t>
            </a:r>
            <a:r>
              <a:rPr lang="en"/>
              <a:t>backend</a:t>
            </a:r>
            <a:r>
              <a:rPr lang="en"/>
              <a:t> of the server, it is our connection to our databases. When you try to login on the login.php, server.php will check our user table for your username and password, if both are found then you will be successfully logged in and these credentials will be added to your session. If your signing up server.php will add your username, password, and email to our user database. It will then perform the same login steps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retropfilmz/CS481CyberSecurity/blob/main/sqlextension/README.md"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tore-edf16.firebaseap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apstone.retro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a:t>
            </a:r>
            <a:endParaRPr/>
          </a:p>
        </p:txBody>
      </p:sp>
      <p:sp>
        <p:nvSpPr>
          <p:cNvPr id="55" name="Google Shape;55;p13"/>
          <p:cNvSpPr txBox="1"/>
          <p:nvPr>
            <p:ph idx="1" type="subTitle"/>
          </p:nvPr>
        </p:nvSpPr>
        <p:spPr>
          <a:xfrm>
            <a:off x="311700" y="2834125"/>
            <a:ext cx="8520600" cy="10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Villanueva, Hayden Flagg, Pierce Peterson, and Anthony Quintero</a:t>
            </a:r>
            <a:endParaRPr/>
          </a:p>
        </p:txBody>
      </p:sp>
      <p:sp>
        <p:nvSpPr>
          <p:cNvPr id="56" name="Google Shape;56;p13"/>
          <p:cNvSpPr txBox="1"/>
          <p:nvPr/>
        </p:nvSpPr>
        <p:spPr>
          <a:xfrm>
            <a:off x="624600" y="3837525"/>
            <a:ext cx="795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Advisor: Dr. Cavalcanti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Handling</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Server.php also handles errors</a:t>
            </a:r>
            <a:endParaRPr/>
          </a:p>
          <a:p>
            <a:pPr indent="-317500" lvl="1" marL="914400" rtl="0" algn="l">
              <a:spcBef>
                <a:spcPts val="0"/>
              </a:spcBef>
              <a:spcAft>
                <a:spcPts val="0"/>
              </a:spcAft>
              <a:buSzPts val="1400"/>
              <a:buChar char="○"/>
            </a:pPr>
            <a:r>
              <a:rPr lang="en"/>
              <a:t>Checks if your passwords are the same</a:t>
            </a:r>
            <a:endParaRPr/>
          </a:p>
          <a:p>
            <a:pPr indent="-317500" lvl="1" marL="914400" rtl="0" algn="l">
              <a:spcBef>
                <a:spcPts val="0"/>
              </a:spcBef>
              <a:spcAft>
                <a:spcPts val="0"/>
              </a:spcAft>
              <a:buSzPts val="1400"/>
              <a:buChar char="○"/>
            </a:pPr>
            <a:r>
              <a:rPr lang="en"/>
              <a:t>Checks if you had input in all text fields</a:t>
            </a:r>
            <a:endParaRPr/>
          </a:p>
        </p:txBody>
      </p:sp>
      <p:sp>
        <p:nvSpPr>
          <p:cNvPr id="126" name="Google Shape;126;p22"/>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27" name="Google Shape;127;p22"/>
          <p:cNvPicPr preferRelativeResize="0"/>
          <p:nvPr/>
        </p:nvPicPr>
        <p:blipFill>
          <a:blip r:embed="rId3">
            <a:alphaModFix/>
          </a:blip>
          <a:stretch>
            <a:fillRect/>
          </a:stretch>
        </p:blipFill>
        <p:spPr>
          <a:xfrm>
            <a:off x="554600" y="2167888"/>
            <a:ext cx="4686300" cy="1190625"/>
          </a:xfrm>
          <a:prstGeom prst="rect">
            <a:avLst/>
          </a:prstGeom>
          <a:noFill/>
          <a:ln>
            <a:noFill/>
          </a:ln>
        </p:spPr>
      </p:pic>
      <p:pic>
        <p:nvPicPr>
          <p:cNvPr id="128" name="Google Shape;128;p22"/>
          <p:cNvPicPr preferRelativeResize="0"/>
          <p:nvPr/>
        </p:nvPicPr>
        <p:blipFill>
          <a:blip r:embed="rId4">
            <a:alphaModFix/>
          </a:blip>
          <a:stretch>
            <a:fillRect/>
          </a:stretch>
        </p:blipFill>
        <p:spPr>
          <a:xfrm>
            <a:off x="554588" y="3475163"/>
            <a:ext cx="6619875"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SadServer uses the URI for the form submission.</a:t>
            </a:r>
            <a:endParaRPr/>
          </a:p>
          <a:p>
            <a:pPr indent="-317500" lvl="1" marL="914400" rtl="0" algn="l">
              <a:spcBef>
                <a:spcPts val="0"/>
              </a:spcBef>
              <a:spcAft>
                <a:spcPts val="0"/>
              </a:spcAft>
              <a:buSzPts val="1400"/>
              <a:buChar char="○"/>
            </a:pPr>
            <a:r>
              <a:rPr lang="en"/>
              <a:t>Other values can be added to the URI which may be different from what is normally allowed.</a:t>
            </a:r>
            <a:endParaRPr/>
          </a:p>
          <a:p>
            <a:pPr indent="-317500" lvl="1" marL="914400" rtl="0" algn="l">
              <a:spcBef>
                <a:spcPts val="0"/>
              </a:spcBef>
              <a:spcAft>
                <a:spcPts val="0"/>
              </a:spcAft>
              <a:buSzPts val="1400"/>
              <a:buChar char="○"/>
            </a:pPr>
            <a:r>
              <a:rPr lang="en"/>
              <a:t>This SQL server uses an </a:t>
            </a:r>
            <a:r>
              <a:rPr lang="en"/>
              <a:t>availability column for unreleased, available, out of stock.</a:t>
            </a:r>
            <a:r>
              <a:rPr lang="en"/>
              <a:t> </a:t>
            </a:r>
            <a:endParaRPr/>
          </a:p>
          <a:p>
            <a:pPr indent="-317500" lvl="1" marL="914400" rtl="0" algn="l">
              <a:spcBef>
                <a:spcPts val="0"/>
              </a:spcBef>
              <a:spcAft>
                <a:spcPts val="0"/>
              </a:spcAft>
              <a:buSzPts val="1400"/>
              <a:buChar char="○"/>
            </a:pPr>
            <a:r>
              <a:rPr lang="en"/>
              <a:t>Availability setting on the page only allows Available or Out of Stock.</a:t>
            </a:r>
            <a:r>
              <a:rPr lang="en"/>
              <a:t> </a:t>
            </a:r>
            <a:endParaRPr/>
          </a:p>
          <a:p>
            <a:pPr indent="-317500" lvl="1" marL="914400" rtl="0" algn="l">
              <a:spcBef>
                <a:spcPts val="0"/>
              </a:spcBef>
              <a:spcAft>
                <a:spcPts val="0"/>
              </a:spcAft>
              <a:buSzPts val="1400"/>
              <a:buChar char="○"/>
            </a:pPr>
            <a:r>
              <a:rPr lang="en"/>
              <a:t>Manually setting the </a:t>
            </a:r>
            <a:r>
              <a:rPr lang="en"/>
              <a:t>availability</a:t>
            </a:r>
            <a:r>
              <a:rPr lang="en"/>
              <a:t> to 0 allows user to view items they should not be able to see.</a:t>
            </a:r>
            <a:endParaRPr/>
          </a:p>
        </p:txBody>
      </p:sp>
      <p:pic>
        <p:nvPicPr>
          <p:cNvPr id="135" name="Google Shape;135;p23"/>
          <p:cNvPicPr preferRelativeResize="0"/>
          <p:nvPr/>
        </p:nvPicPr>
        <p:blipFill>
          <a:blip r:embed="rId3">
            <a:alphaModFix/>
          </a:blip>
          <a:stretch>
            <a:fillRect/>
          </a:stretch>
        </p:blipFill>
        <p:spPr>
          <a:xfrm>
            <a:off x="-1" y="3000075"/>
            <a:ext cx="4418600" cy="2143425"/>
          </a:xfrm>
          <a:prstGeom prst="rect">
            <a:avLst/>
          </a:prstGeom>
          <a:noFill/>
          <a:ln>
            <a:noFill/>
          </a:ln>
        </p:spPr>
      </p:pic>
      <p:sp>
        <p:nvSpPr>
          <p:cNvPr id="136" name="Google Shape;136;p23"/>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pic>
        <p:nvPicPr>
          <p:cNvPr id="137" name="Google Shape;137;p23"/>
          <p:cNvPicPr preferRelativeResize="0"/>
          <p:nvPr/>
        </p:nvPicPr>
        <p:blipFill>
          <a:blip r:embed="rId4">
            <a:alphaModFix/>
          </a:blip>
          <a:stretch>
            <a:fillRect/>
          </a:stretch>
        </p:blipFill>
        <p:spPr>
          <a:xfrm>
            <a:off x="4841399" y="3000075"/>
            <a:ext cx="4302600" cy="21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exploit</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Avoiding URI for queries if possible</a:t>
            </a:r>
            <a:endParaRPr/>
          </a:p>
          <a:p>
            <a:pPr indent="-317500" lvl="1" marL="914400" rtl="0" algn="l">
              <a:spcBef>
                <a:spcPts val="0"/>
              </a:spcBef>
              <a:spcAft>
                <a:spcPts val="0"/>
              </a:spcAft>
              <a:buSzPts val="1400"/>
              <a:buChar char="○"/>
            </a:pPr>
            <a:r>
              <a:rPr lang="en"/>
              <a:t>Taking the category from the fields directly can help prevent unwanted inputs.</a:t>
            </a:r>
            <a:endParaRPr/>
          </a:p>
          <a:p>
            <a:pPr indent="-317500" lvl="1" marL="914400" rtl="0" algn="l">
              <a:spcBef>
                <a:spcPts val="0"/>
              </a:spcBef>
              <a:spcAft>
                <a:spcPts val="0"/>
              </a:spcAft>
              <a:buSzPts val="1400"/>
              <a:buChar char="○"/>
            </a:pPr>
            <a:r>
              <a:rPr lang="en"/>
              <a:t>Using lists can prevent unwanted inputs without use of console.</a:t>
            </a:r>
            <a:endParaRPr/>
          </a:p>
          <a:p>
            <a:pPr indent="-342900" lvl="0" marL="457200" rtl="0" algn="l">
              <a:spcBef>
                <a:spcPts val="0"/>
              </a:spcBef>
              <a:spcAft>
                <a:spcPts val="0"/>
              </a:spcAft>
              <a:buSzPts val="1800"/>
              <a:buChar char="●"/>
            </a:pPr>
            <a:r>
              <a:rPr lang="en"/>
              <a:t>Filtering URI Input</a:t>
            </a:r>
            <a:endParaRPr/>
          </a:p>
          <a:p>
            <a:pPr indent="-317500" lvl="1" marL="914400" rtl="0" algn="l">
              <a:spcBef>
                <a:spcPts val="0"/>
              </a:spcBef>
              <a:spcAft>
                <a:spcPts val="0"/>
              </a:spcAft>
              <a:buSzPts val="1400"/>
              <a:buChar char="○"/>
            </a:pPr>
            <a:r>
              <a:rPr lang="en"/>
              <a:t>URI info is taken before page is fully loaded</a:t>
            </a:r>
            <a:endParaRPr/>
          </a:p>
          <a:p>
            <a:pPr indent="-317500" lvl="1" marL="914400" rtl="0" algn="l">
              <a:spcBef>
                <a:spcPts val="0"/>
              </a:spcBef>
              <a:spcAft>
                <a:spcPts val="0"/>
              </a:spcAft>
              <a:buSzPts val="1400"/>
              <a:buChar char="○"/>
            </a:pPr>
            <a:r>
              <a:rPr lang="en"/>
              <a:t>Filter before putting into query, not just the input fields.</a:t>
            </a:r>
            <a:endParaRPr/>
          </a:p>
          <a:p>
            <a:pPr indent="-342900" lvl="0" marL="457200" rtl="0" algn="l">
              <a:spcBef>
                <a:spcPts val="0"/>
              </a:spcBef>
              <a:spcAft>
                <a:spcPts val="0"/>
              </a:spcAft>
              <a:buSzPts val="1800"/>
              <a:buChar char="●"/>
            </a:pPr>
            <a:r>
              <a:rPr lang="en"/>
              <a:t>Using better queries</a:t>
            </a:r>
            <a:endParaRPr/>
          </a:p>
          <a:p>
            <a:pPr indent="-317500" lvl="1" marL="914400" rtl="0" algn="l">
              <a:spcBef>
                <a:spcPts val="0"/>
              </a:spcBef>
              <a:spcAft>
                <a:spcPts val="0"/>
              </a:spcAft>
              <a:buSzPts val="1400"/>
              <a:buChar char="○"/>
            </a:pPr>
            <a:r>
              <a:rPr lang="en"/>
              <a:t>Firebase queries are more robust allowing less need for filtering.</a:t>
            </a:r>
            <a:endParaRPr/>
          </a:p>
        </p:txBody>
      </p:sp>
      <p:sp>
        <p:nvSpPr>
          <p:cNvPr id="144" name="Google Shape;144;p24"/>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Extension</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 General attacks</a:t>
            </a:r>
            <a:endParaRPr/>
          </a:p>
          <a:p>
            <a:pPr indent="-342900" lvl="0" marL="457200" rtl="0" algn="l">
              <a:spcBef>
                <a:spcPts val="0"/>
              </a:spcBef>
              <a:spcAft>
                <a:spcPts val="0"/>
              </a:spcAft>
              <a:buSzPts val="1800"/>
              <a:buChar char="●"/>
            </a:pPr>
            <a:r>
              <a:rPr lang="en"/>
              <a:t>5 Direct attacks for our sites</a:t>
            </a:r>
            <a:endParaRPr/>
          </a:p>
          <a:p>
            <a:pPr indent="-342900" lvl="0" marL="457200" rtl="0" algn="l">
              <a:spcBef>
                <a:spcPts val="0"/>
              </a:spcBef>
              <a:spcAft>
                <a:spcPts val="0"/>
              </a:spcAft>
              <a:buSzPts val="1800"/>
              <a:buChar char="●"/>
            </a:pPr>
            <a:r>
              <a:rPr lang="en"/>
              <a:t>Manipulates DOM of current tab</a:t>
            </a:r>
            <a:endParaRPr/>
          </a:p>
          <a:p>
            <a:pPr indent="-342900" lvl="0" marL="457200" rtl="0" algn="l">
              <a:spcBef>
                <a:spcPts val="0"/>
              </a:spcBef>
              <a:spcAft>
                <a:spcPts val="0"/>
              </a:spcAft>
              <a:buSzPts val="1800"/>
              <a:buChar char="●"/>
            </a:pPr>
            <a:r>
              <a:rPr lang="en"/>
              <a:t>Full descriptions on </a:t>
            </a:r>
            <a:r>
              <a:rPr lang="en" u="sng">
                <a:solidFill>
                  <a:schemeClr val="hlink"/>
                </a:solidFill>
                <a:hlinkClick r:id="rId3"/>
              </a:rPr>
              <a:t>GitHub</a:t>
            </a:r>
            <a:endParaRPr/>
          </a:p>
          <a:p>
            <a:pPr indent="0" lvl="0" marL="457200" rtl="0" algn="l">
              <a:spcBef>
                <a:spcPts val="1200"/>
              </a:spcBef>
              <a:spcAft>
                <a:spcPts val="1200"/>
              </a:spcAft>
              <a:buNone/>
            </a:pPr>
            <a:r>
              <a:t/>
            </a:r>
            <a:endParaRPr/>
          </a:p>
        </p:txBody>
      </p:sp>
      <p:pic>
        <p:nvPicPr>
          <p:cNvPr id="151" name="Google Shape;151;p25"/>
          <p:cNvPicPr preferRelativeResize="0"/>
          <p:nvPr/>
        </p:nvPicPr>
        <p:blipFill>
          <a:blip r:embed="rId4">
            <a:alphaModFix/>
          </a:blip>
          <a:stretch>
            <a:fillRect/>
          </a:stretch>
        </p:blipFill>
        <p:spPr>
          <a:xfrm>
            <a:off x="4678775" y="925775"/>
            <a:ext cx="3981450" cy="3543300"/>
          </a:xfrm>
          <a:prstGeom prst="rect">
            <a:avLst/>
          </a:prstGeom>
          <a:noFill/>
          <a:ln>
            <a:noFill/>
          </a:ln>
        </p:spPr>
      </p:pic>
      <p:sp>
        <p:nvSpPr>
          <p:cNvPr id="152" name="Google Shape;152;p25"/>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Extension</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Manual testing was done in Chrome and Edge for compatibility</a:t>
            </a:r>
            <a:endParaRPr/>
          </a:p>
          <a:p>
            <a:pPr indent="-342900" lvl="0" marL="457200" rtl="0" algn="l">
              <a:spcBef>
                <a:spcPts val="0"/>
              </a:spcBef>
              <a:spcAft>
                <a:spcPts val="0"/>
              </a:spcAft>
              <a:buSzPts val="1800"/>
              <a:buChar char="●"/>
            </a:pPr>
            <a:r>
              <a:rPr lang="en"/>
              <a:t>Written in Javascript</a:t>
            </a:r>
            <a:endParaRPr/>
          </a:p>
          <a:p>
            <a:pPr indent="-342900" lvl="0" marL="457200" rtl="0" algn="l">
              <a:spcBef>
                <a:spcPts val="0"/>
              </a:spcBef>
              <a:spcAft>
                <a:spcPts val="0"/>
              </a:spcAft>
              <a:buSzPts val="1800"/>
              <a:buChar char="●"/>
            </a:pPr>
            <a:r>
              <a:rPr lang="en"/>
              <a:t>All functions manipulate DOM</a:t>
            </a:r>
            <a:endParaRPr/>
          </a:p>
          <a:p>
            <a:pPr indent="-342900" lvl="0" marL="457200" rtl="0" algn="l">
              <a:spcBef>
                <a:spcPts val="0"/>
              </a:spcBef>
              <a:spcAft>
                <a:spcPts val="0"/>
              </a:spcAft>
              <a:buSzPts val="1800"/>
              <a:buChar char="●"/>
            </a:pPr>
            <a:r>
              <a:rPr lang="en"/>
              <a:t>Jest allows building of DOM</a:t>
            </a:r>
            <a:endParaRPr/>
          </a:p>
          <a:p>
            <a:pPr indent="-342900" lvl="0" marL="457200" rtl="0" algn="l">
              <a:spcBef>
                <a:spcPts val="0"/>
              </a:spcBef>
              <a:spcAft>
                <a:spcPts val="0"/>
              </a:spcAft>
              <a:buSzPts val="1800"/>
              <a:buChar char="●"/>
            </a:pPr>
            <a:r>
              <a:rPr lang="en"/>
              <a:t>Jest reports any untested lines of code</a:t>
            </a:r>
            <a:endParaRPr/>
          </a:p>
        </p:txBody>
      </p:sp>
      <p:sp>
        <p:nvSpPr>
          <p:cNvPr id="159" name="Google Shape;159;p26"/>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Jesse Villanueva</a:t>
            </a:r>
            <a:endParaRPr sz="1100"/>
          </a:p>
        </p:txBody>
      </p:sp>
      <p:pic>
        <p:nvPicPr>
          <p:cNvPr id="160" name="Google Shape;160;p26"/>
          <p:cNvPicPr preferRelativeResize="0"/>
          <p:nvPr/>
        </p:nvPicPr>
        <p:blipFill rotWithShape="1">
          <a:blip r:embed="rId3">
            <a:alphaModFix/>
          </a:blip>
          <a:srcRect b="56249" l="0" r="0" t="0"/>
          <a:stretch/>
        </p:blipFill>
        <p:spPr>
          <a:xfrm>
            <a:off x="405975" y="3417900"/>
            <a:ext cx="3972700" cy="1279050"/>
          </a:xfrm>
          <a:prstGeom prst="rect">
            <a:avLst/>
          </a:prstGeom>
          <a:noFill/>
          <a:ln>
            <a:noFill/>
          </a:ln>
        </p:spPr>
      </p:pic>
      <p:pic>
        <p:nvPicPr>
          <p:cNvPr id="161" name="Google Shape;161;p26"/>
          <p:cNvPicPr preferRelativeResize="0"/>
          <p:nvPr/>
        </p:nvPicPr>
        <p:blipFill rotWithShape="1">
          <a:blip r:embed="rId3">
            <a:alphaModFix/>
          </a:blip>
          <a:srcRect b="5527" l="0" r="0" t="46067"/>
          <a:stretch/>
        </p:blipFill>
        <p:spPr>
          <a:xfrm>
            <a:off x="4762925" y="3417900"/>
            <a:ext cx="3972700" cy="141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5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Good Server - Firebase							</a:t>
            </a:r>
            <a:r>
              <a:rPr lang="en" sz="1520"/>
              <a:t>Hayden Flagg</a:t>
            </a:r>
            <a:endParaRPr sz="1520"/>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1983">
                <a:solidFill>
                  <a:schemeClr val="dk1"/>
                </a:solidFill>
              </a:rPr>
              <a:t>Uses a third-party source to emulate our good server.</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•Contains our database full of user information and items in our store.</a:t>
            </a:r>
            <a:endParaRPr sz="1983">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•Firebase is also used to host the good server version of our website and can be visited at</a:t>
            </a:r>
            <a:r>
              <a:rPr lang="en" sz="1983">
                <a:solidFill>
                  <a:schemeClr val="dk1"/>
                </a:solidFill>
                <a:uFill>
                  <a:noFill/>
                </a:uFill>
                <a:hlinkClick r:id="rId3">
                  <a:extLst>
                    <a:ext uri="{A12FA001-AC4F-418D-AE19-62706E023703}">
                      <ahyp:hlinkClr val="tx"/>
                    </a:ext>
                  </a:extLst>
                </a:hlinkClick>
              </a:rPr>
              <a:t> </a:t>
            </a:r>
            <a:r>
              <a:rPr lang="en" sz="1983" u="sng">
                <a:solidFill>
                  <a:schemeClr val="hlink"/>
                </a:solidFill>
              </a:rPr>
              <a:t>https://store-16edf.web.app/</a:t>
            </a:r>
            <a:endParaRPr sz="1983" u="sng">
              <a:solidFill>
                <a:schemeClr val="hlink"/>
              </a:solidFill>
            </a:endParaRPr>
          </a:p>
          <a:p>
            <a:pPr indent="0" lvl="0" marL="0" rtl="0" algn="l">
              <a:lnSpc>
                <a:spcPct val="90000"/>
              </a:lnSpc>
              <a:spcBef>
                <a:spcPts val="1000"/>
              </a:spcBef>
              <a:spcAft>
                <a:spcPts val="0"/>
              </a:spcAft>
              <a:buClr>
                <a:schemeClr val="dk1"/>
              </a:buClr>
              <a:buSzPts val="1100"/>
              <a:buFont typeface="Arial"/>
              <a:buNone/>
            </a:pPr>
            <a:r>
              <a:rPr lang="en" sz="1983">
                <a:solidFill>
                  <a:schemeClr val="dk1"/>
                </a:solidFill>
              </a:rPr>
              <a:t>•An advantage is that it’s protected against cyber attacks that our other server may not be protected against.</a:t>
            </a:r>
            <a:endParaRPr sz="1983">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59"/>
              <a:t>Good Server - Languages				</a:t>
            </a:r>
            <a:r>
              <a:rPr lang="en" sz="1560"/>
              <a:t>Hayden Flagg</a:t>
            </a:r>
            <a:endParaRPr sz="1560"/>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300">
                <a:solidFill>
                  <a:schemeClr val="dk1"/>
                </a:solidFill>
              </a:rPr>
              <a:t>•HTML &amp; CSS</a:t>
            </a:r>
            <a:endParaRPr sz="2300">
              <a:solidFill>
                <a:schemeClr val="dk1"/>
              </a:solidFill>
            </a:endParaRPr>
          </a:p>
          <a:p>
            <a:pPr indent="457200" lvl="0" marL="0" rtl="0" algn="l">
              <a:lnSpc>
                <a:spcPct val="90000"/>
              </a:lnSpc>
              <a:spcBef>
                <a:spcPts val="1000"/>
              </a:spcBef>
              <a:spcAft>
                <a:spcPts val="0"/>
              </a:spcAft>
              <a:buClr>
                <a:schemeClr val="dk1"/>
              </a:buClr>
              <a:buSzPts val="1100"/>
              <a:buFont typeface="Arial"/>
              <a:buNone/>
            </a:pPr>
            <a:r>
              <a:rPr lang="en" sz="1900">
                <a:solidFill>
                  <a:schemeClr val="dk1"/>
                </a:solidFill>
              </a:rPr>
              <a:t>This makes up the body of the website</a:t>
            </a:r>
            <a:endParaRPr sz="1900">
              <a:solidFill>
                <a:schemeClr val="dk1"/>
              </a:solidFill>
            </a:endParaRPr>
          </a:p>
          <a:p>
            <a:pPr indent="0" lvl="0" marL="0" rtl="0" algn="l">
              <a:lnSpc>
                <a:spcPct val="90000"/>
              </a:lnSpc>
              <a:spcBef>
                <a:spcPts val="500"/>
              </a:spcBef>
              <a:spcAft>
                <a:spcPts val="0"/>
              </a:spcAft>
              <a:buClr>
                <a:schemeClr val="dk1"/>
              </a:buClr>
              <a:buSzPts val="1100"/>
              <a:buFont typeface="Arial"/>
              <a:buNone/>
            </a:pPr>
            <a:r>
              <a:t/>
            </a:r>
            <a:endParaRPr sz="1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300">
                <a:solidFill>
                  <a:schemeClr val="dk1"/>
                </a:solidFill>
              </a:rPr>
              <a:t>•JavaScript</a:t>
            </a:r>
            <a:endParaRPr sz="23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Retrieves data from our server and displays the needed data onto the website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900">
                <a:solidFill>
                  <a:schemeClr val="dk1"/>
                </a:solidFill>
              </a:rPr>
              <a:t>The JS interacts with our database through firebase.</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more secure?									</a:t>
            </a:r>
            <a:r>
              <a:rPr lang="en" sz="1355"/>
              <a:t>Hayden Flagg</a:t>
            </a:r>
            <a:endParaRPr sz="1355"/>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injection </a:t>
            </a:r>
            <a:endParaRPr/>
          </a:p>
          <a:p>
            <a:pPr indent="0" lvl="0" marL="0" rtl="0" algn="l">
              <a:spcBef>
                <a:spcPts val="1200"/>
              </a:spcBef>
              <a:spcAft>
                <a:spcPts val="0"/>
              </a:spcAft>
              <a:buNone/>
            </a:pPr>
            <a:r>
              <a:rPr lang="en"/>
              <a:t>	Firebase doesn’t use sql or php to create and manipulate its database, this makes SQL injection useless against it because the rules for SQL injection won’t apply</a:t>
            </a:r>
            <a:endParaRPr/>
          </a:p>
          <a:p>
            <a:pPr indent="0" lvl="0" marL="0" rtl="0" algn="l">
              <a:spcBef>
                <a:spcPts val="1200"/>
              </a:spcBef>
              <a:spcAft>
                <a:spcPts val="0"/>
              </a:spcAft>
              <a:buNone/>
            </a:pPr>
            <a:r>
              <a:rPr lang="en"/>
              <a:t>Injection</a:t>
            </a:r>
            <a:endParaRPr/>
          </a:p>
          <a:p>
            <a:pPr indent="0" lvl="0" marL="0" rtl="0" algn="l">
              <a:spcBef>
                <a:spcPts val="1200"/>
              </a:spcBef>
              <a:spcAft>
                <a:spcPts val="0"/>
              </a:spcAft>
              <a:buNone/>
            </a:pPr>
            <a:r>
              <a:rPr lang="en"/>
              <a:t>	Firebase is run by another more professional party with more protections and regulations</a:t>
            </a:r>
            <a:endParaRPr/>
          </a:p>
          <a:p>
            <a:pPr indent="0" lvl="0" marL="0" rtl="0" algn="l">
              <a:spcBef>
                <a:spcPts val="1200"/>
              </a:spcBef>
              <a:spcAft>
                <a:spcPts val="1200"/>
              </a:spcAft>
              <a:buNone/>
            </a:pPr>
            <a:r>
              <a:rPr lang="en"/>
              <a:t>	This prevents users from manipulating data with other type of commands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is it more secure? Cont.								</a:t>
            </a:r>
            <a:r>
              <a:rPr lang="en" sz="1355"/>
              <a:t>Hayden Flagg</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Less input</a:t>
            </a:r>
            <a:endParaRPr/>
          </a:p>
          <a:p>
            <a:pPr indent="0" lvl="0" marL="0" rtl="0" algn="l">
              <a:spcBef>
                <a:spcPts val="1200"/>
              </a:spcBef>
              <a:spcAft>
                <a:spcPts val="0"/>
              </a:spcAft>
              <a:buNone/>
            </a:pPr>
            <a:r>
              <a:rPr lang="en"/>
              <a:t>	The happy server website allows for less input</a:t>
            </a:r>
            <a:endParaRPr/>
          </a:p>
          <a:p>
            <a:pPr indent="0" lvl="0" marL="0" rtl="0" algn="l">
              <a:spcBef>
                <a:spcPts val="1200"/>
              </a:spcBef>
              <a:spcAft>
                <a:spcPts val="0"/>
              </a:spcAft>
              <a:buNone/>
            </a:pPr>
            <a:r>
              <a:rPr lang="en"/>
              <a:t>	This makes it harder for attackers to manipulate our data.</a:t>
            </a:r>
            <a:endParaRPr/>
          </a:p>
          <a:p>
            <a:pPr indent="0" lvl="0" marL="0" rtl="0" algn="l">
              <a:spcBef>
                <a:spcPts val="1200"/>
              </a:spcBef>
              <a:spcAft>
                <a:spcPts val="0"/>
              </a:spcAft>
              <a:buClr>
                <a:schemeClr val="dk1"/>
              </a:buClr>
              <a:buSzPts val="1100"/>
              <a:buFont typeface="Arial"/>
              <a:buNone/>
            </a:pPr>
            <a:r>
              <a:rPr lang="en"/>
              <a:t>DDOS</a:t>
            </a:r>
            <a:endParaRPr/>
          </a:p>
          <a:p>
            <a:pPr indent="0" lvl="0" marL="0" rtl="0" algn="l">
              <a:spcBef>
                <a:spcPts val="1200"/>
              </a:spcBef>
              <a:spcAft>
                <a:spcPts val="0"/>
              </a:spcAft>
              <a:buClr>
                <a:schemeClr val="dk1"/>
              </a:buClr>
              <a:buSzPts val="1100"/>
              <a:buFont typeface="Arial"/>
              <a:buNone/>
            </a:pPr>
            <a:r>
              <a:rPr lang="en"/>
              <a:t>	Firebase is run by another more professional party with more protections and regulations on what goes through the database</a:t>
            </a:r>
            <a:endParaRPr/>
          </a:p>
          <a:p>
            <a:pPr indent="0" lvl="0" marL="0" rtl="0" algn="l">
              <a:spcBef>
                <a:spcPts val="1200"/>
              </a:spcBef>
              <a:spcAft>
                <a:spcPts val="0"/>
              </a:spcAft>
              <a:buClr>
                <a:schemeClr val="dk1"/>
              </a:buClr>
              <a:buSzPts val="1100"/>
              <a:buFont typeface="Arial"/>
              <a:buNone/>
            </a:pPr>
            <a:r>
              <a:rPr lang="en"/>
              <a:t>	Firebase can handle more simultaneous inputs than our other server can</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r>
              <a:rPr lang="en" sz="1355"/>
              <a:t>Hayden Flagg</a:t>
            </a:r>
            <a:endParaRPr sz="1355"/>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servers</a:t>
            </a:r>
            <a:endParaRPr/>
          </a:p>
          <a:p>
            <a:pPr indent="0" lvl="0" marL="0" rtl="0" algn="l">
              <a:spcBef>
                <a:spcPts val="1200"/>
              </a:spcBef>
              <a:spcAft>
                <a:spcPts val="0"/>
              </a:spcAft>
              <a:buNone/>
            </a:pPr>
            <a:r>
              <a:rPr lang="en"/>
              <a:t>More robust server is better/more secure</a:t>
            </a:r>
            <a:endParaRPr/>
          </a:p>
          <a:p>
            <a:pPr indent="0" lvl="0" marL="0" rtl="0" algn="l">
              <a:spcBef>
                <a:spcPts val="1200"/>
              </a:spcBef>
              <a:spcAft>
                <a:spcPts val="0"/>
              </a:spcAft>
              <a:buNone/>
            </a:pPr>
            <a:r>
              <a:rPr lang="en"/>
              <a:t>	Better against injections</a:t>
            </a:r>
            <a:endParaRPr/>
          </a:p>
          <a:p>
            <a:pPr indent="0" lvl="0" marL="0" rtl="0" algn="l">
              <a:spcBef>
                <a:spcPts val="1200"/>
              </a:spcBef>
              <a:spcAft>
                <a:spcPts val="1200"/>
              </a:spcAft>
              <a:buNone/>
            </a:pPr>
            <a:r>
              <a:rPr lang="en"/>
              <a:t>	Better against attacks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 servers, Sad Server and the Good Server</a:t>
            </a:r>
            <a:endParaRPr/>
          </a:p>
          <a:p>
            <a:pPr indent="0" lvl="0" marL="0" rtl="0" algn="ctr">
              <a:spcBef>
                <a:spcPts val="1200"/>
              </a:spcBef>
              <a:spcAft>
                <a:spcPts val="0"/>
              </a:spcAft>
              <a:buNone/>
            </a:pPr>
            <a:r>
              <a:rPr lang="en"/>
              <a:t>Sad Server is meant to be vulnerable </a:t>
            </a:r>
            <a:endParaRPr/>
          </a:p>
          <a:p>
            <a:pPr indent="0" lvl="0" marL="0" rtl="0" algn="ctr">
              <a:spcBef>
                <a:spcPts val="1200"/>
              </a:spcBef>
              <a:spcAft>
                <a:spcPts val="0"/>
              </a:spcAft>
              <a:buNone/>
            </a:pPr>
            <a:r>
              <a:rPr lang="en"/>
              <a:t>Good Server is meant to be secure and impenetrable</a:t>
            </a:r>
            <a:endParaRPr/>
          </a:p>
          <a:p>
            <a:pPr indent="0" lvl="0" marL="0" rtl="0" algn="ctr">
              <a:spcBef>
                <a:spcPts val="1200"/>
              </a:spcBef>
              <a:spcAft>
                <a:spcPts val="1200"/>
              </a:spcAft>
              <a:buNone/>
            </a:pPr>
            <a:r>
              <a:rPr lang="en"/>
              <a:t>We developed SQL Injections to penetrate</a:t>
            </a:r>
            <a:endParaRPr/>
          </a:p>
        </p:txBody>
      </p:sp>
      <p:sp>
        <p:nvSpPr>
          <p:cNvPr id="63" name="Google Shape;63;p14"/>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Sad Server</a:t>
            </a:r>
            <a:endParaRPr b="1" sz="3120"/>
          </a:p>
        </p:txBody>
      </p:sp>
      <p:sp>
        <p:nvSpPr>
          <p:cNvPr id="69" name="Google Shape;69;p15"/>
          <p:cNvSpPr txBox="1"/>
          <p:nvPr>
            <p:ph idx="1" type="body"/>
          </p:nvPr>
        </p:nvSpPr>
        <p:spPr>
          <a:xfrm>
            <a:off x="311700" y="11913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Locally hosted  - </a:t>
            </a:r>
            <a:r>
              <a:rPr lang="en" sz="2600" u="sng">
                <a:solidFill>
                  <a:schemeClr val="hlink"/>
                </a:solidFill>
                <a:hlinkClick r:id="rId3"/>
              </a:rPr>
              <a:t>http://capstone.retrop.net/</a:t>
            </a:r>
            <a:endParaRPr sz="2600"/>
          </a:p>
          <a:p>
            <a:pPr indent="0" lvl="0" marL="0" rtl="0" algn="ctr">
              <a:spcBef>
                <a:spcPts val="1200"/>
              </a:spcBef>
              <a:spcAft>
                <a:spcPts val="0"/>
              </a:spcAft>
              <a:buNone/>
            </a:pPr>
            <a:r>
              <a:rPr lang="en" sz="2600"/>
              <a:t>Uses PHP, HTML, CSS and SQL</a:t>
            </a:r>
            <a:endParaRPr sz="2600"/>
          </a:p>
          <a:p>
            <a:pPr indent="0" lvl="0" marL="0" rtl="0" algn="ctr">
              <a:spcBef>
                <a:spcPts val="1200"/>
              </a:spcBef>
              <a:spcAft>
                <a:spcPts val="1200"/>
              </a:spcAft>
              <a:buNone/>
            </a:pPr>
            <a:r>
              <a:rPr lang="en" sz="2600"/>
              <a:t>Meant to be vulnerable</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6819450" y="0"/>
            <a:ext cx="2324550" cy="2324550"/>
          </a:xfrm>
          <a:prstGeom prst="rect">
            <a:avLst/>
          </a:prstGeom>
          <a:noFill/>
          <a:ln>
            <a:noFill/>
          </a:ln>
        </p:spPr>
      </p:pic>
      <p:sp>
        <p:nvSpPr>
          <p:cNvPr id="75" name="Google Shape;75;p16"/>
          <p:cNvSpPr txBox="1"/>
          <p:nvPr/>
        </p:nvSpPr>
        <p:spPr>
          <a:xfrm>
            <a:off x="2498700" y="190450"/>
            <a:ext cx="414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What is a SQL Injection?</a:t>
            </a:r>
            <a:endParaRPr b="1" sz="2600"/>
          </a:p>
        </p:txBody>
      </p:sp>
      <p:pic>
        <p:nvPicPr>
          <p:cNvPr id="76" name="Google Shape;76;p16"/>
          <p:cNvPicPr preferRelativeResize="0"/>
          <p:nvPr/>
        </p:nvPicPr>
        <p:blipFill>
          <a:blip r:embed="rId4">
            <a:alphaModFix/>
          </a:blip>
          <a:stretch>
            <a:fillRect/>
          </a:stretch>
        </p:blipFill>
        <p:spPr>
          <a:xfrm>
            <a:off x="0" y="0"/>
            <a:ext cx="2047600" cy="2123425"/>
          </a:xfrm>
          <a:prstGeom prst="rect">
            <a:avLst/>
          </a:prstGeom>
          <a:noFill/>
          <a:ln>
            <a:noFill/>
          </a:ln>
        </p:spPr>
      </p:pic>
      <p:sp>
        <p:nvSpPr>
          <p:cNvPr id="77" name="Google Shape;77;p16"/>
          <p:cNvSpPr txBox="1"/>
          <p:nvPr/>
        </p:nvSpPr>
        <p:spPr>
          <a:xfrm>
            <a:off x="443300" y="2184525"/>
            <a:ext cx="8364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SQL injection is a technique used to insert </a:t>
            </a:r>
            <a:r>
              <a:rPr lang="en"/>
              <a:t>malicious</a:t>
            </a:r>
            <a:r>
              <a:rPr lang="en"/>
              <a:t> SQL statements within an execution field in order to </a:t>
            </a:r>
            <a:r>
              <a:rPr lang="en"/>
              <a:t>target</a:t>
            </a:r>
            <a:r>
              <a:rPr lang="en"/>
              <a:t>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 hacking technique used to target poorly design websites.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Using a bit of spoofed statements allows users to enter in their own queries and allows them to control the database without actual access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 When asking for a password and username the sites creator is </a:t>
            </a:r>
            <a:r>
              <a:rPr lang="en"/>
              <a:t>intentionally</a:t>
            </a:r>
            <a:r>
              <a:rPr lang="en"/>
              <a:t> giving any user 3rd party </a:t>
            </a:r>
            <a:r>
              <a:rPr lang="en"/>
              <a:t>access</a:t>
            </a:r>
            <a:r>
              <a:rPr lang="en"/>
              <a:t> to the site’s database using automated </a:t>
            </a:r>
            <a:r>
              <a:rPr lang="en"/>
              <a:t>queries</a:t>
            </a:r>
            <a:r>
              <a:rPr lang="en"/>
              <a:t>. </a:t>
            </a:r>
            <a:endParaRPr/>
          </a:p>
          <a:p>
            <a:pPr indent="0" lvl="0" marL="0" rtl="0" algn="l">
              <a:spcBef>
                <a:spcPts val="0"/>
              </a:spcBef>
              <a:spcAft>
                <a:spcPts val="0"/>
              </a:spcAft>
              <a:buNone/>
            </a:pPr>
            <a:r>
              <a:t/>
            </a:r>
            <a:endParaRPr/>
          </a:p>
        </p:txBody>
      </p:sp>
      <p:sp>
        <p:nvSpPr>
          <p:cNvPr id="78" name="Google Shape;78;p16"/>
          <p:cNvSpPr txBox="1"/>
          <p:nvPr/>
        </p:nvSpPr>
        <p:spPr>
          <a:xfrm>
            <a:off x="0" y="55925"/>
            <a:ext cx="799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Pierce Peterson</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76075" y="120875"/>
            <a:ext cx="4338429" cy="3681100"/>
          </a:xfrm>
          <a:prstGeom prst="rect">
            <a:avLst/>
          </a:prstGeom>
          <a:noFill/>
          <a:ln>
            <a:noFill/>
          </a:ln>
        </p:spPr>
      </p:pic>
      <p:pic>
        <p:nvPicPr>
          <p:cNvPr id="84" name="Google Shape;84;p17"/>
          <p:cNvPicPr preferRelativeResize="0"/>
          <p:nvPr/>
        </p:nvPicPr>
        <p:blipFill>
          <a:blip r:embed="rId4">
            <a:alphaModFix/>
          </a:blip>
          <a:stretch>
            <a:fillRect/>
          </a:stretch>
        </p:blipFill>
        <p:spPr>
          <a:xfrm>
            <a:off x="4732425" y="120875"/>
            <a:ext cx="4295965" cy="3681100"/>
          </a:xfrm>
          <a:prstGeom prst="rect">
            <a:avLst/>
          </a:prstGeom>
          <a:noFill/>
          <a:ln>
            <a:noFill/>
          </a:ln>
        </p:spPr>
      </p:pic>
      <p:sp>
        <p:nvSpPr>
          <p:cNvPr id="85" name="Google Shape;85;p17"/>
          <p:cNvSpPr txBox="1"/>
          <p:nvPr/>
        </p:nvSpPr>
        <p:spPr>
          <a:xfrm>
            <a:off x="39725" y="24250"/>
            <a:ext cx="1313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Pierce Peterson</a:t>
            </a:r>
            <a:endParaRPr sz="500"/>
          </a:p>
        </p:txBody>
      </p:sp>
      <p:pic>
        <p:nvPicPr>
          <p:cNvPr id="86" name="Google Shape;86;p17"/>
          <p:cNvPicPr preferRelativeResize="0"/>
          <p:nvPr/>
        </p:nvPicPr>
        <p:blipFill>
          <a:blip r:embed="rId5">
            <a:alphaModFix/>
          </a:blip>
          <a:stretch>
            <a:fillRect/>
          </a:stretch>
        </p:blipFill>
        <p:spPr>
          <a:xfrm>
            <a:off x="3017063" y="3801975"/>
            <a:ext cx="3109865" cy="13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Login/Sign Up Pages</a:t>
            </a:r>
            <a:endParaRPr/>
          </a:p>
        </p:txBody>
      </p:sp>
      <p:sp>
        <p:nvSpPr>
          <p:cNvPr id="92" name="Google Shape;92;p18"/>
          <p:cNvSpPr txBox="1"/>
          <p:nvPr>
            <p:ph idx="1" type="body"/>
          </p:nvPr>
        </p:nvSpPr>
        <p:spPr>
          <a:xfrm>
            <a:off x="311700" y="1152475"/>
            <a:ext cx="4022400" cy="155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Asks for Username/Password</a:t>
            </a:r>
            <a:endParaRPr/>
          </a:p>
          <a:p>
            <a:pPr indent="-342900" lvl="0" marL="457200" rtl="0" algn="l">
              <a:spcBef>
                <a:spcPts val="0"/>
              </a:spcBef>
              <a:spcAft>
                <a:spcPts val="0"/>
              </a:spcAft>
              <a:buSzPts val="1800"/>
              <a:buChar char="●"/>
            </a:pPr>
            <a:r>
              <a:rPr lang="en"/>
              <a:t>Link to Sign Up page</a:t>
            </a:r>
            <a:endParaRPr/>
          </a:p>
          <a:p>
            <a:pPr indent="-342900" lvl="0" marL="457200" rtl="0" algn="l">
              <a:spcBef>
                <a:spcPts val="0"/>
              </a:spcBef>
              <a:spcAft>
                <a:spcPts val="0"/>
              </a:spcAft>
              <a:buSzPts val="1800"/>
              <a:buChar char="●"/>
            </a:pPr>
            <a:r>
              <a:rPr lang="en"/>
              <a:t>Can skip sign up  </a:t>
            </a:r>
            <a:endParaRPr/>
          </a:p>
        </p:txBody>
      </p:sp>
      <p:pic>
        <p:nvPicPr>
          <p:cNvPr id="93" name="Google Shape;93;p18"/>
          <p:cNvPicPr preferRelativeResize="0"/>
          <p:nvPr/>
        </p:nvPicPr>
        <p:blipFill rotWithShape="1">
          <a:blip r:embed="rId3">
            <a:alphaModFix/>
          </a:blip>
          <a:srcRect b="10599" l="11216" r="12633" t="6074"/>
          <a:stretch/>
        </p:blipFill>
        <p:spPr>
          <a:xfrm>
            <a:off x="951125" y="2973450"/>
            <a:ext cx="1994626" cy="1791450"/>
          </a:xfrm>
          <a:prstGeom prst="rect">
            <a:avLst/>
          </a:prstGeom>
          <a:noFill/>
          <a:ln>
            <a:noFill/>
          </a:ln>
        </p:spPr>
      </p:pic>
      <p:sp>
        <p:nvSpPr>
          <p:cNvPr id="94" name="Google Shape;94;p18"/>
          <p:cNvSpPr txBox="1"/>
          <p:nvPr>
            <p:ph idx="1" type="body"/>
          </p:nvPr>
        </p:nvSpPr>
        <p:spPr>
          <a:xfrm>
            <a:off x="4623575" y="1152475"/>
            <a:ext cx="4022400" cy="1555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Asks for Username/Password/Email</a:t>
            </a:r>
            <a:endParaRPr/>
          </a:p>
          <a:p>
            <a:pPr indent="-342900" lvl="0" marL="457200" rtl="0" algn="l">
              <a:spcBef>
                <a:spcPts val="0"/>
              </a:spcBef>
              <a:spcAft>
                <a:spcPts val="0"/>
              </a:spcAft>
              <a:buSzPts val="1800"/>
              <a:buChar char="●"/>
            </a:pPr>
            <a:r>
              <a:rPr lang="en"/>
              <a:t>Also supplies a link back to the Login page.</a:t>
            </a:r>
            <a:endParaRPr/>
          </a:p>
          <a:p>
            <a:pPr indent="-342900" lvl="0" marL="457200" rtl="0" algn="l">
              <a:spcBef>
                <a:spcPts val="0"/>
              </a:spcBef>
              <a:spcAft>
                <a:spcPts val="0"/>
              </a:spcAft>
              <a:buSzPts val="1800"/>
              <a:buChar char="●"/>
            </a:pPr>
            <a:r>
              <a:rPr lang="en"/>
              <a:t>Will add details to our database</a:t>
            </a:r>
            <a:endParaRPr/>
          </a:p>
        </p:txBody>
      </p:sp>
      <p:pic>
        <p:nvPicPr>
          <p:cNvPr id="95" name="Google Shape;95;p18"/>
          <p:cNvPicPr preferRelativeResize="0"/>
          <p:nvPr/>
        </p:nvPicPr>
        <p:blipFill rotWithShape="1">
          <a:blip r:embed="rId4">
            <a:alphaModFix/>
          </a:blip>
          <a:srcRect b="7715" l="0" r="0" t="0"/>
          <a:stretch/>
        </p:blipFill>
        <p:spPr>
          <a:xfrm>
            <a:off x="5759100" y="2922775"/>
            <a:ext cx="1691499" cy="2069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a:t>
            </a:r>
            <a:r>
              <a:rPr lang="en"/>
              <a:t>Index/Account Pages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you login/sign up</a:t>
            </a:r>
            <a:endParaRPr/>
          </a:p>
          <a:p>
            <a:pPr indent="-342900" lvl="0" marL="457200" rtl="0" algn="l">
              <a:spcBef>
                <a:spcPts val="0"/>
              </a:spcBef>
              <a:spcAft>
                <a:spcPts val="0"/>
              </a:spcAft>
              <a:buSzPts val="1800"/>
              <a:buChar char="●"/>
            </a:pPr>
            <a:r>
              <a:rPr lang="en"/>
              <a:t>Lets you know login was successful</a:t>
            </a:r>
            <a:endParaRPr/>
          </a:p>
          <a:p>
            <a:pPr indent="-342900" lvl="0" marL="457200" rtl="0" algn="l">
              <a:spcBef>
                <a:spcPts val="0"/>
              </a:spcBef>
              <a:spcAft>
                <a:spcPts val="0"/>
              </a:spcAft>
              <a:buSzPts val="1800"/>
              <a:buChar char="●"/>
            </a:pPr>
            <a:r>
              <a:rPr lang="en"/>
              <a:t>Server will keep you logged in if it was recent</a:t>
            </a:r>
            <a:endParaRPr/>
          </a:p>
        </p:txBody>
      </p:sp>
      <p:pic>
        <p:nvPicPr>
          <p:cNvPr id="102" name="Google Shape;102;p19"/>
          <p:cNvPicPr preferRelativeResize="0"/>
          <p:nvPr/>
        </p:nvPicPr>
        <p:blipFill rotWithShape="1">
          <a:blip r:embed="rId3">
            <a:alphaModFix/>
          </a:blip>
          <a:srcRect b="39375" l="0" r="29253" t="0"/>
          <a:stretch/>
        </p:blipFill>
        <p:spPr>
          <a:xfrm>
            <a:off x="1228475" y="2717425"/>
            <a:ext cx="2177250" cy="1525775"/>
          </a:xfrm>
          <a:prstGeom prst="rect">
            <a:avLst/>
          </a:prstGeom>
          <a:noFill/>
          <a:ln>
            <a:noFill/>
          </a:ln>
        </p:spPr>
      </p:pic>
      <p:pic>
        <p:nvPicPr>
          <p:cNvPr id="103" name="Google Shape;103;p19"/>
          <p:cNvPicPr preferRelativeResize="0"/>
          <p:nvPr/>
        </p:nvPicPr>
        <p:blipFill>
          <a:blip r:embed="rId4">
            <a:alphaModFix/>
          </a:blip>
          <a:stretch>
            <a:fillRect/>
          </a:stretch>
        </p:blipFill>
        <p:spPr>
          <a:xfrm>
            <a:off x="4831700" y="2353775"/>
            <a:ext cx="2768424" cy="2253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Sad Server - Back End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server makes use of Sessions.</a:t>
            </a:r>
            <a:endParaRPr/>
          </a:p>
          <a:p>
            <a:pPr indent="-342900" lvl="0" marL="457200" rtl="0" algn="l">
              <a:spcBef>
                <a:spcPts val="0"/>
              </a:spcBef>
              <a:spcAft>
                <a:spcPts val="0"/>
              </a:spcAft>
              <a:buSzPts val="1800"/>
              <a:buChar char="●"/>
            </a:pPr>
            <a:r>
              <a:rPr lang="en"/>
              <a:t>session_start() - A way to store information across pages </a:t>
            </a:r>
            <a:endParaRPr/>
          </a:p>
          <a:p>
            <a:pPr indent="-342900" lvl="0" marL="457200" rtl="0" algn="l">
              <a:spcBef>
                <a:spcPts val="0"/>
              </a:spcBef>
              <a:spcAft>
                <a:spcPts val="0"/>
              </a:spcAft>
              <a:buSzPts val="1800"/>
              <a:buChar char="●"/>
            </a:pPr>
            <a:r>
              <a:rPr lang="en"/>
              <a:t>Similar to cookies</a:t>
            </a:r>
            <a:endParaRPr/>
          </a:p>
        </p:txBody>
      </p:sp>
      <p:sp>
        <p:nvSpPr>
          <p:cNvPr id="110" name="Google Shape;110;p20"/>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11" name="Google Shape;111;p20"/>
          <p:cNvPicPr preferRelativeResize="0"/>
          <p:nvPr/>
        </p:nvPicPr>
        <p:blipFill>
          <a:blip r:embed="rId3">
            <a:alphaModFix/>
          </a:blip>
          <a:stretch>
            <a:fillRect/>
          </a:stretch>
        </p:blipFill>
        <p:spPr>
          <a:xfrm>
            <a:off x="687788" y="2443038"/>
            <a:ext cx="4295775"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Server.php</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our php files include server.php</a:t>
            </a:r>
            <a:endParaRPr/>
          </a:p>
          <a:p>
            <a:pPr indent="-342900" lvl="0" marL="457200" rtl="0" algn="l">
              <a:spcBef>
                <a:spcPts val="0"/>
              </a:spcBef>
              <a:spcAft>
                <a:spcPts val="0"/>
              </a:spcAft>
              <a:buSzPts val="1800"/>
              <a:buChar char="●"/>
            </a:pPr>
            <a:r>
              <a:rPr lang="en"/>
              <a:t>server.php is our connection to our databases</a:t>
            </a:r>
            <a:endParaRPr/>
          </a:p>
          <a:p>
            <a:pPr indent="-342900" lvl="0" marL="457200" rtl="0" algn="l">
              <a:spcBef>
                <a:spcPts val="0"/>
              </a:spcBef>
              <a:spcAft>
                <a:spcPts val="0"/>
              </a:spcAft>
              <a:buSzPts val="1800"/>
              <a:buChar char="●"/>
            </a:pPr>
            <a:r>
              <a:rPr lang="en"/>
              <a:t>login.php and signup.php let server.php do the heavy lifting</a:t>
            </a:r>
            <a:endParaRPr/>
          </a:p>
          <a:p>
            <a:pPr indent="0" lvl="0" marL="457200" rtl="0" algn="l">
              <a:spcBef>
                <a:spcPts val="1200"/>
              </a:spcBef>
              <a:spcAft>
                <a:spcPts val="1200"/>
              </a:spcAft>
              <a:buNone/>
            </a:pPr>
            <a:r>
              <a:t/>
            </a:r>
            <a:endParaRPr/>
          </a:p>
        </p:txBody>
      </p:sp>
      <p:sp>
        <p:nvSpPr>
          <p:cNvPr id="118" name="Google Shape;118;p21"/>
          <p:cNvSpPr txBox="1"/>
          <p:nvPr/>
        </p:nvSpPr>
        <p:spPr>
          <a:xfrm>
            <a:off x="7792550" y="91025"/>
            <a:ext cx="14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Anthony Quintero</a:t>
            </a:r>
            <a:endParaRPr sz="1100"/>
          </a:p>
        </p:txBody>
      </p:sp>
      <p:pic>
        <p:nvPicPr>
          <p:cNvPr id="119" name="Google Shape;119;p21"/>
          <p:cNvPicPr preferRelativeResize="0"/>
          <p:nvPr/>
        </p:nvPicPr>
        <p:blipFill>
          <a:blip r:embed="rId3">
            <a:alphaModFix/>
          </a:blip>
          <a:stretch>
            <a:fillRect/>
          </a:stretch>
        </p:blipFill>
        <p:spPr>
          <a:xfrm>
            <a:off x="1317425" y="2480800"/>
            <a:ext cx="4840275" cy="245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