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8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BE5B3B-2A21-4E0F-8089-A36292BC54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Anthony Quintero</a:t>
            </a:r>
          </a:p>
        </p:txBody>
      </p:sp>
      <p:sp>
        <p:nvSpPr>
          <p:cNvPr id="3" name="Date Placeholder 2">
            <a:extLst>
              <a:ext uri="{FF2B5EF4-FFF2-40B4-BE49-F238E27FC236}">
                <a16:creationId xmlns:a16="http://schemas.microsoft.com/office/drawing/2014/main" id="{CD1747D9-AC74-447B-B6AB-4292EBF11B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5049FE-0494-479A-AC97-B2C27CA6062B}" type="datetimeFigureOut">
              <a:rPr lang="en-US" smtClean="0"/>
              <a:t>2/10/2021</a:t>
            </a:fld>
            <a:endParaRPr lang="en-US"/>
          </a:p>
        </p:txBody>
      </p:sp>
      <p:sp>
        <p:nvSpPr>
          <p:cNvPr id="4" name="Footer Placeholder 3">
            <a:extLst>
              <a:ext uri="{FF2B5EF4-FFF2-40B4-BE49-F238E27FC236}">
                <a16:creationId xmlns:a16="http://schemas.microsoft.com/office/drawing/2014/main" id="{30B481F8-D285-4F0F-9D81-DB59159532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C9C70C-E52F-48CB-80B7-CDFB4141E4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C6E022-E90C-4DA0-A37F-5193AE8B2CCC}" type="slidenum">
              <a:rPr lang="en-US" smtClean="0"/>
              <a:t>‹#›</a:t>
            </a:fld>
            <a:endParaRPr lang="en-US"/>
          </a:p>
        </p:txBody>
      </p:sp>
    </p:spTree>
    <p:extLst>
      <p:ext uri="{BB962C8B-B14F-4D97-AF65-F5344CB8AC3E}">
        <p14:creationId xmlns:p14="http://schemas.microsoft.com/office/powerpoint/2010/main" val="320829102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b7284344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b7284344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Char char="●"/>
            </a:pPr>
            <a:r>
              <a:rPr lang="en" sz="1300">
                <a:solidFill>
                  <a:srgbClr val="595959"/>
                </a:solidFill>
              </a:rPr>
              <a:t>We have 2 servers, a good 1 and a sad 1. The sad server is Locally hosted on Jesse’s PC. it involves HTML and CSS for the front end. PHP is used for the login and signup features to access our database and sql is what we used for our database. This sad server is meant to be vulnerable to hacking like sql injections.</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cbfb2b3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cbfb2b3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Login page is the first page new visitors will see. It allows previous users to login and new users to access the sign up page. For ease of use we’ve also included a skip login link to go to the account page. The sign up page is similar to our login, it asks for your username password and email. Once you click register it will save your acct details to our database. If you already ahve an account you can click the link at the bottom to go back to our login page.</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cbfb2b3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cbfb2b3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Once you login or sign up you will be taken to our Index/Home Page. it will let you know you successfully logged in and you can then logout or access our account info page. If you had logged in recently, you will be taken straight to the index page skipping the login and sign pages. On our account page we have a list of available products organize din the drop down window by produce and frozen</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bb728434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bb728434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bb7284344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bb7284344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bd0296f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bd0296f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bd0296fd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bd0296f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apstone.retrop.n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store-edf16.firebaseapp.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Cybersecurity</a:t>
            </a:r>
            <a:endParaRPr/>
          </a:p>
        </p:txBody>
      </p:sp>
      <p:sp>
        <p:nvSpPr>
          <p:cNvPr id="55" name="Google Shape;55;p13"/>
          <p:cNvSpPr txBox="1">
            <a:spLocks noGrp="1"/>
          </p:cNvSpPr>
          <p:nvPr>
            <p:ph type="subTitle" idx="1"/>
          </p:nvPr>
        </p:nvSpPr>
        <p:spPr>
          <a:xfrm>
            <a:off x="311700" y="2834125"/>
            <a:ext cx="8520600" cy="1039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Jesse Villanueva, Hayden Flagg, Pierce Peterson, and Anthony Quintero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Sad Server</a:t>
            </a:r>
            <a:endParaRPr/>
          </a:p>
        </p:txBody>
      </p:sp>
      <p:sp>
        <p:nvSpPr>
          <p:cNvPr id="61" name="Google Shape;61;p14"/>
          <p:cNvSpPr txBox="1">
            <a:spLocks noGrp="1"/>
          </p:cNvSpPr>
          <p:nvPr>
            <p:ph type="body" idx="1"/>
          </p:nvPr>
        </p:nvSpPr>
        <p:spPr>
          <a:xfrm>
            <a:off x="311700" y="11676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Locally hosted  - </a:t>
            </a:r>
            <a:r>
              <a:rPr lang="en" u="sng">
                <a:solidFill>
                  <a:schemeClr val="hlink"/>
                </a:solidFill>
                <a:hlinkClick r:id="rId3"/>
              </a:rPr>
              <a:t>http://capstone.retrop.net/</a:t>
            </a:r>
            <a:endParaRPr/>
          </a:p>
          <a:p>
            <a:pPr marL="457200" lvl="0" indent="-342900" algn="l" rtl="0">
              <a:spcBef>
                <a:spcPts val="0"/>
              </a:spcBef>
              <a:spcAft>
                <a:spcPts val="0"/>
              </a:spcAft>
              <a:buSzPts val="1800"/>
              <a:buChar char="●"/>
            </a:pPr>
            <a:r>
              <a:rPr lang="en"/>
              <a:t>Uses PHP, HTML, CSS and SQL</a:t>
            </a:r>
            <a:endParaRPr/>
          </a:p>
          <a:p>
            <a:pPr marL="457200" lvl="0" indent="-342900" algn="l" rtl="0">
              <a:spcBef>
                <a:spcPts val="0"/>
              </a:spcBef>
              <a:spcAft>
                <a:spcPts val="0"/>
              </a:spcAft>
              <a:buSzPts val="1800"/>
              <a:buChar char="●"/>
            </a:pPr>
            <a:r>
              <a:rPr lang="en"/>
              <a:t>Meant to be vulnerable</a:t>
            </a:r>
            <a:endParaRPr/>
          </a:p>
        </p:txBody>
      </p:sp>
      <p:sp>
        <p:nvSpPr>
          <p:cNvPr id="5" name="Google Shape;87;p17">
            <a:extLst>
              <a:ext uri="{FF2B5EF4-FFF2-40B4-BE49-F238E27FC236}">
                <a16:creationId xmlns:a16="http://schemas.microsoft.com/office/drawing/2014/main" id="{5956C59D-2703-4491-84E1-08DF719EEB98}"/>
              </a:ext>
            </a:extLst>
          </p:cNvPr>
          <p:cNvSpPr txBox="1"/>
          <p:nvPr/>
        </p:nvSpPr>
        <p:spPr>
          <a:xfrm>
            <a:off x="7792550" y="91025"/>
            <a:ext cx="1447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t>Anthony Quintero</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Sad Server - Login/Sign Up Pages</a:t>
            </a:r>
            <a:endParaRPr dirty="0"/>
          </a:p>
        </p:txBody>
      </p:sp>
      <p:sp>
        <p:nvSpPr>
          <p:cNvPr id="67" name="Google Shape;67;p15"/>
          <p:cNvSpPr txBox="1">
            <a:spLocks noGrp="1"/>
          </p:cNvSpPr>
          <p:nvPr>
            <p:ph type="body" idx="1"/>
          </p:nvPr>
        </p:nvSpPr>
        <p:spPr>
          <a:xfrm>
            <a:off x="311700" y="1152475"/>
            <a:ext cx="4022400" cy="155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Asks for Username/Password</a:t>
            </a:r>
            <a:endParaRPr/>
          </a:p>
          <a:p>
            <a:pPr marL="457200" lvl="0" indent="-342900" algn="l" rtl="0">
              <a:spcBef>
                <a:spcPts val="0"/>
              </a:spcBef>
              <a:spcAft>
                <a:spcPts val="0"/>
              </a:spcAft>
              <a:buSzPts val="1800"/>
              <a:buChar char="●"/>
            </a:pPr>
            <a:r>
              <a:rPr lang="en"/>
              <a:t>Link to Sign Up page</a:t>
            </a:r>
            <a:endParaRPr/>
          </a:p>
          <a:p>
            <a:pPr marL="457200" lvl="0" indent="-342900" algn="l" rtl="0">
              <a:spcBef>
                <a:spcPts val="0"/>
              </a:spcBef>
              <a:spcAft>
                <a:spcPts val="0"/>
              </a:spcAft>
              <a:buSzPts val="1800"/>
              <a:buChar char="●"/>
            </a:pPr>
            <a:r>
              <a:rPr lang="en"/>
              <a:t>Can skip sign up  </a:t>
            </a:r>
            <a:endParaRPr/>
          </a:p>
        </p:txBody>
      </p:sp>
      <p:pic>
        <p:nvPicPr>
          <p:cNvPr id="68" name="Google Shape;68;p15"/>
          <p:cNvPicPr preferRelativeResize="0"/>
          <p:nvPr/>
        </p:nvPicPr>
        <p:blipFill rotWithShape="1">
          <a:blip r:embed="rId3">
            <a:alphaModFix/>
          </a:blip>
          <a:srcRect l="11216" t="6074" r="12633" b="10599"/>
          <a:stretch/>
        </p:blipFill>
        <p:spPr>
          <a:xfrm>
            <a:off x="951125" y="2973450"/>
            <a:ext cx="1994626" cy="1791450"/>
          </a:xfrm>
          <a:prstGeom prst="rect">
            <a:avLst/>
          </a:prstGeom>
          <a:noFill/>
          <a:ln>
            <a:noFill/>
          </a:ln>
        </p:spPr>
      </p:pic>
      <p:sp>
        <p:nvSpPr>
          <p:cNvPr id="69" name="Google Shape;69;p15"/>
          <p:cNvSpPr txBox="1">
            <a:spLocks noGrp="1"/>
          </p:cNvSpPr>
          <p:nvPr>
            <p:ph type="body" idx="1"/>
          </p:nvPr>
        </p:nvSpPr>
        <p:spPr>
          <a:xfrm>
            <a:off x="4623575" y="1152475"/>
            <a:ext cx="4022400" cy="15555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Asks for Username/Password/Email</a:t>
            </a:r>
            <a:endParaRPr/>
          </a:p>
          <a:p>
            <a:pPr marL="457200" lvl="0" indent="-342900" algn="l" rtl="0">
              <a:spcBef>
                <a:spcPts val="0"/>
              </a:spcBef>
              <a:spcAft>
                <a:spcPts val="0"/>
              </a:spcAft>
              <a:buSzPts val="1800"/>
              <a:buChar char="●"/>
            </a:pPr>
            <a:r>
              <a:rPr lang="en"/>
              <a:t>Also supplies a link back to the Login page.</a:t>
            </a:r>
            <a:endParaRPr/>
          </a:p>
          <a:p>
            <a:pPr marL="457200" lvl="0" indent="-342900" algn="l" rtl="0">
              <a:spcBef>
                <a:spcPts val="0"/>
              </a:spcBef>
              <a:spcAft>
                <a:spcPts val="0"/>
              </a:spcAft>
              <a:buSzPts val="1800"/>
              <a:buChar char="●"/>
            </a:pPr>
            <a:r>
              <a:rPr lang="en"/>
              <a:t>Will add details to our database</a:t>
            </a:r>
            <a:endParaRPr/>
          </a:p>
        </p:txBody>
      </p:sp>
      <p:pic>
        <p:nvPicPr>
          <p:cNvPr id="70" name="Google Shape;70;p15"/>
          <p:cNvPicPr preferRelativeResize="0"/>
          <p:nvPr/>
        </p:nvPicPr>
        <p:blipFill rotWithShape="1">
          <a:blip r:embed="rId4">
            <a:alphaModFix/>
          </a:blip>
          <a:srcRect b="7715"/>
          <a:stretch/>
        </p:blipFill>
        <p:spPr>
          <a:xfrm>
            <a:off x="5759100" y="2922775"/>
            <a:ext cx="1691499" cy="2069974"/>
          </a:xfrm>
          <a:prstGeom prst="rect">
            <a:avLst/>
          </a:prstGeom>
          <a:noFill/>
          <a:ln>
            <a:noFill/>
          </a:ln>
        </p:spPr>
      </p:pic>
      <p:sp>
        <p:nvSpPr>
          <p:cNvPr id="7" name="Google Shape;87;p17">
            <a:extLst>
              <a:ext uri="{FF2B5EF4-FFF2-40B4-BE49-F238E27FC236}">
                <a16:creationId xmlns:a16="http://schemas.microsoft.com/office/drawing/2014/main" id="{CF7B9B7B-547E-4837-A602-06F341B111C8}"/>
              </a:ext>
            </a:extLst>
          </p:cNvPr>
          <p:cNvSpPr txBox="1"/>
          <p:nvPr/>
        </p:nvSpPr>
        <p:spPr>
          <a:xfrm>
            <a:off x="7792550" y="91025"/>
            <a:ext cx="1447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t>Anthony Quintero</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Sad Server - Index/Account Pages</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you login/sign up</a:t>
            </a:r>
            <a:endParaRPr/>
          </a:p>
          <a:p>
            <a:pPr marL="457200" lvl="0" indent="-342900" algn="l" rtl="0">
              <a:spcBef>
                <a:spcPts val="0"/>
              </a:spcBef>
              <a:spcAft>
                <a:spcPts val="0"/>
              </a:spcAft>
              <a:buSzPts val="1800"/>
              <a:buChar char="●"/>
            </a:pPr>
            <a:r>
              <a:rPr lang="en"/>
              <a:t>Lets you know login was successful</a:t>
            </a:r>
            <a:endParaRPr/>
          </a:p>
          <a:p>
            <a:pPr marL="457200" lvl="0" indent="-342900" algn="l" rtl="0">
              <a:spcBef>
                <a:spcPts val="0"/>
              </a:spcBef>
              <a:spcAft>
                <a:spcPts val="0"/>
              </a:spcAft>
              <a:buSzPts val="1800"/>
              <a:buChar char="●"/>
            </a:pPr>
            <a:r>
              <a:rPr lang="en"/>
              <a:t>Server will keep you logged in if it was recent</a:t>
            </a:r>
            <a:endParaRPr/>
          </a:p>
        </p:txBody>
      </p:sp>
      <p:pic>
        <p:nvPicPr>
          <p:cNvPr id="77" name="Google Shape;77;p16"/>
          <p:cNvPicPr preferRelativeResize="0"/>
          <p:nvPr/>
        </p:nvPicPr>
        <p:blipFill rotWithShape="1">
          <a:blip r:embed="rId3">
            <a:alphaModFix/>
          </a:blip>
          <a:srcRect r="29253" b="39375"/>
          <a:stretch/>
        </p:blipFill>
        <p:spPr>
          <a:xfrm>
            <a:off x="1228475" y="2717425"/>
            <a:ext cx="2177250" cy="1525775"/>
          </a:xfrm>
          <a:prstGeom prst="rect">
            <a:avLst/>
          </a:prstGeom>
          <a:noFill/>
          <a:ln>
            <a:noFill/>
          </a:ln>
        </p:spPr>
      </p:pic>
      <p:pic>
        <p:nvPicPr>
          <p:cNvPr id="78" name="Google Shape;78;p16"/>
          <p:cNvPicPr preferRelativeResize="0"/>
          <p:nvPr/>
        </p:nvPicPr>
        <p:blipFill>
          <a:blip r:embed="rId4">
            <a:alphaModFix/>
          </a:blip>
          <a:stretch>
            <a:fillRect/>
          </a:stretch>
        </p:blipFill>
        <p:spPr>
          <a:xfrm>
            <a:off x="4831700" y="2353775"/>
            <a:ext cx="2768424" cy="2253076"/>
          </a:xfrm>
          <a:prstGeom prst="rect">
            <a:avLst/>
          </a:prstGeom>
          <a:noFill/>
          <a:ln>
            <a:noFill/>
          </a:ln>
        </p:spPr>
      </p:pic>
      <p:sp>
        <p:nvSpPr>
          <p:cNvPr id="6" name="Google Shape;87;p17">
            <a:extLst>
              <a:ext uri="{FF2B5EF4-FFF2-40B4-BE49-F238E27FC236}">
                <a16:creationId xmlns:a16="http://schemas.microsoft.com/office/drawing/2014/main" id="{5675B373-600E-4D4A-9AC9-E1DCD9C67CCA}"/>
              </a:ext>
            </a:extLst>
          </p:cNvPr>
          <p:cNvSpPr txBox="1"/>
          <p:nvPr/>
        </p:nvSpPr>
        <p:spPr>
          <a:xfrm>
            <a:off x="7792550" y="91025"/>
            <a:ext cx="1447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t>Anthony Quintero</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Exploits</a:t>
            </a:r>
            <a:endParaRPr/>
          </a:p>
          <a:p>
            <a:pPr marL="0" lvl="0" indent="0" algn="l" rtl="0">
              <a:spcBef>
                <a:spcPts val="0"/>
              </a:spcBef>
              <a:spcAft>
                <a:spcPts val="0"/>
              </a:spcAft>
              <a:buNone/>
            </a:pP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SadServer uses the URI for the form submission.</a:t>
            </a:r>
            <a:endParaRPr/>
          </a:p>
          <a:p>
            <a:pPr marL="914400" lvl="1" indent="-317500" algn="l" rtl="0">
              <a:spcBef>
                <a:spcPts val="0"/>
              </a:spcBef>
              <a:spcAft>
                <a:spcPts val="0"/>
              </a:spcAft>
              <a:buSzPts val="1400"/>
              <a:buChar char="○"/>
            </a:pPr>
            <a:r>
              <a:rPr lang="en"/>
              <a:t>Other values can be added to the URI which may be different from what is normally allowed.</a:t>
            </a:r>
            <a:endParaRPr/>
          </a:p>
          <a:p>
            <a:pPr marL="914400" lvl="1" indent="-317500" algn="l" rtl="0">
              <a:spcBef>
                <a:spcPts val="0"/>
              </a:spcBef>
              <a:spcAft>
                <a:spcPts val="0"/>
              </a:spcAft>
              <a:buSzPts val="1400"/>
              <a:buChar char="○"/>
            </a:pPr>
            <a:r>
              <a:rPr lang="en"/>
              <a:t>This SQL server uses an availability column for unreleased, available, out of stock. </a:t>
            </a:r>
            <a:endParaRPr/>
          </a:p>
          <a:p>
            <a:pPr marL="914400" lvl="1" indent="-317500" algn="l" rtl="0">
              <a:spcBef>
                <a:spcPts val="0"/>
              </a:spcBef>
              <a:spcAft>
                <a:spcPts val="0"/>
              </a:spcAft>
              <a:buSzPts val="1400"/>
              <a:buChar char="○"/>
            </a:pPr>
            <a:r>
              <a:rPr lang="en"/>
              <a:t>Availability setting on the page only allows Available or Out of Stock. </a:t>
            </a:r>
            <a:endParaRPr/>
          </a:p>
          <a:p>
            <a:pPr marL="914400" lvl="1" indent="-317500" algn="l" rtl="0">
              <a:spcBef>
                <a:spcPts val="0"/>
              </a:spcBef>
              <a:spcAft>
                <a:spcPts val="0"/>
              </a:spcAft>
              <a:buSzPts val="1400"/>
              <a:buChar char="○"/>
            </a:pPr>
            <a:r>
              <a:rPr lang="en"/>
              <a:t>Manually setting the availability to 0 allows user to view items they should not be able to see.</a:t>
            </a:r>
            <a:endParaRPr/>
          </a:p>
        </p:txBody>
      </p:sp>
      <p:pic>
        <p:nvPicPr>
          <p:cNvPr id="85" name="Google Shape;85;p17"/>
          <p:cNvPicPr preferRelativeResize="0"/>
          <p:nvPr/>
        </p:nvPicPr>
        <p:blipFill>
          <a:blip r:embed="rId3">
            <a:alphaModFix/>
          </a:blip>
          <a:stretch>
            <a:fillRect/>
          </a:stretch>
        </p:blipFill>
        <p:spPr>
          <a:xfrm>
            <a:off x="-1" y="3000075"/>
            <a:ext cx="4418600" cy="2143425"/>
          </a:xfrm>
          <a:prstGeom prst="rect">
            <a:avLst/>
          </a:prstGeom>
          <a:noFill/>
          <a:ln>
            <a:noFill/>
          </a:ln>
        </p:spPr>
      </p:pic>
      <p:pic>
        <p:nvPicPr>
          <p:cNvPr id="86" name="Google Shape;86;p17"/>
          <p:cNvPicPr preferRelativeResize="0"/>
          <p:nvPr/>
        </p:nvPicPr>
        <p:blipFill>
          <a:blip r:embed="rId4">
            <a:alphaModFix/>
          </a:blip>
          <a:stretch>
            <a:fillRect/>
          </a:stretch>
        </p:blipFill>
        <p:spPr>
          <a:xfrm>
            <a:off x="4725400" y="2708665"/>
            <a:ext cx="4418600" cy="2433034"/>
          </a:xfrm>
          <a:prstGeom prst="rect">
            <a:avLst/>
          </a:prstGeom>
          <a:noFill/>
          <a:ln>
            <a:noFill/>
          </a:ln>
        </p:spPr>
      </p:pic>
      <p:sp>
        <p:nvSpPr>
          <p:cNvPr id="87" name="Google Shape;87;p17"/>
          <p:cNvSpPr txBox="1"/>
          <p:nvPr/>
        </p:nvSpPr>
        <p:spPr>
          <a:xfrm>
            <a:off x="7792550" y="91025"/>
            <a:ext cx="1447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Jesse Villanueva</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Solutions to exploits</a:t>
            </a:r>
            <a:endParaRPr/>
          </a:p>
          <a:p>
            <a:pPr marL="0" lvl="0" indent="0" algn="l" rtl="0">
              <a:spcBef>
                <a:spcPts val="0"/>
              </a:spcBef>
              <a:spcAft>
                <a:spcPts val="0"/>
              </a:spcAft>
              <a:buNone/>
            </a:pP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Avoiding URI for queries</a:t>
            </a:r>
            <a:endParaRPr/>
          </a:p>
          <a:p>
            <a:pPr marL="914400" lvl="1" indent="-317500" algn="l" rtl="0">
              <a:spcBef>
                <a:spcPts val="0"/>
              </a:spcBef>
              <a:spcAft>
                <a:spcPts val="0"/>
              </a:spcAft>
              <a:buSzPts val="1400"/>
              <a:buChar char="○"/>
            </a:pPr>
            <a:r>
              <a:rPr lang="en"/>
              <a:t>Taking the category from the fields directly can help prevent unwanted inputs.</a:t>
            </a:r>
            <a:endParaRPr/>
          </a:p>
          <a:p>
            <a:pPr marL="914400" lvl="1" indent="-317500" algn="l" rtl="0">
              <a:spcBef>
                <a:spcPts val="0"/>
              </a:spcBef>
              <a:spcAft>
                <a:spcPts val="0"/>
              </a:spcAft>
              <a:buSzPts val="1400"/>
              <a:buChar char="○"/>
            </a:pPr>
            <a:r>
              <a:rPr lang="en"/>
              <a:t>Using lists can prevent unwanted inputs without use of console.</a:t>
            </a:r>
            <a:endParaRPr/>
          </a:p>
          <a:p>
            <a:pPr marL="914400" lvl="1" indent="-317500" algn="l" rtl="0">
              <a:spcBef>
                <a:spcPts val="0"/>
              </a:spcBef>
              <a:spcAft>
                <a:spcPts val="0"/>
              </a:spcAft>
              <a:buSzPts val="1400"/>
              <a:buChar char="○"/>
            </a:pPr>
            <a:r>
              <a:rPr lang="en"/>
              <a:t>Filtering the input before its taken into the query can further prevent unwanted inputs.</a:t>
            </a:r>
            <a:endParaRPr/>
          </a:p>
          <a:p>
            <a:pPr marL="457200" lvl="0" indent="-342900" algn="l" rtl="0">
              <a:spcBef>
                <a:spcPts val="0"/>
              </a:spcBef>
              <a:spcAft>
                <a:spcPts val="0"/>
              </a:spcAft>
              <a:buSzPts val="1800"/>
              <a:buChar char="●"/>
            </a:pPr>
            <a:r>
              <a:rPr lang="en"/>
              <a:t>Using better queries</a:t>
            </a:r>
            <a:endParaRPr/>
          </a:p>
          <a:p>
            <a:pPr marL="914400" lvl="1" indent="-317500" algn="l" rtl="0">
              <a:spcBef>
                <a:spcPts val="0"/>
              </a:spcBef>
              <a:spcAft>
                <a:spcPts val="0"/>
              </a:spcAft>
              <a:buSzPts val="1400"/>
              <a:buChar char="○"/>
            </a:pPr>
            <a:r>
              <a:rPr lang="en"/>
              <a:t>Firebase queries are more robust allowing less need for filtering.</a:t>
            </a:r>
            <a:endParaRPr/>
          </a:p>
        </p:txBody>
      </p:sp>
      <p:sp>
        <p:nvSpPr>
          <p:cNvPr id="94" name="Google Shape;94;p18"/>
          <p:cNvSpPr txBox="1"/>
          <p:nvPr/>
        </p:nvSpPr>
        <p:spPr>
          <a:xfrm>
            <a:off x="7792550" y="91025"/>
            <a:ext cx="1447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Jesse Villanueva</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5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20"/>
              <a:t>Good Server - Firebase							</a:t>
            </a:r>
            <a:r>
              <a:rPr lang="en" sz="1520"/>
              <a:t>Hayden Flagg</a:t>
            </a:r>
            <a:endParaRPr sz="1520"/>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1"/>
              </a:buClr>
              <a:buSzPts val="1100"/>
              <a:buFont typeface="Arial"/>
              <a:buNone/>
            </a:pPr>
            <a:r>
              <a:rPr lang="en" sz="2800">
                <a:solidFill>
                  <a:schemeClr val="dk1"/>
                </a:solidFill>
              </a:rPr>
              <a:t>•</a:t>
            </a:r>
            <a:r>
              <a:rPr lang="en" sz="1983">
                <a:solidFill>
                  <a:schemeClr val="dk1"/>
                </a:solidFill>
              </a:rPr>
              <a:t>Uses a third-party source to emulate our good server.</a:t>
            </a:r>
            <a:endParaRPr sz="1983">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983">
                <a:solidFill>
                  <a:schemeClr val="dk1"/>
                </a:solidFill>
              </a:rPr>
              <a:t>•Contains our database full of user information and items in our store.</a:t>
            </a:r>
            <a:endParaRPr sz="1983">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983">
                <a:solidFill>
                  <a:schemeClr val="dk1"/>
                </a:solidFill>
              </a:rPr>
              <a:t>•Firebase is also used to host the good server version of our website and can be visited at</a:t>
            </a:r>
            <a:r>
              <a:rPr lang="en" sz="1983">
                <a:solidFill>
                  <a:schemeClr val="dk1"/>
                </a:solidFill>
                <a:uFill>
                  <a:noFill/>
                </a:uFill>
                <a:hlinkClick r:id="rId3">
                  <a:extLst>
                    <a:ext uri="{A12FA001-AC4F-418D-AE19-62706E023703}">
                      <ahyp:hlinkClr xmlns:ahyp="http://schemas.microsoft.com/office/drawing/2018/hyperlinkcolor" val="tx"/>
                    </a:ext>
                  </a:extLst>
                </a:hlinkClick>
              </a:rPr>
              <a:t> </a:t>
            </a:r>
            <a:r>
              <a:rPr lang="en" sz="1983" u="sng">
                <a:solidFill>
                  <a:schemeClr val="hlink"/>
                </a:solidFill>
                <a:hlinkClick r:id="rId3"/>
              </a:rPr>
              <a:t>https://store-edf16.firebaseapp.com</a:t>
            </a:r>
            <a:endParaRPr sz="1983" u="sng">
              <a:solidFill>
                <a:schemeClr val="hlink"/>
              </a:solidFill>
            </a:endParaRPr>
          </a:p>
          <a:p>
            <a:pPr marL="0" lvl="0" indent="0" algn="l" rtl="0">
              <a:lnSpc>
                <a:spcPct val="90000"/>
              </a:lnSpc>
              <a:spcBef>
                <a:spcPts val="1000"/>
              </a:spcBef>
              <a:spcAft>
                <a:spcPts val="0"/>
              </a:spcAft>
              <a:buClr>
                <a:schemeClr val="dk1"/>
              </a:buClr>
              <a:buSzPts val="1100"/>
              <a:buFont typeface="Arial"/>
              <a:buNone/>
            </a:pPr>
            <a:r>
              <a:rPr lang="en" sz="1983">
                <a:solidFill>
                  <a:schemeClr val="dk1"/>
                </a:solidFill>
              </a:rPr>
              <a:t>•An advantage is that it’s protected against cyber attacks that our other server may not be protected against.</a:t>
            </a:r>
            <a:endParaRPr sz="1983">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59"/>
              <a:t>Good Server - Languages				</a:t>
            </a:r>
            <a:r>
              <a:rPr lang="en" sz="1560"/>
              <a:t>Hayden Flagg</a:t>
            </a:r>
            <a:endParaRPr sz="1560"/>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300">
                <a:solidFill>
                  <a:schemeClr val="dk1"/>
                </a:solidFill>
              </a:rPr>
              <a:t>•HTML &amp; CSS</a:t>
            </a:r>
            <a:endParaRPr sz="2300">
              <a:solidFill>
                <a:schemeClr val="dk1"/>
              </a:solidFill>
            </a:endParaRPr>
          </a:p>
          <a:p>
            <a:pPr marL="0" lvl="0" indent="457200" algn="l" rtl="0">
              <a:lnSpc>
                <a:spcPct val="90000"/>
              </a:lnSpc>
              <a:spcBef>
                <a:spcPts val="1000"/>
              </a:spcBef>
              <a:spcAft>
                <a:spcPts val="0"/>
              </a:spcAft>
              <a:buClr>
                <a:schemeClr val="dk1"/>
              </a:buClr>
              <a:buSzPts val="1100"/>
              <a:buFont typeface="Arial"/>
              <a:buNone/>
            </a:pPr>
            <a:r>
              <a:rPr lang="en" sz="1900">
                <a:solidFill>
                  <a:schemeClr val="dk1"/>
                </a:solidFill>
              </a:rPr>
              <a:t>This makes up the body of the website</a:t>
            </a:r>
            <a:endParaRPr sz="1900">
              <a:solidFill>
                <a:schemeClr val="dk1"/>
              </a:solidFill>
            </a:endParaRPr>
          </a:p>
          <a:p>
            <a:pPr marL="0" lvl="0" indent="0" algn="l" rtl="0">
              <a:lnSpc>
                <a:spcPct val="90000"/>
              </a:lnSpc>
              <a:spcBef>
                <a:spcPts val="500"/>
              </a:spcBef>
              <a:spcAft>
                <a:spcPts val="0"/>
              </a:spcAft>
              <a:buClr>
                <a:schemeClr val="dk1"/>
              </a:buClr>
              <a:buSzPts val="1100"/>
              <a:buFont typeface="Arial"/>
              <a:buNone/>
            </a:pPr>
            <a:endParaRPr sz="19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2300">
                <a:solidFill>
                  <a:schemeClr val="dk1"/>
                </a:solidFill>
              </a:rPr>
              <a:t>•JavaScript</a:t>
            </a:r>
            <a:endParaRPr sz="2300">
              <a:solidFill>
                <a:schemeClr val="dk1"/>
              </a:solidFill>
            </a:endParaRPr>
          </a:p>
          <a:p>
            <a:pPr marL="0" lvl="0" indent="457200" algn="l" rtl="0">
              <a:lnSpc>
                <a:spcPct val="90000"/>
              </a:lnSpc>
              <a:spcBef>
                <a:spcPts val="500"/>
              </a:spcBef>
              <a:spcAft>
                <a:spcPts val="0"/>
              </a:spcAft>
              <a:buClr>
                <a:schemeClr val="dk1"/>
              </a:buClr>
              <a:buSzPts val="1100"/>
              <a:buFont typeface="Arial"/>
              <a:buNone/>
            </a:pPr>
            <a:r>
              <a:rPr lang="en" sz="1900">
                <a:solidFill>
                  <a:schemeClr val="dk1"/>
                </a:solidFill>
              </a:rPr>
              <a:t>Retrieves data from our server and displays the needed data onto the website</a:t>
            </a:r>
            <a:endParaRPr sz="1900">
              <a:solidFill>
                <a:schemeClr val="dk1"/>
              </a:solidFill>
            </a:endParaRPr>
          </a:p>
          <a:p>
            <a:pPr marL="0" lvl="0" indent="457200" algn="l" rtl="0">
              <a:lnSpc>
                <a:spcPct val="90000"/>
              </a:lnSpc>
              <a:spcBef>
                <a:spcPts val="500"/>
              </a:spcBef>
              <a:spcAft>
                <a:spcPts val="0"/>
              </a:spcAft>
              <a:buClr>
                <a:schemeClr val="dk1"/>
              </a:buClr>
              <a:buSzPts val="1100"/>
              <a:buFont typeface="Arial"/>
              <a:buNone/>
            </a:pPr>
            <a:r>
              <a:rPr lang="en" sz="1900">
                <a:solidFill>
                  <a:schemeClr val="dk1"/>
                </a:solidFill>
              </a:rPr>
              <a:t>The JS interacts with our database through firebase.</a:t>
            </a:r>
            <a:endParaRPr sz="1900">
              <a:solidFill>
                <a:schemeClr val="dk1"/>
              </a:solidFill>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Words>
  <Application>Microsoft Office PowerPoint</Application>
  <PresentationFormat>On-screen Show (16:9)</PresentationFormat>
  <Paragraphs>50</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Cybersecurity</vt:lpstr>
      <vt:lpstr>Sad Server</vt:lpstr>
      <vt:lpstr>Sad Server - Login/Sign Up Pages</vt:lpstr>
      <vt:lpstr>Sad Server - Index/Account Pages</vt:lpstr>
      <vt:lpstr>Exploits </vt:lpstr>
      <vt:lpstr>Solutions to exploits </vt:lpstr>
      <vt:lpstr>Good Server - Firebase       Hayden Flagg</vt:lpstr>
      <vt:lpstr>Good Server - Languages    Hayden Flagg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cp:lastModifiedBy>Anthony Quintero</cp:lastModifiedBy>
  <cp:revision>1</cp:revision>
  <dcterms:modified xsi:type="dcterms:W3CDTF">2021-02-10T23:33:45Z</dcterms:modified>
</cp:coreProperties>
</file>