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95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64" r:id="rId13"/>
    <p:sldId id="265" r:id="rId14"/>
    <p:sldId id="266" r:id="rId15"/>
    <p:sldId id="267" r:id="rId16"/>
    <p:sldId id="291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92" r:id="rId27"/>
    <p:sldId id="293" r:id="rId28"/>
    <p:sldId id="294" r:id="rId29"/>
    <p:sldId id="296" r:id="rId30"/>
    <p:sldId id="277" r:id="rId31"/>
    <p:sldId id="282" r:id="rId32"/>
    <p:sldId id="279" r:id="rId33"/>
    <p:sldId id="280" r:id="rId34"/>
    <p:sldId id="28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78C1295-C921-4561-8A02-F2F0A7097B19}">
          <p14:sldIdLst>
            <p14:sldId id="256"/>
            <p14:sldId id="257"/>
          </p14:sldIdLst>
        </p14:section>
        <p14:section name="Design Pattern – Definition" id="{01C12DE3-5544-4F3F-977D-1C693942E59D}">
          <p14:sldIdLst>
            <p14:sldId id="258"/>
            <p14:sldId id="295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Common Design Patterns" id="{AB1DA6B6-736B-4411-B370-5C1D379AA8A0}">
          <p14:sldIdLst>
            <p14:sldId id="264"/>
            <p14:sldId id="265"/>
            <p14:sldId id="266"/>
            <p14:sldId id="267"/>
            <p14:sldId id="291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92"/>
            <p14:sldId id="293"/>
            <p14:sldId id="294"/>
            <p14:sldId id="296"/>
          </p14:sldIdLst>
        </p14:section>
        <p14:section name="Conclusion" id="{64BE3B8C-86AE-4818-9FA3-9424223F14A0}">
          <p14:sldIdLst>
            <p14:sldId id="277"/>
            <p14:sldId id="282"/>
            <p14:sldId id="279"/>
            <p14:sldId id="280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54" y="87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2966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8389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5.png"/><Relationship Id="rId26" Type="http://schemas.openxmlformats.org/officeDocument/2006/relationships/image" Target="../media/image39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1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3.gif"/><Relationship Id="rId4" Type="http://schemas.openxmlformats.org/officeDocument/2006/relationships/image" Target="../media/image40.jpeg"/><Relationship Id="rId9" Type="http://schemas.openxmlformats.org/officeDocument/2006/relationships/hyperlink" Target="https://www.lukanet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Following Best Practices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Design Patterns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578538" y="6298912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17" y="2563699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8"/>
            <a:ext cx="9929724" cy="5276048"/>
          </a:xfrm>
        </p:spPr>
        <p:txBody>
          <a:bodyPr>
            <a:normAutofit fontScale="92500" lnSpcReduction="10000"/>
          </a:bodyPr>
          <a:lstStyle/>
          <a:p>
            <a:pPr latinLnBrk="0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Inspiration</a:t>
            </a:r>
          </a:p>
          <a:p>
            <a:pPr lvl="1" latinLnBrk="0"/>
            <a:r>
              <a:rPr lang="en-US" sz="3500" dirty="0"/>
              <a:t>Patterns don't provide solutions, they </a:t>
            </a:r>
            <a:r>
              <a:rPr lang="en-US" sz="3500" b="1" dirty="0">
                <a:solidFill>
                  <a:schemeClr val="bg1"/>
                </a:solidFill>
              </a:rPr>
              <a:t>inspire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solutions</a:t>
            </a:r>
          </a:p>
          <a:p>
            <a:pPr lvl="1" latinLnBrk="0"/>
            <a:r>
              <a:rPr lang="en-US" sz="3500" dirty="0"/>
              <a:t>Patterns explicitly </a:t>
            </a:r>
            <a:r>
              <a:rPr lang="en-US" sz="3500" b="1" dirty="0">
                <a:solidFill>
                  <a:schemeClr val="bg1"/>
                </a:solidFill>
              </a:rPr>
              <a:t>capture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expert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knowledge</a:t>
            </a:r>
            <a:r>
              <a:rPr lang="en-US" sz="3500" dirty="0"/>
              <a:t> and design tradeoffs </a:t>
            </a:r>
          </a:p>
          <a:p>
            <a:pPr latinLnBrk="0"/>
            <a:r>
              <a:rPr lang="en-US" sz="3700" dirty="0"/>
              <a:t>Patterns improve </a:t>
            </a:r>
            <a:r>
              <a:rPr lang="en-US" sz="3700" b="1" dirty="0">
                <a:solidFill>
                  <a:schemeClr val="bg1"/>
                </a:solidFill>
              </a:rPr>
              <a:t>communication</a:t>
            </a:r>
          </a:p>
          <a:p>
            <a:pPr lvl="1" latinLnBrk="0"/>
            <a:r>
              <a:rPr lang="en-US" sz="3500" dirty="0"/>
              <a:t>Pattern names form a </a:t>
            </a:r>
            <a:r>
              <a:rPr lang="en-US" sz="3500" b="1" dirty="0">
                <a:solidFill>
                  <a:schemeClr val="bg1"/>
                </a:solidFill>
              </a:rPr>
              <a:t>vocabulary</a:t>
            </a:r>
          </a:p>
          <a:p>
            <a:pPr latinLnBrk="0"/>
            <a:r>
              <a:rPr lang="en-US" sz="3700" dirty="0"/>
              <a:t>Design patterns enable </a:t>
            </a:r>
            <a:r>
              <a:rPr lang="en-US" sz="3700" b="1" dirty="0">
                <a:solidFill>
                  <a:schemeClr val="bg1"/>
                </a:solidFill>
              </a:rPr>
              <a:t>large-scale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reuse</a:t>
            </a:r>
            <a:r>
              <a:rPr lang="en-US" sz="3700" dirty="0"/>
              <a:t> of software architectures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Design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5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62276" y="1429993"/>
            <a:ext cx="9732958" cy="5276048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Patterns </a:t>
            </a:r>
            <a:r>
              <a:rPr lang="en-US" b="1" dirty="0">
                <a:solidFill>
                  <a:schemeClr val="bg1"/>
                </a:solidFill>
              </a:rPr>
              <a:t>do not lead to direct code reuse</a:t>
            </a:r>
          </a:p>
          <a:p>
            <a:pPr latinLnBrk="0"/>
            <a:r>
              <a:rPr lang="en-US" dirty="0"/>
              <a:t>Patterns are </a:t>
            </a:r>
            <a:r>
              <a:rPr lang="en-US" b="1" dirty="0">
                <a:solidFill>
                  <a:schemeClr val="bg1"/>
                </a:solidFill>
              </a:rPr>
              <a:t>deceptively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simple</a:t>
            </a:r>
          </a:p>
          <a:p>
            <a:pPr latinLnBrk="0"/>
            <a:r>
              <a:rPr lang="en-US" dirty="0"/>
              <a:t>Teams may suffer from </a:t>
            </a:r>
            <a:r>
              <a:rPr lang="en-US" b="1" dirty="0">
                <a:solidFill>
                  <a:schemeClr val="bg1"/>
                </a:solidFill>
              </a:rPr>
              <a:t>patterns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overload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patterns</a:t>
            </a:r>
            <a:r>
              <a:rPr lang="en-US" dirty="0"/>
              <a:t> into a software development process is a </a:t>
            </a:r>
            <a:r>
              <a:rPr lang="en-US" b="1" dirty="0">
                <a:solidFill>
                  <a:schemeClr val="bg1"/>
                </a:solidFill>
              </a:rPr>
              <a:t>human-intensive</a:t>
            </a:r>
            <a:r>
              <a:rPr lang="en-US" dirty="0"/>
              <a:t> activity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 of Design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Factory Pattern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54" y="1133080"/>
            <a:ext cx="2486953" cy="248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2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Main purpose - </a:t>
            </a:r>
            <a:r>
              <a:rPr lang="en-US" b="1" dirty="0">
                <a:solidFill>
                  <a:schemeClr val="bg1"/>
                </a:solidFill>
              </a:rPr>
              <a:t>creation of objects</a:t>
            </a:r>
          </a:p>
          <a:p>
            <a:pPr latinLnBrk="0"/>
            <a:r>
              <a:rPr lang="en-US" dirty="0"/>
              <a:t>Use when</a:t>
            </a:r>
          </a:p>
          <a:p>
            <a:pPr lvl="1" latinLnBrk="0"/>
            <a:r>
              <a:rPr lang="en-US" dirty="0"/>
              <a:t>a class </a:t>
            </a:r>
            <a:r>
              <a:rPr lang="en-US" b="1" dirty="0">
                <a:solidFill>
                  <a:schemeClr val="bg1"/>
                </a:solidFill>
              </a:rPr>
              <a:t>can't anticipate </a:t>
            </a:r>
            <a:r>
              <a:rPr lang="en-US" dirty="0"/>
              <a:t>the class of objects it must create</a:t>
            </a:r>
          </a:p>
          <a:p>
            <a:pPr lvl="1" latinLnBrk="0"/>
            <a:r>
              <a:rPr lang="en-US" dirty="0"/>
              <a:t>a class wants its </a:t>
            </a:r>
            <a:r>
              <a:rPr lang="en-US" b="1" dirty="0">
                <a:solidFill>
                  <a:schemeClr val="bg1"/>
                </a:solidFill>
              </a:rPr>
              <a:t>subclasses to specify</a:t>
            </a:r>
            <a:r>
              <a:rPr lang="en-US" dirty="0"/>
              <a:t> the objects it creates</a:t>
            </a:r>
          </a:p>
          <a:p>
            <a:pPr lvl="1" latinLnBrk="0"/>
            <a:r>
              <a:rPr lang="en-US" dirty="0"/>
              <a:t> classes </a:t>
            </a:r>
            <a:r>
              <a:rPr lang="en-US" b="1" dirty="0">
                <a:solidFill>
                  <a:schemeClr val="bg1"/>
                </a:solidFill>
              </a:rPr>
              <a:t>delegate responsibility</a:t>
            </a:r>
            <a:r>
              <a:rPr lang="en-US" dirty="0"/>
              <a:t> to one of several helper subclasses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Factory Pattern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87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dirty="0"/>
              <a:t>Cons</a:t>
            </a:r>
          </a:p>
          <a:p>
            <a:pPr lvl="1" latinLnBrk="0"/>
            <a:r>
              <a:rPr lang="en-US" dirty="0"/>
              <a:t>The code may become more </a:t>
            </a:r>
            <a:r>
              <a:rPr lang="en-US" b="1" dirty="0">
                <a:solidFill>
                  <a:schemeClr val="bg1"/>
                </a:solidFill>
              </a:rPr>
              <a:t>complicated</a:t>
            </a:r>
            <a:r>
              <a:rPr lang="en-US" dirty="0"/>
              <a:t> than it should be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Pros</a:t>
            </a:r>
          </a:p>
          <a:p>
            <a:pPr lvl="1" latinLnBrk="0"/>
            <a:r>
              <a:rPr lang="en-US" dirty="0"/>
              <a:t>Compatible products</a:t>
            </a:r>
          </a:p>
          <a:p>
            <a:pPr lvl="1" latinLnBrk="0"/>
            <a:r>
              <a:rPr lang="en-US" dirty="0"/>
              <a:t>You avoid tight coupling</a:t>
            </a:r>
          </a:p>
          <a:p>
            <a:pPr lvl="1" latinLnBrk="0">
              <a:buClr>
                <a:schemeClr val="tx1"/>
              </a:buClr>
            </a:pPr>
            <a:r>
              <a:rPr lang="en-US" b="1" i="1" dirty="0">
                <a:solidFill>
                  <a:schemeClr val="bg1"/>
                </a:solidFill>
              </a:rPr>
              <a:t>Single Responsibility Principle</a:t>
            </a:r>
          </a:p>
          <a:p>
            <a:pPr lvl="1" latinLnBrk="0">
              <a:buClr>
                <a:schemeClr val="tx1"/>
              </a:buClr>
            </a:pPr>
            <a:r>
              <a:rPr lang="en-US" b="1" i="1" dirty="0">
                <a:solidFill>
                  <a:schemeClr val="bg1"/>
                </a:solidFill>
              </a:rPr>
              <a:t>Open/Closed</a:t>
            </a:r>
            <a:r>
              <a:rPr lang="en-US" i="1" dirty="0"/>
              <a:t> </a:t>
            </a:r>
            <a:r>
              <a:rPr lang="en-US" b="1" i="1" dirty="0">
                <a:solidFill>
                  <a:schemeClr val="bg1"/>
                </a:solidFill>
              </a:rPr>
              <a:t>Principle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58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65186" y="1278606"/>
            <a:ext cx="7650000" cy="5376894"/>
          </a:xfrm>
        </p:spPr>
        <p:txBody>
          <a:bodyPr/>
          <a:lstStyle/>
          <a:p>
            <a:r>
              <a:rPr lang="en-GB" sz="1600" b="0" dirty="0">
                <a:solidFill>
                  <a:srgbClr val="0000FF"/>
                </a:solidFill>
              </a:rPr>
              <a:t>class</a:t>
            </a:r>
            <a:r>
              <a:rPr lang="en-GB" sz="1600" b="0" dirty="0">
                <a:solidFill>
                  <a:srgbClr val="000000"/>
                </a:solidFill>
              </a:rPr>
              <a:t> </a:t>
            </a:r>
            <a:r>
              <a:rPr lang="en-GB" sz="1600" b="0" dirty="0">
                <a:solidFill>
                  <a:srgbClr val="267F99"/>
                </a:solidFill>
              </a:rPr>
              <a:t>Rectangle</a:t>
            </a:r>
            <a:r>
              <a:rPr lang="en-GB" sz="1600" b="0" dirty="0">
                <a:solidFill>
                  <a:srgbClr val="000000"/>
                </a:solidFill>
              </a:rPr>
              <a:t> {</a:t>
            </a:r>
          </a:p>
          <a:p>
            <a:r>
              <a:rPr lang="en-GB" sz="1600" b="0" dirty="0">
                <a:solidFill>
                  <a:srgbClr val="000000"/>
                </a:solidFill>
              </a:rPr>
              <a:t>    </a:t>
            </a:r>
            <a:r>
              <a:rPr lang="en-GB" sz="1600" b="0" dirty="0">
                <a:solidFill>
                  <a:srgbClr val="795E26"/>
                </a:solidFill>
              </a:rPr>
              <a:t>constructor</a:t>
            </a:r>
            <a:r>
              <a:rPr lang="en-GB" sz="1600" b="0" dirty="0">
                <a:solidFill>
                  <a:srgbClr val="000000"/>
                </a:solidFill>
              </a:rPr>
              <a:t>(){</a:t>
            </a:r>
          </a:p>
          <a:p>
            <a:r>
              <a:rPr lang="en-GB" sz="1600" b="0" dirty="0">
                <a:solidFill>
                  <a:srgbClr val="0000FF"/>
                </a:solidFill>
              </a:rPr>
              <a:t>        </a:t>
            </a:r>
            <a:r>
              <a:rPr lang="en-GB" sz="1600" b="0" dirty="0" err="1">
                <a:solidFill>
                  <a:srgbClr val="0000FF"/>
                </a:solidFill>
              </a:rPr>
              <a:t>this</a:t>
            </a:r>
            <a:r>
              <a:rPr lang="en-GB" sz="1600" b="0" dirty="0" err="1">
                <a:solidFill>
                  <a:srgbClr val="000000"/>
                </a:solidFill>
              </a:rPr>
              <a:t>.</a:t>
            </a:r>
            <a:r>
              <a:rPr lang="en-GB" sz="1600" b="0" dirty="0" err="1">
                <a:solidFill>
                  <a:srgbClr val="001080"/>
                </a:solidFill>
              </a:rPr>
              <a:t>width</a:t>
            </a:r>
            <a:r>
              <a:rPr lang="en-GB" sz="1600" b="0" dirty="0">
                <a:solidFill>
                  <a:srgbClr val="000000"/>
                </a:solidFill>
              </a:rPr>
              <a:t> = </a:t>
            </a:r>
            <a:r>
              <a:rPr lang="en-GB" sz="1600" b="0" dirty="0">
                <a:solidFill>
                  <a:srgbClr val="098658"/>
                </a:solidFill>
              </a:rPr>
              <a:t>5</a:t>
            </a:r>
            <a:r>
              <a:rPr lang="en-GB" sz="1600" b="0" dirty="0">
                <a:solidFill>
                  <a:srgbClr val="000000"/>
                </a:solidFill>
              </a:rPr>
              <a:t>;</a:t>
            </a:r>
          </a:p>
          <a:p>
            <a:r>
              <a:rPr lang="en-GB" sz="1600" b="0" dirty="0">
                <a:solidFill>
                  <a:srgbClr val="0000FF"/>
                </a:solidFill>
              </a:rPr>
              <a:t>        </a:t>
            </a:r>
            <a:r>
              <a:rPr lang="en-GB" sz="1600" b="0" dirty="0" err="1">
                <a:solidFill>
                  <a:srgbClr val="0000FF"/>
                </a:solidFill>
              </a:rPr>
              <a:t>this</a:t>
            </a:r>
            <a:r>
              <a:rPr lang="en-GB" sz="1600" b="0" dirty="0" err="1">
                <a:solidFill>
                  <a:srgbClr val="000000"/>
                </a:solidFill>
              </a:rPr>
              <a:t>.</a:t>
            </a:r>
            <a:r>
              <a:rPr lang="en-GB" sz="1600" b="0" dirty="0" err="1">
                <a:solidFill>
                  <a:srgbClr val="001080"/>
                </a:solidFill>
              </a:rPr>
              <a:t>height</a:t>
            </a:r>
            <a:r>
              <a:rPr lang="en-GB" sz="1600" b="0" dirty="0">
                <a:solidFill>
                  <a:srgbClr val="000000"/>
                </a:solidFill>
              </a:rPr>
              <a:t> = </a:t>
            </a:r>
            <a:r>
              <a:rPr lang="en-GB" sz="1600" b="0" dirty="0">
                <a:solidFill>
                  <a:srgbClr val="098658"/>
                </a:solidFill>
              </a:rPr>
              <a:t>3</a:t>
            </a:r>
            <a:r>
              <a:rPr lang="en-GB" sz="1600" b="0" dirty="0">
                <a:solidFill>
                  <a:srgbClr val="000000"/>
                </a:solidFill>
              </a:rPr>
              <a:t>;</a:t>
            </a:r>
          </a:p>
          <a:p>
            <a:r>
              <a:rPr lang="en-GB" sz="1600" b="0" dirty="0">
                <a:solidFill>
                  <a:srgbClr val="000000"/>
                </a:solidFill>
              </a:rPr>
              <a:t>    }</a:t>
            </a:r>
          </a:p>
          <a:p>
            <a:br>
              <a:rPr lang="en-GB" sz="1600" b="0" dirty="0">
                <a:solidFill>
                  <a:srgbClr val="000000"/>
                </a:solidFill>
              </a:rPr>
            </a:br>
            <a:r>
              <a:rPr lang="en-GB" sz="1600" b="0" dirty="0">
                <a:solidFill>
                  <a:srgbClr val="000000"/>
                </a:solidFill>
              </a:rPr>
              <a:t>    </a:t>
            </a:r>
            <a:r>
              <a:rPr lang="en-GB" sz="1600" b="0" dirty="0">
                <a:solidFill>
                  <a:srgbClr val="795E26"/>
                </a:solidFill>
              </a:rPr>
              <a:t>draw</a:t>
            </a:r>
            <a:r>
              <a:rPr lang="en-GB" sz="1600" b="0" dirty="0">
                <a:solidFill>
                  <a:srgbClr val="000000"/>
                </a:solidFill>
              </a:rPr>
              <a:t>(){</a:t>
            </a:r>
          </a:p>
          <a:p>
            <a:r>
              <a:rPr lang="en-GB" sz="1600" b="0" dirty="0">
                <a:solidFill>
                  <a:srgbClr val="000000"/>
                </a:solidFill>
              </a:rPr>
              <a:t>        </a:t>
            </a:r>
            <a:r>
              <a:rPr lang="en-GB" sz="1600" b="0" dirty="0">
                <a:solidFill>
                  <a:srgbClr val="001080"/>
                </a:solidFill>
              </a:rPr>
              <a:t>console</a:t>
            </a:r>
            <a:r>
              <a:rPr lang="en-GB" sz="1600" b="0" dirty="0">
                <a:solidFill>
                  <a:srgbClr val="000000"/>
                </a:solidFill>
              </a:rPr>
              <a:t>.</a:t>
            </a:r>
            <a:r>
              <a:rPr lang="en-GB" sz="1600" b="0" dirty="0">
                <a:solidFill>
                  <a:srgbClr val="795E26"/>
                </a:solidFill>
              </a:rPr>
              <a:t>log</a:t>
            </a:r>
            <a:r>
              <a:rPr lang="en-GB" sz="1600" b="0" dirty="0">
                <a:solidFill>
                  <a:srgbClr val="000000"/>
                </a:solidFill>
              </a:rPr>
              <a:t>(</a:t>
            </a:r>
            <a:r>
              <a:rPr lang="en-GB" sz="1600" b="0" dirty="0">
                <a:solidFill>
                  <a:srgbClr val="A31515"/>
                </a:solidFill>
              </a:rPr>
              <a:t>`Rectangle ${</a:t>
            </a:r>
            <a:r>
              <a:rPr lang="en-GB" sz="1600" b="0" dirty="0" err="1">
                <a:solidFill>
                  <a:srgbClr val="0000FF"/>
                </a:solidFill>
              </a:rPr>
              <a:t>this</a:t>
            </a:r>
            <a:r>
              <a:rPr lang="en-GB" sz="1600" b="0" dirty="0" err="1">
                <a:solidFill>
                  <a:srgbClr val="000000"/>
                </a:solidFill>
              </a:rPr>
              <a:t>.</a:t>
            </a:r>
            <a:r>
              <a:rPr lang="en-GB" sz="1600" b="0" dirty="0" err="1">
                <a:solidFill>
                  <a:srgbClr val="001080"/>
                </a:solidFill>
              </a:rPr>
              <a:t>width</a:t>
            </a:r>
            <a:r>
              <a:rPr lang="en-GB" sz="1600" b="0" dirty="0">
                <a:solidFill>
                  <a:srgbClr val="A31515"/>
                </a:solidFill>
              </a:rPr>
              <a:t>} by ${</a:t>
            </a:r>
            <a:r>
              <a:rPr lang="en-GB" sz="1600" b="0" dirty="0" err="1">
                <a:solidFill>
                  <a:srgbClr val="0000FF"/>
                </a:solidFill>
              </a:rPr>
              <a:t>this</a:t>
            </a:r>
            <a:r>
              <a:rPr lang="en-GB" sz="1600" b="0" dirty="0" err="1">
                <a:solidFill>
                  <a:srgbClr val="000000"/>
                </a:solidFill>
              </a:rPr>
              <a:t>.</a:t>
            </a:r>
            <a:r>
              <a:rPr lang="en-GB" sz="1600" b="0" dirty="0" err="1">
                <a:solidFill>
                  <a:srgbClr val="001080"/>
                </a:solidFill>
              </a:rPr>
              <a:t>height</a:t>
            </a:r>
            <a:r>
              <a:rPr lang="en-GB" sz="1600" b="0" dirty="0">
                <a:solidFill>
                  <a:srgbClr val="A31515"/>
                </a:solidFill>
              </a:rPr>
              <a:t>}`</a:t>
            </a:r>
            <a:r>
              <a:rPr lang="en-GB" sz="1600" b="0" dirty="0">
                <a:solidFill>
                  <a:srgbClr val="000000"/>
                </a:solidFill>
              </a:rPr>
              <a:t>);</a:t>
            </a:r>
          </a:p>
          <a:p>
            <a:r>
              <a:rPr lang="en-GB" sz="1600" b="0" dirty="0">
                <a:solidFill>
                  <a:srgbClr val="000000"/>
                </a:solidFill>
              </a:rPr>
              <a:t>    }</a:t>
            </a:r>
          </a:p>
          <a:p>
            <a:r>
              <a:rPr lang="en-GB" sz="1600" b="0" dirty="0">
                <a:solidFill>
                  <a:srgbClr val="000000"/>
                </a:solidFill>
              </a:rPr>
              <a:t>}</a:t>
            </a:r>
          </a:p>
          <a:p>
            <a:br>
              <a:rPr lang="en-GB" sz="1600" b="0" dirty="0">
                <a:solidFill>
                  <a:srgbClr val="000000"/>
                </a:solidFill>
              </a:rPr>
            </a:br>
            <a:r>
              <a:rPr lang="en-GB" sz="1600" b="0" dirty="0">
                <a:solidFill>
                  <a:srgbClr val="0000FF"/>
                </a:solidFill>
              </a:rPr>
              <a:t>class</a:t>
            </a:r>
            <a:r>
              <a:rPr lang="en-GB" sz="1600" b="0" dirty="0">
                <a:solidFill>
                  <a:srgbClr val="000000"/>
                </a:solidFill>
              </a:rPr>
              <a:t> </a:t>
            </a:r>
            <a:r>
              <a:rPr lang="en-GB" sz="1600" b="0" dirty="0">
                <a:solidFill>
                  <a:srgbClr val="267F99"/>
                </a:solidFill>
              </a:rPr>
              <a:t>Square</a:t>
            </a:r>
            <a:r>
              <a:rPr lang="en-GB" sz="1600" b="0" dirty="0">
                <a:solidFill>
                  <a:srgbClr val="000000"/>
                </a:solidFill>
              </a:rPr>
              <a:t> {</a:t>
            </a:r>
          </a:p>
          <a:p>
            <a:r>
              <a:rPr lang="en-GB" sz="1600" b="0" dirty="0">
                <a:solidFill>
                  <a:srgbClr val="000000"/>
                </a:solidFill>
              </a:rPr>
              <a:t>    </a:t>
            </a:r>
            <a:r>
              <a:rPr lang="en-GB" sz="1600" b="0" dirty="0">
                <a:solidFill>
                  <a:srgbClr val="795E26"/>
                </a:solidFill>
              </a:rPr>
              <a:t>constructor</a:t>
            </a:r>
            <a:r>
              <a:rPr lang="en-GB" sz="1600" b="0" dirty="0">
                <a:solidFill>
                  <a:srgbClr val="000000"/>
                </a:solidFill>
              </a:rPr>
              <a:t>(){</a:t>
            </a:r>
          </a:p>
          <a:p>
            <a:r>
              <a:rPr lang="en-GB" sz="1600" b="0" dirty="0">
                <a:solidFill>
                  <a:srgbClr val="0000FF"/>
                </a:solidFill>
              </a:rPr>
              <a:t>        </a:t>
            </a:r>
            <a:r>
              <a:rPr lang="en-GB" sz="1600" b="0" dirty="0" err="1">
                <a:solidFill>
                  <a:srgbClr val="0000FF"/>
                </a:solidFill>
              </a:rPr>
              <a:t>this</a:t>
            </a:r>
            <a:r>
              <a:rPr lang="en-GB" sz="1600" b="0" dirty="0" err="1">
                <a:solidFill>
                  <a:srgbClr val="000000"/>
                </a:solidFill>
              </a:rPr>
              <a:t>.</a:t>
            </a:r>
            <a:r>
              <a:rPr lang="en-GB" sz="1600" b="0" dirty="0" err="1">
                <a:solidFill>
                  <a:srgbClr val="001080"/>
                </a:solidFill>
              </a:rPr>
              <a:t>side</a:t>
            </a:r>
            <a:r>
              <a:rPr lang="en-GB" sz="1600" b="0" dirty="0">
                <a:solidFill>
                  <a:srgbClr val="000000"/>
                </a:solidFill>
              </a:rPr>
              <a:t> = </a:t>
            </a:r>
            <a:r>
              <a:rPr lang="en-GB" sz="1600" b="0" dirty="0">
                <a:solidFill>
                  <a:srgbClr val="098658"/>
                </a:solidFill>
              </a:rPr>
              <a:t>5</a:t>
            </a:r>
            <a:r>
              <a:rPr lang="en-GB" sz="1600" b="0" dirty="0">
                <a:solidFill>
                  <a:srgbClr val="000000"/>
                </a:solidFill>
              </a:rPr>
              <a:t>;</a:t>
            </a:r>
          </a:p>
          <a:p>
            <a:r>
              <a:rPr lang="en-GB" sz="1600" b="0" dirty="0">
                <a:solidFill>
                  <a:srgbClr val="000000"/>
                </a:solidFill>
              </a:rPr>
              <a:t>    }</a:t>
            </a:r>
          </a:p>
          <a:p>
            <a:br>
              <a:rPr lang="en-GB" sz="1600" b="0" dirty="0">
                <a:solidFill>
                  <a:srgbClr val="000000"/>
                </a:solidFill>
              </a:rPr>
            </a:br>
            <a:r>
              <a:rPr lang="en-GB" sz="1600" b="0" dirty="0">
                <a:solidFill>
                  <a:srgbClr val="000000"/>
                </a:solidFill>
              </a:rPr>
              <a:t>    </a:t>
            </a:r>
            <a:r>
              <a:rPr lang="en-GB" sz="1600" b="0" dirty="0">
                <a:solidFill>
                  <a:srgbClr val="795E26"/>
                </a:solidFill>
              </a:rPr>
              <a:t>draw</a:t>
            </a:r>
            <a:r>
              <a:rPr lang="en-GB" sz="1600" b="0" dirty="0">
                <a:solidFill>
                  <a:srgbClr val="000000"/>
                </a:solidFill>
              </a:rPr>
              <a:t>(){</a:t>
            </a:r>
          </a:p>
          <a:p>
            <a:r>
              <a:rPr lang="en-GB" sz="1600" b="0" dirty="0">
                <a:solidFill>
                  <a:srgbClr val="000000"/>
                </a:solidFill>
              </a:rPr>
              <a:t>        </a:t>
            </a:r>
            <a:r>
              <a:rPr lang="en-GB" sz="1600" b="0" dirty="0">
                <a:solidFill>
                  <a:srgbClr val="001080"/>
                </a:solidFill>
              </a:rPr>
              <a:t>console</a:t>
            </a:r>
            <a:r>
              <a:rPr lang="en-GB" sz="1600" b="0" dirty="0">
                <a:solidFill>
                  <a:srgbClr val="000000"/>
                </a:solidFill>
              </a:rPr>
              <a:t>.</a:t>
            </a:r>
            <a:r>
              <a:rPr lang="en-GB" sz="1600" b="0" dirty="0">
                <a:solidFill>
                  <a:srgbClr val="795E26"/>
                </a:solidFill>
              </a:rPr>
              <a:t>log</a:t>
            </a:r>
            <a:r>
              <a:rPr lang="en-GB" sz="1600" b="0" dirty="0">
                <a:solidFill>
                  <a:srgbClr val="000000"/>
                </a:solidFill>
              </a:rPr>
              <a:t>(</a:t>
            </a:r>
            <a:r>
              <a:rPr lang="en-GB" sz="1600" b="0" dirty="0">
                <a:solidFill>
                  <a:srgbClr val="A31515"/>
                </a:solidFill>
              </a:rPr>
              <a:t>`Square with side ${</a:t>
            </a:r>
            <a:r>
              <a:rPr lang="en-GB" sz="1600" b="0" dirty="0" err="1">
                <a:solidFill>
                  <a:srgbClr val="0000FF"/>
                </a:solidFill>
              </a:rPr>
              <a:t>this</a:t>
            </a:r>
            <a:r>
              <a:rPr lang="en-GB" sz="1600" b="0" dirty="0" err="1">
                <a:solidFill>
                  <a:srgbClr val="000000"/>
                </a:solidFill>
              </a:rPr>
              <a:t>.</a:t>
            </a:r>
            <a:r>
              <a:rPr lang="en-GB" sz="1600" b="0" dirty="0" err="1">
                <a:solidFill>
                  <a:srgbClr val="001080"/>
                </a:solidFill>
              </a:rPr>
              <a:t>side</a:t>
            </a:r>
            <a:r>
              <a:rPr lang="en-GB" sz="1600" b="0" dirty="0">
                <a:solidFill>
                  <a:srgbClr val="A31515"/>
                </a:solidFill>
              </a:rPr>
              <a:t>}`</a:t>
            </a:r>
            <a:r>
              <a:rPr lang="en-GB" sz="1600" b="0" dirty="0">
                <a:solidFill>
                  <a:srgbClr val="000000"/>
                </a:solidFill>
              </a:rPr>
              <a:t>);</a:t>
            </a:r>
          </a:p>
          <a:p>
            <a:r>
              <a:rPr lang="en-GB" sz="1600" b="0" dirty="0">
                <a:solidFill>
                  <a:srgbClr val="000000"/>
                </a:solidFill>
              </a:rPr>
              <a:t>    }</a:t>
            </a:r>
          </a:p>
          <a:p>
            <a:r>
              <a:rPr lang="en-GB" sz="1600" b="0" dirty="0">
                <a:solidFill>
                  <a:srgbClr val="000000"/>
                </a:solidFill>
              </a:rPr>
              <a:t>}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412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60CD73C-CD7D-42C1-8116-59F7F1E22FAC}"/>
              </a:ext>
            </a:extLst>
          </p:cNvPr>
          <p:cNvSpPr txBox="1">
            <a:spLocks/>
          </p:cNvSpPr>
          <p:nvPr/>
        </p:nvSpPr>
        <p:spPr>
          <a:xfrm>
            <a:off x="2766000" y="1269000"/>
            <a:ext cx="6660000" cy="5409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0" dirty="0">
                <a:solidFill>
                  <a:srgbClr val="0000FF"/>
                </a:solidFill>
              </a:rPr>
              <a:t>class</a:t>
            </a:r>
            <a:r>
              <a:rPr lang="en-GB" sz="1800" b="0" dirty="0">
                <a:solidFill>
                  <a:srgbClr val="000000"/>
                </a:solidFill>
              </a:rPr>
              <a:t> </a:t>
            </a:r>
            <a:r>
              <a:rPr lang="en-GB" sz="1800" b="0" dirty="0" err="1">
                <a:solidFill>
                  <a:srgbClr val="267F99"/>
                </a:solidFill>
              </a:rPr>
              <a:t>ShapeFactory</a:t>
            </a:r>
            <a:r>
              <a:rPr lang="en-GB" sz="1800" b="0" dirty="0">
                <a:solidFill>
                  <a:srgbClr val="000000"/>
                </a:solidFill>
              </a:rPr>
              <a:t> {</a:t>
            </a:r>
          </a:p>
          <a:p>
            <a:r>
              <a:rPr lang="en-GB" sz="1800" b="0" dirty="0">
                <a:solidFill>
                  <a:srgbClr val="000000"/>
                </a:solidFill>
              </a:rPr>
              <a:t>    </a:t>
            </a:r>
            <a:r>
              <a:rPr lang="en-GB" sz="1800" b="0" dirty="0">
                <a:solidFill>
                  <a:srgbClr val="795E26"/>
                </a:solidFill>
              </a:rPr>
              <a:t>constructor</a:t>
            </a:r>
            <a:r>
              <a:rPr lang="en-GB" sz="1800" b="0" dirty="0">
                <a:solidFill>
                  <a:srgbClr val="000000"/>
                </a:solidFill>
              </a:rPr>
              <a:t>(){}</a:t>
            </a:r>
          </a:p>
          <a:p>
            <a:r>
              <a:rPr lang="en-GB" sz="1800" b="0" dirty="0">
                <a:solidFill>
                  <a:srgbClr val="000000"/>
                </a:solidFill>
              </a:rPr>
              <a:t>    </a:t>
            </a:r>
            <a:r>
              <a:rPr lang="en-GB" sz="1800" b="0" dirty="0">
                <a:solidFill>
                  <a:srgbClr val="795E26"/>
                </a:solidFill>
              </a:rPr>
              <a:t>create</a:t>
            </a:r>
            <a:r>
              <a:rPr lang="en-GB" sz="1800" b="0" dirty="0">
                <a:solidFill>
                  <a:srgbClr val="000000"/>
                </a:solidFill>
              </a:rPr>
              <a:t>(</a:t>
            </a:r>
            <a:r>
              <a:rPr lang="en-GB" sz="1800" b="0" dirty="0">
                <a:solidFill>
                  <a:srgbClr val="001080"/>
                </a:solidFill>
              </a:rPr>
              <a:t>shape</a:t>
            </a:r>
            <a:r>
              <a:rPr lang="en-GB" sz="1800" b="0" dirty="0">
                <a:solidFill>
                  <a:srgbClr val="000000"/>
                </a:solidFill>
              </a:rPr>
              <a:t>){</a:t>
            </a:r>
          </a:p>
          <a:p>
            <a:r>
              <a:rPr lang="en-GB" sz="1800" b="0" dirty="0">
                <a:solidFill>
                  <a:srgbClr val="AF00DB"/>
                </a:solidFill>
              </a:rPr>
              <a:t>        if</a:t>
            </a:r>
            <a:r>
              <a:rPr lang="en-GB" sz="1800" b="0" dirty="0">
                <a:solidFill>
                  <a:srgbClr val="000000"/>
                </a:solidFill>
              </a:rPr>
              <a:t> </a:t>
            </a:r>
            <a:r>
              <a:rPr lang="en-GB" sz="1800" b="0" dirty="0" err="1">
                <a:solidFill>
                  <a:srgbClr val="001080"/>
                </a:solidFill>
              </a:rPr>
              <a:t>shape</a:t>
            </a:r>
            <a:r>
              <a:rPr lang="en-GB" sz="1800" b="0" dirty="0" err="1">
                <a:solidFill>
                  <a:srgbClr val="000000"/>
                </a:solidFill>
              </a:rPr>
              <a:t>.</a:t>
            </a:r>
            <a:r>
              <a:rPr lang="en-GB" sz="1800" b="0" dirty="0" err="1">
                <a:solidFill>
                  <a:srgbClr val="795E26"/>
                </a:solidFill>
              </a:rPr>
              <a:t>toUpperCase</a:t>
            </a:r>
            <a:r>
              <a:rPr lang="en-GB" sz="1800" b="0" dirty="0">
                <a:solidFill>
                  <a:srgbClr val="000000"/>
                </a:solidFill>
              </a:rPr>
              <a:t>() === </a:t>
            </a:r>
            <a:r>
              <a:rPr lang="en-GB" sz="1800" b="0" dirty="0">
                <a:solidFill>
                  <a:srgbClr val="A31515"/>
                </a:solidFill>
              </a:rPr>
              <a:t>'RECTANGLE'</a:t>
            </a:r>
            <a:r>
              <a:rPr lang="en-GB" sz="1800" b="0" dirty="0">
                <a:solidFill>
                  <a:srgbClr val="000000"/>
                </a:solidFill>
              </a:rPr>
              <a:t>) {</a:t>
            </a:r>
          </a:p>
          <a:p>
            <a:r>
              <a:rPr lang="en-GB" sz="1800" b="0" dirty="0">
                <a:solidFill>
                  <a:srgbClr val="AF00DB"/>
                </a:solidFill>
              </a:rPr>
              <a:t>            return</a:t>
            </a:r>
            <a:r>
              <a:rPr lang="en-GB" sz="1800" b="0" dirty="0">
                <a:solidFill>
                  <a:srgbClr val="000000"/>
                </a:solidFill>
              </a:rPr>
              <a:t> </a:t>
            </a:r>
            <a:r>
              <a:rPr lang="en-GB" sz="1800" b="0" dirty="0">
                <a:solidFill>
                  <a:srgbClr val="0000FF"/>
                </a:solidFill>
              </a:rPr>
              <a:t>new</a:t>
            </a:r>
            <a:r>
              <a:rPr lang="en-GB" sz="1800" b="0" dirty="0">
                <a:solidFill>
                  <a:srgbClr val="000000"/>
                </a:solidFill>
              </a:rPr>
              <a:t> </a:t>
            </a:r>
            <a:r>
              <a:rPr lang="en-GB" sz="1800" b="0" dirty="0">
                <a:solidFill>
                  <a:srgbClr val="267F99"/>
                </a:solidFill>
              </a:rPr>
              <a:t>Rectangle</a:t>
            </a:r>
            <a:r>
              <a:rPr lang="en-GB" sz="1800" b="0" dirty="0">
                <a:solidFill>
                  <a:srgbClr val="000000"/>
                </a:solidFill>
              </a:rPr>
              <a:t>();</a:t>
            </a:r>
          </a:p>
          <a:p>
            <a:r>
              <a:rPr lang="en-GB" sz="1800" b="0" dirty="0">
                <a:solidFill>
                  <a:srgbClr val="000000"/>
                </a:solidFill>
              </a:rPr>
              <a:t>        }</a:t>
            </a:r>
            <a:r>
              <a:rPr lang="en-GB" sz="1800" b="0" dirty="0">
                <a:solidFill>
                  <a:srgbClr val="AF00DB"/>
                </a:solidFill>
              </a:rPr>
              <a:t> else</a:t>
            </a:r>
            <a:r>
              <a:rPr lang="en-GB" sz="1800" b="0" dirty="0">
                <a:solidFill>
                  <a:srgbClr val="000000"/>
                </a:solidFill>
              </a:rPr>
              <a:t> {</a:t>
            </a:r>
          </a:p>
          <a:p>
            <a:r>
              <a:rPr lang="en-GB" sz="1800" b="0" dirty="0">
                <a:solidFill>
                  <a:srgbClr val="AF00DB"/>
                </a:solidFill>
              </a:rPr>
              <a:t>            return</a:t>
            </a:r>
            <a:r>
              <a:rPr lang="en-GB" sz="1800" b="0" dirty="0">
                <a:solidFill>
                  <a:srgbClr val="000000"/>
                </a:solidFill>
              </a:rPr>
              <a:t> </a:t>
            </a:r>
            <a:r>
              <a:rPr lang="en-GB" sz="1800" b="0" dirty="0">
                <a:solidFill>
                  <a:srgbClr val="0000FF"/>
                </a:solidFill>
              </a:rPr>
              <a:t>new</a:t>
            </a:r>
            <a:r>
              <a:rPr lang="en-GB" sz="1800" b="0" dirty="0">
                <a:solidFill>
                  <a:srgbClr val="000000"/>
                </a:solidFill>
              </a:rPr>
              <a:t> </a:t>
            </a:r>
            <a:r>
              <a:rPr lang="en-GB" sz="1800" b="0" dirty="0">
                <a:solidFill>
                  <a:srgbClr val="267F99"/>
                </a:solidFill>
              </a:rPr>
              <a:t>Square</a:t>
            </a:r>
            <a:r>
              <a:rPr lang="en-GB" sz="1800" b="0" dirty="0">
                <a:solidFill>
                  <a:srgbClr val="000000"/>
                </a:solidFill>
              </a:rPr>
              <a:t>();</a:t>
            </a:r>
          </a:p>
          <a:p>
            <a:r>
              <a:rPr lang="en-GB" sz="1800" b="0" dirty="0">
                <a:solidFill>
                  <a:srgbClr val="000000"/>
                </a:solidFill>
              </a:rPr>
              <a:t>        }</a:t>
            </a:r>
          </a:p>
          <a:p>
            <a:r>
              <a:rPr lang="en-GB" sz="1800" b="0" dirty="0">
                <a:solidFill>
                  <a:srgbClr val="000000"/>
                </a:solidFill>
              </a:rPr>
              <a:t>    }</a:t>
            </a:r>
          </a:p>
          <a:p>
            <a:r>
              <a:rPr lang="en-GB" sz="1800" b="0" dirty="0">
                <a:solidFill>
                  <a:srgbClr val="000000"/>
                </a:solidFill>
              </a:rPr>
              <a:t>}</a:t>
            </a:r>
          </a:p>
          <a:p>
            <a:br>
              <a:rPr lang="en-GB" sz="1800" b="0" dirty="0">
                <a:solidFill>
                  <a:srgbClr val="000000"/>
                </a:solidFill>
              </a:rPr>
            </a:br>
            <a:r>
              <a:rPr lang="en-GB" sz="1800" b="0" dirty="0">
                <a:solidFill>
                  <a:srgbClr val="0000FF"/>
                </a:solidFill>
              </a:rPr>
              <a:t>let</a:t>
            </a:r>
            <a:r>
              <a:rPr lang="en-GB" sz="1800" b="0" dirty="0">
                <a:solidFill>
                  <a:srgbClr val="001080"/>
                </a:solidFill>
              </a:rPr>
              <a:t> </a:t>
            </a:r>
            <a:r>
              <a:rPr lang="en-GB" sz="1800" b="0" dirty="0" err="1">
                <a:solidFill>
                  <a:srgbClr val="001080"/>
                </a:solidFill>
              </a:rPr>
              <a:t>shapeFactory</a:t>
            </a:r>
            <a:r>
              <a:rPr lang="en-GB" sz="1800" b="0" dirty="0">
                <a:solidFill>
                  <a:srgbClr val="000000"/>
                </a:solidFill>
              </a:rPr>
              <a:t> = </a:t>
            </a:r>
            <a:r>
              <a:rPr lang="en-GB" sz="1800" b="0" dirty="0">
                <a:solidFill>
                  <a:srgbClr val="0000FF"/>
                </a:solidFill>
              </a:rPr>
              <a:t>new</a:t>
            </a:r>
            <a:r>
              <a:rPr lang="en-GB" sz="1800" b="0" dirty="0">
                <a:solidFill>
                  <a:srgbClr val="000000"/>
                </a:solidFill>
              </a:rPr>
              <a:t> </a:t>
            </a:r>
            <a:r>
              <a:rPr lang="en-GB" sz="1800" b="0" dirty="0" err="1">
                <a:solidFill>
                  <a:srgbClr val="267F99"/>
                </a:solidFill>
              </a:rPr>
              <a:t>ShapeFactory</a:t>
            </a:r>
            <a:r>
              <a:rPr lang="en-GB" sz="1800" b="0" dirty="0">
                <a:solidFill>
                  <a:srgbClr val="000000"/>
                </a:solidFill>
              </a:rPr>
              <a:t>();</a:t>
            </a:r>
          </a:p>
          <a:p>
            <a:r>
              <a:rPr lang="en-GB" sz="1800" b="0" dirty="0">
                <a:solidFill>
                  <a:srgbClr val="0000FF"/>
                </a:solidFill>
              </a:rPr>
              <a:t>let</a:t>
            </a:r>
            <a:r>
              <a:rPr lang="en-GB" sz="1800" b="0" dirty="0">
                <a:solidFill>
                  <a:srgbClr val="001080"/>
                </a:solidFill>
              </a:rPr>
              <a:t> </a:t>
            </a:r>
            <a:r>
              <a:rPr lang="en-GB" sz="1800" b="0" dirty="0" err="1">
                <a:solidFill>
                  <a:srgbClr val="001080"/>
                </a:solidFill>
              </a:rPr>
              <a:t>rect</a:t>
            </a:r>
            <a:r>
              <a:rPr lang="en-GB" sz="1800" b="0" dirty="0">
                <a:solidFill>
                  <a:srgbClr val="000000"/>
                </a:solidFill>
              </a:rPr>
              <a:t> =</a:t>
            </a:r>
            <a:r>
              <a:rPr lang="en-GB" sz="1800" b="0" dirty="0">
                <a:solidFill>
                  <a:srgbClr val="001080"/>
                </a:solidFill>
              </a:rPr>
              <a:t> </a:t>
            </a:r>
            <a:r>
              <a:rPr lang="en-GB" sz="1800" b="0" dirty="0" err="1">
                <a:solidFill>
                  <a:srgbClr val="001080"/>
                </a:solidFill>
              </a:rPr>
              <a:t>shapeFactory</a:t>
            </a:r>
            <a:r>
              <a:rPr lang="en-GB" sz="1800" b="0" dirty="0" err="1">
                <a:solidFill>
                  <a:srgbClr val="000000"/>
                </a:solidFill>
              </a:rPr>
              <a:t>.</a:t>
            </a:r>
            <a:r>
              <a:rPr lang="en-GB" sz="1800" b="0" dirty="0" err="1">
                <a:solidFill>
                  <a:srgbClr val="795E26"/>
                </a:solidFill>
              </a:rPr>
              <a:t>create</a:t>
            </a:r>
            <a:r>
              <a:rPr lang="en-GB" sz="1800" b="0" dirty="0">
                <a:solidFill>
                  <a:srgbClr val="000000"/>
                </a:solidFill>
              </a:rPr>
              <a:t>(</a:t>
            </a:r>
            <a:r>
              <a:rPr lang="en-GB" sz="1800" b="0" dirty="0">
                <a:solidFill>
                  <a:srgbClr val="A31515"/>
                </a:solidFill>
              </a:rPr>
              <a:t>'rectangle'</a:t>
            </a:r>
            <a:r>
              <a:rPr lang="en-GB" sz="1800" b="0" dirty="0">
                <a:solidFill>
                  <a:srgbClr val="000000"/>
                </a:solidFill>
              </a:rPr>
              <a:t>);</a:t>
            </a:r>
          </a:p>
          <a:p>
            <a:r>
              <a:rPr lang="en-GB" sz="1800" b="0" dirty="0">
                <a:solidFill>
                  <a:srgbClr val="0000FF"/>
                </a:solidFill>
              </a:rPr>
              <a:t>let</a:t>
            </a:r>
            <a:r>
              <a:rPr lang="en-GB" sz="1800" b="0" dirty="0">
                <a:solidFill>
                  <a:srgbClr val="001080"/>
                </a:solidFill>
              </a:rPr>
              <a:t> </a:t>
            </a:r>
            <a:r>
              <a:rPr lang="en-GB" sz="1800" b="0" dirty="0" err="1">
                <a:solidFill>
                  <a:srgbClr val="001080"/>
                </a:solidFill>
              </a:rPr>
              <a:t>sqr</a:t>
            </a:r>
            <a:r>
              <a:rPr lang="en-GB" sz="1800" b="0" dirty="0">
                <a:solidFill>
                  <a:srgbClr val="000000"/>
                </a:solidFill>
              </a:rPr>
              <a:t> =</a:t>
            </a:r>
            <a:r>
              <a:rPr lang="en-GB" sz="1800" b="0" dirty="0">
                <a:solidFill>
                  <a:srgbClr val="001080"/>
                </a:solidFill>
              </a:rPr>
              <a:t> </a:t>
            </a:r>
            <a:r>
              <a:rPr lang="en-GB" sz="1800" b="0" dirty="0" err="1">
                <a:solidFill>
                  <a:srgbClr val="001080"/>
                </a:solidFill>
              </a:rPr>
              <a:t>shapeFactory</a:t>
            </a:r>
            <a:r>
              <a:rPr lang="en-GB" sz="1800" b="0" dirty="0" err="1">
                <a:solidFill>
                  <a:srgbClr val="000000"/>
                </a:solidFill>
              </a:rPr>
              <a:t>.</a:t>
            </a:r>
            <a:r>
              <a:rPr lang="en-GB" sz="1800" b="0" dirty="0" err="1">
                <a:solidFill>
                  <a:srgbClr val="795E26"/>
                </a:solidFill>
              </a:rPr>
              <a:t>create</a:t>
            </a:r>
            <a:r>
              <a:rPr lang="en-GB" sz="1800" b="0" dirty="0">
                <a:solidFill>
                  <a:srgbClr val="000000"/>
                </a:solidFill>
              </a:rPr>
              <a:t>(</a:t>
            </a:r>
            <a:r>
              <a:rPr lang="en-GB" sz="1800" b="0" dirty="0">
                <a:solidFill>
                  <a:srgbClr val="A31515"/>
                </a:solidFill>
              </a:rPr>
              <a:t>'square'</a:t>
            </a:r>
            <a:r>
              <a:rPr lang="en-GB" sz="1800" b="0" dirty="0">
                <a:solidFill>
                  <a:srgbClr val="000000"/>
                </a:solidFill>
              </a:rPr>
              <a:t>);</a:t>
            </a:r>
          </a:p>
          <a:p>
            <a:br>
              <a:rPr lang="en-GB" sz="1800" b="0" dirty="0">
                <a:solidFill>
                  <a:srgbClr val="000000"/>
                </a:solidFill>
              </a:rPr>
            </a:br>
            <a:r>
              <a:rPr lang="en-GB" sz="1800" b="0" dirty="0" err="1">
                <a:solidFill>
                  <a:srgbClr val="001080"/>
                </a:solidFill>
              </a:rPr>
              <a:t>rect</a:t>
            </a:r>
            <a:r>
              <a:rPr lang="en-GB" sz="1800" b="0" dirty="0" err="1">
                <a:solidFill>
                  <a:srgbClr val="000000"/>
                </a:solidFill>
              </a:rPr>
              <a:t>.</a:t>
            </a:r>
            <a:r>
              <a:rPr lang="en-GB" sz="1800" b="0" dirty="0" err="1">
                <a:solidFill>
                  <a:srgbClr val="795E26"/>
                </a:solidFill>
              </a:rPr>
              <a:t>draw</a:t>
            </a:r>
            <a:r>
              <a:rPr lang="en-GB" sz="1800" b="0" dirty="0">
                <a:solidFill>
                  <a:srgbClr val="000000"/>
                </a:solidFill>
              </a:rPr>
              <a:t>();</a:t>
            </a:r>
            <a:r>
              <a:rPr lang="bg-BG" sz="1800" b="0" dirty="0">
                <a:solidFill>
                  <a:srgbClr val="000000"/>
                </a:solidFill>
              </a:rPr>
              <a:t> </a:t>
            </a:r>
            <a:r>
              <a:rPr lang="bg-BG" sz="1800" b="0" dirty="0">
                <a:solidFill>
                  <a:schemeClr val="accent2"/>
                </a:solidFill>
              </a:rPr>
              <a:t>// </a:t>
            </a:r>
            <a:r>
              <a:rPr lang="en-GB" sz="1800" b="0" dirty="0">
                <a:solidFill>
                  <a:schemeClr val="accent2"/>
                </a:solidFill>
              </a:rPr>
              <a:t>Rectangle 5 by 3</a:t>
            </a:r>
          </a:p>
          <a:p>
            <a:r>
              <a:rPr lang="en-GB" sz="1800" b="0" dirty="0" err="1">
                <a:solidFill>
                  <a:srgbClr val="001080"/>
                </a:solidFill>
              </a:rPr>
              <a:t>sqr</a:t>
            </a:r>
            <a:r>
              <a:rPr lang="en-GB" sz="1800" b="0" dirty="0" err="1">
                <a:solidFill>
                  <a:srgbClr val="000000"/>
                </a:solidFill>
              </a:rPr>
              <a:t>.</a:t>
            </a:r>
            <a:r>
              <a:rPr lang="en-GB" sz="1800" b="0" dirty="0" err="1">
                <a:solidFill>
                  <a:srgbClr val="795E26"/>
                </a:solidFill>
              </a:rPr>
              <a:t>draw</a:t>
            </a:r>
            <a:r>
              <a:rPr lang="en-GB" sz="1800" b="0" dirty="0">
                <a:solidFill>
                  <a:srgbClr val="000000"/>
                </a:solidFill>
              </a:rPr>
              <a:t>();</a:t>
            </a:r>
            <a:r>
              <a:rPr lang="bg-BG" sz="1800" b="0" dirty="0">
                <a:solidFill>
                  <a:srgbClr val="000000"/>
                </a:solidFill>
              </a:rPr>
              <a:t> </a:t>
            </a:r>
            <a:r>
              <a:rPr lang="bg-BG" sz="1800" b="0" dirty="0">
                <a:solidFill>
                  <a:schemeClr val="accent2"/>
                </a:solidFill>
              </a:rPr>
              <a:t>// </a:t>
            </a:r>
            <a:r>
              <a:rPr lang="en-GB" sz="1800" b="0" dirty="0">
                <a:solidFill>
                  <a:schemeClr val="accent2"/>
                </a:solidFill>
              </a:rPr>
              <a:t>Square with side 5</a:t>
            </a:r>
            <a:endParaRPr lang="bg-BG" sz="1600" b="0" dirty="0">
              <a:solidFill>
                <a:srgbClr val="000000"/>
              </a:solidFill>
            </a:endParaRP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9403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Decorator Pattern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511" y="1427375"/>
            <a:ext cx="2422384" cy="242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0924" y="1319107"/>
            <a:ext cx="9929724" cy="5276048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Lets you attach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behaviors</a:t>
            </a:r>
            <a:r>
              <a:rPr lang="en-US" dirty="0"/>
              <a:t> to objects</a:t>
            </a:r>
          </a:p>
          <a:p>
            <a:pPr latinLnBrk="0"/>
            <a:r>
              <a:rPr lang="en-US" dirty="0"/>
              <a:t>Uses</a:t>
            </a:r>
          </a:p>
          <a:p>
            <a:pPr lvl="1" latinLnBrk="0"/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adding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responsibilities</a:t>
            </a:r>
            <a:r>
              <a:rPr lang="en-US" dirty="0"/>
              <a:t> to individual objects dynamically and transparently</a:t>
            </a:r>
          </a:p>
          <a:p>
            <a:pPr lvl="1" latinLnBrk="0"/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responsibilities</a:t>
            </a:r>
            <a:r>
              <a:rPr lang="en-US" dirty="0"/>
              <a:t> that can be </a:t>
            </a:r>
            <a:r>
              <a:rPr lang="en-US" b="1" dirty="0">
                <a:solidFill>
                  <a:schemeClr val="bg1"/>
                </a:solidFill>
              </a:rPr>
              <a:t>withdrawn</a:t>
            </a:r>
          </a:p>
          <a:p>
            <a:pPr lvl="1" latinLnBrk="0"/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extension</a:t>
            </a:r>
            <a:r>
              <a:rPr lang="en-US" dirty="0"/>
              <a:t> by </a:t>
            </a:r>
            <a:r>
              <a:rPr lang="en-US" dirty="0" err="1"/>
              <a:t>subclassing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impractical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Decorator Pattern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307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 latinLnBrk="0"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Cons</a:t>
            </a:r>
          </a:p>
          <a:p>
            <a:pPr lvl="1" latinLnBrk="0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Many small objects </a:t>
            </a:r>
            <a:r>
              <a:rPr lang="en-US" sz="3200" dirty="0"/>
              <a:t>in our design</a:t>
            </a:r>
          </a:p>
          <a:p>
            <a:pPr lvl="1" latinLnBrk="0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Can cause </a:t>
            </a:r>
            <a:r>
              <a:rPr lang="en-US" sz="3200" b="1" dirty="0">
                <a:solidFill>
                  <a:schemeClr val="bg1"/>
                </a:solidFill>
              </a:rPr>
              <a:t>issues</a:t>
            </a:r>
            <a:r>
              <a:rPr lang="en-US" sz="3200" dirty="0"/>
              <a:t> if the client relies heavily on the </a:t>
            </a: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concrete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</a:p>
          <a:p>
            <a:pPr lvl="1" latinLnBrk="0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Can complicate the process of </a:t>
            </a:r>
            <a:r>
              <a:rPr lang="en-US" sz="3200" b="1" dirty="0">
                <a:solidFill>
                  <a:schemeClr val="bg1"/>
                </a:solidFill>
              </a:rPr>
              <a:t>instantiating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the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component</a:t>
            </a:r>
            <a:r>
              <a:rPr lang="en-US" sz="3200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Pros</a:t>
            </a:r>
          </a:p>
          <a:p>
            <a:pPr lvl="1" latinLnBrk="0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Alternative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to</a:t>
            </a:r>
            <a:r>
              <a:rPr lang="en-US" sz="3200" dirty="0"/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subclassing</a:t>
            </a:r>
            <a:r>
              <a:rPr lang="en-US" sz="3200" dirty="0"/>
              <a:t> for extending functionality</a:t>
            </a:r>
          </a:p>
          <a:p>
            <a:pPr lvl="1" latinLnBrk="0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Supports the principle that </a:t>
            </a:r>
            <a:r>
              <a:rPr lang="en-US" sz="3200" b="1" dirty="0">
                <a:solidFill>
                  <a:schemeClr val="bg1"/>
                </a:solidFill>
              </a:rPr>
              <a:t>classes should be open for extension but closed for modification</a:t>
            </a:r>
          </a:p>
          <a:p>
            <a:pPr latinLnBrk="0">
              <a:spcBef>
                <a:spcPts val="200"/>
              </a:spcBef>
              <a:spcAft>
                <a:spcPts val="200"/>
              </a:spcAft>
            </a:pP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299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is a Pattern?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Common Design Patterns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Factory pattern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Decorator pattern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Façade pattern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Repository pattern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6586" y="1277436"/>
            <a:ext cx="10744688" cy="481936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/>
              <a:t>let User = function (name) 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/>
              <a:t>  this.</a:t>
            </a:r>
            <a:r>
              <a:rPr lang="en-US" sz="2300" dirty="0">
                <a:solidFill>
                  <a:schemeClr val="accent3"/>
                </a:solidFill>
              </a:rPr>
              <a:t>name</a:t>
            </a:r>
            <a:r>
              <a:rPr lang="en-US" sz="2300" dirty="0"/>
              <a:t> = name;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/>
              <a:t>  </a:t>
            </a:r>
            <a:r>
              <a:rPr lang="en-US" sz="2300" dirty="0" err="1"/>
              <a:t>this.</a:t>
            </a:r>
            <a:r>
              <a:rPr lang="en-US" sz="2300" dirty="0" err="1">
                <a:solidFill>
                  <a:schemeClr val="accent3"/>
                </a:solidFill>
              </a:rPr>
              <a:t>say</a:t>
            </a:r>
            <a:r>
              <a:rPr lang="en-US" sz="2300" dirty="0"/>
              <a:t> = function () { console.log("User: " + this.name); };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/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/>
              <a:t>let </a:t>
            </a:r>
            <a:r>
              <a:rPr lang="en-US" sz="2300" dirty="0" err="1"/>
              <a:t>DecoratedUser</a:t>
            </a:r>
            <a:r>
              <a:rPr lang="en-US" sz="2300" dirty="0"/>
              <a:t> = function (user, city) 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/>
              <a:t>  </a:t>
            </a:r>
            <a:r>
              <a:rPr lang="en-US" sz="2300" dirty="0" err="1">
                <a:solidFill>
                  <a:schemeClr val="bg1"/>
                </a:solidFill>
              </a:rPr>
              <a:t>this.user</a:t>
            </a:r>
            <a:r>
              <a:rPr lang="en-US" sz="2300" dirty="0">
                <a:solidFill>
                  <a:schemeClr val="bg1"/>
                </a:solidFill>
              </a:rPr>
              <a:t> = user;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/>
              <a:t>  this.</a:t>
            </a:r>
            <a:r>
              <a:rPr lang="en-US" sz="2300" dirty="0">
                <a:solidFill>
                  <a:schemeClr val="accent3"/>
                </a:solidFill>
              </a:rPr>
              <a:t>name</a:t>
            </a:r>
            <a:r>
              <a:rPr lang="en-US" sz="2300" dirty="0"/>
              <a:t> = user.name;  </a:t>
            </a:r>
            <a:r>
              <a:rPr lang="en-US" sz="2300" i="1" dirty="0">
                <a:solidFill>
                  <a:schemeClr val="accent2"/>
                </a:solidFill>
              </a:rPr>
              <a:t>// ensures interface stays the same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/>
              <a:t>  </a:t>
            </a:r>
            <a:r>
              <a:rPr lang="en-US" sz="2300" dirty="0" err="1">
                <a:solidFill>
                  <a:schemeClr val="bg1"/>
                </a:solidFill>
              </a:rPr>
              <a:t>this.city</a:t>
            </a:r>
            <a:r>
              <a:rPr lang="en-US" sz="2300" dirty="0">
                <a:solidFill>
                  <a:schemeClr val="bg1"/>
                </a:solidFill>
              </a:rPr>
              <a:t> = city;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/>
              <a:t>  </a:t>
            </a:r>
            <a:r>
              <a:rPr lang="en-US" sz="2300" dirty="0" err="1"/>
              <a:t>this.</a:t>
            </a:r>
            <a:r>
              <a:rPr lang="en-US" sz="2300" dirty="0" err="1">
                <a:solidFill>
                  <a:schemeClr val="accent3"/>
                </a:solidFill>
              </a:rPr>
              <a:t>say</a:t>
            </a:r>
            <a:r>
              <a:rPr lang="en-US" sz="2300" dirty="0"/>
              <a:t> = function () 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/>
              <a:t>    console.log(`Decorated User: ${this.name}, ${</a:t>
            </a:r>
            <a:r>
              <a:rPr lang="en-US" sz="2300" dirty="0" err="1"/>
              <a:t>this.city</a:t>
            </a:r>
            <a:r>
              <a:rPr lang="en-US" sz="2300" dirty="0"/>
              <a:t>}`)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/>
              <a:t>  };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dirty="0"/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00" i="1" dirty="0">
                <a:solidFill>
                  <a:schemeClr val="accent2"/>
                </a:solidFill>
              </a:rPr>
              <a:t>//Continues on the next slide</a:t>
            </a:r>
            <a:endParaRPr lang="en-US" sz="2300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723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00731" y="1792767"/>
            <a:ext cx="9349521" cy="184804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let user = </a:t>
            </a:r>
            <a:r>
              <a:rPr lang="en-US" dirty="0">
                <a:solidFill>
                  <a:schemeClr val="bg1"/>
                </a:solidFill>
              </a:rPr>
              <a:t>new User</a:t>
            </a:r>
            <a:r>
              <a:rPr lang="en-US" dirty="0"/>
              <a:t>("Kelly");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err="1"/>
              <a:t>user.say</a:t>
            </a:r>
            <a:r>
              <a:rPr lang="en-US" dirty="0"/>
              <a:t>();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let decorated = </a:t>
            </a:r>
            <a:r>
              <a:rPr lang="en-US" dirty="0">
                <a:solidFill>
                  <a:schemeClr val="bg1"/>
                </a:solidFill>
              </a:rPr>
              <a:t>new </a:t>
            </a:r>
            <a:r>
              <a:rPr lang="en-US" dirty="0" err="1">
                <a:solidFill>
                  <a:schemeClr val="bg1"/>
                </a:solidFill>
              </a:rPr>
              <a:t>DecoratedUser</a:t>
            </a:r>
            <a:r>
              <a:rPr lang="en-US" dirty="0"/>
              <a:t>(user, "New York");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err="1"/>
              <a:t>decorated.say</a:t>
            </a:r>
            <a:r>
              <a:rPr lang="en-US" dirty="0"/>
              <a:t>();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00730" y="4339576"/>
            <a:ext cx="9349521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User: Kelly </a:t>
            </a:r>
            <a:endParaRPr lang="en-US" u="sng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Decorated User: Kelly, New York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471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Facade Pattern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393" y="1436800"/>
            <a:ext cx="2573213" cy="257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2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Widely used in the JavaScript libraries</a:t>
            </a:r>
          </a:p>
          <a:p>
            <a:pPr latinLnBrk="0"/>
            <a:r>
              <a:rPr lang="en-US" dirty="0"/>
              <a:t>Provides an interface which </a:t>
            </a:r>
            <a:r>
              <a:rPr lang="en-US" b="1" dirty="0">
                <a:solidFill>
                  <a:schemeClr val="bg1"/>
                </a:solidFill>
              </a:rPr>
              <a:t>shields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clients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  <a:r>
              <a:rPr lang="en-US" dirty="0"/>
              <a:t> in one or more subsystems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Facade Pattern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434" y="3239282"/>
            <a:ext cx="9667875" cy="32956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155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dirty="0"/>
              <a:t>Cons</a:t>
            </a:r>
          </a:p>
          <a:p>
            <a:pPr lvl="1" latinLnBrk="0"/>
            <a:r>
              <a:rPr lang="en-US" dirty="0"/>
              <a:t> facade can become 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god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 coupled to all classes of an app</a:t>
            </a:r>
            <a:endParaRPr lang="bg-BG" dirty="0"/>
          </a:p>
          <a:p>
            <a:pPr lvl="1"/>
            <a:r>
              <a:rPr lang="en-US" dirty="0"/>
              <a:t>can hide </a:t>
            </a:r>
            <a:r>
              <a:rPr lang="en-US" b="1" dirty="0">
                <a:solidFill>
                  <a:schemeClr val="bg1"/>
                </a:solidFill>
              </a:rPr>
              <a:t>useful features </a:t>
            </a:r>
            <a:r>
              <a:rPr lang="en-US" dirty="0"/>
              <a:t>and sometimes necessary complexity from the client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isolate</a:t>
            </a:r>
            <a:r>
              <a:rPr lang="en-US" dirty="0"/>
              <a:t> your code from the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subsystem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51000" y="1251804"/>
            <a:ext cx="10961435" cy="53031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class </a:t>
            </a:r>
            <a:r>
              <a:rPr lang="en-US" dirty="0" err="1"/>
              <a:t>ComplaintRegistry</a:t>
            </a:r>
            <a:r>
              <a:rPr lang="en-US" dirty="0"/>
              <a:t> {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  </a:t>
            </a:r>
            <a:r>
              <a:rPr lang="en-US" dirty="0" err="1"/>
              <a:t>registerComplaint</a:t>
            </a:r>
            <a:r>
              <a:rPr lang="en-US" dirty="0"/>
              <a:t>(customer, type, details) {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    let registry;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    if (type === 'service') {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      registry = </a:t>
            </a:r>
            <a:r>
              <a:rPr lang="en-US" dirty="0">
                <a:solidFill>
                  <a:schemeClr val="bg1"/>
                </a:solidFill>
              </a:rPr>
              <a:t>new </a:t>
            </a:r>
            <a:r>
              <a:rPr lang="en-US" dirty="0" err="1">
                <a:solidFill>
                  <a:schemeClr val="bg1"/>
                </a:solidFill>
              </a:rPr>
              <a:t>ServiceComplaints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    } else {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      registry = </a:t>
            </a:r>
            <a:r>
              <a:rPr lang="en-US" dirty="0">
                <a:solidFill>
                  <a:schemeClr val="bg1"/>
                </a:solidFill>
              </a:rPr>
              <a:t>new </a:t>
            </a:r>
            <a:r>
              <a:rPr lang="en-US" dirty="0" err="1">
                <a:solidFill>
                  <a:schemeClr val="bg1"/>
                </a:solidFill>
              </a:rPr>
              <a:t>ProductComplaints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    }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    return </a:t>
            </a:r>
            <a:r>
              <a:rPr lang="en-US" dirty="0" err="1"/>
              <a:t>registry.addComplaint</a:t>
            </a:r>
            <a:r>
              <a:rPr lang="en-US" dirty="0"/>
              <a:t>({ id, customer, details });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  }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290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Repository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E8AEB37-19CB-4743-B93E-7CE6D4FB3D59}"/>
              </a:ext>
            </a:extLst>
          </p:cNvPr>
          <p:cNvSpPr/>
          <p:nvPr/>
        </p:nvSpPr>
        <p:spPr bwMode="auto">
          <a:xfrm>
            <a:off x="5106000" y="1269000"/>
            <a:ext cx="1935000" cy="2700000"/>
          </a:xfrm>
          <a:prstGeom prst="can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119A8-1FC3-47AD-B2FF-6DEC00F7D959}"/>
              </a:ext>
            </a:extLst>
          </p:cNvPr>
          <p:cNvSpPr txBox="1"/>
          <p:nvPr/>
        </p:nvSpPr>
        <p:spPr>
          <a:xfrm>
            <a:off x="5711366" y="2844000"/>
            <a:ext cx="769268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DB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278161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introduced as a part of </a:t>
            </a:r>
            <a:r>
              <a:rPr lang="en-US" b="1" dirty="0">
                <a:solidFill>
                  <a:schemeClr val="bg1"/>
                </a:solidFill>
              </a:rPr>
              <a:t>Domain-Driven Design </a:t>
            </a:r>
            <a:r>
              <a:rPr lang="en-US" dirty="0"/>
              <a:t>in 2004</a:t>
            </a:r>
            <a:endParaRPr lang="bg-BG" dirty="0"/>
          </a:p>
          <a:p>
            <a:r>
              <a:rPr lang="en-US" dirty="0"/>
              <a:t> Provides an </a:t>
            </a:r>
            <a:r>
              <a:rPr lang="en-US" b="1" dirty="0">
                <a:solidFill>
                  <a:schemeClr val="bg1"/>
                </a:solidFill>
              </a:rPr>
              <a:t>abstraction of data</a:t>
            </a:r>
          </a:p>
          <a:p>
            <a:r>
              <a:rPr lang="en-US" dirty="0"/>
              <a:t> Has an interface approximating that of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Adding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removing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updating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selecting</a:t>
            </a:r>
            <a:r>
              <a:rPr lang="en-US" dirty="0"/>
              <a:t> items from this collection is done through a series of </a:t>
            </a:r>
            <a:r>
              <a:rPr lang="en-US" b="1" dirty="0">
                <a:solidFill>
                  <a:schemeClr val="bg1"/>
                </a:solidFill>
              </a:rPr>
              <a:t>straightforward methods</a:t>
            </a:r>
          </a:p>
          <a:p>
            <a:r>
              <a:rPr lang="en-US" dirty="0"/>
              <a:t>No need to deal with </a:t>
            </a:r>
            <a:r>
              <a:rPr lang="en-US" b="1" dirty="0">
                <a:solidFill>
                  <a:schemeClr val="bg1"/>
                </a:solidFill>
              </a:rPr>
              <a:t>database concerns </a:t>
            </a:r>
            <a:r>
              <a:rPr lang="en-US" dirty="0"/>
              <a:t>like connections, commands, cursors, or readers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Repository Pattern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141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dirty="0"/>
              <a:t>Cons</a:t>
            </a:r>
          </a:p>
          <a:p>
            <a:pPr lvl="1"/>
            <a:r>
              <a:rPr lang="en-US" dirty="0"/>
              <a:t> </a:t>
            </a:r>
            <a:r>
              <a:rPr lang="en-GB" dirty="0"/>
              <a:t>frequently </a:t>
            </a:r>
            <a:r>
              <a:rPr lang="en-GB" b="1" dirty="0">
                <a:solidFill>
                  <a:schemeClr val="bg1"/>
                </a:solidFill>
              </a:rPr>
              <a:t>misunderstood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misused</a:t>
            </a:r>
          </a:p>
          <a:p>
            <a:pPr lvl="1"/>
            <a:r>
              <a:rPr lang="en-US" dirty="0"/>
              <a:t>can often become </a:t>
            </a:r>
            <a:r>
              <a:rPr lang="en-US" b="1" dirty="0">
                <a:solidFill>
                  <a:schemeClr val="bg1"/>
                </a:solidFill>
              </a:rPr>
              <a:t>bloated</a:t>
            </a:r>
            <a:r>
              <a:rPr lang="en-US" dirty="0"/>
              <a:t> with many custom query methods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Using this pattern can help achieve </a:t>
            </a:r>
            <a:r>
              <a:rPr lang="en-US" b="1" dirty="0">
                <a:solidFill>
                  <a:schemeClr val="bg1"/>
                </a:solidFill>
              </a:rPr>
              <a:t>loose coupling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 Keeps domain objects </a:t>
            </a:r>
            <a:r>
              <a:rPr lang="en-US" b="1" dirty="0">
                <a:solidFill>
                  <a:schemeClr val="bg1"/>
                </a:solidFill>
              </a:rPr>
              <a:t>persistence ignorant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Makes your code </a:t>
            </a:r>
            <a:r>
              <a:rPr lang="en-US" b="1" dirty="0">
                <a:solidFill>
                  <a:schemeClr val="bg1"/>
                </a:solidFill>
              </a:rPr>
              <a:t>testable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82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1018F6-6D1C-4B81-8F48-287F03616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96601-062D-4C16-BC41-1FB527160D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494000"/>
            <a:ext cx="11410061" cy="5173732"/>
          </a:xfrm>
        </p:spPr>
        <p:txBody>
          <a:bodyPr/>
          <a:lstStyle/>
          <a:p>
            <a:pPr marL="0" indent="0">
              <a:buNone/>
            </a:pPr>
            <a:r>
              <a:rPr lang="bg-BG" sz="3600" dirty="0"/>
              <a:t>„</a:t>
            </a:r>
            <a:r>
              <a:rPr lang="en-US" sz="3600" dirty="0"/>
              <a:t>At this final stage, the patterns are no longer important: the patterns have taught you to be receptive to what is real</a:t>
            </a:r>
            <a:r>
              <a:rPr lang="bg-BG" sz="3600" dirty="0"/>
              <a:t>“</a:t>
            </a:r>
            <a:r>
              <a:rPr lang="en-US" sz="3600" dirty="0"/>
              <a:t>  </a:t>
            </a:r>
            <a:endParaRPr lang="bg-BG" sz="3600" dirty="0"/>
          </a:p>
          <a:p>
            <a:pPr marL="0" indent="0">
              <a:buNone/>
            </a:pPr>
            <a:endParaRPr lang="en-US" sz="3600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600" dirty="0">
                <a:ln w="1905"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 			</a:t>
            </a:r>
            <a:r>
              <a:rPr lang="en-US" sz="3600" dirty="0"/>
              <a:t>Christopher Alexander</a:t>
            </a:r>
            <a:endParaRPr lang="bg-BG" sz="3600" dirty="0"/>
          </a:p>
          <a:p>
            <a:pPr marL="0" indent="0" algn="ctr">
              <a:buNone/>
            </a:pPr>
            <a:r>
              <a:rPr lang="en-US" sz="3600" dirty="0"/>
              <a:t>A Pattern Language: Towns,</a:t>
            </a:r>
            <a:r>
              <a:rPr lang="bg-BG" sz="3600" dirty="0"/>
              <a:t> </a:t>
            </a:r>
            <a:r>
              <a:rPr lang="en-US" sz="3600" dirty="0"/>
              <a:t>Buildings, Construction, 1977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0552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Definition and Structure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160" y="1385091"/>
            <a:ext cx="2457680" cy="2457680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67769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Текстов контейнер 4"/>
          <p:cNvSpPr txBox="1">
            <a:spLocks/>
          </p:cNvSpPr>
          <p:nvPr/>
        </p:nvSpPr>
        <p:spPr>
          <a:xfrm>
            <a:off x="619461" y="1715582"/>
            <a:ext cx="7538978" cy="46816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Design Pattern - </a:t>
            </a:r>
            <a:r>
              <a:rPr lang="en-US" b="1" dirty="0">
                <a:solidFill>
                  <a:schemeClr val="bg1"/>
                </a:solidFill>
              </a:rPr>
              <a:t>Reusable solution</a:t>
            </a:r>
          </a:p>
          <a:p>
            <a:r>
              <a:rPr lang="en-US" b="1" dirty="0">
                <a:solidFill>
                  <a:schemeClr val="bg2"/>
                </a:solidFill>
              </a:rPr>
              <a:t>There are </a:t>
            </a:r>
            <a:r>
              <a:rPr lang="en-US" b="1" dirty="0">
                <a:solidFill>
                  <a:schemeClr val="bg1"/>
                </a:solidFill>
              </a:rPr>
              <a:t>3 different </a:t>
            </a:r>
            <a:r>
              <a:rPr lang="en-US" b="1" dirty="0">
                <a:solidFill>
                  <a:schemeClr val="bg2"/>
                </a:solidFill>
              </a:rPr>
              <a:t>categories:</a:t>
            </a:r>
          </a:p>
          <a:p>
            <a:pPr lvl="1"/>
            <a:r>
              <a:rPr lang="en-US" b="1" dirty="0">
                <a:solidFill>
                  <a:schemeClr val="bg2"/>
                </a:solidFill>
              </a:rPr>
              <a:t>Creational</a:t>
            </a:r>
          </a:p>
          <a:p>
            <a:pPr lvl="1"/>
            <a:r>
              <a:rPr lang="en-US" b="1" dirty="0">
                <a:solidFill>
                  <a:schemeClr val="bg2"/>
                </a:solidFill>
              </a:rPr>
              <a:t>Behavioral</a:t>
            </a:r>
          </a:p>
          <a:p>
            <a:pPr lvl="1"/>
            <a:r>
              <a:rPr lang="en-US" b="1" dirty="0">
                <a:solidFill>
                  <a:schemeClr val="bg2"/>
                </a:solidFill>
              </a:rPr>
              <a:t>Structural 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793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189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1018F6-6D1C-4B81-8F48-287F03616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96601-062D-4C16-BC41-1FB527160D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773999"/>
            <a:ext cx="11410061" cy="5893733"/>
          </a:xfrm>
        </p:spPr>
        <p:txBody>
          <a:bodyPr/>
          <a:lstStyle/>
          <a:p>
            <a:pPr marL="0" indent="0" algn="ctr">
              <a:buNone/>
            </a:pPr>
            <a:r>
              <a:rPr lang="bg-BG" sz="3600" dirty="0"/>
              <a:t>„</a:t>
            </a:r>
            <a:r>
              <a:rPr lang="en-US" sz="3600" dirty="0"/>
              <a:t>Each pattern describes a problem which occurs over and over again in our environment and then describes the core of the solution to that problem, in such a way that you can use this solution a million times over, without ever doing it in the same way twice </a:t>
            </a:r>
            <a:r>
              <a:rPr lang="bg-BG" sz="3600" dirty="0"/>
              <a:t>“</a:t>
            </a:r>
            <a:r>
              <a:rPr lang="en-US" sz="3600" dirty="0"/>
              <a:t>  </a:t>
            </a:r>
            <a:endParaRPr lang="bg-BG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 			Christopher Alexander</a:t>
            </a:r>
            <a:endParaRPr lang="bg-BG" sz="3600" dirty="0"/>
          </a:p>
          <a:p>
            <a:pPr marL="0" indent="0" algn="ctr">
              <a:buNone/>
            </a:pPr>
            <a:r>
              <a:rPr lang="en-US" sz="3600" dirty="0"/>
              <a:t>A Pattern Language: Towns,</a:t>
            </a:r>
            <a:r>
              <a:rPr lang="bg-BG" sz="3600" dirty="0"/>
              <a:t> </a:t>
            </a:r>
            <a:r>
              <a:rPr lang="en-US" sz="3600" dirty="0"/>
              <a:t>Buildings, Construction, 1977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953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50351" y="1121144"/>
            <a:ext cx="9929724" cy="5276048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Recurring solutions to design problems </a:t>
            </a:r>
            <a:r>
              <a:rPr lang="en-US" dirty="0"/>
              <a:t>you see over and over</a:t>
            </a:r>
          </a:p>
          <a:p>
            <a:pPr latinLnBrk="0"/>
            <a:r>
              <a:rPr lang="en-US" dirty="0"/>
              <a:t>Constitute a </a:t>
            </a:r>
            <a:r>
              <a:rPr lang="en-US" b="1" dirty="0">
                <a:solidFill>
                  <a:schemeClr val="bg1"/>
                </a:solidFill>
              </a:rPr>
              <a:t>set of rules</a:t>
            </a:r>
            <a:r>
              <a:rPr lang="en-US" dirty="0"/>
              <a:t> describing how to accomplish certain tasks </a:t>
            </a:r>
          </a:p>
          <a:p>
            <a:pPr latinLnBrk="0"/>
            <a:r>
              <a:rPr lang="en-US" dirty="0"/>
              <a:t>Design patterns focus more on </a:t>
            </a:r>
            <a:r>
              <a:rPr lang="en-US" b="1" dirty="0">
                <a:solidFill>
                  <a:schemeClr val="bg1"/>
                </a:solidFill>
              </a:rPr>
              <a:t>reuse of recurring architectural design themes</a:t>
            </a:r>
          </a:p>
          <a:p>
            <a:pPr latinLnBrk="0"/>
            <a:r>
              <a:rPr lang="en-US" dirty="0"/>
              <a:t>Frameworks focus on detailed design and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Pattern?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192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Design Patterns can be broken down into a </a:t>
            </a:r>
            <a:br>
              <a:rPr lang="en-US" sz="3600" dirty="0"/>
            </a:br>
            <a:r>
              <a:rPr lang="en-US" sz="3600" dirty="0"/>
              <a:t>number of different categories: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Creational</a:t>
            </a:r>
            <a:r>
              <a:rPr lang="en-US" sz="3200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Structural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Behavioral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Design Patterns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Focus on handling </a:t>
            </a:r>
            <a:r>
              <a:rPr lang="en-US" b="1" dirty="0">
                <a:solidFill>
                  <a:schemeClr val="bg1"/>
                </a:solidFill>
              </a:rPr>
              <a:t>object creation </a:t>
            </a:r>
            <a:r>
              <a:rPr lang="en-US" dirty="0"/>
              <a:t>mechanisms</a:t>
            </a:r>
          </a:p>
          <a:p>
            <a:r>
              <a:rPr lang="en-US" dirty="0"/>
              <a:t>These patterns control the creation problems</a:t>
            </a:r>
          </a:p>
          <a:p>
            <a:r>
              <a:rPr lang="en-US" dirty="0"/>
              <a:t>Some of the patterns that fall under this category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Factory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Prototype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Singleton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Design Patterns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5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16431"/>
          </a:xfrm>
        </p:spPr>
        <p:txBody>
          <a:bodyPr/>
          <a:lstStyle/>
          <a:p>
            <a:r>
              <a:rPr lang="en-US" dirty="0"/>
              <a:t>Focus on </a:t>
            </a:r>
            <a:r>
              <a:rPr lang="en-US" b="1" dirty="0">
                <a:solidFill>
                  <a:schemeClr val="bg1"/>
                </a:solidFill>
              </a:rPr>
              <a:t>object composition</a:t>
            </a:r>
          </a:p>
          <a:p>
            <a:r>
              <a:rPr lang="en-US" dirty="0"/>
              <a:t>Ensure that when one part of a system changes, the entire </a:t>
            </a:r>
            <a:br>
              <a:rPr lang="en-US" dirty="0"/>
            </a:br>
            <a:r>
              <a:rPr lang="en-US" dirty="0"/>
              <a:t>structure of the system </a:t>
            </a:r>
            <a:r>
              <a:rPr lang="en-US" b="1" dirty="0">
                <a:solidFill>
                  <a:schemeClr val="bg1"/>
                </a:solidFill>
              </a:rPr>
              <a:t>doesn't need </a:t>
            </a:r>
            <a:r>
              <a:rPr lang="en-US" dirty="0"/>
              <a:t>to do the same</a:t>
            </a:r>
          </a:p>
          <a:p>
            <a:r>
              <a:rPr lang="en-US" dirty="0"/>
              <a:t>Some of the patterns that fall under this category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Decorator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Facade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Adapter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Proxy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Design Patterns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0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Focus on improving or streamlining the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  <a:br>
              <a:rPr lang="en-US" dirty="0"/>
            </a:br>
            <a:r>
              <a:rPr lang="en-US" dirty="0"/>
              <a:t>between disparate objects in a system</a:t>
            </a:r>
          </a:p>
          <a:p>
            <a:r>
              <a:rPr lang="en-US" dirty="0"/>
              <a:t>Some of the patterns that fall under this category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Iterator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Mediator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Observer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Visitor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Design Patterns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7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3406</TotalTime>
  <Words>1500</Words>
  <Application>Microsoft Office PowerPoint</Application>
  <PresentationFormat>Widescreen</PresentationFormat>
  <Paragraphs>251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JS Design Patterns</vt:lpstr>
      <vt:lpstr>Table of Contents</vt:lpstr>
      <vt:lpstr>Definition and Structure</vt:lpstr>
      <vt:lpstr>PowerPoint Presentation</vt:lpstr>
      <vt:lpstr>What is a Pattern?</vt:lpstr>
      <vt:lpstr>Categories of Design Patterns</vt:lpstr>
      <vt:lpstr>Creational Design Patterns</vt:lpstr>
      <vt:lpstr>Structural Design Patterns</vt:lpstr>
      <vt:lpstr>Behavioral Design Patterns</vt:lpstr>
      <vt:lpstr>Benefits of Design Patterns</vt:lpstr>
      <vt:lpstr>Drawbacks of Design Patterns</vt:lpstr>
      <vt:lpstr>Factory Pattern</vt:lpstr>
      <vt:lpstr>The Factory Pattern </vt:lpstr>
      <vt:lpstr>Pros and Cons</vt:lpstr>
      <vt:lpstr>Example</vt:lpstr>
      <vt:lpstr>Example (2)</vt:lpstr>
      <vt:lpstr>Decorator Pattern</vt:lpstr>
      <vt:lpstr>The Decorator Pattern</vt:lpstr>
      <vt:lpstr>Pros and Cons</vt:lpstr>
      <vt:lpstr>Example</vt:lpstr>
      <vt:lpstr>Example</vt:lpstr>
      <vt:lpstr>Facade Pattern</vt:lpstr>
      <vt:lpstr>The Facade Pattern</vt:lpstr>
      <vt:lpstr>Pros and Cons</vt:lpstr>
      <vt:lpstr>Example</vt:lpstr>
      <vt:lpstr>Repository pattern</vt:lpstr>
      <vt:lpstr>The Repository Pattern</vt:lpstr>
      <vt:lpstr>Pros and Cons</vt:lpstr>
      <vt:lpstr>PowerPoint Presentation</vt:lpstr>
      <vt:lpstr>Summary</vt:lpstr>
      <vt:lpstr>Questions?</vt:lpstr>
      <vt:lpstr>SoftUni Diamond Partners</vt:lpstr>
      <vt:lpstr>SoftUni Organizational Partners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Стамо Петков</cp:lastModifiedBy>
  <cp:revision>16</cp:revision>
  <dcterms:created xsi:type="dcterms:W3CDTF">2018-05-23T13:08:44Z</dcterms:created>
  <dcterms:modified xsi:type="dcterms:W3CDTF">2020-03-30T09:20:29Z</dcterms:modified>
  <cp:category>computer programming;programming;software development;software engineering</cp:category>
</cp:coreProperties>
</file>