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9" r:id="rId3"/>
    <p:sldId id="315" r:id="rId4"/>
    <p:sldId id="326" r:id="rId5"/>
    <p:sldId id="317" r:id="rId6"/>
    <p:sldId id="327" r:id="rId7"/>
    <p:sldId id="318" r:id="rId8"/>
    <p:sldId id="319" r:id="rId9"/>
    <p:sldId id="320" r:id="rId10"/>
    <p:sldId id="336" r:id="rId11"/>
    <p:sldId id="323" r:id="rId12"/>
    <p:sldId id="321" r:id="rId13"/>
    <p:sldId id="322" r:id="rId14"/>
    <p:sldId id="325" r:id="rId15"/>
    <p:sldId id="337" r:id="rId16"/>
    <p:sldId id="306" r:id="rId17"/>
    <p:sldId id="307" r:id="rId18"/>
    <p:sldId id="309" r:id="rId19"/>
    <p:sldId id="271" r:id="rId20"/>
    <p:sldId id="312" r:id="rId21"/>
    <p:sldId id="302" r:id="rId22"/>
    <p:sldId id="311" r:id="rId23"/>
    <p:sldId id="297" r:id="rId24"/>
    <p:sldId id="314" r:id="rId25"/>
    <p:sldId id="273" r:id="rId26"/>
    <p:sldId id="274" r:id="rId27"/>
    <p:sldId id="275" r:id="rId28"/>
    <p:sldId id="298" r:id="rId29"/>
    <p:sldId id="276" r:id="rId30"/>
    <p:sldId id="277" r:id="rId31"/>
    <p:sldId id="299" r:id="rId32"/>
    <p:sldId id="300" r:id="rId33"/>
    <p:sldId id="305" r:id="rId34"/>
    <p:sldId id="301" r:id="rId35"/>
    <p:sldId id="339" r:id="rId36"/>
    <p:sldId id="290" r:id="rId37"/>
    <p:sldId id="291" r:id="rId38"/>
    <p:sldId id="303" r:id="rId39"/>
    <p:sldId id="304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9"/>
            <p14:sldId id="315"/>
          </p14:sldIdLst>
        </p14:section>
        <p14:section name="Modular Programming" id="{0DE7D837-6AD3-4138-ADCE-B536C40C599A}">
          <p14:sldIdLst>
            <p14:sldId id="326"/>
            <p14:sldId id="317"/>
            <p14:sldId id="327"/>
            <p14:sldId id="318"/>
            <p14:sldId id="319"/>
            <p14:sldId id="320"/>
            <p14:sldId id="336"/>
          </p14:sldIdLst>
        </p14:section>
        <p14:section name="Dependancies" id="{0FCB0E18-86AE-4BD7-A061-EA8F99D38416}">
          <p14:sldIdLst>
            <p14:sldId id="323"/>
            <p14:sldId id="321"/>
            <p14:sldId id="322"/>
            <p14:sldId id="325"/>
          </p14:sldIdLst>
        </p14:section>
        <p14:section name="Introduction" id="{C38631A5-4DA6-4539-A750-36A669F02829}">
          <p14:sldIdLst>
            <p14:sldId id="337"/>
            <p14:sldId id="306"/>
            <p14:sldId id="307"/>
            <p14:sldId id="309"/>
            <p14:sldId id="271"/>
          </p14:sldIdLst>
        </p14:section>
        <p14:section name="Webpack Installation" id="{3E374617-C1D4-4219-88C2-0F23424765B1}">
          <p14:sldIdLst>
            <p14:sldId id="312"/>
            <p14:sldId id="302"/>
            <p14:sldId id="311"/>
          </p14:sldIdLst>
        </p14:section>
        <p14:section name="Basic Builds" id="{832A730B-6DF4-4D62-94C6-3442A0F33CD4}">
          <p14:sldIdLst>
            <p14:sldId id="297"/>
            <p14:sldId id="314"/>
            <p14:sldId id="273"/>
            <p14:sldId id="274"/>
            <p14:sldId id="275"/>
            <p14:sldId id="298"/>
            <p14:sldId id="276"/>
            <p14:sldId id="277"/>
            <p14:sldId id="299"/>
            <p14:sldId id="300"/>
            <p14:sldId id="305"/>
            <p14:sldId id="301"/>
            <p14:sldId id="339"/>
          </p14:sldIdLst>
        </p14:section>
        <p14:section name="Summary" id="{26F5F0CE-AAA3-404C-838A-A98D19DD7ACF}">
          <p14:sldIdLst>
            <p14:sldId id="290"/>
            <p14:sldId id="291"/>
            <p14:sldId id="303"/>
            <p14:sldId id="304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9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2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5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Packages, Dependencies,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Webpack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2491393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932"/>
          <a:stretch/>
        </p:blipFill>
        <p:spPr>
          <a:xfrm>
            <a:off x="8854388" y="1477923"/>
            <a:ext cx="3128794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Packages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166"/>
          <a:stretch/>
        </p:blipFill>
        <p:spPr>
          <a:xfrm>
            <a:off x="5464400" y="1477923"/>
            <a:ext cx="3112729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409680"/>
            <a:ext cx="4996737" cy="4957868"/>
          </a:xfrm>
        </p:spPr>
        <p:txBody>
          <a:bodyPr>
            <a:normAutofit fontScale="92500" lnSpcReduction="10000"/>
          </a:bodyPr>
          <a:lstStyle/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You'll </a:t>
            </a:r>
            <a:r>
              <a:rPr lang="en-US" b="1" dirty="0">
                <a:solidFill>
                  <a:schemeClr val="bg1"/>
                </a:solidFill>
              </a:rPr>
              <a:t>never use </a:t>
            </a:r>
            <a:r>
              <a:rPr lang="en-US" dirty="0"/>
              <a:t>the </a:t>
            </a:r>
            <a:r>
              <a:rPr lang="en-US" dirty="0" smtClean="0"/>
              <a:t>login-component.js </a:t>
            </a:r>
            <a:r>
              <a:rPr lang="en-US" dirty="0"/>
              <a:t>and the </a:t>
            </a:r>
            <a:r>
              <a:rPr lang="en-US" dirty="0" smtClean="0"/>
              <a:t>header-component.js files </a:t>
            </a:r>
            <a:r>
              <a:rPr lang="en-US" sz="3400" b="1" dirty="0">
                <a:solidFill>
                  <a:schemeClr val="bg1"/>
                </a:solidFill>
              </a:rPr>
              <a:t>together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Their functionality will never be used </a:t>
            </a:r>
            <a:r>
              <a:rPr lang="en-US" sz="3400" b="1" dirty="0">
                <a:solidFill>
                  <a:schemeClr val="bg1"/>
                </a:solidFill>
              </a:rPr>
              <a:t>simultaneously for the same purpose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They should exist in </a:t>
            </a:r>
            <a:r>
              <a:rPr lang="en-US" sz="3400" b="1" dirty="0">
                <a:solidFill>
                  <a:schemeClr val="bg1"/>
                </a:solidFill>
              </a:rPr>
              <a:t>separate packages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26" y="1562470"/>
            <a:ext cx="2307148" cy="23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35259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Dependency - when </a:t>
            </a:r>
            <a:r>
              <a:rPr lang="en-US" dirty="0"/>
              <a:t>a piece of software </a:t>
            </a:r>
            <a:r>
              <a:rPr lang="en-US" b="1" dirty="0">
                <a:solidFill>
                  <a:schemeClr val="bg1"/>
                </a:solidFill>
              </a:rPr>
              <a:t>relies</a:t>
            </a:r>
            <a:r>
              <a:rPr lang="en-US" dirty="0"/>
              <a:t> on another one</a:t>
            </a:r>
          </a:p>
          <a:p>
            <a:pPr lvl="1" eaLnBrk="0" latinLnBrk="0" hangingPunct="0"/>
            <a:r>
              <a:rPr lang="en-US" dirty="0"/>
              <a:t>A good dependency should be upon something that is </a:t>
            </a:r>
            <a:r>
              <a:rPr lang="en-US" b="1" dirty="0">
                <a:solidFill>
                  <a:schemeClr val="bg1"/>
                </a:solidFill>
              </a:rPr>
              <a:t>unlikely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change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Your </a:t>
            </a:r>
            <a:r>
              <a:rPr lang="en-US" dirty="0"/>
              <a:t>components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each other to the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extent practicable (</a:t>
            </a:r>
            <a:r>
              <a:rPr lang="en-US" b="1" dirty="0">
                <a:solidFill>
                  <a:schemeClr val="bg1"/>
                </a:solidFill>
              </a:rPr>
              <a:t>loose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 smtClean="0"/>
              <a:t>)</a:t>
            </a:r>
          </a:p>
          <a:p>
            <a:pPr eaLnBrk="0" latinLnBrk="0" hangingPunct="0"/>
            <a:r>
              <a:rPr lang="en-US" dirty="0" smtClean="0"/>
              <a:t>There must be 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cycles</a:t>
            </a:r>
            <a:r>
              <a:rPr lang="en-US" dirty="0" smtClean="0"/>
              <a:t> in the dependency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596" y="1222758"/>
            <a:ext cx="6168523" cy="5201066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Makes </a:t>
            </a:r>
            <a:r>
              <a:rPr lang="en-US" dirty="0"/>
              <a:t>it very </a:t>
            </a:r>
            <a:r>
              <a:rPr lang="en-US" b="1" dirty="0" smtClean="0">
                <a:solidFill>
                  <a:schemeClr val="bg1"/>
                </a:solidFill>
              </a:rPr>
              <a:t>difficult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releasing</a:t>
            </a:r>
            <a:r>
              <a:rPr lang="en-US" dirty="0"/>
              <a:t> become very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/>
              <a:t> and error </a:t>
            </a:r>
            <a:r>
              <a:rPr lang="en-US" dirty="0" smtClean="0"/>
              <a:t>prone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times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grow</a:t>
            </a:r>
            <a:r>
              <a:rPr lang="en-US" dirty="0"/>
              <a:t> geometrically with the number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</a:t>
            </a:r>
            <a:r>
              <a:rPr lang="en-US" dirty="0"/>
              <a:t>of a </a:t>
            </a:r>
            <a:r>
              <a:rPr lang="en-US" dirty="0" smtClean="0"/>
              <a:t>Cycle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066626" y="1784409"/>
            <a:ext cx="4814657" cy="3737502"/>
            <a:chOff x="7315201" y="2414724"/>
            <a:chExt cx="4814657" cy="3737502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692719" y="2414724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315201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0070238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05804" y="5217136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Straight Arrow Connector 41"/>
            <p:cNvCxnSpPr>
              <a:endCxn id="39" idx="0"/>
            </p:cNvCxnSpPr>
            <p:nvPr/>
          </p:nvCxnSpPr>
          <p:spPr>
            <a:xfrm flipH="1">
              <a:off x="7830106" y="3360194"/>
              <a:ext cx="862613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>
              <a:off x="9722529" y="3360194"/>
              <a:ext cx="862614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1" idx="0"/>
            </p:cNvCxnSpPr>
            <p:nvPr/>
          </p:nvCxnSpPr>
          <p:spPr>
            <a:xfrm flipH="1">
              <a:off x="9420709" y="4802819"/>
              <a:ext cx="649529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11100048" y="5228948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>
              <a:off x="11100048" y="4802819"/>
              <a:ext cx="514905" cy="426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1" idx="0"/>
            </p:cNvCxnSpPr>
            <p:nvPr/>
          </p:nvCxnSpPr>
          <p:spPr>
            <a:xfrm>
              <a:off x="8345011" y="4802819"/>
              <a:ext cx="1075698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45" idx="0"/>
            <a:endCxn id="38" idx="3"/>
          </p:cNvCxnSpPr>
          <p:nvPr/>
        </p:nvCxnSpPr>
        <p:spPr>
          <a:xfrm rot="16200000" flipV="1">
            <a:off x="9243874" y="2476129"/>
            <a:ext cx="2352585" cy="1892424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82761" y="1431862"/>
            <a:ext cx="9244641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dirty="0" smtClean="0"/>
              <a:t>Stability is a measure of the </a:t>
            </a:r>
            <a:r>
              <a:rPr lang="en-US" b="1" dirty="0" smtClean="0">
                <a:solidFill>
                  <a:schemeClr val="bg1"/>
                </a:solidFill>
              </a:rPr>
              <a:t>difficulty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 smtClean="0"/>
              <a:t> a module</a:t>
            </a:r>
          </a:p>
          <a:p>
            <a:pPr eaLnBrk="0" latinLnBrk="0" hangingPunct="0"/>
            <a:r>
              <a:rPr lang="en-US" dirty="0" smtClean="0"/>
              <a:t>A package structure should be designed so that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packages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</a:p>
          <a:p>
            <a:pPr eaLnBrk="0" latinLnBrk="0" hangingPunct="0"/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  <a:r>
              <a:rPr lang="en-US" dirty="0" smtClean="0"/>
              <a:t> should only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 smtClean="0"/>
              <a:t> upon packages that are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than it is</a:t>
            </a:r>
          </a:p>
          <a:p>
            <a:pPr eaLnBrk="0" latinLnBrk="0" hangingPunct="0"/>
            <a:r>
              <a:rPr lang="en-US" dirty="0" smtClean="0"/>
              <a:t>Packages that are </a:t>
            </a:r>
            <a:r>
              <a:rPr lang="en-US" b="1" dirty="0" smtClean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should be </a:t>
            </a:r>
            <a:r>
              <a:rPr lang="en-US" b="1" dirty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and </a:t>
            </a:r>
            <a:r>
              <a:rPr lang="en-US" dirty="0" smtClean="0"/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55395"/>
            <a:ext cx="2438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4338" y="1137582"/>
            <a:ext cx="9362043" cy="47722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One of the newest tools, combining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steps and </a:t>
            </a:r>
            <a:r>
              <a:rPr lang="en-US" sz="3200" b="1" dirty="0" smtClean="0">
                <a:solidFill>
                  <a:schemeClr val="bg1"/>
                </a:solidFill>
              </a:rPr>
              <a:t>bundling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Bundles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files for usage in a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dependency</a:t>
            </a:r>
            <a:r>
              <a:rPr lang="en-US" sz="3200" dirty="0"/>
              <a:t> management</a:t>
            </a:r>
          </a:p>
          <a:p>
            <a:r>
              <a:rPr lang="en-US" sz="3200" dirty="0"/>
              <a:t>Can load any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</a:rPr>
              <a:t>rd</a:t>
            </a:r>
            <a:r>
              <a:rPr lang="en-US" sz="3200" b="1" dirty="0">
                <a:solidFill>
                  <a:schemeClr val="bg1"/>
                </a:solidFill>
              </a:rPr>
              <a:t> party library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/>
              <a:t>Comes with it's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development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23596" y="5177758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769962" y="5012677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47079" y="6016675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3964118" y="6013361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557507" y="6013361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769962" y="5975435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601614" y="5099676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302515" y="5193021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6920981" y="532620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58"/>
          <p:cNvSpPr/>
          <p:nvPr/>
        </p:nvSpPr>
        <p:spPr bwMode="auto">
          <a:xfrm>
            <a:off x="5291270" y="615568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6930791" y="6096913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73825" y="5187570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3495" y="5181385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Manages </a:t>
            </a:r>
            <a:r>
              <a:rPr lang="en-US" b="1" dirty="0" smtClean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</a:t>
            </a:r>
            <a:r>
              <a:rPr lang="en-US" sz="3000" dirty="0" smtClean="0"/>
              <a:t>equire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Build </a:t>
            </a:r>
            <a:r>
              <a:rPr lang="en-US" b="1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 - convert and preprocess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Minify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Babel </a:t>
            </a:r>
            <a:r>
              <a:rPr lang="en-US" sz="3000" dirty="0" err="1" smtClean="0"/>
              <a:t>transpile</a:t>
            </a:r>
            <a:endParaRPr lang="en-US" sz="3000" dirty="0"/>
          </a:p>
          <a:p>
            <a:r>
              <a:rPr lang="en-US" dirty="0" smtClean="0"/>
              <a:t>Combines the build </a:t>
            </a:r>
            <a:r>
              <a:rPr lang="en-US" b="1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bundling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Webpack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9305" y="1196125"/>
            <a:ext cx="4301387" cy="5201066"/>
          </a:xfrm>
        </p:spPr>
        <p:txBody>
          <a:bodyPr/>
          <a:lstStyle/>
          <a:p>
            <a:r>
              <a:rPr lang="en-US" dirty="0" smtClean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685371" lvl="1" indent="0">
              <a:buNone/>
            </a:pPr>
            <a:r>
              <a:rPr lang="en-US" dirty="0" smtClean="0"/>
              <a:t>+ Less latency</a:t>
            </a:r>
          </a:p>
          <a:p>
            <a:pPr marL="685371" lvl="1" indent="0">
              <a:buNone/>
            </a:pPr>
            <a:r>
              <a:rPr lang="en-US" dirty="0" smtClean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Splitting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 smtClean="0"/>
              <a:t>Request per module</a:t>
            </a:r>
          </a:p>
          <a:p>
            <a:pPr marL="609219" lvl="1" indent="0">
              <a:buNone/>
            </a:pPr>
            <a:endParaRPr lang="en-US" dirty="0" smtClean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lvl="1">
              <a:buFontTx/>
              <a:buChar char="-"/>
            </a:pPr>
            <a:r>
              <a:rPr lang="en-US" dirty="0" smtClean="0"/>
              <a:t>Much overhead</a:t>
            </a:r>
          </a:p>
          <a:p>
            <a:pPr lvl="1">
              <a:buFontTx/>
              <a:buChar char="-"/>
            </a:pPr>
            <a:r>
              <a:rPr lang="en-US" dirty="0" smtClean="0"/>
              <a:t>Requests latency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8338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17276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Webpack Installation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package.json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 file, Watch Mode,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 have been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</a:t>
            </a:r>
            <a:r>
              <a:rPr lang="en-US" dirty="0"/>
              <a:t>in ES2015. T</a:t>
            </a:r>
            <a:r>
              <a:rPr lang="en-US" dirty="0" smtClean="0"/>
              <a:t>hey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not supported</a:t>
            </a:r>
            <a:r>
              <a:rPr lang="en-US" dirty="0"/>
              <a:t> in most browsers yet</a:t>
            </a:r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webpack actually "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so that older browsers can also run </a:t>
            </a:r>
            <a:r>
              <a:rPr lang="en-US" dirty="0" smtClean="0"/>
              <a:t>it</a:t>
            </a:r>
          </a:p>
          <a:p>
            <a:r>
              <a:rPr lang="en-US" dirty="0"/>
              <a:t>Note that webpack will not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any code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</a:t>
            </a:r>
            <a:r>
              <a:rPr lang="en-US" sz="3200" dirty="0" smtClean="0"/>
              <a:t>running </a:t>
            </a:r>
            <a:r>
              <a:rPr lang="en-US" sz="3200" b="1" dirty="0" smtClean="0">
                <a:solidFill>
                  <a:schemeClr val="bg1"/>
                </a:solidFill>
              </a:rPr>
              <a:t>npx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7736844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dirname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68351" y="3253341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292116" y="4483806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18522" y="4542866"/>
            <a:ext cx="362941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18522" y="3749853"/>
            <a:ext cx="362941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4" y="1809843"/>
            <a:ext cx="713566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px webpack -dev-server --open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4" y="3194121"/>
            <a:ext cx="491817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watchContentBase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"./global.js"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Files with </a:t>
            </a:r>
            <a:r>
              <a:rPr lang="en-US" dirty="0" smtClean="0"/>
              <a:t>Loaders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"./entry.js"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… 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"style-loader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</a:p>
          <a:p>
            <a:r>
              <a:rPr lang="de-DE" dirty="0"/>
              <a:t>Basic </a:t>
            </a:r>
            <a:r>
              <a:rPr lang="de-DE" dirty="0" err="1"/>
              <a:t>Builds</a:t>
            </a:r>
            <a:endParaRPr lang="de-DE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 smtClean="0"/>
          </a:p>
          <a:p>
            <a:pPr lvl="1"/>
            <a:r>
              <a:rPr lang="en-US" sz="3200" noProof="1" smtClean="0"/>
              <a:t>Instead </a:t>
            </a:r>
            <a:r>
              <a:rPr lang="en-US" sz="3200" noProof="1"/>
              <a:t>of </a:t>
            </a:r>
            <a:r>
              <a:rPr lang="en-US" sz="3200" noProof="1" smtClean="0"/>
              <a:t>running </a:t>
            </a:r>
            <a:r>
              <a:rPr lang="en-US" sz="3200" b="1" noProof="1" smtClean="0">
                <a:solidFill>
                  <a:schemeClr val="bg1"/>
                </a:solidFill>
              </a:rPr>
              <a:t>npx</a:t>
            </a:r>
            <a:r>
              <a:rPr lang="en-US" sz="3200" noProof="1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44078"/>
            <a:ext cx="726764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-dev-server --open"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 smtClean="0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Strips </a:t>
            </a:r>
            <a:r>
              <a:rPr lang="en-US" b="1" dirty="0" smtClean="0">
                <a:solidFill>
                  <a:schemeClr val="bg1"/>
                </a:solidFill>
              </a:rPr>
              <a:t>arbitrary functions </a:t>
            </a:r>
            <a:r>
              <a:rPr lang="en-US" dirty="0" smtClean="0"/>
              <a:t>out of your production code </a:t>
            </a:r>
            <a:endParaRPr lang="en-US" sz="3200" b="1" noProof="1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 smtClean="0"/>
          </a:p>
          <a:p>
            <a:pPr marL="457200" indent="-457200">
              <a:spcBef>
                <a:spcPts val="0"/>
              </a:spcBef>
            </a:pPr>
            <a:r>
              <a:rPr lang="en-US" sz="3400" noProof="1" smtClean="0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277096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 smtClean="0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976231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3" y="2515142"/>
            <a:ext cx="89692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stripLoader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es6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WebpackStripLoader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'console.log'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r>
              <a:rPr lang="bg-BG" dirty="0">
                <a:solidFill>
                  <a:schemeClr val="bg2"/>
                </a:solidFill>
              </a:rPr>
              <a:t/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755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Designing with Packages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44" y="1225706"/>
            <a:ext cx="2803712" cy="28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39" y="1449618"/>
            <a:ext cx="9448828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Packages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 for a group of </a:t>
            </a:r>
            <a:r>
              <a:rPr lang="en-US" dirty="0" smtClean="0"/>
              <a:t>classes</a:t>
            </a:r>
          </a:p>
          <a:p>
            <a:pPr eaLnBrk="0" latinLnBrk="0" hangingPunct="0"/>
            <a:r>
              <a:rPr lang="en-US" dirty="0"/>
              <a:t>By </a:t>
            </a:r>
            <a:r>
              <a:rPr lang="en-US" dirty="0" smtClean="0"/>
              <a:t>grouping classes </a:t>
            </a:r>
            <a:r>
              <a:rPr lang="en-US" dirty="0"/>
              <a:t>into packages we can reason about the design at a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abstraction</a:t>
            </a:r>
          </a:p>
          <a:p>
            <a:pPr eaLnBrk="0" latinLnBrk="0" hangingPunct="0"/>
            <a:r>
              <a:rPr lang="en-US" dirty="0"/>
              <a:t>The relationships between </a:t>
            </a:r>
            <a:r>
              <a:rPr lang="en-US" dirty="0" smtClean="0"/>
              <a:t>packages </a:t>
            </a:r>
            <a:r>
              <a:rPr lang="en-US" dirty="0"/>
              <a:t>expresses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organization</a:t>
            </a:r>
            <a:r>
              <a:rPr lang="en-US" dirty="0"/>
              <a:t> 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</a:t>
            </a: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0" latinLnBrk="0" hangingPunct="0"/>
            <a:r>
              <a:rPr lang="en-US" dirty="0"/>
              <a:t>In JavaScript, there's </a:t>
            </a:r>
            <a:r>
              <a:rPr lang="en-US" b="1" dirty="0">
                <a:solidFill>
                  <a:schemeClr val="bg1"/>
                </a:solidFill>
              </a:rPr>
              <a:t>no documented </a:t>
            </a:r>
            <a:r>
              <a:rPr lang="en-US" dirty="0"/>
              <a:t>concept for a package </a:t>
            </a:r>
            <a:r>
              <a:rPr lang="en-US" dirty="0" smtClean="0"/>
              <a:t>system</a:t>
            </a:r>
          </a:p>
          <a:p>
            <a:pPr eaLnBrk="0" latinLnBrk="0" hangingPunct="0"/>
            <a:r>
              <a:rPr lang="en-US" dirty="0" smtClean="0"/>
              <a:t>You can consider </a:t>
            </a:r>
            <a:r>
              <a:rPr lang="en-US" b="1" dirty="0">
                <a:solidFill>
                  <a:schemeClr val="bg1"/>
                </a:solidFill>
              </a:rPr>
              <a:t>a directory as the package </a:t>
            </a:r>
            <a:r>
              <a:rPr lang="en-US" dirty="0"/>
              <a:t>and a JavaScript file as the </a:t>
            </a:r>
            <a:r>
              <a:rPr lang="en-US" dirty="0" smtClean="0"/>
              <a:t>class</a:t>
            </a:r>
          </a:p>
          <a:p>
            <a:pPr lvl="1" eaLnBrk="0" latinLnBrk="0" hangingPunct="0"/>
            <a:r>
              <a:rPr lang="en-US" sz="3200" dirty="0" smtClean="0"/>
              <a:t>the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package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is the 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and the 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 are the 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 eaLnBrk="0" latinLnBrk="0" hangingPunct="0"/>
            <a:r>
              <a:rPr lang="en-US" dirty="0"/>
              <a:t>In a JavaScript project, </a:t>
            </a:r>
            <a:r>
              <a:rPr lang="en-US" b="1" dirty="0">
                <a:solidFill>
                  <a:schemeClr val="bg1"/>
                </a:solidFill>
              </a:rPr>
              <a:t>the File System is the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85105" y="1298697"/>
            <a:ext cx="9271275" cy="5276048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Reusability</a:t>
            </a:r>
            <a:r>
              <a:rPr lang="en-US" dirty="0"/>
              <a:t> is one of the most oft claimed </a:t>
            </a:r>
            <a:r>
              <a:rPr lang="en-US" b="1" dirty="0">
                <a:solidFill>
                  <a:schemeClr val="bg1"/>
                </a:solidFill>
              </a:rPr>
              <a:t>goals</a:t>
            </a:r>
            <a:r>
              <a:rPr lang="en-US" dirty="0"/>
              <a:t> of </a:t>
            </a:r>
            <a:r>
              <a:rPr lang="en-US" dirty="0" smtClean="0"/>
              <a:t>OOD</a:t>
            </a:r>
            <a:endParaRPr lang="en-US" dirty="0"/>
          </a:p>
          <a:p>
            <a:pPr eaLnBrk="0" latinLnBrk="0" hangingPunct="0">
              <a:buClr>
                <a:schemeClr val="tx1"/>
              </a:buClr>
            </a:pPr>
            <a:r>
              <a:rPr lang="en-US" dirty="0"/>
              <a:t>Anything that we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must also be </a:t>
            </a:r>
            <a:r>
              <a:rPr lang="en-US" b="1" dirty="0">
                <a:solidFill>
                  <a:schemeClr val="bg1"/>
                </a:solidFill>
              </a:rPr>
              <a:t>released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Treat the code you are reusing like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Packages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great for </a:t>
            </a:r>
            <a:r>
              <a:rPr lang="en-US" dirty="0"/>
              <a:t>a releasable </a:t>
            </a:r>
            <a:r>
              <a:rPr lang="en-US" dirty="0" smtClean="0"/>
              <a:t>entity</a:t>
            </a:r>
          </a:p>
          <a:p>
            <a:pPr eaLnBrk="0" latinLnBrk="0" hangingPunc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Reusability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4803" y="1405229"/>
            <a:ext cx="9173620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The classes in a package are </a:t>
            </a:r>
            <a:r>
              <a:rPr lang="en-US" b="1" dirty="0" smtClean="0">
                <a:solidFill>
                  <a:schemeClr val="bg1"/>
                </a:solidFill>
              </a:rPr>
              <a:t>reused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together</a:t>
            </a:r>
          </a:p>
          <a:p>
            <a:pPr eaLnBrk="0" latinLnBrk="0" hangingPunct="0"/>
            <a:r>
              <a:rPr lang="en-US" dirty="0"/>
              <a:t>This principle helps us to decide </a:t>
            </a:r>
            <a:r>
              <a:rPr lang="en-US" b="1" dirty="0">
                <a:solidFill>
                  <a:schemeClr val="bg1"/>
                </a:solidFill>
              </a:rPr>
              <a:t>which classes should be placed into a package</a:t>
            </a:r>
          </a:p>
          <a:p>
            <a:pPr eaLnBrk="0" latinLnBrk="0" hangingPunct="0"/>
            <a:r>
              <a:rPr lang="en-US" dirty="0" smtClean="0"/>
              <a:t>A package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be released because of changes to a class you don't care about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of </a:t>
            </a:r>
            <a:r>
              <a:rPr lang="en-US" dirty="0" smtClean="0"/>
              <a:t>Packages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0041" y="1366329"/>
            <a:ext cx="9173620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A </a:t>
            </a:r>
            <a:r>
              <a:rPr lang="en-US" dirty="0"/>
              <a:t>change that affects a package</a:t>
            </a:r>
            <a:r>
              <a:rPr lang="en-US" dirty="0" smtClean="0"/>
              <a:t> </a:t>
            </a:r>
            <a:r>
              <a:rPr lang="en-US" dirty="0"/>
              <a:t>affects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classes in that package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</a:t>
            </a:r>
            <a:r>
              <a:rPr lang="en-US" dirty="0" smtClean="0"/>
              <a:t>packages</a:t>
            </a:r>
          </a:p>
          <a:p>
            <a:pPr eaLnBrk="0" latinLnBrk="0" hangingPunct="0"/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increase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maintainability</a:t>
            </a:r>
          </a:p>
          <a:p>
            <a:pPr eaLnBrk="0" latinLnBrk="0" hangingPunct="0"/>
            <a:r>
              <a:rPr lang="en-US" dirty="0"/>
              <a:t>If a change to requirements always triggers changes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 lot of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packages</a:t>
            </a:r>
            <a:r>
              <a:rPr lang="en-US" dirty="0" smtClean="0"/>
              <a:t> </a:t>
            </a:r>
            <a:r>
              <a:rPr lang="en-US" dirty="0"/>
              <a:t>it will be </a:t>
            </a:r>
            <a:r>
              <a:rPr lang="en-US" b="1" dirty="0">
                <a:solidFill>
                  <a:schemeClr val="bg1"/>
                </a:solidFill>
              </a:rPr>
              <a:t>harder</a:t>
            </a:r>
            <a:r>
              <a:rPr lang="en-US" dirty="0"/>
              <a:t> to make the change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1640</TotalTime>
  <Words>1119</Words>
  <Application>Microsoft Office PowerPoint</Application>
  <PresentationFormat>Widescreen</PresentationFormat>
  <Paragraphs>303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Webpack</vt:lpstr>
      <vt:lpstr>Have a Question?</vt:lpstr>
      <vt:lpstr>PowerPoint Presentation</vt:lpstr>
      <vt:lpstr>PowerPoint Presentation</vt:lpstr>
      <vt:lpstr>Designing with Packages</vt:lpstr>
      <vt:lpstr>Packages in JavaScript</vt:lpstr>
      <vt:lpstr>Reusability of Packages</vt:lpstr>
      <vt:lpstr>Reusability of Packages (2)</vt:lpstr>
      <vt:lpstr>Changes in Packages</vt:lpstr>
      <vt:lpstr>Designing with Packages Example</vt:lpstr>
      <vt:lpstr>PowerPoint Presentation</vt:lpstr>
      <vt:lpstr>Dependency structure</vt:lpstr>
      <vt:lpstr>Effects of a Cycle</vt:lpstr>
      <vt:lpstr>Stability and Dependency</vt:lpstr>
      <vt:lpstr>PowerPoint Presentation</vt:lpstr>
      <vt:lpstr>What is Webpack? </vt:lpstr>
      <vt:lpstr>What does Webpack do?</vt:lpstr>
      <vt:lpstr>Code Splitting</vt:lpstr>
      <vt:lpstr>Webpack Build Process</vt:lpstr>
      <vt:lpstr>PowerPoint Presentation</vt:lpstr>
      <vt:lpstr>Installation and CLI</vt:lpstr>
      <vt:lpstr>package.json</vt:lpstr>
      <vt:lpstr>PowerPoint Presentation</vt:lpstr>
      <vt:lpstr>Modules</vt:lpstr>
      <vt:lpstr>Adding a Config File</vt:lpstr>
      <vt:lpstr>Enable Watch Mode</vt:lpstr>
      <vt:lpstr>Web Server with Watch Mode</vt:lpstr>
      <vt:lpstr>Building Multiple Files</vt:lpstr>
      <vt:lpstr>Processing Files with 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Михаела Милева</cp:lastModifiedBy>
  <cp:revision>198</cp:revision>
  <dcterms:created xsi:type="dcterms:W3CDTF">2018-09-25T13:53:39Z</dcterms:created>
  <dcterms:modified xsi:type="dcterms:W3CDTF">2019-12-04T10:34:56Z</dcterms:modified>
</cp:coreProperties>
</file>