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332" r:id="rId5"/>
    <p:sldId id="333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27" r:id="rId47"/>
    <p:sldId id="326" r:id="rId48"/>
    <p:sldId id="301" r:id="rId49"/>
    <p:sldId id="302" r:id="rId50"/>
    <p:sldId id="320" r:id="rId51"/>
    <p:sldId id="319" r:id="rId52"/>
    <p:sldId id="304" r:id="rId53"/>
    <p:sldId id="305" r:id="rId54"/>
    <p:sldId id="306" r:id="rId55"/>
    <p:sldId id="307" r:id="rId56"/>
    <p:sldId id="308" r:id="rId57"/>
    <p:sldId id="309" r:id="rId58"/>
    <p:sldId id="328" r:id="rId59"/>
    <p:sldId id="329" r:id="rId60"/>
    <p:sldId id="330" r:id="rId61"/>
    <p:sldId id="331" r:id="rId62"/>
    <p:sldId id="310" r:id="rId63"/>
    <p:sldId id="316" r:id="rId64"/>
    <p:sldId id="312" r:id="rId65"/>
    <p:sldId id="313" r:id="rId66"/>
    <p:sldId id="318" r:id="rId67"/>
    <p:sldId id="31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5B2C5E-6774-4ADB-AE24-1C11B3E3E834}">
          <p14:sldIdLst>
            <p14:sldId id="256"/>
            <p14:sldId id="257"/>
            <p14:sldId id="258"/>
          </p14:sldIdLst>
        </p14:section>
        <p14:section name="Callback" id="{0B2C1E02-5B9C-4F04-8CA9-B8BB46F9BF49}">
          <p14:sldIdLst>
            <p14:sldId id="332"/>
            <p14:sldId id="333"/>
          </p14:sldIdLst>
        </p14:section>
        <p14:section name="Event Loop" id="{9355D6F2-2326-45C4-9C9B-5E4CCC0D356B}">
          <p14:sldIdLst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25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Handling Events with DOM" id="{29ED92ED-A263-4000-B3B1-39CCEE93922E}">
          <p14:sldIdLst>
            <p14:sldId id="295"/>
            <p14:sldId id="296"/>
            <p14:sldId id="297"/>
            <p14:sldId id="298"/>
            <p14:sldId id="299"/>
          </p14:sldIdLst>
        </p14:section>
        <p14:section name="Live exercises" id="{94A790D4-966C-40E1-A79F-75466CB70A59}">
          <p14:sldIdLst>
            <p14:sldId id="300"/>
            <p14:sldId id="327"/>
            <p14:sldId id="326"/>
          </p14:sldIdLst>
        </p14:section>
        <p14:section name="Handling Events" id="{EB234102-2867-4570-AD73-7EFBBC90A710}">
          <p14:sldIdLst>
            <p14:sldId id="301"/>
            <p14:sldId id="302"/>
            <p14:sldId id="320"/>
            <p14:sldId id="319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Live exercises" id="{B2787D20-E911-4EB7-AEDA-0CAD31B31883}">
          <p14:sldIdLst>
            <p14:sldId id="328"/>
            <p14:sldId id="329"/>
            <p14:sldId id="330"/>
            <p14:sldId id="331"/>
          </p14:sldIdLst>
        </p14:section>
        <p14:section name="Conclusion" id="{42D08F85-8BE0-4E6F-BFE6-97FEB4026A1E}">
          <p14:sldIdLst>
            <p14:sldId id="310"/>
            <p14:sldId id="316"/>
            <p14:sldId id="312"/>
            <p14:sldId id="313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3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55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60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625654"/>
            <a:ext cx="3564983" cy="2005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25598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5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2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37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2559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6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10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6276" y="1483453"/>
            <a:ext cx="9929724" cy="5276048"/>
          </a:xfrm>
        </p:spPr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Message queue</a:t>
            </a:r>
          </a:p>
          <a:p>
            <a:r>
              <a:rPr lang="bg-BG" sz="4000" dirty="0"/>
              <a:t> </a:t>
            </a:r>
            <a:r>
              <a:rPr lang="en-US" sz="4000" dirty="0"/>
              <a:t>Event loop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It's Handled in JS?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766000" y="3429000"/>
            <a:ext cx="8145000" cy="148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 fontScale="92500"/>
          </a:bodyPr>
          <a:lstStyle>
            <a:lvl1pPr marL="360363" indent="0" algn="l" defTabSz="121843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80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init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001080"/>
                </a:solidFill>
                <a:effectLst/>
              </a:rPr>
              <a:t>el</a:t>
            </a:r>
            <a:r>
              <a:rPr lang="en-US" sz="280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001080"/>
                </a:solidFill>
                <a:effectLst/>
              </a:rPr>
              <a:t>el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A31515"/>
                </a:solidFill>
                <a:effectLst/>
              </a:rPr>
              <a:t>"click"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>
                <a:solidFill>
                  <a:srgbClr val="001080"/>
                </a:solidFill>
                <a:effectLst/>
              </a:rPr>
              <a:t>handler</a:t>
            </a:r>
            <a:r>
              <a:rPr lang="en-US" sz="28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3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37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5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2"/>
            <a:ext cx="4780598" cy="4837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4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Callback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Event 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Event Types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Event Object Properties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Handling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0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780598" cy="4837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2"/>
            <a:ext cx="4892256" cy="4837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80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37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32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708400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57601" y="1539000"/>
            <a:ext cx="3708400" cy="1492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5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708400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57601" y="3024000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496911" y="122400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6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708400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57601" y="2854900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2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515325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98814" y="2920404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708400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52450" y="2847061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4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-front-end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656354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12102" y="2847061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38356" y="1195931"/>
            <a:ext cx="3708400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31578" y="2844000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94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38356" y="1195931"/>
            <a:ext cx="3708400" cy="4708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847062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656354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923643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7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515325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847062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2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708400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57601" y="2919234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3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12766" y="1195931"/>
            <a:ext cx="3688234" cy="4837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923643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61059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923643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05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610598" cy="4957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3024000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9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3515325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61063" y="2939782"/>
            <a:ext cx="3708400" cy="1508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51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516000" y="4811770"/>
            <a:ext cx="10961783" cy="768084"/>
          </a:xfrm>
        </p:spPr>
        <p:txBody>
          <a:bodyPr/>
          <a:lstStyle/>
          <a:p>
            <a:r>
              <a:rPr lang="en-US" dirty="0"/>
              <a:t>Callback</a:t>
            </a:r>
          </a:p>
        </p:txBody>
      </p:sp>
      <p:pic>
        <p:nvPicPr>
          <p:cNvPr id="1026" name="Picture 2" descr="Image result for callback js">
            <a:extLst>
              <a:ext uri="{FF2B5EF4-FFF2-40B4-BE49-F238E27FC236}">
                <a16:creationId xmlns:a16="http://schemas.microsoft.com/office/drawing/2014/main" id="{1C3C6672-6150-4F1D-843E-0D198291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54" y="864000"/>
            <a:ext cx="6860891" cy="3644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338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</a:t>
            </a:r>
            <a:br>
              <a:rPr lang="en-US" dirty="0"/>
            </a:br>
            <a:r>
              <a:rPr lang="en-US" dirty="0"/>
              <a:t>event that occurred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2800" b="1" dirty="0" err="1">
                <a:latin typeface="Consolas" panose="020B0609020204030204" pitchFamily="49" charset="0"/>
              </a:rPr>
              <a:t>isTrusted</a:t>
            </a:r>
            <a:endParaRPr lang="en-US" sz="2800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dirty="0" err="1">
                <a:latin typeface="Consolas" panose="020B0609020204030204" pitchFamily="49" charset="0"/>
              </a:rPr>
              <a:t>clientX</a:t>
            </a:r>
            <a:r>
              <a:rPr lang="en-US" sz="2800" b="1" dirty="0">
                <a:latin typeface="Consolas" panose="020B0609020204030204" pitchFamily="49" charset="0"/>
              </a:rPr>
              <a:t>/Y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2800" b="1" dirty="0" err="1">
                <a:latin typeface="Consolas" panose="020B0609020204030204" pitchFamily="49" charset="0"/>
              </a:rPr>
              <a:t>preventDefault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800" b="1" dirty="0" err="1">
                <a:latin typeface="Consolas" panose="020B0609020204030204" pitchFamily="49" charset="0"/>
              </a:rPr>
              <a:t>stopPropagation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 Properties and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Take</a:t>
            </a:r>
            <a:r>
              <a:rPr lang="en-US" sz="3200" b="1" dirty="0"/>
              <a:t> </a:t>
            </a:r>
            <a:r>
              <a:rPr lang="en-US" sz="3200" dirty="0"/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e-mail</a:t>
            </a:r>
            <a:r>
              <a:rPr lang="en-US" sz="3200" dirty="0"/>
              <a:t> from an </a:t>
            </a:r>
            <a:r>
              <a:rPr lang="en-US" sz="3200" b="1" dirty="0">
                <a:solidFill>
                  <a:schemeClr val="bg1"/>
                </a:solidFill>
              </a:rPr>
              <a:t>input field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en-US" sz="3200" dirty="0"/>
              <a:t> the matching row from a table.</a:t>
            </a:r>
          </a:p>
          <a:p>
            <a:pPr lvl="1"/>
            <a:r>
              <a:rPr lang="en-US" sz="3000" dirty="0"/>
              <a:t>If there is no match - </a:t>
            </a:r>
            <a:r>
              <a:rPr lang="en-US" sz="3000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 found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should be displayed in</a:t>
            </a:r>
            <a:br>
              <a:rPr lang="en-US" sz="3000" dirty="0"/>
            </a:br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sz="3000" dirty="0"/>
              <a:t> with ID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"results"</a:t>
            </a:r>
            <a:r>
              <a:rPr lang="en-US" sz="30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1" y="3195122"/>
            <a:ext cx="5833470" cy="35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36000" y="1314000"/>
            <a:ext cx="10800000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deleteByEmail</a:t>
            </a:r>
            <a:r>
              <a:rPr lang="en-US" sz="180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</a:t>
            </a:r>
            <a:r>
              <a:rPr lang="en-US" sz="1800" dirty="0">
                <a:solidFill>
                  <a:srgbClr val="0000FF"/>
                </a:solidFill>
                <a:effectLst/>
              </a:rPr>
              <a:t>let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emailsList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querySelectorAll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</a:rPr>
              <a:t>"#customers tr </a:t>
            </a:r>
            <a:r>
              <a:rPr lang="en-US" sz="1800" dirty="0" err="1">
                <a:solidFill>
                  <a:srgbClr val="A31515"/>
                </a:solidFill>
                <a:effectLst/>
              </a:rPr>
              <a:t>td:last-child</a:t>
            </a:r>
            <a:r>
              <a:rPr lang="en-US" sz="1800" dirty="0">
                <a:solidFill>
                  <a:srgbClr val="A31515"/>
                </a:solidFill>
                <a:effectLst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</a:t>
            </a:r>
            <a:r>
              <a:rPr lang="en-US" sz="1800" dirty="0">
                <a:solidFill>
                  <a:srgbClr val="0000FF"/>
                </a:solidFill>
                <a:effectLst/>
              </a:rPr>
              <a:t>let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>
                <a:solidFill>
                  <a:srgbClr val="001080"/>
                </a:solidFill>
                <a:effectLst/>
              </a:rPr>
              <a:t>email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querySelector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</a:rPr>
              <a:t>"input[type=text]"</a:t>
            </a:r>
            <a:r>
              <a:rPr lang="en-US" sz="1800" dirty="0">
                <a:solidFill>
                  <a:srgbClr val="000000"/>
                </a:solidFill>
                <a:effectLst/>
              </a:rPr>
              <a:t>).</a:t>
            </a:r>
            <a:r>
              <a:rPr lang="en-US" sz="18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</a:t>
            </a:r>
            <a:r>
              <a:rPr lang="en-US" sz="1800" dirty="0">
                <a:solidFill>
                  <a:srgbClr val="0000FF"/>
                </a:solidFill>
                <a:effectLst/>
              </a:rPr>
              <a:t>let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errMsg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</a:rPr>
              <a:t>"result"</a:t>
            </a:r>
            <a:r>
              <a:rPr lang="en-US" sz="1800" dirty="0">
                <a:solidFill>
                  <a:srgbClr val="000000"/>
                </a:solidFill>
                <a:effectLst/>
              </a:rPr>
              <a:t>);</a:t>
            </a:r>
          </a:p>
          <a:p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>
                <a:solidFill>
                  <a:srgbClr val="000000"/>
                </a:solidFill>
                <a:effectLst/>
              </a:rPr>
              <a:t>  [...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emailsList</a:t>
            </a:r>
            <a:r>
              <a:rPr lang="en-US" sz="1800" dirty="0">
                <a:solidFill>
                  <a:srgbClr val="000000"/>
                </a:solidFill>
                <a:effectLst/>
              </a:rPr>
              <a:t>].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forEach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</a:rPr>
              <a:t>let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currentEmail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element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</a:rPr>
              <a:t>let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currentEmailContaier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element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parentNode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sz="1800" dirty="0">
                <a:solidFill>
                  <a:srgbClr val="000000"/>
                </a:solidFill>
                <a:effectLst/>
              </a:rPr>
            </a:br>
            <a:r>
              <a:rPr lang="en-US" sz="18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dirty="0">
                <a:solidFill>
                  <a:srgbClr val="AF00DB"/>
                </a:solidFill>
                <a:effectLst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</a:rPr>
              <a:t> (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currentEmail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=== </a:t>
            </a:r>
            <a:r>
              <a:rPr lang="en-US" sz="1800" dirty="0">
                <a:solidFill>
                  <a:srgbClr val="001080"/>
                </a:solidFill>
                <a:effectLst/>
              </a:rPr>
              <a:t>email</a:t>
            </a:r>
            <a:r>
              <a:rPr lang="en-US" sz="18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currentEmailContaier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180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errMsg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>
                <a:solidFill>
                  <a:srgbClr val="A31515"/>
                </a:solidFill>
                <a:effectLst/>
              </a:rPr>
              <a:t>"Deleted."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18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});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errMsg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18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1800" dirty="0">
                <a:solidFill>
                  <a:srgbClr val="A31515"/>
                </a:solidFill>
                <a:effectLst/>
              </a:rPr>
              <a:t>"Not found."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0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Handling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Event registration is done by providing a </a:t>
            </a:r>
            <a:r>
              <a:rPr lang="en-US" sz="3000" b="1" dirty="0">
                <a:solidFill>
                  <a:schemeClr val="bg1"/>
                </a:solidFill>
              </a:rPr>
              <a:t>callback function</a:t>
            </a:r>
          </a:p>
          <a:p>
            <a:r>
              <a:rPr lang="en-US" sz="3000" dirty="0"/>
              <a:t>Three ways to register for an event:</a:t>
            </a:r>
          </a:p>
          <a:p>
            <a:pPr lvl="1"/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8219" y="4374000"/>
            <a:ext cx="730727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795E26"/>
                </a:solidFill>
                <a:effectLst/>
              </a:rPr>
              <a:t>handler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) {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dirty="0">
                <a:solidFill>
                  <a:srgbClr val="001080"/>
                </a:solidFill>
                <a:effectLst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01080"/>
                </a:solidFill>
                <a:effectLst/>
              </a:rPr>
              <a:t>html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reference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configuration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78B6-6A1F-4270-9CC7-36026C91C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function passed into another function as an argument</a:t>
            </a:r>
          </a:p>
          <a:p>
            <a:pPr lvl="1"/>
            <a:r>
              <a:rPr lang="en-GB" dirty="0"/>
              <a:t>Invoked inside the outer function to complete some kind of routine or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32E00-4FE7-4483-8B56-A4B4B8C0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callback?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925103-9A9F-4C74-98B9-53DDF02209AC}"/>
              </a:ext>
            </a:extLst>
          </p:cNvPr>
          <p:cNvSpPr txBox="1">
            <a:spLocks/>
          </p:cNvSpPr>
          <p:nvPr/>
        </p:nvSpPr>
        <p:spPr>
          <a:xfrm>
            <a:off x="2766000" y="3654000"/>
            <a:ext cx="7920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0000FF"/>
                </a:solidFill>
                <a:effectLst/>
              </a:rPr>
              <a:t>let</a:t>
            </a:r>
            <a:r>
              <a:rPr lang="en-GB" sz="2400" dirty="0">
                <a:solidFill>
                  <a:srgbClr val="000000"/>
                </a:solidFill>
                <a:effectLst/>
              </a:rPr>
              <a:t> </a:t>
            </a:r>
            <a:r>
              <a:rPr lang="en-GB" sz="2400" dirty="0">
                <a:solidFill>
                  <a:srgbClr val="795E26"/>
                </a:solidFill>
                <a:effectLst/>
              </a:rPr>
              <a:t>add</a:t>
            </a:r>
            <a:r>
              <a:rPr lang="en-GB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GB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dirty="0">
                <a:solidFill>
                  <a:srgbClr val="001080"/>
                </a:solidFill>
                <a:effectLst/>
              </a:rPr>
              <a:t>a</a:t>
            </a:r>
            <a:r>
              <a:rPr lang="en-GB" sz="2400" dirty="0">
                <a:solidFill>
                  <a:srgbClr val="000000"/>
                </a:solidFill>
                <a:effectLst/>
              </a:rPr>
              <a:t>, </a:t>
            </a:r>
            <a:r>
              <a:rPr lang="en-GB" sz="2400" dirty="0">
                <a:solidFill>
                  <a:srgbClr val="001080"/>
                </a:solidFill>
                <a:effectLst/>
              </a:rPr>
              <a:t>b</a:t>
            </a:r>
            <a:r>
              <a:rPr lang="en-GB" sz="24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</a:t>
            </a:r>
            <a:r>
              <a:rPr lang="en-GB" sz="2400" dirty="0">
                <a:solidFill>
                  <a:srgbClr val="AF00DB"/>
                </a:solidFill>
                <a:effectLst/>
              </a:rPr>
              <a:t>return</a:t>
            </a:r>
            <a:r>
              <a:rPr lang="en-GB" sz="2400" dirty="0">
                <a:solidFill>
                  <a:srgbClr val="000000"/>
                </a:solidFill>
                <a:effectLst/>
              </a:rPr>
              <a:t> </a:t>
            </a:r>
            <a:r>
              <a:rPr lang="en-GB" sz="2400" dirty="0">
                <a:solidFill>
                  <a:srgbClr val="001080"/>
                </a:solidFill>
                <a:effectLst/>
              </a:rPr>
              <a:t>a</a:t>
            </a:r>
            <a:r>
              <a:rPr lang="en-GB" sz="2400" dirty="0">
                <a:solidFill>
                  <a:srgbClr val="000000"/>
                </a:solidFill>
                <a:effectLst/>
              </a:rPr>
              <a:t> + </a:t>
            </a:r>
            <a:r>
              <a:rPr lang="en-GB" sz="2400" dirty="0">
                <a:solidFill>
                  <a:srgbClr val="001080"/>
                </a:solidFill>
                <a:effectLst/>
              </a:rPr>
              <a:t>b</a:t>
            </a:r>
            <a:r>
              <a:rPr lang="en-GB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};</a:t>
            </a:r>
            <a:endParaRPr lang="en-GB" sz="2400" dirty="0">
              <a:solidFill>
                <a:srgbClr val="0000FF"/>
              </a:solidFill>
              <a:effectLst/>
            </a:endParaRPr>
          </a:p>
          <a:p>
            <a:r>
              <a:rPr lang="en-GB" sz="2400" dirty="0">
                <a:solidFill>
                  <a:srgbClr val="0000FF"/>
                </a:solidFill>
                <a:effectLst/>
              </a:rPr>
              <a:t>let</a:t>
            </a:r>
            <a:r>
              <a:rPr lang="en-GB" sz="2400" dirty="0">
                <a:solidFill>
                  <a:srgbClr val="000000"/>
                </a:solidFill>
                <a:effectLst/>
              </a:rPr>
              <a:t> </a:t>
            </a:r>
            <a:r>
              <a:rPr lang="en-GB" sz="2400" dirty="0">
                <a:solidFill>
                  <a:srgbClr val="795E26"/>
                </a:solidFill>
                <a:effectLst/>
              </a:rPr>
              <a:t>calc</a:t>
            </a:r>
            <a:r>
              <a:rPr lang="en-GB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GB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dirty="0">
                <a:solidFill>
                  <a:srgbClr val="001080"/>
                </a:solidFill>
                <a:effectLst/>
              </a:rPr>
              <a:t>num1</a:t>
            </a:r>
            <a:r>
              <a:rPr lang="en-GB" sz="2400" dirty="0">
                <a:solidFill>
                  <a:srgbClr val="000000"/>
                </a:solidFill>
                <a:effectLst/>
              </a:rPr>
              <a:t>, </a:t>
            </a:r>
            <a:r>
              <a:rPr lang="en-GB" sz="2400" dirty="0">
                <a:solidFill>
                  <a:srgbClr val="001080"/>
                </a:solidFill>
                <a:effectLst/>
              </a:rPr>
              <a:t>num2</a:t>
            </a:r>
            <a:r>
              <a:rPr lang="en-GB" sz="2400" dirty="0">
                <a:solidFill>
                  <a:srgbClr val="000000"/>
                </a:solidFill>
                <a:effectLst/>
              </a:rPr>
              <a:t>, </a:t>
            </a:r>
            <a:r>
              <a:rPr lang="en-GB" sz="2400" dirty="0" err="1">
                <a:solidFill>
                  <a:srgbClr val="001080"/>
                </a:solidFill>
                <a:effectLst/>
              </a:rPr>
              <a:t>callback</a:t>
            </a:r>
            <a:r>
              <a:rPr lang="en-GB" sz="24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</a:t>
            </a:r>
            <a:r>
              <a:rPr lang="en-GB" sz="2400" dirty="0">
                <a:solidFill>
                  <a:srgbClr val="AF00DB"/>
                </a:solidFill>
                <a:effectLst/>
              </a:rPr>
              <a:t>return</a:t>
            </a:r>
            <a:r>
              <a:rPr lang="en-GB" sz="2400" dirty="0">
                <a:solidFill>
                  <a:srgbClr val="000000"/>
                </a:solidFill>
                <a:effectLst/>
              </a:rPr>
              <a:t> </a:t>
            </a:r>
            <a:r>
              <a:rPr lang="en-GB" sz="2400" dirty="0" err="1">
                <a:solidFill>
                  <a:srgbClr val="795E26"/>
                </a:solidFill>
                <a:effectLst/>
              </a:rPr>
              <a:t>callback</a:t>
            </a:r>
            <a:r>
              <a:rPr lang="en-GB" sz="2400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dirty="0">
                <a:solidFill>
                  <a:srgbClr val="001080"/>
                </a:solidFill>
                <a:effectLst/>
              </a:rPr>
              <a:t>num1</a:t>
            </a:r>
            <a:r>
              <a:rPr lang="en-GB" sz="2400" dirty="0">
                <a:solidFill>
                  <a:srgbClr val="000000"/>
                </a:solidFill>
                <a:effectLst/>
              </a:rPr>
              <a:t>, </a:t>
            </a:r>
            <a:r>
              <a:rPr lang="en-GB" sz="2400" dirty="0">
                <a:solidFill>
                  <a:srgbClr val="001080"/>
                </a:solidFill>
                <a:effectLst/>
              </a:rPr>
              <a:t>num2</a:t>
            </a:r>
            <a:r>
              <a:rPr lang="en-GB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};</a:t>
            </a:r>
          </a:p>
          <a:p>
            <a:r>
              <a:rPr lang="it-IT" sz="2400" dirty="0">
                <a:solidFill>
                  <a:srgbClr val="267F99"/>
                </a:solidFill>
                <a:effectLst/>
              </a:rPr>
              <a:t>console</a:t>
            </a:r>
            <a:r>
              <a:rPr lang="it-IT" sz="2400" dirty="0">
                <a:solidFill>
                  <a:srgbClr val="000000"/>
                </a:solidFill>
                <a:effectLst/>
              </a:rPr>
              <a:t>.</a:t>
            </a:r>
            <a:r>
              <a:rPr lang="it-IT" sz="2400" dirty="0">
                <a:solidFill>
                  <a:srgbClr val="795E26"/>
                </a:solidFill>
                <a:effectLst/>
              </a:rPr>
              <a:t>log</a:t>
            </a:r>
            <a:r>
              <a:rPr lang="it-IT" sz="2400" dirty="0">
                <a:solidFill>
                  <a:srgbClr val="000000"/>
                </a:solidFill>
                <a:effectLst/>
              </a:rPr>
              <a:t>(</a:t>
            </a:r>
            <a:r>
              <a:rPr lang="it-IT" sz="2400" dirty="0">
                <a:solidFill>
                  <a:srgbClr val="795E26"/>
                </a:solidFill>
                <a:effectLst/>
              </a:rPr>
              <a:t>calc</a:t>
            </a:r>
            <a:r>
              <a:rPr lang="it-IT" sz="2400" dirty="0">
                <a:solidFill>
                  <a:srgbClr val="000000"/>
                </a:solidFill>
                <a:effectLst/>
              </a:rPr>
              <a:t>(</a:t>
            </a:r>
            <a:r>
              <a:rPr lang="it-IT" sz="2400" dirty="0">
                <a:solidFill>
                  <a:srgbClr val="09885A"/>
                </a:solidFill>
                <a:effectLst/>
              </a:rPr>
              <a:t>1</a:t>
            </a:r>
            <a:r>
              <a:rPr lang="it-IT" sz="2400" dirty="0">
                <a:solidFill>
                  <a:srgbClr val="000000"/>
                </a:solidFill>
                <a:effectLst/>
              </a:rPr>
              <a:t>, </a:t>
            </a:r>
            <a:r>
              <a:rPr lang="it-IT" sz="2400" dirty="0">
                <a:solidFill>
                  <a:srgbClr val="09885A"/>
                </a:solidFill>
                <a:effectLst/>
              </a:rPr>
              <a:t>2</a:t>
            </a:r>
            <a:r>
              <a:rPr lang="it-IT" sz="2400" dirty="0">
                <a:solidFill>
                  <a:srgbClr val="000000"/>
                </a:solidFill>
                <a:effectLst/>
              </a:rPr>
              <a:t>, </a:t>
            </a:r>
            <a:r>
              <a:rPr lang="it-IT" sz="2400" dirty="0">
                <a:solidFill>
                  <a:srgbClr val="001080"/>
                </a:solidFill>
                <a:effectLst/>
              </a:rPr>
              <a:t>add</a:t>
            </a:r>
            <a:r>
              <a:rPr lang="it-IT" sz="2400" dirty="0">
                <a:solidFill>
                  <a:srgbClr val="000000"/>
                </a:solidFill>
                <a:effectLst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8064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passed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action.</a:t>
            </a:r>
            <a:endParaRPr lang="en-US" sz="3000" dirty="0"/>
          </a:p>
          <a:p>
            <a:pPr lvl="1"/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946000" y="4014000"/>
            <a:ext cx="730727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795E26"/>
                </a:solidFill>
                <a:effectLst/>
              </a:rPr>
              <a:t>handler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) {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dirty="0">
                <a:solidFill>
                  <a:srgbClr val="001080"/>
                </a:solidFill>
                <a:effectLst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01080"/>
                </a:solidFill>
                <a:effectLst/>
              </a:rPr>
              <a:t>html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reference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001080"/>
                </a:solidFill>
                <a:effectLst/>
              </a:rPr>
              <a:t>configuration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2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addEventListener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471625" y="1908603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1080"/>
                </a:solidFill>
                <a:effectLst/>
              </a:rPr>
              <a:t>htmlRef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 '</a:t>
            </a:r>
            <a:r>
              <a:rPr lang="en-US" sz="2400" dirty="0">
                <a:solidFill>
                  <a:srgbClr val="001080"/>
                </a:solidFill>
                <a:effectLst/>
              </a:rPr>
              <a:t>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' , </a:t>
            </a:r>
            <a:r>
              <a:rPr lang="en-US" sz="2400" dirty="0">
                <a:solidFill>
                  <a:srgbClr val="001080"/>
                </a:solidFill>
                <a:effectLst/>
              </a:rPr>
              <a:t>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, </a:t>
            </a:r>
            <a:r>
              <a:rPr lang="en-US" sz="2400" dirty="0">
                <a:solidFill>
                  <a:srgbClr val="0000FF"/>
                </a:solidFill>
                <a:effectLst/>
              </a:rPr>
              <a:t>false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);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471625" y="3264060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1080"/>
                </a:solidFill>
                <a:effectLst/>
              </a:rPr>
              <a:t>htmlRef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removeEventListener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'click'</a:t>
            </a:r>
            <a:r>
              <a:rPr lang="en-US" sz="2400" dirty="0">
                <a:solidFill>
                  <a:srgbClr val="000000"/>
                </a:solidFill>
                <a:effectLst/>
              </a:rPr>
              <a:t> , </a:t>
            </a:r>
            <a:r>
              <a:rPr lang="en-US" sz="2400" dirty="0">
                <a:solidFill>
                  <a:srgbClr val="001080"/>
                </a:solidFill>
                <a:effectLst/>
              </a:rPr>
              <a:t>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8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'button'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)[</a:t>
            </a:r>
            <a:r>
              <a:rPr lang="en-US" sz="220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dirty="0">
                <a:solidFill>
                  <a:srgbClr val="000000"/>
                </a:solidFill>
                <a:effectLst/>
              </a:rPr>
              <a:t>];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'click'</a:t>
            </a:r>
            <a:r>
              <a:rPr lang="en-US" sz="2200" dirty="0">
                <a:solidFill>
                  <a:srgbClr val="000000"/>
                </a:solidFill>
                <a:effectLst/>
              </a:rPr>
              <a:t>,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clickMe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  <a:p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clickMe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e</a:t>
            </a:r>
            <a:r>
              <a:rPr lang="en-US" sz="22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  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1080"/>
                </a:solidFill>
                <a:effectLst/>
              </a:rPr>
              <a:t>target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</a:t>
            </a:r>
            <a:r>
              <a:rPr lang="en-US" sz="2200" dirty="0">
                <a:solidFill>
                  <a:srgbClr val="001080"/>
                </a:solidFill>
                <a:effectLst/>
              </a:rPr>
              <a:t>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currentTarget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targetText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</a:t>
            </a:r>
            <a:r>
              <a:rPr lang="en-US" sz="2200" dirty="0">
                <a:solidFill>
                  <a:srgbClr val="001080"/>
                </a:solidFill>
                <a:effectLst/>
              </a:rPr>
              <a:t>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1080"/>
                </a:solidFill>
                <a:effectLst/>
              </a:rPr>
              <a:t> 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(+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targetText</a:t>
            </a:r>
            <a:r>
              <a:rPr lang="en-US" sz="2200" dirty="0">
                <a:solidFill>
                  <a:srgbClr val="000000"/>
                </a:solidFill>
                <a:effectLst/>
              </a:rPr>
              <a:t>) + </a:t>
            </a:r>
            <a:r>
              <a:rPr lang="en-US" sz="2200" dirty="0">
                <a:solidFill>
                  <a:srgbClr val="09885A"/>
                </a:solidFill>
                <a:effectLst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'div'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mouseover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 (</a:t>
            </a:r>
            <a:r>
              <a:rPr lang="en-US" sz="2400" dirty="0">
                <a:solidFill>
                  <a:srgbClr val="001080"/>
                </a:solidFill>
                <a:effectLst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style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currentTarget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{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} = </a:t>
            </a:r>
            <a:r>
              <a:rPr lang="en-US" sz="2400" dirty="0">
                <a:solidFill>
                  <a:srgbClr val="001080"/>
                </a:solidFill>
                <a:effectLst/>
              </a:rPr>
              <a:t>style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===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   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'#234465'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 </a:t>
            </a:r>
            <a:r>
              <a:rPr lang="en-US" sz="240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color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'#234465'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195" y="4398598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inputField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'button'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 err="1">
                <a:solidFill>
                  <a:srgbClr val="001080"/>
                </a:solidFill>
                <a:effectLst/>
              </a:rPr>
              <a:t>inputField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 () {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 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setAttribute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'disabled'</a:t>
            </a:r>
            <a:r>
              <a:rPr lang="en-US" sz="240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'false'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});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1080"/>
                </a:solidFill>
              </a:rPr>
              <a:t>password</a:t>
            </a:r>
            <a:r>
              <a:rPr lang="en-US" sz="2400" dirty="0">
                <a:solidFill>
                  <a:srgbClr val="000000"/>
                </a:solidFill>
              </a:rPr>
              <a:t> = </a:t>
            </a:r>
            <a:r>
              <a:rPr lang="en-US" sz="2400" dirty="0" err="1">
                <a:solidFill>
                  <a:srgbClr val="267F99"/>
                </a:solidFill>
              </a:rPr>
              <a:t>document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querySelector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'input[type="password"]'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1080"/>
                </a:solidFill>
              </a:rPr>
              <a:t>button</a:t>
            </a:r>
            <a:r>
              <a:rPr lang="en-US" sz="2400" dirty="0">
                <a:solidFill>
                  <a:srgbClr val="000000"/>
                </a:solidFill>
              </a:rPr>
              <a:t> = </a:t>
            </a:r>
            <a:r>
              <a:rPr lang="en-US" sz="2400" dirty="0" err="1">
                <a:solidFill>
                  <a:srgbClr val="267F99"/>
                </a:solidFill>
              </a:rPr>
              <a:t>document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querySelector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'button'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1080"/>
                </a:solidFill>
              </a:rPr>
              <a:t>password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'focus'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 err="1">
                <a:solidFill>
                  <a:srgbClr val="001080"/>
                </a:solidFill>
              </a:rPr>
              <a:t>focusEvent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function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 err="1">
                <a:solidFill>
                  <a:srgbClr val="795E26"/>
                </a:solidFill>
              </a:rPr>
              <a:t>focusEvent</a:t>
            </a:r>
            <a:r>
              <a:rPr lang="en-US" sz="2400" dirty="0">
                <a:solidFill>
                  <a:srgbClr val="000000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1080"/>
                </a:solidFill>
              </a:rPr>
              <a:t>  </a:t>
            </a:r>
            <a:r>
              <a:rPr lang="en-US" sz="2400" dirty="0" err="1">
                <a:solidFill>
                  <a:srgbClr val="001080"/>
                </a:solidFill>
              </a:rPr>
              <a:t>event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target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style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background</a:t>
            </a:r>
            <a:r>
              <a:rPr lang="en-US" sz="2400" dirty="0">
                <a:solidFill>
                  <a:srgbClr val="000000"/>
                </a:solidFill>
              </a:rPr>
              <a:t> = </a:t>
            </a:r>
            <a:r>
              <a:rPr lang="en-US" sz="2400" dirty="0">
                <a:solidFill>
                  <a:srgbClr val="A31515"/>
                </a:solidFill>
              </a:rPr>
              <a:t>'#234465'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1080"/>
                </a:solidFill>
              </a:rPr>
              <a:t>password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'blur'</a:t>
            </a:r>
            <a:r>
              <a:rPr lang="en-US" sz="2400" dirty="0">
                <a:solidFill>
                  <a:srgbClr val="000000"/>
                </a:solidFill>
              </a:rPr>
              <a:t>, (</a:t>
            </a:r>
            <a:r>
              <a:rPr lang="en-US" sz="2400" dirty="0">
                <a:solidFill>
                  <a:srgbClr val="001080"/>
                </a:solidFill>
              </a:rPr>
              <a:t>event</a:t>
            </a:r>
            <a:r>
              <a:rPr lang="en-US" sz="2400" dirty="0">
                <a:solidFill>
                  <a:srgbClr val="000000"/>
                </a:solidFill>
              </a:rPr>
              <a:t>) </a:t>
            </a:r>
            <a:r>
              <a:rPr lang="en-US" sz="2400" dirty="0">
                <a:solidFill>
                  <a:srgbClr val="0000FF"/>
                </a:solidFill>
              </a:rPr>
              <a:t>=&gt;</a:t>
            </a:r>
            <a:r>
              <a:rPr lang="en-US" sz="240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1080"/>
                </a:solidFill>
              </a:rPr>
              <a:t>  </a:t>
            </a:r>
            <a:r>
              <a:rPr lang="en-US" sz="2400" dirty="0" err="1">
                <a:solidFill>
                  <a:srgbClr val="001080"/>
                </a:solidFill>
              </a:rPr>
              <a:t>event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target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style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001080"/>
                </a:solidFill>
              </a:rPr>
              <a:t>background</a:t>
            </a:r>
            <a:r>
              <a:rPr lang="en-US" sz="2400" dirty="0">
                <a:solidFill>
                  <a:srgbClr val="000000"/>
                </a:solidFill>
              </a:rPr>
              <a:t> = </a:t>
            </a:r>
            <a:r>
              <a:rPr lang="en-US" sz="2400" dirty="0">
                <a:solidFill>
                  <a:srgbClr val="A31515"/>
                </a:solidFill>
              </a:rPr>
              <a:t>''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001080"/>
                </a:solidFill>
              </a:rPr>
              <a:t>button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'click'</a:t>
            </a:r>
            <a:r>
              <a:rPr lang="en-US" sz="2400" dirty="0">
                <a:solidFill>
                  <a:srgbClr val="000000"/>
                </a:solidFill>
              </a:rPr>
              <a:t>, () </a:t>
            </a:r>
            <a:r>
              <a:rPr lang="en-US" sz="2400" dirty="0">
                <a:solidFill>
                  <a:srgbClr val="0000FF"/>
                </a:solidFill>
              </a:rPr>
              <a:t>=&gt;</a:t>
            </a:r>
            <a:r>
              <a:rPr lang="en-US" sz="240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1080"/>
                </a:solidFill>
              </a:rPr>
              <a:t>  </a:t>
            </a:r>
            <a:r>
              <a:rPr lang="en-US" sz="2400" dirty="0" err="1">
                <a:solidFill>
                  <a:srgbClr val="001080"/>
                </a:solidFill>
              </a:rPr>
              <a:t>password</a:t>
            </a:r>
            <a:r>
              <a:rPr lang="en-US" sz="2400" dirty="0" err="1">
                <a:solidFill>
                  <a:srgbClr val="000000"/>
                </a:solidFill>
              </a:rPr>
              <a:t>.</a:t>
            </a:r>
            <a:r>
              <a:rPr lang="en-US" sz="2400" dirty="0" err="1">
                <a:solidFill>
                  <a:srgbClr val="795E26"/>
                </a:solidFill>
              </a:rPr>
              <a:t>removeEventListener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'focus'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 err="1">
                <a:solidFill>
                  <a:srgbClr val="001080"/>
                </a:solidFill>
              </a:rPr>
              <a:t>focusEvent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});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without overwriting             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65765" y="2855024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rgbClr val="00108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"click"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>
                <a:solidFill>
                  <a:srgbClr val="001080"/>
                </a:solidFill>
              </a:rPr>
              <a:t>function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"click"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 err="1">
                <a:solidFill>
                  <a:srgbClr val="001080"/>
                </a:solidFill>
              </a:rPr>
              <a:t>myFunction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mouseover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 err="1">
                <a:solidFill>
                  <a:srgbClr val="001080"/>
                </a:solidFill>
              </a:rPr>
              <a:t>mySecondFunction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795E26"/>
                </a:solidFill>
              </a:rPr>
              <a:t>addEventListener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mouseout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srgbClr val="000000"/>
                </a:solidFill>
              </a:rPr>
              <a:t>, </a:t>
            </a:r>
            <a:r>
              <a:rPr lang="en-US" sz="2400" dirty="0" err="1">
                <a:solidFill>
                  <a:srgbClr val="001080"/>
                </a:solidFill>
              </a:rPr>
              <a:t>myThirdFunction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can start / stop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200" dirty="0"/>
              <a:t> (intervals)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Remove (cancel) existing timer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SetInterval() / ClearInterval()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intervalID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setInterval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  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"1 sec. passed"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}, </a:t>
            </a:r>
            <a:r>
              <a:rPr lang="en-US" sz="2400" dirty="0">
                <a:solidFill>
                  <a:srgbClr val="09885A"/>
                </a:solidFill>
                <a:effectLst/>
              </a:rPr>
              <a:t>1000</a:t>
            </a:r>
            <a:r>
              <a:rPr lang="en-US" sz="24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dirty="0">
                <a:solidFill>
                  <a:srgbClr val="008000"/>
                </a:solidFill>
                <a:effectLst/>
              </a:rPr>
              <a:t>// Delay = 1000 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ms</a:t>
            </a:r>
            <a:r>
              <a:rPr lang="en-US" sz="2400" dirty="0">
                <a:solidFill>
                  <a:srgbClr val="008000"/>
                </a:solidFill>
                <a:effectLst/>
              </a:rPr>
              <a:t> = 1 second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0999" y="4870200"/>
            <a:ext cx="1085299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795E26"/>
                </a:solidFill>
                <a:effectLst/>
              </a:rPr>
              <a:t>clearInterval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intervalID</a:t>
            </a:r>
            <a:r>
              <a:rPr lang="en-US" sz="24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dirty="0">
                <a:solidFill>
                  <a:srgbClr val="008000"/>
                </a:solidFill>
                <a:effectLst/>
              </a:rPr>
              <a:t>// Stop the timer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928" y="3099043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Notification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Displays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string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inside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with id "</a:t>
            </a:r>
            <a:r>
              <a:rPr lang="en-US" b="1" dirty="0">
                <a:solidFill>
                  <a:schemeClr val="bg1"/>
                </a:solidFill>
              </a:rPr>
              <a:t>notification</a:t>
            </a:r>
            <a:r>
              <a:rPr lang="en-US" dirty="0"/>
              <a:t>" for 2 seconds.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189347"/>
            <a:ext cx="8419955" cy="44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Notification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674000"/>
            <a:ext cx="1080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795E26"/>
                </a:solidFill>
                <a:effectLst/>
              </a:rPr>
              <a:t>notify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message</a:t>
            </a:r>
            <a:r>
              <a:rPr lang="en-US" sz="22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rgbClr val="0000FF"/>
                </a:solidFill>
                <a:effectLst/>
              </a:rPr>
              <a:t>  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1080"/>
                </a:solidFill>
                <a:effectLst/>
              </a:rPr>
              <a:t>notification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'notification'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notification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>
                <a:solidFill>
                  <a:srgbClr val="001080"/>
                </a:solidFill>
                <a:effectLst/>
              </a:rPr>
              <a:t>message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notification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style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display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>
                <a:solidFill>
                  <a:srgbClr val="A31515"/>
                </a:solidFill>
                <a:effectLst/>
              </a:rPr>
              <a:t>'block'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setTimeout</a:t>
            </a:r>
            <a:r>
              <a:rPr lang="en-US" sz="2200" dirty="0">
                <a:solidFill>
                  <a:srgbClr val="000000"/>
                </a:solidFill>
                <a:effectLst/>
              </a:rPr>
              <a:t>(() </a:t>
            </a:r>
            <a:r>
              <a:rPr lang="en-US" sz="22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200" dirty="0">
                <a:solidFill>
                  <a:srgbClr val="000000"/>
                </a:solidFill>
                <a:effectLst/>
              </a:rPr>
              <a:t> {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notification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style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display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>
                <a:solidFill>
                  <a:srgbClr val="A31515"/>
                </a:solidFill>
                <a:effectLst/>
              </a:rPr>
              <a:t>'none'</a:t>
            </a:r>
            <a:r>
              <a:rPr lang="en-US" sz="2200" dirty="0">
                <a:solidFill>
                  <a:srgbClr val="000000"/>
                </a:solidFill>
                <a:effectLst/>
              </a:rPr>
              <a:t>},</a:t>
            </a:r>
            <a:r>
              <a:rPr lang="en-US" sz="2200" dirty="0">
                <a:solidFill>
                  <a:srgbClr val="09885A"/>
                </a:solidFill>
                <a:effectLst/>
              </a:rPr>
              <a:t>2000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4173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  <p:sp>
        <p:nvSpPr>
          <p:cNvPr id="4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Stack Calls</a:t>
            </a:r>
          </a:p>
        </p:txBody>
      </p:sp>
    </p:spTree>
    <p:extLst>
      <p:ext uri="{BB962C8B-B14F-4D97-AF65-F5344CB8AC3E}">
        <p14:creationId xmlns:p14="http://schemas.microsoft.com/office/powerpoint/2010/main" val="5280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Highlight Active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of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that contains the </a:t>
            </a:r>
            <a:r>
              <a:rPr lang="en-US" b="1" dirty="0">
                <a:solidFill>
                  <a:schemeClr val="bg1"/>
                </a:solidFill>
              </a:rPr>
              <a:t>currently focused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input field to "</a:t>
            </a:r>
            <a:r>
              <a:rPr lang="en-US" b="1" dirty="0">
                <a:solidFill>
                  <a:schemeClr val="bg1"/>
                </a:solidFill>
              </a:rPr>
              <a:t>focused</a:t>
            </a:r>
            <a:r>
              <a:rPr lang="en-US" dirty="0"/>
              <a:t>". </a:t>
            </a:r>
          </a:p>
          <a:p>
            <a:r>
              <a:rPr lang="en-US" dirty="0"/>
              <a:t>When focus is lost (</a:t>
            </a:r>
            <a:r>
              <a:rPr lang="en-US" b="1" dirty="0">
                <a:solidFill>
                  <a:schemeClr val="bg1"/>
                </a:solidFill>
              </a:rPr>
              <a:t>blurred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from the element.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3609000"/>
            <a:ext cx="9601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Highlight Active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674000"/>
            <a:ext cx="108000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795E26"/>
                </a:solidFill>
                <a:effectLst/>
              </a:rPr>
              <a:t>focus</a:t>
            </a:r>
            <a:r>
              <a:rPr lang="en-US" sz="220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  </a:t>
            </a:r>
            <a:r>
              <a:rPr lang="en-US" sz="2200" dirty="0" err="1">
                <a:solidFill>
                  <a:srgbClr val="267F99"/>
                </a:solidFill>
                <a:effectLst/>
              </a:rPr>
              <a:t>Array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from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20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forEach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20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 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element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"focus"</a:t>
            </a:r>
            <a:r>
              <a:rPr lang="en-US" sz="2200" dirty="0">
                <a:solidFill>
                  <a:srgbClr val="000000"/>
                </a:solidFill>
                <a:effectLst/>
              </a:rPr>
              <a:t>, </a:t>
            </a:r>
            <a:r>
              <a:rPr lang="en-US" sz="2200" dirty="0">
                <a:solidFill>
                  <a:srgbClr val="001080"/>
                </a:solidFill>
                <a:effectLst/>
              </a:rPr>
              <a:t>e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20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   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parentNode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className</a:t>
            </a:r>
            <a:r>
              <a:rPr lang="en-US" sz="22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dirty="0">
                <a:solidFill>
                  <a:srgbClr val="A31515"/>
                </a:solidFill>
                <a:effectLst/>
              </a:rPr>
              <a:t>'focused'</a:t>
            </a:r>
            <a:r>
              <a:rPr lang="en-US" sz="22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  });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  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e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lement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"blur"</a:t>
            </a:r>
            <a:r>
              <a:rPr lang="en-US" sz="2200" dirty="0">
                <a:solidFill>
                  <a:srgbClr val="000000"/>
                </a:solidFill>
                <a:effectLst/>
              </a:rPr>
              <a:t>, </a:t>
            </a:r>
            <a:r>
              <a:rPr lang="en-US" sz="2200" dirty="0">
                <a:solidFill>
                  <a:srgbClr val="001080"/>
                </a:solidFill>
                <a:effectLst/>
              </a:rPr>
              <a:t>e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20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    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parentNode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A31515"/>
                </a:solidFill>
                <a:effectLst/>
              </a:rPr>
              <a:t>'focused'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   });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0000"/>
                </a:solidFill>
                <a:effectLst/>
              </a:rPr>
              <a:t>    })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0000"/>
                </a:solidFill>
                <a:effectLst/>
              </a:rPr>
              <a:t>}</a:t>
            </a:r>
          </a:p>
          <a:p>
            <a:endParaRPr lang="en-US" sz="22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7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Loop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Properties and Methods</a:t>
            </a:r>
          </a:p>
          <a:p>
            <a:pPr lvl="1"/>
            <a:r>
              <a:rPr lang="en-US" sz="3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preventDefault</a:t>
            </a:r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r>
              <a:rPr lang="bg-BG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3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r>
              <a:rPr lang="bg-BG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Handling Events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Remove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5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6766" y="1121143"/>
            <a:ext cx="10129234" cy="5546589"/>
          </a:xfrm>
        </p:spPr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Approach to I/O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8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6" y="1195931"/>
            <a:ext cx="4780595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2" y="1195931"/>
            <a:ext cx="489225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rgbClr val="000000"/>
                </a:solidFill>
                <a:effectLst/>
              </a:rPr>
            </a:br>
            <a:r>
              <a:rPr lang="en-US" sz="260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1126</Words>
  <Application>Microsoft Office PowerPoint</Application>
  <PresentationFormat>Широк екран</PresentationFormat>
  <Paragraphs>574</Paragraphs>
  <Slides>67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DOM Manipulations</vt:lpstr>
      <vt:lpstr>Table of Contents</vt:lpstr>
      <vt:lpstr>Have a Question?</vt:lpstr>
      <vt:lpstr>Callback</vt:lpstr>
      <vt:lpstr>What is callback?</vt:lpstr>
      <vt:lpstr>Event Loop</vt:lpstr>
      <vt:lpstr>JS Approach to I/O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DOM Events</vt:lpstr>
      <vt:lpstr>DOM Events</vt:lpstr>
      <vt:lpstr>Event Types in DOM API</vt:lpstr>
      <vt:lpstr>Event Object</vt:lpstr>
      <vt:lpstr>Event Object Properties and Methods</vt:lpstr>
      <vt:lpstr>Live Exercises</vt:lpstr>
      <vt:lpstr>Problem: Delete from Table</vt:lpstr>
      <vt:lpstr>Solution: Delete from Table</vt:lpstr>
      <vt:lpstr>Event Handling</vt:lpstr>
      <vt:lpstr>Event Handler</vt:lpstr>
      <vt:lpstr>Callback function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Problem: Notification</vt:lpstr>
      <vt:lpstr>Solution: Notification</vt:lpstr>
      <vt:lpstr>Problem: Highlight Active</vt:lpstr>
      <vt:lpstr>Solution: Highlight Active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JS;Front-end;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92</cp:revision>
  <dcterms:created xsi:type="dcterms:W3CDTF">2018-05-23T13:08:44Z</dcterms:created>
  <dcterms:modified xsi:type="dcterms:W3CDTF">2019-12-19T16:13:25Z</dcterms:modified>
  <cp:category>© SoftUni – https://softuni.org</cp:category>
</cp:coreProperties>
</file>