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8" r:id="rId9"/>
    <p:sldId id="304" r:id="rId10"/>
    <p:sldId id="305" r:id="rId11"/>
    <p:sldId id="270" r:id="rId12"/>
    <p:sldId id="271" r:id="rId13"/>
    <p:sldId id="272" r:id="rId14"/>
    <p:sldId id="273" r:id="rId15"/>
    <p:sldId id="274" r:id="rId16"/>
    <p:sldId id="306" r:id="rId17"/>
    <p:sldId id="307" r:id="rId18"/>
    <p:sldId id="276" r:id="rId19"/>
    <p:sldId id="282" r:id="rId20"/>
    <p:sldId id="308" r:id="rId21"/>
    <p:sldId id="299" r:id="rId22"/>
    <p:sldId id="283" r:id="rId23"/>
    <p:sldId id="310" r:id="rId24"/>
    <p:sldId id="309" r:id="rId25"/>
    <p:sldId id="311" r:id="rId26"/>
    <p:sldId id="300" r:id="rId27"/>
    <p:sldId id="301" r:id="rId28"/>
    <p:sldId id="303" r:id="rId29"/>
    <p:sldId id="284" r:id="rId30"/>
    <p:sldId id="285" r:id="rId31"/>
    <p:sldId id="286" r:id="rId32"/>
    <p:sldId id="289" r:id="rId33"/>
    <p:sldId id="290" r:id="rId34"/>
    <p:sldId id="296" r:id="rId35"/>
    <p:sldId id="292" r:id="rId36"/>
    <p:sldId id="293" r:id="rId37"/>
    <p:sldId id="298" r:id="rId38"/>
    <p:sldId id="29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EC1DFE4-557B-48EE-A721-2130809E0887}">
          <p14:sldIdLst>
            <p14:sldId id="256"/>
            <p14:sldId id="257"/>
            <p14:sldId id="258"/>
          </p14:sldIdLst>
        </p14:section>
        <p14:section name="Introduction to Bootstrap" id="{02B08593-4553-403F-8C26-C3A2B6FCE3EC}">
          <p14:sldIdLst>
            <p14:sldId id="259"/>
            <p14:sldId id="260"/>
            <p14:sldId id="262"/>
          </p14:sldIdLst>
        </p14:section>
        <p14:section name="How to Import Bootstrap" id="{1CF35C63-3EE4-4F38-BDB8-5EAE8CF6E818}">
          <p14:sldIdLst>
            <p14:sldId id="267"/>
            <p14:sldId id="268"/>
            <p14:sldId id="304"/>
            <p14:sldId id="305"/>
          </p14:sldIdLst>
        </p14:section>
        <p14:section name="Grid System" id="{29E143FA-F16C-4A9C-9C9A-FDD6CA28770B}">
          <p14:sldIdLst>
            <p14:sldId id="270"/>
            <p14:sldId id="271"/>
            <p14:sldId id="272"/>
            <p14:sldId id="273"/>
            <p14:sldId id="274"/>
            <p14:sldId id="306"/>
            <p14:sldId id="307"/>
          </p14:sldIdLst>
        </p14:section>
        <p14:section name="Themming Bootstrap" id="{0C5A6C7B-659E-4085-8F0C-71A1D90883CC}">
          <p14:sldIdLst>
            <p14:sldId id="276"/>
            <p14:sldId id="282"/>
          </p14:sldIdLst>
        </p14:section>
        <p14:section name="Bootstrap Components" id="{C7B2B0A9-B1AF-4CD7-B62E-90C13C2D330E}">
          <p14:sldIdLst>
            <p14:sldId id="308"/>
            <p14:sldId id="299"/>
            <p14:sldId id="283"/>
            <p14:sldId id="310"/>
            <p14:sldId id="309"/>
            <p14:sldId id="311"/>
            <p14:sldId id="300"/>
            <p14:sldId id="301"/>
            <p14:sldId id="303"/>
            <p14:sldId id="284"/>
            <p14:sldId id="285"/>
            <p14:sldId id="286"/>
            <p14:sldId id="289"/>
          </p14:sldIdLst>
        </p14:section>
        <p14:section name="Conclusion" id="{9D724E19-7387-4EE7-81C2-AB836FF4E51B}">
          <p14:sldIdLst>
            <p14:sldId id="290"/>
            <p14:sldId id="296"/>
            <p14:sldId id="292"/>
            <p14:sldId id="293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9962" autoAdjust="0"/>
  </p:normalViewPr>
  <p:slideViewPr>
    <p:cSldViewPr showGuides="1">
      <p:cViewPr varScale="1">
        <p:scale>
          <a:sx n="77" d="100"/>
          <a:sy n="77" d="100"/>
        </p:scale>
        <p:origin x="88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7468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30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30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30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302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5847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4963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layout/gri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ackerthemes.com/bootstrap-cheatsheet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1.png"/><Relationship Id="rId22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8.jpe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1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tstrapcdn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0969544" cy="882654"/>
          </a:xfrm>
        </p:spPr>
        <p:txBody>
          <a:bodyPr>
            <a:normAutofit/>
          </a:bodyPr>
          <a:lstStyle/>
          <a:p>
            <a:r>
              <a:rPr lang="en-US" dirty="0"/>
              <a:t>The most popular front-end component library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184744"/>
            <a:ext cx="1982622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026" name="Picture 2" descr="Image result for боотстрап">
            <a:extLst>
              <a:ext uri="{FF2B5EF4-FFF2-40B4-BE49-F238E27FC236}">
                <a16:creationId xmlns:a16="http://schemas.microsoft.com/office/drawing/2014/main" id="{7BB55026-0A46-466B-A23D-DAAB5422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0" y="2529000"/>
            <a:ext cx="2856000" cy="239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Resources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Compiled and minified </a:t>
            </a: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JavaScript</a:t>
            </a:r>
            <a:r>
              <a:rPr lang="en-US" sz="3600" dirty="0"/>
              <a:t>. No docs or original source files are included.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42712" y="2645594"/>
            <a:ext cx="9212787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800000"/>
                </a:solidFill>
                <a:effectLst/>
              </a:rPr>
              <a:t>&lt;link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 err="1">
                <a:solidFill>
                  <a:srgbClr val="FF0000"/>
                </a:solidFill>
                <a:effectLst/>
              </a:rPr>
              <a:t>rel</a:t>
            </a:r>
            <a:r>
              <a:rPr lang="en-US" dirty="0">
                <a:solidFill>
                  <a:srgbClr val="000000"/>
                </a:solidFill>
                <a:effectLst/>
              </a:rPr>
              <a:t>=</a:t>
            </a:r>
            <a:r>
              <a:rPr lang="en-US" dirty="0">
                <a:solidFill>
                  <a:srgbClr val="0000FF"/>
                </a:solidFill>
                <a:effectLst/>
              </a:rPr>
              <a:t>"stylesheet"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 err="1">
                <a:solidFill>
                  <a:srgbClr val="FF0000"/>
                </a:solidFill>
                <a:effectLst/>
              </a:rPr>
              <a:t>href</a:t>
            </a:r>
            <a:r>
              <a:rPr lang="en-US" dirty="0">
                <a:solidFill>
                  <a:srgbClr val="000000"/>
                </a:solidFill>
                <a:effectLst/>
              </a:rPr>
              <a:t>=</a:t>
            </a:r>
            <a:r>
              <a:rPr lang="en-US" dirty="0">
                <a:solidFill>
                  <a:srgbClr val="0000FF"/>
                </a:solidFill>
                <a:effectLst/>
              </a:rPr>
              <a:t>"../bootstrap/</a:t>
            </a:r>
            <a:r>
              <a:rPr lang="en-US" dirty="0" err="1">
                <a:solidFill>
                  <a:srgbClr val="0000FF"/>
                </a:solidFill>
                <a:effectLst/>
              </a:rPr>
              <a:t>css</a:t>
            </a:r>
            <a:r>
              <a:rPr lang="en-US" dirty="0">
                <a:solidFill>
                  <a:srgbClr val="0000FF"/>
                </a:solidFill>
                <a:effectLst/>
              </a:rPr>
              <a:t>/bootstrap.min.css"</a:t>
            </a:r>
            <a:r>
              <a:rPr lang="en-US" dirty="0">
                <a:solidFill>
                  <a:srgbClr val="800000"/>
                </a:solidFill>
                <a:effectLst/>
              </a:rPr>
              <a:t>/&gt;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49537" y="3914094"/>
            <a:ext cx="7711964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800000"/>
                </a:solidFill>
                <a:effectLst/>
              </a:rPr>
              <a:t>&lt;script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 err="1">
                <a:solidFill>
                  <a:srgbClr val="FF0000"/>
                </a:solidFill>
                <a:effectLst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</a:rPr>
              <a:t>=</a:t>
            </a:r>
            <a:r>
              <a:rPr lang="en-US" dirty="0">
                <a:solidFill>
                  <a:srgbClr val="0000FF"/>
                </a:solidFill>
                <a:effectLst/>
              </a:rPr>
              <a:t>"../</a:t>
            </a:r>
            <a:r>
              <a:rPr lang="en-US" dirty="0" err="1">
                <a:solidFill>
                  <a:srgbClr val="0000FF"/>
                </a:solidFill>
                <a:effectLst/>
              </a:rPr>
              <a:t>jquery</a:t>
            </a:r>
            <a:r>
              <a:rPr lang="en-US" dirty="0">
                <a:solidFill>
                  <a:srgbClr val="0000FF"/>
                </a:solidFill>
                <a:effectLst/>
              </a:rPr>
              <a:t>/jquery.3.4.1.min.js"</a:t>
            </a:r>
            <a:r>
              <a:rPr lang="en-US" dirty="0">
                <a:solidFill>
                  <a:srgbClr val="800000"/>
                </a:solidFill>
                <a:effectLst/>
              </a:rPr>
              <a:t>&gt;&lt;/script&gt;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53897" y="5061423"/>
            <a:ext cx="7707604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800000"/>
                </a:solidFill>
                <a:effectLst/>
              </a:rPr>
              <a:t>&lt;script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 err="1">
                <a:solidFill>
                  <a:srgbClr val="FF0000"/>
                </a:solidFill>
                <a:effectLst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</a:rPr>
              <a:t>=</a:t>
            </a:r>
            <a:r>
              <a:rPr lang="en-US" dirty="0">
                <a:solidFill>
                  <a:srgbClr val="0000FF"/>
                </a:solidFill>
                <a:effectLst/>
              </a:rPr>
              <a:t>"../bootstrap/</a:t>
            </a:r>
            <a:r>
              <a:rPr lang="en-US" dirty="0" err="1">
                <a:solidFill>
                  <a:srgbClr val="0000FF"/>
                </a:solidFill>
                <a:effectLst/>
              </a:rPr>
              <a:t>js</a:t>
            </a:r>
            <a:r>
              <a:rPr lang="en-US" dirty="0">
                <a:solidFill>
                  <a:srgbClr val="0000FF"/>
                </a:solidFill>
                <a:effectLst/>
              </a:rPr>
              <a:t>/bootstrap.min.js"</a:t>
            </a:r>
            <a:r>
              <a:rPr lang="en-US" dirty="0">
                <a:solidFill>
                  <a:srgbClr val="800000"/>
                </a:solidFill>
                <a:effectLst/>
              </a:rPr>
              <a:t>&gt;&lt;/script&gt;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4531" r="22941"/>
          <a:stretch/>
        </p:blipFill>
        <p:spPr>
          <a:xfrm>
            <a:off x="8610303" y="3647807"/>
            <a:ext cx="3127800" cy="27426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005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Bootstrap Grid System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 Build layouts with grid - twelve column system</a:t>
            </a:r>
          </a:p>
        </p:txBody>
      </p:sp>
      <p:pic>
        <p:nvPicPr>
          <p:cNvPr id="6" name="Picture 4" descr="Image result for bootstrap grid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00" y="1809000"/>
            <a:ext cx="2820988" cy="1586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2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6282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 System Demo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000" y="1482930"/>
            <a:ext cx="862778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&lt;!-- . . . --&gt;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"container"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"row"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"col-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 m-3"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Column one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"col-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 m-3"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Column two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"col-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 m-3"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Column three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&lt;!-- . . . --&gt;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000" y="1674000"/>
            <a:ext cx="1869235" cy="18692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18505"/>
          <a:stretch/>
        </p:blipFill>
        <p:spPr>
          <a:xfrm>
            <a:off x="3126000" y="5049000"/>
            <a:ext cx="7334250" cy="130175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8591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Rows must be placed in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.container</a:t>
            </a:r>
            <a:r>
              <a:rPr lang="en-US" dirty="0"/>
              <a:t> has one fixed width for each screen size in bootstrap 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xs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lg</a:t>
            </a:r>
            <a:r>
              <a:rPr lang="en-US" dirty="0"/>
              <a:t>) 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container-fluid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expands to fill the available width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Containers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797853" y="2619510"/>
            <a:ext cx="3118300" cy="630299"/>
          </a:xfrm>
          <a:prstGeom prst="wedgeRoundRectCallout">
            <a:avLst>
              <a:gd name="adj1" fmla="val -65291"/>
              <a:gd name="adj2" fmla="val -5587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 pixel width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810220" y="4254094"/>
            <a:ext cx="1906587" cy="838199"/>
          </a:xfrm>
          <a:prstGeom prst="wedgeRoundRectCallout">
            <a:avLst>
              <a:gd name="adj1" fmla="val -33993"/>
              <a:gd name="adj2" fmla="val -8729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width: 100%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8505"/>
          <a:stretch/>
        </p:blipFill>
        <p:spPr>
          <a:xfrm>
            <a:off x="671129" y="4478732"/>
            <a:ext cx="7562850" cy="1342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54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Determines </a:t>
            </a:r>
            <a:r>
              <a:rPr lang="en-US" b="1" dirty="0">
                <a:solidFill>
                  <a:schemeClr val="bg1"/>
                </a:solidFill>
              </a:rPr>
              <a:t>how many columns </a:t>
            </a:r>
            <a:r>
              <a:rPr lang="en-US" dirty="0"/>
              <a:t>to use on </a:t>
            </a:r>
            <a:r>
              <a:rPr lang="en-US" b="1" dirty="0">
                <a:solidFill>
                  <a:schemeClr val="bg1"/>
                </a:solidFill>
              </a:rPr>
              <a:t>different screen sizes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col-xs</a:t>
            </a:r>
            <a:r>
              <a:rPr lang="en-US" b="1" dirty="0">
                <a:solidFill>
                  <a:schemeClr val="bg1"/>
                </a:solidFill>
              </a:rPr>
              <a:t>: width </a:t>
            </a:r>
            <a:r>
              <a:rPr lang="en-US" dirty="0"/>
              <a:t>less than </a:t>
            </a:r>
            <a:r>
              <a:rPr lang="en-US" b="1" dirty="0">
                <a:solidFill>
                  <a:schemeClr val="bg1"/>
                </a:solidFill>
              </a:rPr>
              <a:t>768px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col-sm</a:t>
            </a:r>
            <a:r>
              <a:rPr lang="en-US" b="1" dirty="0">
                <a:solidFill>
                  <a:schemeClr val="bg1"/>
                </a:solidFill>
              </a:rPr>
              <a:t>: width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768px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992px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.col-md</a:t>
            </a:r>
            <a:r>
              <a:rPr lang="en-US" b="1" dirty="0">
                <a:solidFill>
                  <a:schemeClr val="bg1"/>
                </a:solidFill>
              </a:rPr>
              <a:t>: width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992px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1200px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col-lg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width </a:t>
            </a:r>
            <a:r>
              <a:rPr lang="en-US" dirty="0"/>
              <a:t>over </a:t>
            </a:r>
            <a:r>
              <a:rPr lang="en-US" b="1" dirty="0">
                <a:solidFill>
                  <a:schemeClr val="bg1"/>
                </a:solidFill>
              </a:rPr>
              <a:t>1200px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Classes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1000" y="2034000"/>
            <a:ext cx="870323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"col-sm-8 col-lg-4"</a:t>
            </a:r>
            <a:r>
              <a:rPr lang="en-US" sz="22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Column one</a:t>
            </a:r>
            <a:r>
              <a:rPr lang="en-US" sz="22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"col-sm-2 col-lg-4"</a:t>
            </a:r>
            <a:r>
              <a:rPr lang="en-US" sz="22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Column two</a:t>
            </a:r>
            <a:r>
              <a:rPr lang="en-US" sz="22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"col-sm-2 col-lg-4"</a:t>
            </a:r>
            <a:r>
              <a:rPr lang="en-US" sz="22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Column three</a:t>
            </a:r>
            <a:r>
              <a:rPr lang="en-US" sz="22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0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Handful of </a:t>
            </a:r>
            <a:r>
              <a:rPr lang="en-US" b="1" dirty="0">
                <a:solidFill>
                  <a:schemeClr val="bg1"/>
                </a:solidFill>
              </a:rPr>
              <a:t>color utility classes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9626" y="2337092"/>
            <a:ext cx="786209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"text-primary"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.text-primary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"text-secondary"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.text-secondary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"text-success"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.text-success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"text-danger"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.text-danger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"text-warning"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.text-warning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"text-info"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.text-info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"text-light 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-dark"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.text-light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"text-dark"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.text-dark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"text-muted"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.text-muted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"text-white 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-dark"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.text-white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5749"/>
          <a:stretch/>
        </p:blipFill>
        <p:spPr>
          <a:xfrm>
            <a:off x="8796000" y="1674000"/>
            <a:ext cx="2532870" cy="4279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324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Easily set the 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  <a:r>
              <a:rPr lang="en-US" dirty="0"/>
              <a:t> of an element to any contextual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9626" y="2337092"/>
            <a:ext cx="815637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-primary text-white"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-primary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-secondary text-white"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-secondary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-success text-white"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-success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-danger text-white"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-danger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-warning text-dark"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-warning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-info text-white"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-info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-light text-dark"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-light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-dark text-white"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-dark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-white text-dark"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-white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70057"/>
          <a:stretch/>
        </p:blipFill>
        <p:spPr>
          <a:xfrm>
            <a:off x="9224913" y="2042404"/>
            <a:ext cx="2174672" cy="4620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78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Grid System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Create a page like the following, using</a:t>
            </a:r>
            <a:r>
              <a:rPr lang="en-US" sz="3600" b="1" dirty="0"/>
              <a:t> </a:t>
            </a:r>
            <a:r>
              <a:rPr lang="en-US" sz="3600" b="1" dirty="0">
                <a:hlinkClick r:id="rId3"/>
              </a:rPr>
              <a:t>Bootstrap Grid System</a:t>
            </a:r>
            <a:endParaRPr lang="en-US" sz="3600" b="1" dirty="0"/>
          </a:p>
          <a:p>
            <a:pPr lvl="2"/>
            <a:r>
              <a:rPr lang="en-US" dirty="0"/>
              <a:t>Use class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for every line</a:t>
            </a:r>
          </a:p>
          <a:p>
            <a:pPr lvl="2"/>
            <a:r>
              <a:rPr lang="en-US" dirty="0"/>
              <a:t>Define containers with class </a:t>
            </a:r>
            <a:r>
              <a:rPr lang="en-US" b="1" dirty="0">
                <a:solidFill>
                  <a:schemeClr val="bg1"/>
                </a:solidFill>
              </a:rPr>
              <a:t>col</a:t>
            </a:r>
            <a:r>
              <a:rPr lang="en-US" dirty="0"/>
              <a:t> inside every row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2D799-37D5-47C3-9B6A-4A1184EAADAB}"/>
              </a:ext>
            </a:extLst>
          </p:cNvPr>
          <p:cNvPicPr/>
          <p:nvPr/>
        </p:nvPicPr>
        <p:blipFill rotWithShape="1">
          <a:blip r:embed="rId4"/>
          <a:srcRect t="1324" b="5506"/>
          <a:stretch/>
        </p:blipFill>
        <p:spPr bwMode="auto">
          <a:xfrm>
            <a:off x="1191000" y="3960508"/>
            <a:ext cx="10035000" cy="235880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343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Theming Bootstrap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 Enable the built-in theme to add components</a:t>
            </a:r>
          </a:p>
        </p:txBody>
      </p:sp>
      <p:pic>
        <p:nvPicPr>
          <p:cNvPr id="11" name="Picture 2" descr="Bootswatch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00" y="1629000"/>
            <a:ext cx="2000192" cy="2000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Bootswatch</a:t>
            </a:r>
            <a:r>
              <a:rPr lang="en-US" sz="3200" dirty="0"/>
              <a:t> is a collection of </a:t>
            </a:r>
            <a:r>
              <a:rPr lang="en-US" sz="3200" b="1" dirty="0">
                <a:solidFill>
                  <a:schemeClr val="bg1"/>
                </a:solidFill>
              </a:rPr>
              <a:t>open source themes </a:t>
            </a:r>
            <a:r>
              <a:rPr lang="en-US" sz="3200" dirty="0"/>
              <a:t>for Bootstrap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sz="3400" dirty="0"/>
              <a:t>Download the </a:t>
            </a:r>
            <a:r>
              <a:rPr lang="en-US" sz="3400" b="1" dirty="0">
                <a:solidFill>
                  <a:schemeClr val="bg1"/>
                </a:solidFill>
              </a:rPr>
              <a:t>bootstrap.min.css file </a:t>
            </a:r>
          </a:p>
          <a:p>
            <a:pPr lvl="1"/>
            <a:r>
              <a:rPr lang="en-US" sz="3400" dirty="0"/>
              <a:t>Replace Bootstrap's </a:t>
            </a:r>
            <a:r>
              <a:rPr lang="en-US" sz="3400" b="1" dirty="0">
                <a:solidFill>
                  <a:schemeClr val="bg1"/>
                </a:solidFill>
              </a:rPr>
              <a:t>default stylesheet</a:t>
            </a:r>
          </a:p>
          <a:p>
            <a:pPr lvl="1"/>
            <a:r>
              <a:rPr lang="en-US" sz="3400" dirty="0"/>
              <a:t>Still include Bootstrap's </a:t>
            </a:r>
            <a:r>
              <a:rPr lang="en-US" sz="3400" b="1" dirty="0">
                <a:solidFill>
                  <a:schemeClr val="bg1"/>
                </a:solidFill>
              </a:rPr>
              <a:t>JavaScript</a:t>
            </a:r>
            <a:r>
              <a:rPr lang="en-US" sz="3400" dirty="0"/>
              <a:t> file to have functional dropdowns, modals, etc.</a:t>
            </a:r>
            <a:br>
              <a:rPr lang="en-US" sz="3400" dirty="0"/>
            </a:b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Bootswatch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Introduction to Bootstrap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How to Import Bootstrap?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Bootstrap Grid System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Styling Components</a:t>
            </a:r>
            <a:endParaRPr lang="en-US" sz="3000" dirty="0"/>
          </a:p>
          <a:p>
            <a:pPr marL="532906" lvl="1" indent="0">
              <a:lnSpc>
                <a:spcPct val="120000"/>
              </a:lnSpc>
              <a:buNone/>
            </a:pPr>
            <a:endParaRPr lang="en-US" sz="3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Bootstrap Components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Over a dozen reusable components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899000"/>
            <a:ext cx="2829234" cy="161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Indicate the current page’s location within a navigational hierarchy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Header and Breadcrumbs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62453" y="2459504"/>
            <a:ext cx="1003278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&lt;nav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aria-label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"breadcrumb"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"breadcrumb 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-light container m-5 border"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"breadcrumb-item"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"breadcrumb-item active"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aria-current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"page"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About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128D4-7068-43A1-B01E-EC7152F5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000" y="4662073"/>
            <a:ext cx="7076625" cy="150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68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 Custom </a:t>
            </a:r>
            <a:r>
              <a:rPr lang="en-US" sz="3600" b="1" dirty="0">
                <a:solidFill>
                  <a:schemeClr val="bg1"/>
                </a:solidFill>
              </a:rPr>
              <a:t>button styles </a:t>
            </a:r>
            <a:r>
              <a:rPr lang="en-US" sz="3600" dirty="0"/>
              <a:t>with support for multiple sizes, states, and more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Groups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27181" y="3888470"/>
            <a:ext cx="972584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Primary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-secondary"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Secondary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-success"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-danger"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Danger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00" y="2839140"/>
            <a:ext cx="8588865" cy="894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777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5062" y="996079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Provide contextual feedback messages for typical user actions with the handful of flexible </a:t>
            </a:r>
            <a:r>
              <a:rPr lang="en-US" sz="3200" b="1" dirty="0">
                <a:solidFill>
                  <a:schemeClr val="bg1"/>
                </a:solidFill>
              </a:rPr>
              <a:t>alert messages</a:t>
            </a:r>
          </a:p>
          <a:p>
            <a:pPr>
              <a:lnSpc>
                <a:spcPct val="12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3200" dirty="0"/>
          </a:p>
          <a:p>
            <a:pPr marL="0" indent="0">
              <a:lnSpc>
                <a:spcPct val="120000"/>
              </a:lnSpc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91000" y="2397951"/>
            <a:ext cx="976415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"container m-5"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"alert alert-primary"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role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"alert"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This is a primary alert!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"alert alert-secondary"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role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"alert"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This is a secondary alert!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"alert alert-success"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role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"alert"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This is a success alert!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FE02E-9735-480C-A548-27E8DB15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825" y="4480916"/>
            <a:ext cx="4581026" cy="20744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913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3300" dirty="0"/>
              <a:t>Require a wrapping </a:t>
            </a:r>
            <a:r>
              <a:rPr lang="en-US" sz="3300" b="1" dirty="0">
                <a:solidFill>
                  <a:schemeClr val="bg1"/>
                </a:solidFill>
              </a:rPr>
              <a:t>.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navbar</a:t>
            </a:r>
            <a:endParaRPr lang="bg-BG" sz="33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Responsive</a:t>
            </a:r>
            <a:r>
              <a:rPr lang="en-US" sz="3300" dirty="0"/>
              <a:t> by default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3300" dirty="0"/>
              <a:t>Come with built-in support for a handful of </a:t>
            </a:r>
            <a:r>
              <a:rPr lang="en-US" sz="3300" b="1" dirty="0">
                <a:solidFill>
                  <a:schemeClr val="bg1"/>
                </a:solidFill>
              </a:rPr>
              <a:t>sub-components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.navbar-brand</a:t>
            </a:r>
            <a:r>
              <a:rPr lang="en-US" sz="3600" dirty="0"/>
              <a:t> </a:t>
            </a:r>
            <a:r>
              <a:rPr lang="en-US" sz="3300" dirty="0"/>
              <a:t>for your company, product, or project name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.navbar-nav</a:t>
            </a:r>
            <a:r>
              <a:rPr lang="en-US" sz="3600" dirty="0"/>
              <a:t> </a:t>
            </a:r>
            <a:r>
              <a:rPr lang="en-US" sz="3300" dirty="0"/>
              <a:t>for a full-height and lightweight navigation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.nav-item</a:t>
            </a:r>
            <a:r>
              <a:rPr lang="en-US" sz="3600" dirty="0"/>
              <a:t> </a:t>
            </a:r>
            <a:r>
              <a:rPr lang="en-US" sz="3300" dirty="0"/>
              <a:t>for every item in navigation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sz="3600" dirty="0"/>
          </a:p>
          <a:p>
            <a:pPr marL="0" indent="0">
              <a:lnSpc>
                <a:spcPct val="120000"/>
              </a:lnSpc>
              <a:buNone/>
            </a:pP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</a:t>
            </a:r>
            <a:r>
              <a:rPr lang="en-US" dirty="0"/>
              <a:t> and Navbar</a:t>
            </a:r>
          </a:p>
        </p:txBody>
      </p:sp>
    </p:spTree>
    <p:extLst>
      <p:ext uri="{BB962C8B-B14F-4D97-AF65-F5344CB8AC3E}">
        <p14:creationId xmlns:p14="http://schemas.microsoft.com/office/powerpoint/2010/main" val="20974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Nav</a:t>
            </a:r>
            <a:r>
              <a:rPr lang="en-US" dirty="0"/>
              <a:t> and Navbar</a:t>
            </a:r>
            <a:r>
              <a:rPr lang="bg-BG" dirty="0"/>
              <a:t> </a:t>
            </a:r>
            <a:r>
              <a:rPr lang="en-US" dirty="0"/>
              <a:t>with Bootstrap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7202" y="1269000"/>
            <a:ext cx="113775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&lt;nav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"navbar navbar-expand-lg navbar-light 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-light"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"navbar-brand"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Navbar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"navbar-toggler“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data-toggle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"collapse"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data-target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"#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navbarNav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aria-controls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navbarNav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aria-expanded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"false"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aria-label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"Toggle navigation"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&gt;&lt;span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"navbar-toggler-icon"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&gt;&lt;/span&gt;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"collapse navbar-collapse"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navbarNav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"navbar-nav"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"nav-item active"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"nav-link"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Home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sr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-only"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(current)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&lt;/span&gt;&lt;/a&gt;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"nav-item"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"nav-link"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Features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BF000-1E3C-4AB4-BA65-A19E5FE84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"/>
          <a:stretch/>
        </p:blipFill>
        <p:spPr>
          <a:xfrm>
            <a:off x="5871000" y="5818560"/>
            <a:ext cx="3285000" cy="783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1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500" dirty="0"/>
              <a:t>Create the following navigation bar using Bootstrap</a:t>
            </a:r>
          </a:p>
          <a:p>
            <a:pPr lvl="1"/>
            <a:r>
              <a:rPr lang="en-US" sz="3500" dirty="0"/>
              <a:t>Take a look at documentation and examples for Bootstrap's powerful, </a:t>
            </a:r>
            <a:r>
              <a:rPr lang="en-US" sz="3500" b="1" dirty="0">
                <a:solidFill>
                  <a:schemeClr val="bg1"/>
                </a:solidFill>
              </a:rPr>
              <a:t>responsive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navbar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Navigation Bar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7A3E9-ACDE-477F-A2B1-E5418867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64000"/>
            <a:ext cx="11372850" cy="2324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829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Navigation Bar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0466" y="1314000"/>
            <a:ext cx="11379444" cy="53776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800000"/>
                </a:solidFill>
                <a:effectLst/>
              </a:rPr>
              <a:t>nav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"navbar navbar-expand-lg navbar-light </a:t>
            </a:r>
            <a:r>
              <a:rPr lang="en-US" sz="2000" dirty="0" err="1">
                <a:solidFill>
                  <a:srgbClr val="0000FF"/>
                </a:solidFill>
                <a:effectLst/>
              </a:rPr>
              <a:t>bg</a:t>
            </a:r>
            <a:r>
              <a:rPr lang="en-US" sz="2000" dirty="0">
                <a:solidFill>
                  <a:srgbClr val="0000FF"/>
                </a:solidFill>
                <a:effectLst/>
              </a:rPr>
              <a:t>-light"</a:t>
            </a:r>
            <a:r>
              <a:rPr lang="en-US" sz="2000" dirty="0">
                <a:solidFill>
                  <a:srgbClr val="800000"/>
                </a:solidFill>
                <a:effectLst/>
              </a:rPr>
              <a:t>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    </a:t>
            </a:r>
            <a:r>
              <a:rPr lang="en-US" sz="2000" dirty="0">
                <a:solidFill>
                  <a:srgbClr val="800000"/>
                </a:solidFill>
                <a:effectLst/>
              </a:rPr>
              <a:t>&lt;a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"navbar-brand"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href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"#"</a:t>
            </a:r>
            <a:r>
              <a:rPr lang="en-US" sz="2000" dirty="0">
                <a:solidFill>
                  <a:srgbClr val="800000"/>
                </a:solidFill>
                <a:effectLst/>
              </a:rPr>
              <a:t>&gt;</a:t>
            </a:r>
            <a:r>
              <a:rPr lang="en-US" sz="2000" dirty="0">
                <a:solidFill>
                  <a:srgbClr val="000000"/>
                </a:solidFill>
                <a:effectLst/>
              </a:rPr>
              <a:t>Navbar</a:t>
            </a:r>
            <a:r>
              <a:rPr lang="en-US" sz="2000" dirty="0">
                <a:solidFill>
                  <a:srgbClr val="800000"/>
                </a:solidFill>
                <a:effectLst/>
              </a:rPr>
              <a:t>&lt;/a&gt;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    </a:t>
            </a:r>
            <a:r>
              <a:rPr lang="en-US" sz="2000" dirty="0">
                <a:solidFill>
                  <a:srgbClr val="800000"/>
                </a:solidFill>
                <a:effectLst/>
              </a:rPr>
              <a:t>&lt;button </a:t>
            </a:r>
            <a:r>
              <a:rPr lang="en-US" sz="200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"navbar-toggler" </a:t>
            </a:r>
            <a:r>
              <a:rPr lang="en-US" sz="20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"button“ </a:t>
            </a:r>
            <a:r>
              <a:rPr lang="en-US" sz="2000" dirty="0">
                <a:solidFill>
                  <a:srgbClr val="FF0000"/>
                </a:solidFill>
                <a:effectLst/>
              </a:rPr>
              <a:t>data-toggle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"collapse" </a:t>
            </a:r>
            <a:r>
              <a:rPr lang="en-US" sz="2000" dirty="0">
                <a:solidFill>
                  <a:srgbClr val="FF0000"/>
                </a:solidFill>
                <a:effectLst/>
              </a:rPr>
              <a:t>data-target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"#</a:t>
            </a:r>
            <a:r>
              <a:rPr lang="en-US" sz="2000" dirty="0" err="1">
                <a:solidFill>
                  <a:srgbClr val="0000FF"/>
                </a:solidFill>
                <a:effectLst/>
              </a:rPr>
              <a:t>navbarSupportedContent</a:t>
            </a:r>
            <a:r>
              <a:rPr lang="en-US" sz="2000" dirty="0">
                <a:solidFill>
                  <a:srgbClr val="0000FF"/>
                </a:solidFill>
                <a:effectLst/>
              </a:rPr>
              <a:t>" </a:t>
            </a:r>
            <a:r>
              <a:rPr lang="en-US" sz="2000" dirty="0">
                <a:solidFill>
                  <a:srgbClr val="FF0000"/>
                </a:solidFill>
                <a:effectLst/>
              </a:rPr>
              <a:t>aria-controls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</a:t>
            </a:r>
            <a:r>
              <a:rPr lang="en-US" sz="2000" dirty="0" err="1">
                <a:solidFill>
                  <a:srgbClr val="0000FF"/>
                </a:solidFill>
                <a:effectLst/>
              </a:rPr>
              <a:t>navbarSupportedContent</a:t>
            </a:r>
            <a:r>
              <a:rPr lang="en-US" sz="2000" dirty="0">
                <a:solidFill>
                  <a:srgbClr val="0000FF"/>
                </a:solidFill>
                <a:effectLst/>
              </a:rPr>
              <a:t>"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FF0000"/>
                </a:solidFill>
                <a:effectLst/>
              </a:rPr>
              <a:t>aria-expanded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"false" </a:t>
            </a:r>
            <a:r>
              <a:rPr lang="en-US" sz="2000" dirty="0">
                <a:solidFill>
                  <a:srgbClr val="FF0000"/>
                </a:solidFill>
                <a:effectLst/>
              </a:rPr>
              <a:t>aria-label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"Toggle navigation"</a:t>
            </a:r>
            <a:r>
              <a:rPr lang="en-US" sz="2000" dirty="0">
                <a:solidFill>
                  <a:srgbClr val="800000"/>
                </a:solidFill>
                <a:effectLst/>
              </a:rPr>
              <a:t>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effectLst/>
              </a:rPr>
              <a:t>&lt;span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"navbar-toggler-icon"</a:t>
            </a:r>
            <a:r>
              <a:rPr lang="en-US" sz="2000" dirty="0">
                <a:solidFill>
                  <a:srgbClr val="800000"/>
                </a:solidFill>
                <a:effectLst/>
              </a:rPr>
              <a:t>&gt;&lt;/span&gt;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    </a:t>
            </a:r>
            <a:r>
              <a:rPr lang="en-US" sz="2000" dirty="0">
                <a:solidFill>
                  <a:srgbClr val="800000"/>
                </a:solidFill>
                <a:effectLst/>
              </a:rPr>
              <a:t>&lt;/button&gt;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      </a:t>
            </a:r>
            <a:r>
              <a:rPr lang="en-US" sz="2000" dirty="0">
                <a:solidFill>
                  <a:srgbClr val="800000"/>
                </a:solidFill>
                <a:effectLst/>
              </a:rPr>
              <a:t>&lt;div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"collapse navbar-collapse"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FF0000"/>
                </a:solidFill>
                <a:effectLst/>
              </a:rPr>
              <a:t>id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</a:t>
            </a:r>
            <a:r>
              <a:rPr lang="en-US" sz="2000" dirty="0" err="1">
                <a:solidFill>
                  <a:srgbClr val="0000FF"/>
                </a:solidFill>
                <a:effectLst/>
              </a:rPr>
              <a:t>navbarSupportedContent</a:t>
            </a:r>
            <a:r>
              <a:rPr lang="en-US" sz="2000" dirty="0">
                <a:solidFill>
                  <a:srgbClr val="0000FF"/>
                </a:solidFill>
                <a:effectLst/>
              </a:rPr>
              <a:t>"</a:t>
            </a:r>
            <a:r>
              <a:rPr lang="en-US" sz="2000" dirty="0">
                <a:solidFill>
                  <a:srgbClr val="800000"/>
                </a:solidFill>
                <a:effectLst/>
              </a:rPr>
              <a:t>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effectLst/>
              </a:rPr>
              <a:t>&lt;ul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"navbar-nav </a:t>
            </a:r>
            <a:r>
              <a:rPr lang="en-US" sz="2000" dirty="0" err="1">
                <a:solidFill>
                  <a:srgbClr val="0000FF"/>
                </a:solidFill>
                <a:effectLst/>
              </a:rPr>
              <a:t>mr</a:t>
            </a:r>
            <a:r>
              <a:rPr lang="en-US" sz="2000" dirty="0">
                <a:solidFill>
                  <a:srgbClr val="0000FF"/>
                </a:solidFill>
                <a:effectLst/>
              </a:rPr>
              <a:t>-auto"</a:t>
            </a:r>
            <a:r>
              <a:rPr lang="en-US" sz="2000" dirty="0">
                <a:solidFill>
                  <a:srgbClr val="800000"/>
                </a:solidFill>
                <a:effectLst/>
              </a:rPr>
              <a:t>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        </a:t>
            </a:r>
            <a:r>
              <a:rPr lang="en-US" sz="2000" dirty="0">
                <a:solidFill>
                  <a:srgbClr val="800000"/>
                </a:solidFill>
                <a:effectLst/>
              </a:rPr>
              <a:t>&lt;li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"nav-item active"</a:t>
            </a:r>
            <a:r>
              <a:rPr lang="en-US" sz="2000" dirty="0">
                <a:solidFill>
                  <a:srgbClr val="800000"/>
                </a:solidFill>
                <a:effectLst/>
              </a:rPr>
              <a:t>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US" sz="2000" dirty="0">
                <a:solidFill>
                  <a:srgbClr val="800000"/>
                </a:solidFill>
                <a:effectLst/>
              </a:rPr>
              <a:t>&lt;a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"nav-link"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href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"#"</a:t>
            </a:r>
            <a:r>
              <a:rPr lang="en-US" sz="2000" dirty="0">
                <a:solidFill>
                  <a:srgbClr val="800000"/>
                </a:solidFill>
                <a:effectLst/>
              </a:rPr>
              <a:t>&gt;</a:t>
            </a:r>
            <a:r>
              <a:rPr lang="en-US" sz="2000" dirty="0">
                <a:solidFill>
                  <a:srgbClr val="000000"/>
                </a:solidFill>
                <a:effectLst/>
              </a:rPr>
              <a:t>Home </a:t>
            </a:r>
            <a:r>
              <a:rPr lang="en-US" sz="2000" dirty="0">
                <a:solidFill>
                  <a:srgbClr val="800000"/>
                </a:solidFill>
                <a:effectLst/>
              </a:rPr>
              <a:t>&lt;span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</a:t>
            </a:r>
            <a:r>
              <a:rPr lang="en-US" sz="2000" dirty="0" err="1">
                <a:solidFill>
                  <a:srgbClr val="0000FF"/>
                </a:solidFill>
                <a:effectLst/>
              </a:rPr>
              <a:t>sr</a:t>
            </a:r>
            <a:r>
              <a:rPr lang="en-US" sz="2000" dirty="0">
                <a:solidFill>
                  <a:srgbClr val="0000FF"/>
                </a:solidFill>
                <a:effectLst/>
              </a:rPr>
              <a:t>-only"</a:t>
            </a:r>
            <a:r>
              <a:rPr lang="en-US" sz="2000" dirty="0">
                <a:solidFill>
                  <a:srgbClr val="800000"/>
                </a:solidFill>
                <a:effectLst/>
              </a:rPr>
              <a:t>&gt;</a:t>
            </a:r>
            <a:r>
              <a:rPr lang="en-US" sz="2000" dirty="0">
                <a:solidFill>
                  <a:srgbClr val="000000"/>
                </a:solidFill>
                <a:effectLst/>
              </a:rPr>
              <a:t>(current)</a:t>
            </a:r>
            <a:r>
              <a:rPr lang="en-US" sz="2000" dirty="0">
                <a:solidFill>
                  <a:srgbClr val="800000"/>
                </a:solidFill>
                <a:effectLst/>
              </a:rPr>
              <a:t>&lt;/span&gt;&lt;/a&gt;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        </a:t>
            </a:r>
            <a:r>
              <a:rPr lang="en-US" sz="2000" dirty="0">
                <a:solidFill>
                  <a:srgbClr val="800000"/>
                </a:solidFill>
                <a:effectLst/>
              </a:rPr>
              <a:t>&lt;/li&gt;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        </a:t>
            </a:r>
            <a:r>
              <a:rPr lang="en-US" sz="2000" dirty="0">
                <a:solidFill>
                  <a:srgbClr val="008000"/>
                </a:solidFill>
                <a:effectLst/>
              </a:rPr>
              <a:t>&lt;!-- TODO: Add the other list items --&gt;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effectLst/>
              </a:rPr>
              <a:t>&lt;/ul&gt;</a:t>
            </a:r>
          </a:p>
          <a:p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8000"/>
                </a:solidFill>
                <a:effectLst/>
              </a:rPr>
              <a:t>&lt;!-- . . . --&gt;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065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Navigation Bar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3A68FCF-C88E-44CB-B907-963C1F85CE41}"/>
              </a:ext>
            </a:extLst>
          </p:cNvPr>
          <p:cNvSpPr txBox="1">
            <a:spLocks/>
          </p:cNvSpPr>
          <p:nvPr/>
        </p:nvSpPr>
        <p:spPr>
          <a:xfrm>
            <a:off x="360466" y="1314000"/>
            <a:ext cx="11379444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360363" indent="0" algn="l" defTabSz="121843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3398" b="1" kern="120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231606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438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8000"/>
                </a:solidFill>
                <a:effectLst/>
              </a:rPr>
              <a:t>&lt;!-- . . . --&gt;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</a:rPr>
              <a:t>    &lt;form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"form-inline my-2 my-lg-0"</a:t>
            </a:r>
            <a:r>
              <a:rPr lang="en-US" sz="2000" dirty="0">
                <a:solidFill>
                  <a:srgbClr val="800000"/>
                </a:solidFill>
                <a:effectLst/>
              </a:rPr>
              <a:t>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</a:rPr>
              <a:t>      &lt;input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"form-control mr-sm-2"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"search"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</a:rPr>
              <a:t>placeholder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"Search"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</a:rPr>
              <a:t>aria-label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"Search"</a:t>
            </a:r>
            <a:r>
              <a:rPr lang="en-US" sz="2000" dirty="0">
                <a:solidFill>
                  <a:srgbClr val="800000"/>
                </a:solidFill>
                <a:effectLst/>
              </a:rPr>
              <a:t>/&gt;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    </a:t>
            </a:r>
            <a:r>
              <a:rPr lang="en-US" sz="2000" dirty="0">
                <a:solidFill>
                  <a:srgbClr val="800000"/>
                </a:solidFill>
                <a:effectLst/>
              </a:rPr>
              <a:t>&lt;button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FF0000"/>
                </a:solidFill>
                <a:effectLst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</a:t>
            </a:r>
            <a:r>
              <a:rPr lang="en-US" sz="2000" dirty="0" err="1">
                <a:solidFill>
                  <a:srgbClr val="0000FF"/>
                </a:solidFill>
                <a:effectLst/>
              </a:rPr>
              <a:t>btn</a:t>
            </a:r>
            <a:r>
              <a:rPr lang="en-US" sz="2000" dirty="0">
                <a:solidFill>
                  <a:srgbClr val="0000FF"/>
                </a:solidFill>
                <a:effectLst/>
              </a:rPr>
              <a:t> </a:t>
            </a:r>
            <a:r>
              <a:rPr lang="en-US" sz="2000" dirty="0" err="1">
                <a:solidFill>
                  <a:srgbClr val="0000FF"/>
                </a:solidFill>
                <a:effectLst/>
              </a:rPr>
              <a:t>btn</a:t>
            </a:r>
            <a:r>
              <a:rPr lang="en-US" sz="2000" dirty="0">
                <a:solidFill>
                  <a:srgbClr val="0000FF"/>
                </a:solidFill>
                <a:effectLst/>
              </a:rPr>
              <a:t>-outline-success my-2 my-sm-0"</a:t>
            </a:r>
            <a:r>
              <a:rPr lang="en-US" sz="200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>
                <a:solidFill>
                  <a:srgbClr val="FF0000"/>
                </a:solidFill>
                <a:effectLst/>
              </a:rPr>
              <a:t>type</a:t>
            </a:r>
            <a:r>
              <a:rPr lang="en-US" sz="2000" dirty="0">
                <a:solidFill>
                  <a:srgbClr val="000000"/>
                </a:solidFill>
                <a:effectLst/>
              </a:rPr>
              <a:t>=</a:t>
            </a:r>
            <a:r>
              <a:rPr lang="en-US" sz="2000" dirty="0">
                <a:solidFill>
                  <a:srgbClr val="0000FF"/>
                </a:solidFill>
                <a:effectLst/>
              </a:rPr>
              <a:t>"submit"</a:t>
            </a:r>
            <a:r>
              <a:rPr lang="en-US" sz="2000" dirty="0">
                <a:solidFill>
                  <a:srgbClr val="800000"/>
                </a:solidFill>
                <a:effectLst/>
              </a:rPr>
              <a:t>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      Search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      </a:t>
            </a:r>
            <a:r>
              <a:rPr lang="en-US" sz="2000" dirty="0">
                <a:solidFill>
                  <a:srgbClr val="800000"/>
                </a:solidFill>
                <a:effectLst/>
              </a:rPr>
              <a:t>&lt;/button&gt;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</a:rPr>
              <a:t>    &lt;/form&gt;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</a:rPr>
              <a:t>  &lt;/div&gt;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800000"/>
                </a:solidFill>
                <a:effectLst/>
              </a:rPr>
              <a:t>&lt;/nav&gt;</a:t>
            </a:r>
            <a:endParaRPr lang="en-US" sz="2000" dirty="0">
              <a:solidFill>
                <a:srgbClr val="000000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AB475-50EC-477E-8374-B106C8FF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942" y="4687095"/>
            <a:ext cx="8386425" cy="1713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812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6000" y="1150539"/>
            <a:ext cx="10786987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"container m-5"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"form-group"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"exampleInputEmail1"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Email address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"form control"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"exampleInputEmail1"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"Enter email"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"form-group"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"exampleInputPassword1"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"password"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"exampleInputPassword1"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"Password"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3E4DED-7EFB-4FBA-A580-1EAF272D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000" y="4469403"/>
            <a:ext cx="4289819" cy="2186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-front-end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43707" y="1063961"/>
            <a:ext cx="80010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"container m-5"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"table table-dark"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&lt;tr&gt;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scope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"col"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scope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"col"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First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scope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"col"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Last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scope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"col"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Handle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&lt;/tr&gt;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 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&lt;tr&gt;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scope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"row"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 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Mark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Otto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mdo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&lt;/tr&gt;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&lt;!-- TODO: Add the other rows --&gt;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tbody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1CEE5-FDCE-4B44-ACE1-B1480FEC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586" y="3640527"/>
            <a:ext cx="4944444" cy="2265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15062" y="954036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Lightweight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r>
              <a:rPr lang="en-US" dirty="0"/>
              <a:t> component for showcasing hero unit style content</a:t>
            </a:r>
            <a:br>
              <a:rPr lang="en-US" dirty="0"/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Jumbotron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0200" y="2156965"/>
            <a:ext cx="871579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"jumbotron 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"display-4"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Hello, world!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"lead"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hr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"my-4"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&lt;p&gt;..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-primary 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-lg"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role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Learn more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3A8275-66C0-4D80-9C8E-F95F09D5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793" y="3633119"/>
            <a:ext cx="3595368" cy="301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18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4120" y="131090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32663" y="1515594"/>
            <a:ext cx="8279705" cy="49958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Bootstrap</a:t>
            </a:r>
            <a:r>
              <a:rPr lang="en-US" sz="3000" b="1" dirty="0">
                <a:solidFill>
                  <a:schemeClr val="bg2"/>
                </a:solidFill>
              </a:rPr>
              <a:t> - the most popular </a:t>
            </a:r>
            <a:r>
              <a:rPr lang="en-US" sz="3000" b="1" dirty="0">
                <a:solidFill>
                  <a:schemeClr val="bg1"/>
                </a:solidFill>
              </a:rPr>
              <a:t>HTML</a:t>
            </a:r>
            <a:r>
              <a:rPr lang="en-US" sz="3000" b="1" dirty="0">
                <a:solidFill>
                  <a:schemeClr val="bg2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b="1" dirty="0">
                <a:solidFill>
                  <a:schemeClr val="bg1"/>
                </a:solidFill>
              </a:rPr>
              <a:t>CSS</a:t>
            </a:r>
            <a:r>
              <a:rPr lang="en-US" sz="3000" b="1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JS</a:t>
            </a:r>
            <a:r>
              <a:rPr lang="en-US" sz="3000" b="1" dirty="0">
                <a:solidFill>
                  <a:schemeClr val="bg2"/>
                </a:solidFill>
              </a:rPr>
              <a:t> framework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bg2"/>
                </a:solidFill>
              </a:rPr>
              <a:t>Responsive, mobile-first, prevailing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bg2"/>
                </a:solidFill>
              </a:rPr>
              <a:t>Easy to use and to learn it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bg2"/>
                </a:solidFill>
              </a:rPr>
              <a:t>Free and open source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bg2"/>
                </a:solidFill>
              </a:rPr>
              <a:t>Simple Integration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chemeClr val="bg2"/>
                </a:solidFill>
              </a:rPr>
              <a:t>12-column responsive grid </a:t>
            </a:r>
          </a:p>
          <a:p>
            <a:pPr>
              <a:lnSpc>
                <a:spcPct val="100000"/>
              </a:lnSpc>
            </a:pPr>
            <a:r>
              <a:rPr lang="en-US" sz="3000" b="1" noProof="1">
                <a:solidFill>
                  <a:schemeClr val="bg2"/>
                </a:solidFill>
                <a:hlinkClick r:id="rId4"/>
              </a:rPr>
              <a:t>Cheatsheet</a:t>
            </a:r>
            <a:r>
              <a:rPr lang="en-US" sz="3000" b="1" dirty="0">
                <a:solidFill>
                  <a:schemeClr val="bg2"/>
                </a:solidFill>
              </a:rPr>
              <a:t> to Bootstrap components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1" name="Picture 10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3" name="Picture 12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66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 responsive, mobile-first projects</a:t>
            </a:r>
          </a:p>
        </p:txBody>
      </p:sp>
      <p:pic>
        <p:nvPicPr>
          <p:cNvPr id="5" name="Picture 2" descr="Image result for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000" y="1989000"/>
            <a:ext cx="3060000" cy="12209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9484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Presentation layers </a:t>
            </a:r>
            <a:r>
              <a:rPr lang="en-US" sz="3200" dirty="0"/>
              <a:t>that adjust according to the screen size of the different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Responsive Design?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912812" y="2514600"/>
            <a:ext cx="2362199" cy="1032142"/>
          </a:xfrm>
          <a:prstGeom prst="wedgeRoundRectCallout">
            <a:avLst>
              <a:gd name="adj1" fmla="val 60490"/>
              <a:gd name="adj2" fmla="val 4294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Desktop layouts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9418624" y="2819400"/>
            <a:ext cx="2362199" cy="609600"/>
          </a:xfrm>
          <a:prstGeom prst="wedgeRoundRectCallout">
            <a:avLst>
              <a:gd name="adj1" fmla="val -57985"/>
              <a:gd name="adj2" fmla="val 4735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Tablet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layouts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379412" y="4732338"/>
            <a:ext cx="2438399" cy="609600"/>
          </a:xfrm>
          <a:prstGeom prst="wedgeRoundRectCallout">
            <a:avLst>
              <a:gd name="adj1" fmla="val 56580"/>
              <a:gd name="adj2" fmla="val 3826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Mobile layouts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00" y="2169000"/>
            <a:ext cx="8960140" cy="41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500" dirty="0"/>
              <a:t>World's most popular front-end </a:t>
            </a:r>
            <a:r>
              <a:rPr lang="en-US" sz="3500" b="1" dirty="0">
                <a:solidFill>
                  <a:schemeClr val="bg1"/>
                </a:solidFill>
              </a:rPr>
              <a:t>component library</a:t>
            </a:r>
          </a:p>
          <a:p>
            <a:r>
              <a:rPr lang="en-US" sz="3500" dirty="0"/>
              <a:t>Open source toolkit for developing with </a:t>
            </a:r>
            <a:r>
              <a:rPr lang="en-US" sz="3500" b="1" dirty="0">
                <a:solidFill>
                  <a:schemeClr val="bg1"/>
                </a:solidFill>
              </a:rPr>
              <a:t>HTML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CSS</a:t>
            </a:r>
            <a:r>
              <a:rPr lang="en-US" sz="3500" dirty="0"/>
              <a:t>, and </a:t>
            </a:r>
            <a:r>
              <a:rPr lang="en-US" sz="3500" b="1" dirty="0">
                <a:solidFill>
                  <a:schemeClr val="bg1"/>
                </a:solidFill>
              </a:rPr>
              <a:t>JS</a:t>
            </a:r>
          </a:p>
          <a:p>
            <a:r>
              <a:rPr lang="en-US" sz="3500" dirty="0"/>
              <a:t>Works with </a:t>
            </a:r>
          </a:p>
          <a:p>
            <a:pPr lvl="1"/>
            <a:r>
              <a:rPr lang="en-US" sz="3500" dirty="0"/>
              <a:t> Responsive </a:t>
            </a:r>
            <a:r>
              <a:rPr lang="en-US" sz="3500" b="1" dirty="0">
                <a:solidFill>
                  <a:schemeClr val="bg1"/>
                </a:solidFill>
              </a:rPr>
              <a:t>grid system</a:t>
            </a:r>
          </a:p>
          <a:p>
            <a:pPr lvl="1"/>
            <a:r>
              <a:rPr lang="en-US" sz="3500" dirty="0"/>
              <a:t> Extensive prebuilt </a:t>
            </a:r>
            <a:r>
              <a:rPr lang="en-US" sz="3500" b="1" dirty="0">
                <a:solidFill>
                  <a:schemeClr val="bg1"/>
                </a:solidFill>
              </a:rPr>
              <a:t>components</a:t>
            </a:r>
          </a:p>
          <a:p>
            <a:pPr lvl="1"/>
            <a:r>
              <a:rPr lang="en-US" sz="3500" dirty="0"/>
              <a:t> Powerful plugins built on </a:t>
            </a:r>
            <a:r>
              <a:rPr lang="en-US" sz="3500" b="1" dirty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1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000" y="3114000"/>
            <a:ext cx="2826600" cy="28266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497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How to Import Bootstrap?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Import Options</a:t>
            </a:r>
          </a:p>
        </p:txBody>
      </p:sp>
      <p:pic>
        <p:nvPicPr>
          <p:cNvPr id="6" name="Graphic 4" descr="Open Folder">
            <a:extLst>
              <a:ext uri="{FF2B5EF4-FFF2-40B4-BE49-F238E27FC236}">
                <a16:creationId xmlns:a16="http://schemas.microsoft.com/office/drawing/2014/main" id="{D942AB3B-AE40-4A94-8A16-258502FEF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6000" y="1449000"/>
            <a:ext cx="2385000" cy="23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from a </a:t>
            </a:r>
            <a:r>
              <a:rPr lang="en-US" dirty="0" err="1"/>
              <a:t>BootstrapCDN</a:t>
            </a:r>
            <a:r>
              <a:rPr lang="en-US" dirty="0"/>
              <a:t> - CSS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500" dirty="0"/>
              <a:t>Sometimes you need to include only a specific module</a:t>
            </a:r>
          </a:p>
          <a:p>
            <a:pPr lvl="1"/>
            <a:r>
              <a:rPr lang="en-US" sz="3300" dirty="0"/>
              <a:t>You can do that, using </a:t>
            </a:r>
            <a:r>
              <a:rPr lang="en-US" sz="3300" b="1" dirty="0" err="1">
                <a:solidFill>
                  <a:schemeClr val="tx2">
                    <a:lumMod val="50000"/>
                  </a:schemeClr>
                </a:solidFill>
                <a:hlinkClick r:id="rId2"/>
              </a:rPr>
              <a:t>BootstrapCDN</a:t>
            </a:r>
            <a:endParaRPr lang="en-US" sz="3300" b="1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sz="3500" dirty="0"/>
              <a:t>Include Bootstrap's </a:t>
            </a:r>
            <a:r>
              <a:rPr lang="en-US" dirty="0"/>
              <a:t>compiled and minified </a:t>
            </a:r>
            <a:r>
              <a:rPr lang="en-US" sz="35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1377" y="4869000"/>
            <a:ext cx="1112924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US" sz="2400" dirty="0">
                <a:solidFill>
                  <a:srgbClr val="800000"/>
                </a:solidFill>
                <a:effectLst/>
              </a:rPr>
              <a:t>&lt;link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FF0000"/>
                </a:solidFill>
                <a:effectLst/>
              </a:rPr>
              <a:t>rel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"stylesheet"</a:t>
            </a:r>
            <a:r>
              <a:rPr lang="en-US" sz="240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dirty="0" err="1">
                <a:solidFill>
                  <a:srgbClr val="FF0000"/>
                </a:solidFill>
                <a:effectLst/>
              </a:rPr>
              <a:t>href</a:t>
            </a:r>
            <a:r>
              <a:rPr lang="en-US" sz="2400" dirty="0">
                <a:solidFill>
                  <a:srgbClr val="000000"/>
                </a:solidFill>
                <a:effectLst/>
              </a:rPr>
              <a:t>=</a:t>
            </a:r>
            <a:r>
              <a:rPr lang="en-US" sz="2400" dirty="0">
                <a:solidFill>
                  <a:srgbClr val="0000FF"/>
                </a:solidFill>
                <a:effectLst/>
              </a:rPr>
              <a:t>"https://stackpath.bootstrapcdn.com/bootstrap/4.4.1/</a:t>
            </a:r>
            <a:r>
              <a:rPr lang="en-US" sz="2400" dirty="0" err="1">
                <a:solidFill>
                  <a:srgbClr val="0000FF"/>
                </a:solidFill>
                <a:effectLst/>
              </a:rPr>
              <a:t>css</a:t>
            </a:r>
            <a:r>
              <a:rPr lang="en-US" sz="2400" dirty="0">
                <a:solidFill>
                  <a:srgbClr val="0000FF"/>
                </a:solidFill>
                <a:effectLst/>
              </a:rPr>
              <a:t>/bootstrap.min.css"</a:t>
            </a:r>
            <a:r>
              <a:rPr lang="en-US" sz="2400" dirty="0">
                <a:solidFill>
                  <a:srgbClr val="800000"/>
                </a:solidFill>
                <a:effectLst/>
              </a:rPr>
              <a:t>&gt;</a:t>
            </a:r>
            <a:endParaRPr lang="en-US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1BEF1602-7D4D-4CE6-8D9F-A6D1EB10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00" y="3752561"/>
            <a:ext cx="2057400" cy="673386"/>
          </a:xfrm>
          <a:prstGeom prst="wedgeRoundRectCallout">
            <a:avLst>
              <a:gd name="adj1" fmla="val 20679"/>
              <a:gd name="adj2" fmla="val 9616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5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CSS</a:t>
            </a:r>
          </a:p>
        </p:txBody>
      </p:sp>
    </p:spTree>
    <p:extLst>
      <p:ext uri="{BB962C8B-B14F-4D97-AF65-F5344CB8AC3E}">
        <p14:creationId xmlns:p14="http://schemas.microsoft.com/office/powerpoint/2010/main" val="1497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from a </a:t>
            </a:r>
            <a:r>
              <a:rPr lang="en-US" dirty="0" err="1"/>
              <a:t>BootstrapCDN</a:t>
            </a:r>
            <a:r>
              <a:rPr lang="en-US" dirty="0"/>
              <a:t> - JS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Be sure to place </a:t>
            </a:r>
            <a:r>
              <a:rPr lang="en-US" sz="3600" b="1" dirty="0">
                <a:solidFill>
                  <a:schemeClr val="bg1"/>
                </a:solidFill>
              </a:rPr>
              <a:t>jQuery</a:t>
            </a:r>
            <a:r>
              <a:rPr lang="en-US" sz="3600" dirty="0"/>
              <a:t> </a:t>
            </a:r>
            <a:r>
              <a:rPr lang="en-US" sz="3600"/>
              <a:t>and </a:t>
            </a:r>
            <a:r>
              <a:rPr lang="en-US" sz="3600" b="1">
                <a:solidFill>
                  <a:schemeClr val="bg1"/>
                </a:solidFill>
              </a:rPr>
              <a:t>Popper</a:t>
            </a:r>
            <a:r>
              <a:rPr lang="en-US" sz="3600"/>
              <a:t> </a:t>
            </a:r>
            <a:r>
              <a:rPr lang="en-US" sz="3600" dirty="0"/>
              <a:t>first, as the Bootstrap code depends on them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1BEF1602-7D4D-4CE6-8D9F-A6D1EB10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2" y="1971624"/>
            <a:ext cx="2579788" cy="901986"/>
          </a:xfrm>
          <a:prstGeom prst="wedgeRoundRectCallout">
            <a:avLst>
              <a:gd name="adj1" fmla="val -41589"/>
              <a:gd name="adj2" fmla="val 7257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JavaScript, Popper.js </a:t>
            </a:r>
            <a:r>
              <a:rPr lang="en-US" dirty="0">
                <a:solidFill>
                  <a:schemeClr val="bg2"/>
                </a:solidFill>
              </a:rPr>
              <a:t>and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jQuery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47727" y="3188510"/>
            <a:ext cx="11826631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rgbClr val="800000"/>
                </a:solidFill>
                <a:effectLst/>
              </a:rPr>
              <a:t>&lt;script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 err="1">
                <a:solidFill>
                  <a:srgbClr val="FF0000"/>
                </a:solidFill>
                <a:effectLst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</a:rPr>
              <a:t>=</a:t>
            </a:r>
            <a:r>
              <a:rPr lang="en-US" dirty="0">
                <a:solidFill>
                  <a:srgbClr val="0000FF"/>
                </a:solidFill>
                <a:effectLst/>
              </a:rPr>
              <a:t>"https://code.jquery.com/jquery-3.4.1.slim.min.js"</a:t>
            </a:r>
            <a:r>
              <a:rPr lang="en-US" dirty="0">
                <a:solidFill>
                  <a:srgbClr val="800000"/>
                </a:solidFill>
                <a:effectLst/>
              </a:rPr>
              <a:t>&gt;&lt;/script&gt;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00000"/>
                </a:solidFill>
                <a:effectLst/>
              </a:rPr>
              <a:t>&lt;script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 err="1">
                <a:solidFill>
                  <a:srgbClr val="FF0000"/>
                </a:solidFill>
                <a:effectLst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</a:rPr>
              <a:t>=</a:t>
            </a:r>
            <a:r>
              <a:rPr lang="en-US" dirty="0">
                <a:solidFill>
                  <a:srgbClr val="0000FF"/>
                </a:solidFill>
                <a:effectLst/>
              </a:rPr>
              <a:t>"https://cdn.jsdelivr.net/</a:t>
            </a:r>
            <a:r>
              <a:rPr lang="en-US" dirty="0" err="1">
                <a:solidFill>
                  <a:srgbClr val="0000FF"/>
                </a:solidFill>
                <a:effectLst/>
              </a:rPr>
              <a:t>npm</a:t>
            </a:r>
            <a:r>
              <a:rPr lang="en-US" dirty="0">
                <a:solidFill>
                  <a:srgbClr val="0000FF"/>
                </a:solidFill>
                <a:effectLst/>
              </a:rPr>
              <a:t>/popper.js@1.16.0/</a:t>
            </a:r>
            <a:r>
              <a:rPr lang="en-US" dirty="0" err="1">
                <a:solidFill>
                  <a:srgbClr val="0000FF"/>
                </a:solidFill>
                <a:effectLst/>
              </a:rPr>
              <a:t>dist</a:t>
            </a:r>
            <a:r>
              <a:rPr lang="en-US" dirty="0">
                <a:solidFill>
                  <a:srgbClr val="0000FF"/>
                </a:solidFill>
                <a:effectLst/>
              </a:rPr>
              <a:t>/</a:t>
            </a:r>
            <a:r>
              <a:rPr lang="en-US" dirty="0" err="1">
                <a:solidFill>
                  <a:srgbClr val="0000FF"/>
                </a:solidFill>
                <a:effectLst/>
              </a:rPr>
              <a:t>umd</a:t>
            </a:r>
            <a:r>
              <a:rPr lang="en-US" dirty="0">
                <a:solidFill>
                  <a:srgbClr val="0000FF"/>
                </a:solidFill>
                <a:effectLst/>
              </a:rPr>
              <a:t>/popper.min.js"</a:t>
            </a:r>
            <a:r>
              <a:rPr lang="en-US" dirty="0">
                <a:solidFill>
                  <a:srgbClr val="800000"/>
                </a:solidFill>
                <a:effectLst/>
              </a:rPr>
              <a:t>&gt;&lt;/script&gt;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00000"/>
                </a:solidFill>
                <a:effectLst/>
              </a:rPr>
              <a:t>&lt;script</a:t>
            </a:r>
            <a:r>
              <a:rPr lang="en-US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 err="1">
                <a:solidFill>
                  <a:srgbClr val="FF0000"/>
                </a:solidFill>
                <a:effectLst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</a:rPr>
              <a:t>=</a:t>
            </a:r>
            <a:r>
              <a:rPr lang="en-US" dirty="0">
                <a:solidFill>
                  <a:srgbClr val="0000FF"/>
                </a:solidFill>
                <a:effectLst/>
              </a:rPr>
              <a:t>"https://stackpath.bootstrapcdn.com/bootstrap/4.4.1/</a:t>
            </a:r>
            <a:r>
              <a:rPr lang="en-US" dirty="0" err="1">
                <a:solidFill>
                  <a:srgbClr val="0000FF"/>
                </a:solidFill>
                <a:effectLst/>
              </a:rPr>
              <a:t>js</a:t>
            </a:r>
            <a:r>
              <a:rPr lang="en-US" dirty="0">
                <a:solidFill>
                  <a:srgbClr val="0000FF"/>
                </a:solidFill>
                <a:effectLst/>
              </a:rPr>
              <a:t>/bootstrap.min.js"</a:t>
            </a:r>
            <a:r>
              <a:rPr lang="en-US" dirty="0">
                <a:solidFill>
                  <a:srgbClr val="800000"/>
                </a:solidFill>
                <a:effectLst/>
              </a:rPr>
              <a:t>&gt;</a:t>
            </a:r>
          </a:p>
          <a:p>
            <a:r>
              <a:rPr lang="en-US" dirty="0">
                <a:solidFill>
                  <a:srgbClr val="800000"/>
                </a:solidFill>
                <a:effectLst/>
              </a:rPr>
              <a:t>&lt;/script&gt;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44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3604</TotalTime>
  <Words>970</Words>
  <Application>Microsoft Office PowerPoint</Application>
  <PresentationFormat>Widescreen</PresentationFormat>
  <Paragraphs>318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Bootstrap</vt:lpstr>
      <vt:lpstr>Table of Contents</vt:lpstr>
      <vt:lpstr>Have a Question?</vt:lpstr>
      <vt:lpstr>Bootstrap</vt:lpstr>
      <vt:lpstr>What is a Responsive Design?</vt:lpstr>
      <vt:lpstr>Bootstrap</vt:lpstr>
      <vt:lpstr>How to Import Bootstrap?</vt:lpstr>
      <vt:lpstr>Include from a BootstrapCDN - CSS</vt:lpstr>
      <vt:lpstr>Include from a BootstrapCDN - JS</vt:lpstr>
      <vt:lpstr>Download Resources</vt:lpstr>
      <vt:lpstr>Bootstrap Grid System</vt:lpstr>
      <vt:lpstr>Bootstrap Grid System Demo</vt:lpstr>
      <vt:lpstr>Bootstrap Containers</vt:lpstr>
      <vt:lpstr>Column Classes</vt:lpstr>
      <vt:lpstr>Color</vt:lpstr>
      <vt:lpstr>Background Color</vt:lpstr>
      <vt:lpstr>Problem: Grid System</vt:lpstr>
      <vt:lpstr>Theming Bootstrap</vt:lpstr>
      <vt:lpstr>Bootswatch</vt:lpstr>
      <vt:lpstr>Bootstrap Components</vt:lpstr>
      <vt:lpstr>Page Header and Breadcrumbs</vt:lpstr>
      <vt:lpstr>Button Groups</vt:lpstr>
      <vt:lpstr>Alerts</vt:lpstr>
      <vt:lpstr>Nav and Navbar</vt:lpstr>
      <vt:lpstr>Nav and Navbar with Bootstrap </vt:lpstr>
      <vt:lpstr>Problem: Navigation Bar </vt:lpstr>
      <vt:lpstr>Solution: Navigation Bar</vt:lpstr>
      <vt:lpstr>Solution: Navigation Bar (2)</vt:lpstr>
      <vt:lpstr>Forms</vt:lpstr>
      <vt:lpstr>Tables</vt:lpstr>
      <vt:lpstr>Jumbotron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 </dc:title>
  <dc:subject>JavaScript Applications - Practical Training Course @ SoftUni</dc:subject>
  <dc:creator>Software University</dc:creator>
  <cp:keywords>JS;Front-end;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Antonia Atanasova</cp:lastModifiedBy>
  <cp:revision>125</cp:revision>
  <dcterms:created xsi:type="dcterms:W3CDTF">2018-05-23T13:08:44Z</dcterms:created>
  <dcterms:modified xsi:type="dcterms:W3CDTF">2020-01-13T18:19:44Z</dcterms:modified>
  <cp:category>© SoftUni – https://softuni.org© SoftUni – https://softuni.org</cp:category>
</cp:coreProperties>
</file>