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</p:sldMasterIdLst>
  <p:notesMasterIdLst>
    <p:notesMasterId r:id="rId42"/>
  </p:notesMasterIdLst>
  <p:handoutMasterIdLst>
    <p:handoutMasterId r:id="rId43"/>
  </p:handoutMasterIdLst>
  <p:sldIdLst>
    <p:sldId id="528" r:id="rId3"/>
    <p:sldId id="529" r:id="rId4"/>
    <p:sldId id="530" r:id="rId5"/>
    <p:sldId id="532" r:id="rId6"/>
    <p:sldId id="546" r:id="rId7"/>
    <p:sldId id="469" r:id="rId8"/>
    <p:sldId id="547" r:id="rId9"/>
    <p:sldId id="527" r:id="rId10"/>
    <p:sldId id="470" r:id="rId11"/>
    <p:sldId id="606" r:id="rId12"/>
    <p:sldId id="541" r:id="rId13"/>
    <p:sldId id="472" r:id="rId14"/>
    <p:sldId id="605" r:id="rId15"/>
    <p:sldId id="596" r:id="rId16"/>
    <p:sldId id="597" r:id="rId17"/>
    <p:sldId id="599" r:id="rId18"/>
    <p:sldId id="598" r:id="rId19"/>
    <p:sldId id="556" r:id="rId20"/>
    <p:sldId id="557" r:id="rId21"/>
    <p:sldId id="576" r:id="rId22"/>
    <p:sldId id="577" r:id="rId23"/>
    <p:sldId id="563" r:id="rId24"/>
    <p:sldId id="566" r:id="rId25"/>
    <p:sldId id="604" r:id="rId26"/>
    <p:sldId id="600" r:id="rId27"/>
    <p:sldId id="603" r:id="rId28"/>
    <p:sldId id="601" r:id="rId29"/>
    <p:sldId id="602" r:id="rId30"/>
    <p:sldId id="509" r:id="rId31"/>
    <p:sldId id="510" r:id="rId32"/>
    <p:sldId id="511" r:id="rId33"/>
    <p:sldId id="512" r:id="rId34"/>
    <p:sldId id="513" r:id="rId35"/>
    <p:sldId id="534" r:id="rId36"/>
    <p:sldId id="591" r:id="rId37"/>
    <p:sldId id="570" r:id="rId38"/>
    <p:sldId id="579" r:id="rId39"/>
    <p:sldId id="587" r:id="rId40"/>
    <p:sldId id="588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Function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Declaring and Invoking Functions" id="{8301E940-4394-4BA5-BCB0-1C993E8D6532}">
          <p14:sldIdLst>
            <p14:sldId id="527"/>
            <p14:sldId id="470"/>
            <p14:sldId id="606"/>
            <p14:sldId id="541"/>
            <p14:sldId id="472"/>
            <p14:sldId id="605"/>
            <p14:sldId id="596"/>
            <p14:sldId id="597"/>
            <p14:sldId id="599"/>
            <p14:sldId id="598"/>
          </p14:sldIdLst>
        </p14:section>
        <p14:section name="Arrow Functions" id="{1E1BDA02-59E0-465A-A4AA-8BDAB4B8D355}">
          <p14:sldIdLst>
            <p14:sldId id="556"/>
            <p14:sldId id="557"/>
            <p14:sldId id="576"/>
            <p14:sldId id="577"/>
          </p14:sldIdLst>
        </p14:section>
        <p14:section name="Nested Functions" id="{E716E668-3134-425D-BB14-3F4B256C74C8}">
          <p14:sldIdLst>
            <p14:sldId id="563"/>
            <p14:sldId id="566"/>
          </p14:sldIdLst>
        </p14:section>
        <p14:section name="Reference vs value types" id="{20BD4BC8-3B2F-4776-8572-E5130EA1C8E9}">
          <p14:sldIdLst>
            <p14:sldId id="604"/>
            <p14:sldId id="600"/>
            <p14:sldId id="603"/>
            <p14:sldId id="601"/>
            <p14:sldId id="602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Conclusion" id="{7532FCCD-B372-4A12-9B10-3D812A020F3C}">
          <p14:sldIdLst>
            <p14:sldId id="534"/>
            <p14:sldId id="591"/>
            <p14:sldId id="570"/>
            <p14:sldId id="579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4D6783"/>
    <a:srgbClr val="F6F7F8"/>
    <a:srgbClr val="234465"/>
    <a:srgbClr val="FFA000"/>
    <a:srgbClr val="A3ABBC"/>
    <a:srgbClr val="ADB4C3"/>
    <a:srgbClr val="11ABBC"/>
    <a:srgbClr val="FFF0D9"/>
    <a:srgbClr val="FFA72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533" autoAdjust="0"/>
  </p:normalViewPr>
  <p:slideViewPr>
    <p:cSldViewPr>
      <p:cViewPr varScale="1">
        <p:scale>
          <a:sx n="81" d="100"/>
          <a:sy n="81" d="100"/>
        </p:scale>
        <p:origin x="38" y="1001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524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9755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322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4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-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-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86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30/Functions-Lab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9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5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8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45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0.png"/><Relationship Id="rId22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57.jpeg"/><Relationship Id="rId7" Type="http://schemas.openxmlformats.org/officeDocument/2006/relationships/image" Target="../media/image5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58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0.gi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6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1579635" y="2074746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</a:t>
            </a:r>
            <a:r>
              <a:rPr lang="en-US" sz="11500" b="1" cap="none" spc="0" dirty="0">
                <a:ln w="0"/>
                <a:solidFill>
                  <a:schemeClr val="tx1"/>
                </a:solidFill>
                <a:latin typeface="Gabriola" panose="04040605051002020D02" pitchFamily="82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412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several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constructor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2" y="1524000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811" y="3249667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var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29FF41-0FA6-455D-90D6-6645F15E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2" y="5520638"/>
            <a:ext cx="6390879" cy="53800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new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‘text’, ‘console.log(text);’</a:t>
            </a:r>
            <a:r>
              <a:rPr lang="en-GB" sz="20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091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4412" y="2057400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printHeader()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25763" y="4800600"/>
            <a:ext cx="3811588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 main(){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456612" y="2265727"/>
            <a:ext cx="2355602" cy="1114328"/>
          </a:xfrm>
          <a:prstGeom prst="wedgeRoundRectCallout">
            <a:avLst>
              <a:gd name="adj1" fmla="val -55418"/>
              <a:gd name="adj2" fmla="val -36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78811" y="4990751"/>
            <a:ext cx="2355602" cy="1114328"/>
          </a:xfrm>
          <a:prstGeom prst="wedgeRoundRectCallout">
            <a:avLst>
              <a:gd name="adj1" fmla="val -62883"/>
              <a:gd name="adj2" fmla="val 68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from:</a:t>
            </a:r>
          </a:p>
          <a:p>
            <a:pPr lvl="1"/>
            <a:r>
              <a:rPr lang="en-US" dirty="0"/>
              <a:t>Other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Itself (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350136" y="2512407"/>
            <a:ext cx="4868124" cy="183318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50136" y="5250375"/>
            <a:ext cx="4308752" cy="139306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600" b="1" noProof="1">
                <a:latin typeface="Consolas" pitchFamily="49" charset="0"/>
              </a:rPr>
              <a:t>{</a:t>
            </a:r>
            <a:endParaRPr lang="en-US" sz="26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6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627812" y="3200400"/>
            <a:ext cx="3505200" cy="838200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704012" y="5409479"/>
            <a:ext cx="3124200" cy="865105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dirty="0"/>
              <a:t> can be invoked in several ways</a:t>
            </a:r>
          </a:p>
          <a:p>
            <a:r>
              <a:rPr lang="en-US" dirty="0"/>
              <a:t>Function invocation – alert(‘Hello World!’);</a:t>
            </a:r>
          </a:p>
          <a:p>
            <a:r>
              <a:rPr lang="en-US" dirty="0"/>
              <a:t>Method invocation – console.log(‘Hello World!’);</a:t>
            </a:r>
          </a:p>
          <a:p>
            <a:r>
              <a:rPr lang="en-US" dirty="0"/>
              <a:t>Constructor invocation – new Car(‘Renault’);</a:t>
            </a:r>
          </a:p>
          <a:p>
            <a:r>
              <a:rPr lang="en-US" dirty="0"/>
              <a:t>Indirect invocation – </a:t>
            </a:r>
            <a:r>
              <a:rPr lang="en-US" dirty="0" err="1"/>
              <a:t>greet.call</a:t>
            </a:r>
            <a:r>
              <a:rPr lang="en-US" dirty="0"/>
              <a:t>(student);</a:t>
            </a: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D63E6-9CD4-4218-92A9-7F69B2ACA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350" y="4912613"/>
            <a:ext cx="5786862" cy="136876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greet()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</a:rPr>
              <a:t>return ‘Hello ’ + this.name;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747475"/>
          </a:xfrm>
        </p:spPr>
        <p:txBody>
          <a:bodyPr>
            <a:normAutofit/>
          </a:bodyPr>
          <a:lstStyle/>
          <a:p>
            <a:r>
              <a:rPr lang="en-GB" sz="3000" dirty="0"/>
              <a:t>Write a function that </a:t>
            </a:r>
            <a:r>
              <a:rPr lang="en-GB" sz="3000" b="1" dirty="0">
                <a:solidFill>
                  <a:schemeClr val="bg1"/>
                </a:solidFill>
              </a:rPr>
              <a:t>receives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a grade </a:t>
            </a:r>
            <a:r>
              <a:rPr lang="en-GB" sz="3000" dirty="0"/>
              <a:t>a grade between 2.00 </a:t>
            </a:r>
            <a:br>
              <a:rPr lang="en-GB" sz="3000" dirty="0"/>
            </a:br>
            <a:r>
              <a:rPr lang="en-GB" sz="3000" dirty="0"/>
              <a:t>and 6.00 and </a:t>
            </a:r>
            <a:r>
              <a:rPr lang="en-GB" sz="3000" b="1" dirty="0">
                <a:solidFill>
                  <a:schemeClr val="bg1"/>
                </a:solidFill>
              </a:rPr>
              <a:t>prints</a:t>
            </a:r>
            <a:r>
              <a:rPr lang="en-GB" sz="3000" dirty="0"/>
              <a:t> the </a:t>
            </a:r>
            <a:r>
              <a:rPr lang="en-GB" sz="3000" b="1" dirty="0">
                <a:solidFill>
                  <a:schemeClr val="bg1"/>
                </a:solidFill>
              </a:rPr>
              <a:t>corresponding grade</a:t>
            </a:r>
            <a:r>
              <a:rPr lang="en-GB" sz="3000" b="1" dirty="0"/>
              <a:t> </a:t>
            </a:r>
            <a:r>
              <a:rPr lang="en-GB" sz="3000" dirty="0"/>
              <a:t>in </a:t>
            </a:r>
            <a:r>
              <a:rPr lang="en-GB" sz="3000" b="1" dirty="0">
                <a:solidFill>
                  <a:schemeClr val="bg1"/>
                </a:solidFill>
              </a:rPr>
              <a:t>words</a:t>
            </a:r>
            <a:endParaRPr lang="en-GB" sz="3000" dirty="0"/>
          </a:p>
          <a:p>
            <a:pPr lvl="1"/>
            <a:r>
              <a:rPr lang="en-GB" sz="3000" dirty="0"/>
              <a:t>Between</a:t>
            </a:r>
            <a:r>
              <a:rPr lang="en-GB" sz="3000" b="1" dirty="0"/>
              <a:t> 2.00 </a:t>
            </a:r>
            <a:r>
              <a:rPr lang="en-GB" sz="3000" dirty="0"/>
              <a:t>and </a:t>
            </a:r>
            <a:r>
              <a:rPr lang="en-GB" sz="3000" b="1" dirty="0"/>
              <a:t>2.99</a:t>
            </a:r>
            <a:r>
              <a:rPr lang="en-GB" sz="3000" dirty="0"/>
              <a:t> 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Fail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3.00</a:t>
            </a:r>
            <a:r>
              <a:rPr lang="en-GB" sz="3000" dirty="0"/>
              <a:t> and </a:t>
            </a:r>
            <a:r>
              <a:rPr lang="en-GB" sz="3000" b="1" dirty="0"/>
              <a:t>3.49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Poor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3.50 </a:t>
            </a:r>
            <a:r>
              <a:rPr lang="en-GB" sz="3000" dirty="0"/>
              <a:t>and </a:t>
            </a:r>
            <a:r>
              <a:rPr lang="en-GB" sz="3000" b="1" dirty="0"/>
              <a:t>4.49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4.50 </a:t>
            </a:r>
            <a:r>
              <a:rPr lang="en-GB" sz="3000" dirty="0"/>
              <a:t>and </a:t>
            </a:r>
            <a:r>
              <a:rPr lang="en-GB" sz="3000" b="1" dirty="0"/>
              <a:t>5.49 </a:t>
            </a:r>
            <a:r>
              <a:rPr lang="en-GB" sz="3000" dirty="0"/>
              <a:t>– </a:t>
            </a:r>
            <a:r>
              <a:rPr lang="en-GB" sz="3000" dirty="0">
                <a:latin typeface="Consolas" panose="020B0609020204030204" pitchFamily="49" charset="0"/>
              </a:rPr>
              <a:t>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Very good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r>
              <a:rPr lang="en-GB" sz="3000" dirty="0"/>
              <a:t>Between </a:t>
            </a:r>
            <a:r>
              <a:rPr lang="en-GB" sz="3000" b="1" dirty="0"/>
              <a:t>5.50 </a:t>
            </a:r>
            <a:r>
              <a:rPr lang="en-GB" sz="3000" dirty="0"/>
              <a:t>and </a:t>
            </a:r>
            <a:r>
              <a:rPr lang="en-GB" sz="3000" b="1" dirty="0"/>
              <a:t>6.00 </a:t>
            </a:r>
            <a:r>
              <a:rPr lang="en-GB" sz="3000" dirty="0"/>
              <a:t>- '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Excellent</a:t>
            </a:r>
            <a:r>
              <a:rPr lang="en-GB" sz="3000" b="1" dirty="0"/>
              <a:t>'</a:t>
            </a:r>
            <a:endParaRPr lang="en-GB" sz="3000" dirty="0"/>
          </a:p>
          <a:p>
            <a:pPr lvl="1"/>
            <a:endParaRPr lang="en-GB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0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8012" y="1155234"/>
            <a:ext cx="9677400" cy="4742425"/>
          </a:xfrm>
        </p:spPr>
        <p:txBody>
          <a:bodyPr/>
          <a:lstStyle/>
          <a:p>
            <a:r>
              <a:rPr lang="en-GB" sz="2800" dirty="0"/>
              <a:t>function solve(grade) {</a:t>
            </a:r>
          </a:p>
          <a:p>
            <a:r>
              <a:rPr lang="en-GB" sz="2800" dirty="0"/>
              <a:t>    if (grade &gt;= 2.00 &amp;&amp; grade &lt;= 2.99) {</a:t>
            </a:r>
          </a:p>
          <a:p>
            <a:r>
              <a:rPr lang="en-GB" sz="2800" dirty="0"/>
              <a:t>      </a:t>
            </a:r>
            <a:r>
              <a:rPr lang="en-GB" sz="2800" dirty="0">
                <a:solidFill>
                  <a:schemeClr val="bg1"/>
                </a:solidFill>
              </a:rPr>
              <a:t>return</a:t>
            </a:r>
            <a:r>
              <a:rPr lang="en-GB" sz="2800" dirty="0"/>
              <a:t> 'Fail';</a:t>
            </a:r>
          </a:p>
          <a:p>
            <a:r>
              <a:rPr lang="en-GB" sz="2800" dirty="0"/>
              <a:t>    } else if (grade &gt;= 3.00 &amp;&amp; grade &lt;= 3.49) {</a:t>
            </a:r>
          </a:p>
          <a:p>
            <a:r>
              <a:rPr lang="en-GB" sz="2800" dirty="0"/>
              <a:t>	</a:t>
            </a:r>
            <a:r>
              <a:rPr lang="en-GB" sz="2800" dirty="0">
                <a:solidFill>
                  <a:schemeClr val="bg1"/>
                </a:solidFill>
              </a:rPr>
              <a:t>return</a:t>
            </a:r>
            <a:r>
              <a:rPr lang="en-GB" sz="2800" dirty="0"/>
              <a:t> 'Poor';</a:t>
            </a:r>
          </a:p>
          <a:p>
            <a:r>
              <a:rPr lang="en-GB" sz="2800" dirty="0"/>
              <a:t>    } </a:t>
            </a:r>
          </a:p>
          <a:p>
            <a:r>
              <a:rPr lang="en-GB" sz="2800" dirty="0">
                <a:solidFill>
                  <a:schemeClr val="accent2"/>
                </a:solidFill>
              </a:rPr>
              <a:t>    // TODO: Add other conditions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26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that </a:t>
            </a:r>
            <a:r>
              <a:rPr lang="bg-BG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the value of a number</a:t>
            </a:r>
            <a:r>
              <a:rPr lang="bg-BG" b="1" dirty="0"/>
              <a:t> </a:t>
            </a:r>
            <a:endParaRPr lang="en-GB" b="1" dirty="0"/>
          </a:p>
          <a:p>
            <a:pPr lvl="2"/>
            <a:r>
              <a:rPr lang="en-GB" dirty="0"/>
              <a:t>The number should be </a:t>
            </a:r>
            <a:r>
              <a:rPr lang="bg-BG" b="1" dirty="0">
                <a:solidFill>
                  <a:schemeClr val="bg1"/>
                </a:solidFill>
              </a:rPr>
              <a:t>raised to a given power</a:t>
            </a:r>
            <a:endParaRPr lang="en-GB" dirty="0"/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dirty="0"/>
              <a:t> its value</a:t>
            </a:r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Math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B174C3-F1CF-4BFA-8ECB-B158920B5B6E}"/>
              </a:ext>
            </a:extLst>
          </p:cNvPr>
          <p:cNvGrpSpPr/>
          <p:nvPr/>
        </p:nvGrpSpPr>
        <p:grpSpPr>
          <a:xfrm>
            <a:off x="3046412" y="3955665"/>
            <a:ext cx="4953000" cy="1627686"/>
            <a:chOff x="2206192" y="3526026"/>
            <a:chExt cx="7490260" cy="17658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626ECC-DCA5-46AA-ABB8-C8575A2E9685}"/>
                </a:ext>
              </a:extLst>
            </p:cNvPr>
            <p:cNvGrpSpPr/>
            <p:nvPr/>
          </p:nvGrpSpPr>
          <p:grpSpPr>
            <a:xfrm>
              <a:off x="2206192" y="3526026"/>
              <a:ext cx="7490260" cy="1207435"/>
              <a:chOff x="2927693" y="3540386"/>
              <a:chExt cx="7490260" cy="1207435"/>
            </a:xfrm>
          </p:grpSpPr>
          <p:sp>
            <p:nvSpPr>
              <p:cNvPr id="29" name="Text Placeholder 3">
                <a:extLst>
                  <a:ext uri="{FF2B5EF4-FFF2-40B4-BE49-F238E27FC236}">
                    <a16:creationId xmlns:a16="http://schemas.microsoft.com/office/drawing/2014/main" id="{5A580E6F-8AC9-4B4E-9CF0-655ADDFC59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6" y="4189383"/>
                <a:ext cx="3745125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2, 8</a:t>
                </a:r>
              </a:p>
            </p:txBody>
          </p:sp>
          <p:sp>
            <p:nvSpPr>
              <p:cNvPr id="30" name="Text Placeholder 3">
                <a:extLst>
                  <a:ext uri="{FF2B5EF4-FFF2-40B4-BE49-F238E27FC236}">
                    <a16:creationId xmlns:a16="http://schemas.microsoft.com/office/drawing/2014/main" id="{CA56242A-1E7B-4460-B010-B79904FCB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7693" y="3540386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b="1" dirty="0"/>
                  <a:t>Input</a:t>
                </a:r>
                <a:endParaRPr lang="bg-BG" sz="2800" b="1" dirty="0"/>
              </a:p>
            </p:txBody>
          </p:sp>
          <p:sp>
            <p:nvSpPr>
              <p:cNvPr id="31" name="Text Placeholder 3">
                <a:extLst>
                  <a:ext uri="{FF2B5EF4-FFF2-40B4-BE49-F238E27FC236}">
                    <a16:creationId xmlns:a16="http://schemas.microsoft.com/office/drawing/2014/main" id="{A657ACAC-549C-4826-9929-F4C784F172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4189383"/>
                <a:ext cx="3745128" cy="5584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t"/>
                <a:r>
                  <a:rPr lang="en-US" sz="2400" dirty="0">
                    <a:latin typeface="Consolas" panose="020B0609020204030204" pitchFamily="49" charset="0"/>
                  </a:rPr>
                  <a:t>256</a:t>
                </a:r>
                <a:endParaRPr lang="bg-BG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Text Placeholder 3">
                <a:extLst>
                  <a:ext uri="{FF2B5EF4-FFF2-40B4-BE49-F238E27FC236}">
                    <a16:creationId xmlns:a16="http://schemas.microsoft.com/office/drawing/2014/main" id="{76994F2B-9519-4B99-B80A-31F2867013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2825" y="3541384"/>
                <a:ext cx="3745128" cy="704095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b="1" dirty="0"/>
                  <a:t>Output</a:t>
                </a:r>
                <a:endParaRPr lang="bg-BG" sz="2800" b="1" dirty="0"/>
              </a:p>
            </p:txBody>
          </p:sp>
        </p:grpSp>
        <p:sp>
          <p:nvSpPr>
            <p:cNvPr id="27" name="Text Placeholder 3">
              <a:extLst>
                <a:ext uri="{FF2B5EF4-FFF2-40B4-BE49-F238E27FC236}">
                  <a16:creationId xmlns:a16="http://schemas.microsoft.com/office/drawing/2014/main" id="{E88AAD39-1669-426E-8020-31A1AE89ED0E}"/>
                </a:ext>
              </a:extLst>
            </p:cNvPr>
            <p:cNvSpPr txBox="1">
              <a:spLocks/>
            </p:cNvSpPr>
            <p:nvPr/>
          </p:nvSpPr>
          <p:spPr>
            <a:xfrm>
              <a:off x="2206193" y="4733460"/>
              <a:ext cx="3745128" cy="55843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US" sz="2400" dirty="0">
                  <a:latin typeface="Consolas" panose="020B0609020204030204" pitchFamily="49" charset="0"/>
                </a:rPr>
                <a:t>3, 4</a:t>
              </a:r>
            </a:p>
          </p:txBody>
        </p:sp>
        <p:sp>
          <p:nvSpPr>
            <p:cNvPr id="28" name="Text Placeholder 3">
              <a:extLst>
                <a:ext uri="{FF2B5EF4-FFF2-40B4-BE49-F238E27FC236}">
                  <a16:creationId xmlns:a16="http://schemas.microsoft.com/office/drawing/2014/main" id="{25F3FF71-D199-4ABF-AFDF-8F2F523235A9}"/>
                </a:ext>
              </a:extLst>
            </p:cNvPr>
            <p:cNvSpPr txBox="1">
              <a:spLocks/>
            </p:cNvSpPr>
            <p:nvPr/>
          </p:nvSpPr>
          <p:spPr>
            <a:xfrm>
              <a:off x="5951324" y="4733465"/>
              <a:ext cx="3745128" cy="55842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accent5"/>
              </a:solidFill>
            </a:ln>
          </p:spPr>
          <p:txBody>
            <a:bodyPr wrap="square" lIns="108000" tIns="72000" rIns="108000" bIns="7200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t"/>
              <a:r>
                <a:rPr lang="en-GB" sz="2400" dirty="0">
                  <a:latin typeface="Consolas" panose="020B0609020204030204" pitchFamily="49" charset="0"/>
                </a:rPr>
                <a:t>81</a:t>
              </a:r>
              <a:endParaRPr lang="bg-BG" sz="2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0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7031" y="1295400"/>
            <a:ext cx="7366896" cy="4830269"/>
          </a:xfrm>
        </p:spPr>
        <p:txBody>
          <a:bodyPr/>
          <a:lstStyle/>
          <a:p>
            <a:r>
              <a:rPr lang="en-GB" dirty="0"/>
              <a:t>function solve(num, power){</a:t>
            </a:r>
            <a:br>
              <a:rPr lang="en-GB" dirty="0"/>
            </a:br>
            <a:r>
              <a:rPr lang="en-GB" dirty="0"/>
              <a:t>    let pow = 1;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>
                <a:solidFill>
                  <a:schemeClr val="accent2"/>
                </a:solidFill>
              </a:rPr>
              <a:t>// loop exponent times</a:t>
            </a:r>
          </a:p>
          <a:p>
            <a:r>
              <a:rPr lang="en-GB" dirty="0"/>
              <a:t>    for(let i = 0; i &lt; power; i++){</a:t>
            </a:r>
          </a:p>
          <a:p>
            <a:r>
              <a:rPr lang="en-GB" dirty="0"/>
              <a:t>        </a:t>
            </a:r>
            <a:r>
              <a:rPr lang="en-GB" dirty="0">
                <a:solidFill>
                  <a:schemeClr val="accent2"/>
                </a:solidFill>
              </a:rPr>
              <a:t>//multiply the base value</a:t>
            </a:r>
          </a:p>
          <a:p>
            <a:r>
              <a:rPr lang="en-GB" dirty="0"/>
              <a:t>        pow = pow * num;</a:t>
            </a:r>
          </a:p>
          <a:p>
            <a:r>
              <a:rPr lang="en-GB" dirty="0"/>
              <a:t>    }</a:t>
            </a:r>
          </a:p>
          <a:p>
            <a:br>
              <a:rPr lang="en-GB" dirty="0"/>
            </a:br>
            <a:r>
              <a:rPr lang="en-GB" dirty="0"/>
              <a:t>    return pow;</a:t>
            </a:r>
          </a:p>
          <a:p>
            <a:r>
              <a:rPr lang="en-GB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Grades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42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3646" y="1981200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</p:spTree>
    <p:extLst>
      <p:ext uri="{BB962C8B-B14F-4D97-AF65-F5344CB8AC3E}">
        <p14:creationId xmlns:p14="http://schemas.microsoft.com/office/powerpoint/2010/main" val="15332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4412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2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6612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4095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261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What is a Function?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Declaring/Invoking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Arrow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Nested Functions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Reference vs Value Types</a:t>
            </a:r>
          </a:p>
          <a:p>
            <a:pPr marL="990146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400" dirty="0"/>
              <a:t>Naming and Best Practices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3400" dirty="0"/>
          </a:p>
          <a:p>
            <a:pPr marL="571500" indent="-571500">
              <a:lnSpc>
                <a:spcPct val="120000"/>
              </a:lnSpc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write an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arrow</a:t>
            </a:r>
            <a:r>
              <a:rPr lang="en-US" sz="3200" dirty="0"/>
              <a:t> function, that calculates a result depending on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6412" y="4494210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28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1333" y="1219200"/>
            <a:ext cx="7306160" cy="50475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let multiply =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a, b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a *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console.log(multiply(a, b));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'divide':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Divide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'add':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Add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case 'subtract':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Subtract the two numbers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838A8-79BB-4CD7-8432-C8D8625A49B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https://judge.softuni.bg/Contests/1230/Functions-Lab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83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Nested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0C82DE-276F-46EB-B09E-717F7F230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75" y="1219200"/>
            <a:ext cx="2913674" cy="288210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189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in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  <a:p>
            <a:r>
              <a:rPr lang="en-US" sz="3200" dirty="0"/>
              <a:t>Inner </a:t>
            </a:r>
            <a:r>
              <a:rPr lang="en-US" sz="3200" dirty="0">
                <a:latin typeface="+mj-lt"/>
              </a:rPr>
              <a:t>functions</a:t>
            </a:r>
            <a:r>
              <a:rPr lang="en-US" sz="3200" dirty="0"/>
              <a:t> have access to variables from their parent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5812" y="3581400"/>
            <a:ext cx="5573317" cy="15500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drawDiamond(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drawTop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drawBottom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(size / 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4113212" y="2971800"/>
            <a:ext cx="2743200" cy="440011"/>
          </a:xfrm>
          <a:prstGeom prst="wedgeRoundRectCallout">
            <a:avLst>
              <a:gd name="adj1" fmla="val -23012"/>
              <a:gd name="adj2" fmla="val 83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Main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function</a:t>
            </a:r>
            <a:endParaRPr lang="bg-BG" sz="2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6C33130-0B93-4B3D-8639-ECCD04CC9828}"/>
              </a:ext>
            </a:extLst>
          </p:cNvPr>
          <p:cNvSpPr/>
          <p:nvPr/>
        </p:nvSpPr>
        <p:spPr bwMode="auto">
          <a:xfrm>
            <a:off x="7735900" y="3967475"/>
            <a:ext cx="2600071" cy="777879"/>
          </a:xfrm>
          <a:prstGeom prst="wedgeRoundRectCallout">
            <a:avLst>
              <a:gd name="adj1" fmla="val -19131"/>
              <a:gd name="adj2" fmla="val 32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Nesting the functions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3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630" y="1418646"/>
            <a:ext cx="2818666" cy="2248698"/>
          </a:xfrm>
          <a:prstGeom prst="rect">
            <a:avLst/>
          </a:prstGeom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8" y="5576506"/>
            <a:ext cx="10956074" cy="499689"/>
          </a:xfrm>
        </p:spPr>
        <p:txBody>
          <a:bodyPr/>
          <a:lstStyle/>
          <a:p>
            <a:r>
              <a:rPr lang="en-US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276902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JavaScript has 5 data types that are copied by </a:t>
            </a:r>
            <a:r>
              <a:rPr lang="en-GB" b="1" dirty="0">
                <a:solidFill>
                  <a:schemeClr val="bg1"/>
                </a:solidFill>
              </a:rPr>
              <a:t>value</a:t>
            </a:r>
            <a:r>
              <a:rPr lang="en-GB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Boolean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String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Number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null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undefined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 are </a:t>
            </a:r>
            <a:r>
              <a:rPr lang="en-GB" b="1" dirty="0">
                <a:solidFill>
                  <a:schemeClr val="bg1"/>
                </a:solidFill>
              </a:rPr>
              <a:t>primitive types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JavaScript has 3 data types that are copied by having their 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copied: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Objects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Functions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These are all technically Objects, so we'll refer to </a:t>
            </a:r>
            <a:br>
              <a:rPr lang="en-GB" dirty="0"/>
            </a:br>
            <a:r>
              <a:rPr lang="en-GB" dirty="0"/>
              <a:t>them collectively as Objects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vs. Value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Reference vs. Value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674812" y="1371600"/>
            <a:ext cx="8534400" cy="4608576"/>
            <a:chOff x="2436812" y="2057400"/>
            <a:chExt cx="6896806" cy="372427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a primitive type is assigned to a variable, we can </a:t>
            </a:r>
            <a:br>
              <a:rPr lang="en-GB" dirty="0"/>
            </a:br>
            <a:r>
              <a:rPr lang="en-GB" dirty="0"/>
              <a:t>think of that variable as </a:t>
            </a:r>
            <a:r>
              <a:rPr lang="en-GB" b="1" dirty="0">
                <a:solidFill>
                  <a:schemeClr val="bg1"/>
                </a:solidFill>
              </a:rPr>
              <a:t>containing</a:t>
            </a:r>
            <a:r>
              <a:rPr lang="en-GB" dirty="0"/>
              <a:t> the primitive value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They are </a:t>
            </a:r>
            <a:r>
              <a:rPr lang="en-GB" b="1" dirty="0">
                <a:solidFill>
                  <a:schemeClr val="bg1"/>
                </a:solidFill>
              </a:rPr>
              <a:t>copied by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21627" y="2438400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 = 10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c = a</a:t>
            </a:r>
            <a:r>
              <a:rPr lang="bg-BG" sz="2800" b="1" noProof="1">
                <a:latin typeface="Consolas" pitchFamily="49" charset="0"/>
              </a:rPr>
              <a:t>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b = 'abc'</a:t>
            </a:r>
            <a:r>
              <a:rPr lang="bg-BG" sz="2800" b="1" noProof="1">
                <a:latin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</a:rPr>
              <a:t>			let d = b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121627" y="4495814"/>
            <a:ext cx="8763000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console.log(a, b, c, d);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 a = 10 b = 'abc' c = 10 d = 'abc'</a:t>
            </a:r>
          </a:p>
        </p:txBody>
      </p:sp>
    </p:spTree>
    <p:extLst>
      <p:ext uri="{BB962C8B-B14F-4D97-AF65-F5344CB8AC3E}">
        <p14:creationId xmlns:p14="http://schemas.microsoft.com/office/powerpoint/2010/main" val="367995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Variables that are assigned a non-primitive value are given a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 to that value. 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That reference points to a location in memory</a:t>
            </a:r>
          </a:p>
          <a:p>
            <a:pPr lvl="1"/>
            <a:r>
              <a:rPr lang="en-GB" dirty="0"/>
              <a:t>Variables don't actually contain the value but lead to the </a:t>
            </a:r>
            <a:br>
              <a:rPr lang="en-GB" dirty="0"/>
            </a:br>
            <a:r>
              <a:rPr lang="en-GB" dirty="0"/>
              <a:t>location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85333" y="2408912"/>
            <a:ext cx="4884157" cy="1166061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let arr = [];	</a:t>
            </a:r>
            <a:br>
              <a:rPr lang="en-US" sz="2800" b="1" noProof="1">
                <a:latin typeface="Consolas" pitchFamily="49" charset="0"/>
              </a:rPr>
            </a:br>
            <a:r>
              <a:rPr lang="en-US" sz="2800" b="1" noProof="1">
                <a:latin typeface="Consolas" pitchFamily="49" charset="0"/>
              </a:rPr>
              <a:t>let arrCopy = arr;</a:t>
            </a:r>
          </a:p>
        </p:txBody>
      </p:sp>
    </p:spTree>
    <p:extLst>
      <p:ext uri="{BB962C8B-B14F-4D97-AF65-F5344CB8AC3E}">
        <p14:creationId xmlns:p14="http://schemas.microsoft.com/office/powerpoint/2010/main" val="250255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364" y="152400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1556" y="3793154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s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556" y="4510361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39449" y="3225626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7876" y="3984907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2812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5410200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- Best Practices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3" y="4340705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08467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Make sure to use correct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indentation</a:t>
            </a: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Leave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blank line </a:t>
            </a:r>
            <a:r>
              <a:rPr lang="en-US" sz="3200" dirty="0">
                <a:latin typeface="+mj-lt"/>
              </a:rPr>
              <a:t>between functions, after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loops</a:t>
            </a:r>
            <a:r>
              <a:rPr lang="en-US" sz="3200" dirty="0">
                <a:latin typeface="+mj-lt"/>
              </a:rPr>
              <a:t> and after </a:t>
            </a:r>
            <a:br>
              <a:rPr lang="en-US" sz="3200" dirty="0">
                <a:latin typeface="+mj-lt"/>
              </a:rPr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3200" dirty="0">
                <a:latin typeface="+mj-lt"/>
              </a:rPr>
              <a:t> statements</a:t>
            </a:r>
          </a:p>
          <a:p>
            <a:r>
              <a:rPr lang="en-US" sz="3200" dirty="0">
                <a:latin typeface="+mj-lt"/>
              </a:rPr>
              <a:t>Always use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curly brackets</a:t>
            </a:r>
            <a:r>
              <a:rPr lang="en-US" sz="3200" dirty="0">
                <a:solidFill>
                  <a:srgbClr val="FFA000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for loops and if statements bodies</a:t>
            </a:r>
          </a:p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+mj-lt"/>
              </a:rPr>
              <a:t>Avoid long lines </a:t>
            </a:r>
            <a:r>
              <a:rPr lang="en-GB" sz="3200" dirty="0">
                <a:latin typeface="+mj-lt"/>
              </a:rPr>
              <a:t>and </a:t>
            </a:r>
            <a:r>
              <a:rPr lang="en-GB" sz="3200" b="1" dirty="0">
                <a:solidFill>
                  <a:schemeClr val="bg1"/>
                </a:solidFill>
                <a:latin typeface="+mj-lt"/>
              </a:rPr>
              <a:t>complex expressions</a:t>
            </a:r>
            <a:endParaRPr 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4661911"/>
            <a:ext cx="4320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main()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good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6812" y="4469966"/>
            <a:ext cx="4320000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Mian()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bad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example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9523412" y="4469966"/>
            <a:ext cx="685800" cy="685800"/>
          </a:xfrm>
          <a:prstGeom prst="mathMultiply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hevron 2"/>
          <p:cNvSpPr/>
          <p:nvPr/>
        </p:nvSpPr>
        <p:spPr bwMode="auto">
          <a:xfrm rot="5400000">
            <a:off x="4618300" y="4766491"/>
            <a:ext cx="379905" cy="472656"/>
          </a:xfrm>
          <a:prstGeom prst="chevron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2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6939" y="1405703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1662" y="1610448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8AF7D3-24D6-4A4F-BCC9-723716DEDC05}"/>
              </a:ext>
            </a:extLst>
          </p:cNvPr>
          <p:cNvSpPr>
            <a:spLocks noGrp="1"/>
          </p:cNvSpPr>
          <p:nvPr/>
        </p:nvSpPr>
        <p:spPr>
          <a:xfrm>
            <a:off x="-153988" y="6400800"/>
            <a:ext cx="12114212" cy="363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625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8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358" y="4535548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109" y="4535548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387" y="2475024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110" y="2475024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4177" y="1444762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109" y="1444762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490" y="1444762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716" y="3505286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110" y="3505286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069" y="3505286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0121" y="5565809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016" y="5654894"/>
            <a:ext cx="6474561" cy="7742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72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90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8" dirty="0"/>
              <a:t>Software University - High-Quality Education and </a:t>
            </a:r>
            <a:br>
              <a:rPr lang="en-US" sz="3198" dirty="0"/>
            </a:br>
            <a:r>
              <a:rPr lang="en-US" sz="3198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898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8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lvl="1" indent="-380762" defTabSz="1218438">
              <a:lnSpc>
                <a:spcPct val="100000"/>
              </a:lnSpc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5" y="2538346"/>
            <a:ext cx="2122030" cy="529273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482" y="2057758"/>
            <a:ext cx="3365989" cy="4481790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395" y="3654314"/>
            <a:ext cx="1118158" cy="111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394" y="5359165"/>
            <a:ext cx="1041691" cy="10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19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65" y="3809901"/>
            <a:ext cx="4641124" cy="1623821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62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8540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40372" y="4849155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103812" y="4010955"/>
            <a:ext cx="2743201" cy="654054"/>
          </a:xfrm>
          <a:prstGeom prst="wedgeRoundRectCallout">
            <a:avLst>
              <a:gd name="adj1" fmla="val 22655"/>
              <a:gd name="adj2" fmla="val 8438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422884" y="4010955"/>
            <a:ext cx="2542087" cy="654054"/>
          </a:xfrm>
          <a:prstGeom prst="wedgeRoundRectCallout">
            <a:avLst>
              <a:gd name="adj1" fmla="val -18051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Executes</a:t>
            </a:r>
            <a:r>
              <a:rPr lang="en-GB" dirty="0"/>
              <a:t> the code between the brackets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without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2286000"/>
            <a:ext cx="9982200" cy="24622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multiplyNumbers()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let result = 5 * 5;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</a:rPr>
              <a:t>console.log(result);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multiplyNumbers();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Expected Output: 25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2895892"/>
            <a:ext cx="3352800" cy="1066216"/>
          </a:xfrm>
          <a:prstGeom prst="wedgeRoundRectCallout">
            <a:avLst>
              <a:gd name="adj1" fmla="val -62284"/>
              <a:gd name="adj2" fmla="val 1394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result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4825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 </a:t>
            </a:r>
            <a:r>
              <a:rPr lang="en-US" sz="3200" b="1" dirty="0">
                <a:solidFill>
                  <a:schemeClr val="bg1"/>
                </a:solidFill>
              </a:rPr>
              <a:t>several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3012" y="3511112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7012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3167" y="2573888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5012" y="4191000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SoftUni-PowerPoint-Template</Template>
  <TotalTime>4692</TotalTime>
  <Words>1424</Words>
  <Application>Microsoft Office PowerPoint</Application>
  <PresentationFormat>Custom</PresentationFormat>
  <Paragraphs>359</Paragraphs>
  <Slides>39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Consolas</vt:lpstr>
      <vt:lpstr>Gabriola</vt:lpstr>
      <vt:lpstr>Wingdings</vt:lpstr>
      <vt:lpstr>Wingdings 2</vt:lpstr>
      <vt:lpstr>1_SoftUni3_1</vt:lpstr>
      <vt:lpstr>Functions </vt:lpstr>
      <vt:lpstr>Table of Content</vt:lpstr>
      <vt:lpstr>Have a Question?</vt:lpstr>
      <vt:lpstr>PowerPoint Presentation</vt:lpstr>
      <vt:lpstr>Functions in JS</vt:lpstr>
      <vt:lpstr>Why Use Functions?</vt:lpstr>
      <vt:lpstr>Function without Parameters</vt:lpstr>
      <vt:lpstr>PowerPoint Presentation</vt:lpstr>
      <vt:lpstr>Declaring Function</vt:lpstr>
      <vt:lpstr>Declaring Function</vt:lpstr>
      <vt:lpstr>Invoking a Function</vt:lpstr>
      <vt:lpstr>Invoking a Function (2)</vt:lpstr>
      <vt:lpstr>Invoking a Function (3)</vt:lpstr>
      <vt:lpstr>Problem : Grades</vt:lpstr>
      <vt:lpstr>Solution: Grades</vt:lpstr>
      <vt:lpstr>Problem : Math power</vt:lpstr>
      <vt:lpstr>Solution: Grades</vt:lpstr>
      <vt:lpstr>PowerPoint Presentation</vt:lpstr>
      <vt:lpstr>Arrow Functions</vt:lpstr>
      <vt:lpstr>Problem: Simple Calculator</vt:lpstr>
      <vt:lpstr>Solution: Simple Calculator</vt:lpstr>
      <vt:lpstr>PowerPoint Presentation</vt:lpstr>
      <vt:lpstr>Nested Functions: Example</vt:lpstr>
      <vt:lpstr>PowerPoint Presentation</vt:lpstr>
      <vt:lpstr>Reference vs. Value Types</vt:lpstr>
      <vt:lpstr>Example: Reference vs. Value Types</vt:lpstr>
      <vt:lpstr>Value Types</vt:lpstr>
      <vt:lpstr>Reference Types</vt:lpstr>
      <vt:lpstr>PowerPoint Presentation</vt:lpstr>
      <vt:lpstr>Naming Functions</vt:lpstr>
      <vt:lpstr>Naming Function Parameters</vt:lpstr>
      <vt:lpstr>Functions - Best Practices</vt:lpstr>
      <vt:lpstr>Code Structure and Code Formatting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 Foundation</dc:creator>
  <cp:keywords>Technologies Fundamentals, Software University, SoftUni, programming, coding, software development, education, training, course</cp:keywords>
  <dc:description>Software University Foundation - http://softuni.foundation/</dc:description>
  <cp:lastModifiedBy>Стамо Петков</cp:lastModifiedBy>
  <cp:revision>493</cp:revision>
  <dcterms:created xsi:type="dcterms:W3CDTF">2014-01-02T17:00:34Z</dcterms:created>
  <dcterms:modified xsi:type="dcterms:W3CDTF">2019-10-09T11:20:20Z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