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413" r:id="rId4"/>
    <p:sldId id="414" r:id="rId5"/>
    <p:sldId id="415" r:id="rId6"/>
    <p:sldId id="416" r:id="rId7"/>
    <p:sldId id="417" r:id="rId8"/>
    <p:sldId id="418" r:id="rId9"/>
    <p:sldId id="425" r:id="rId10"/>
    <p:sldId id="428" r:id="rId11"/>
    <p:sldId id="419" r:id="rId12"/>
    <p:sldId id="420" r:id="rId13"/>
    <p:sldId id="421" r:id="rId14"/>
    <p:sldId id="427" r:id="rId15"/>
    <p:sldId id="429" r:id="rId16"/>
    <p:sldId id="430" r:id="rId17"/>
    <p:sldId id="426" r:id="rId18"/>
    <p:sldId id="422" r:id="rId19"/>
    <p:sldId id="439" r:id="rId20"/>
    <p:sldId id="423" r:id="rId21"/>
    <p:sldId id="424" r:id="rId22"/>
    <p:sldId id="438" r:id="rId23"/>
    <p:sldId id="433" r:id="rId24"/>
    <p:sldId id="434" r:id="rId25"/>
    <p:sldId id="435" r:id="rId26"/>
    <p:sldId id="437" r:id="rId27"/>
    <p:sldId id="349" r:id="rId28"/>
    <p:sldId id="401" r:id="rId29"/>
    <p:sldId id="431" r:id="rId30"/>
    <p:sldId id="432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Design Pattern - Definition" id="{BC4A3995-4CED-4320-A673-95328C9C809D}">
          <p14:sldIdLst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Revealing-Module Pattern" id="{47CC78F6-55C5-4BB6-A1E9-18CDC1835FE5}">
          <p14:sldIdLst>
            <p14:sldId id="425"/>
            <p14:sldId id="428"/>
            <p14:sldId id="419"/>
            <p14:sldId id="420"/>
            <p14:sldId id="421"/>
          </p14:sldIdLst>
        </p14:section>
        <p14:section name="Prototype Pattern" id="{54B87AD1-016D-49C3-99A4-655E166ED70C}">
          <p14:sldIdLst>
            <p14:sldId id="427"/>
            <p14:sldId id="429"/>
            <p14:sldId id="430"/>
          </p14:sldIdLst>
        </p14:section>
        <p14:section name="Pub/Sub Pattern" id="{0A41F15F-1302-46CC-A62F-78466D5D3301}">
          <p14:sldIdLst>
            <p14:sldId id="426"/>
            <p14:sldId id="422"/>
            <p14:sldId id="439"/>
            <p14:sldId id="423"/>
            <p14:sldId id="424"/>
            <p14:sldId id="438"/>
            <p14:sldId id="433"/>
            <p14:sldId id="434"/>
            <p14:sldId id="435"/>
            <p14:sldId id="437"/>
          </p14:sldIdLst>
        </p14:section>
        <p14:section name="Conclusion" id="{10E03AB1-9AA8-4E86-9A64-D741901E50A2}">
          <p14:sldIdLst>
            <p14:sldId id="349"/>
            <p14:sldId id="401"/>
            <p14:sldId id="431"/>
            <p14:sldId id="43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13" d="100"/>
          <a:sy n="113" d="100"/>
        </p:scale>
        <p:origin x="29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296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38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Following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Design Patterns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" y="2563699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 help keep the units of code for a </a:t>
            </a:r>
            <a:br>
              <a:rPr lang="en-US" dirty="0"/>
            </a:br>
            <a:r>
              <a:rPr lang="en-US" dirty="0"/>
              <a:t>project both cleanly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dirty="0"/>
              <a:t>The pattern </a:t>
            </a:r>
            <a:r>
              <a:rPr lang="en-US" b="1" dirty="0">
                <a:solidFill>
                  <a:schemeClr val="bg1"/>
                </a:solidFill>
              </a:rPr>
              <a:t>shields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particular parts from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dirty="0"/>
              <a:t>The main goal is to achieve </a:t>
            </a:r>
            <a:r>
              <a:rPr lang="en-US" b="1" dirty="0">
                <a:solidFill>
                  <a:schemeClr val="bg1"/>
                </a:solidFill>
              </a:rPr>
              <a:t>privacy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Module Pattern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129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Object Literal)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09720" y="1240058"/>
            <a:ext cx="9572559" cy="5396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moduleObj = {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 0, </a:t>
            </a:r>
            <a:r>
              <a:rPr lang="en-US" sz="2400" i="1" dirty="0">
                <a:solidFill>
                  <a:schemeClr val="accent2"/>
                </a:solidFill>
              </a:rPr>
              <a:t>// public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function(num)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+= num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function(num)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-= num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function()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}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moduleObj.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 = 2;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the counter is accessible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(1));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30387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8" y="1177915"/>
            <a:ext cx="11263076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(num) =&gt; count += num,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(num) =&gt; count -= num,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() =&gt; count,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  <p:pic>
        <p:nvPicPr>
          <p:cNvPr id="7" name="Picture 55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1072" y="1542340"/>
            <a:ext cx="4254256" cy="16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"Revealing 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7" y="1177915"/>
            <a:ext cx="11625943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revModule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change</a:t>
            </a:r>
            <a:r>
              <a:rPr lang="en-US" sz="2400" dirty="0">
                <a:solidFill>
                  <a:schemeClr val="tx1"/>
                </a:solidFill>
              </a:rPr>
              <a:t>(amount) { return count += amount;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(num) { return change(num);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(num) { return change(-num);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 { return count;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  <a:endParaRPr lang="bg-BG" sz="2400" i="1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</p:spTree>
    <p:extLst>
      <p:ext uri="{BB962C8B-B14F-4D97-AF65-F5344CB8AC3E}">
        <p14:creationId xmlns:p14="http://schemas.microsoft.com/office/powerpoint/2010/main" val="18061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Prototype Pattern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9538" y="2153175"/>
            <a:ext cx="3051298" cy="8579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latin typeface="Consolas" panose="020B0609020204030204" pitchFamily="49" charset="0"/>
              </a:rPr>
              <a:t>__proto__</a:t>
            </a:r>
            <a:endParaRPr lang="bg-BG" sz="4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prototypal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instantiate new objects </a:t>
            </a:r>
            <a:r>
              <a:rPr lang="en-US" dirty="0"/>
              <a:t>by copying all of the properties of an existing object</a:t>
            </a:r>
          </a:p>
          <a:p>
            <a:r>
              <a:rPr lang="en-US" dirty="0"/>
              <a:t>Particularly useful when the construction of a new </a:t>
            </a:r>
            <a:br>
              <a:rPr lang="en-US" dirty="0"/>
            </a:br>
            <a:r>
              <a:rPr lang="en-US" dirty="0"/>
              <a:t>object is </a:t>
            </a:r>
            <a:r>
              <a:rPr lang="en-US" b="1" dirty="0">
                <a:solidFill>
                  <a:schemeClr val="bg1"/>
                </a:solidFill>
              </a:rPr>
              <a:t>inefficient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expensive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Pattern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06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Object.create()</a:t>
            </a:r>
            <a:r>
              <a:rPr lang="en-US" dirty="0"/>
              <a:t> to achieve a prototypical inheritance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4127" y="1951363"/>
            <a:ext cx="9929347" cy="4588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person = {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name: 'George',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email: 'george@gmail.com',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sayHello: function() {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console.log(`Hello ${this.name}!`);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clonedPerson = Object.</a:t>
            </a:r>
            <a:r>
              <a:rPr lang="en-US" sz="2400" dirty="0">
                <a:solidFill>
                  <a:schemeClr val="bg1"/>
                </a:solidFill>
              </a:rPr>
              <a:t>create</a:t>
            </a:r>
            <a:r>
              <a:rPr lang="en-US" sz="2400" dirty="0">
                <a:solidFill>
                  <a:schemeClr val="tx1"/>
                </a:solidFill>
              </a:rPr>
              <a:t>(person); </a:t>
            </a:r>
            <a:r>
              <a:rPr lang="en-US" sz="2400" i="1" dirty="0">
                <a:solidFill>
                  <a:schemeClr val="accent2"/>
                </a:solidFill>
              </a:rPr>
              <a:t>// new instance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console.log(Object.getPrototypeOf(clonedPerson));</a:t>
            </a:r>
          </a:p>
        </p:txBody>
      </p:sp>
    </p:spTree>
    <p:extLst>
      <p:ext uri="{BB962C8B-B14F-4D97-AF65-F5344CB8AC3E}">
        <p14:creationId xmlns:p14="http://schemas.microsoft.com/office/powerpoint/2010/main" val="41402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Pub/Sub Pattern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Event Bus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Закръглен правоъгълник 8"/>
          <p:cNvSpPr/>
          <p:nvPr/>
        </p:nvSpPr>
        <p:spPr bwMode="auto">
          <a:xfrm>
            <a:off x="5289683" y="1230140"/>
            <a:ext cx="1612633" cy="49278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9" name="Закръглен правоъгълник 2"/>
          <p:cNvSpPr/>
          <p:nvPr/>
        </p:nvSpPr>
        <p:spPr bwMode="auto">
          <a:xfrm>
            <a:off x="5457322" y="2199265"/>
            <a:ext cx="1303020" cy="8277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0" name="Закръглен правоъгълник 13"/>
          <p:cNvSpPr/>
          <p:nvPr/>
        </p:nvSpPr>
        <p:spPr bwMode="auto">
          <a:xfrm>
            <a:off x="5289683" y="3478880"/>
            <a:ext cx="1612633" cy="4673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1" name="Съединение с чупка 18"/>
          <p:cNvCxnSpPr/>
          <p:nvPr/>
        </p:nvCxnSpPr>
        <p:spPr>
          <a:xfrm rot="5400000">
            <a:off x="5886080" y="1971014"/>
            <a:ext cx="420641" cy="802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Съединение с чупка 18"/>
          <p:cNvCxnSpPr/>
          <p:nvPr/>
        </p:nvCxnSpPr>
        <p:spPr>
          <a:xfrm rot="16200000" flipH="1">
            <a:off x="5893162" y="3276907"/>
            <a:ext cx="386418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Messaging pattern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more events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only receive messages 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r>
              <a:rPr lang="en-US" dirty="0">
                <a:solidFill>
                  <a:srgbClr val="234465"/>
                </a:solidFill>
              </a:rPr>
              <a:t>In this model, subscribers </a:t>
            </a:r>
            <a:r>
              <a:rPr lang="en-US" dirty="0"/>
              <a:t>typically receive only a</a:t>
            </a:r>
            <a:br>
              <a:rPr lang="en-US" dirty="0"/>
            </a:br>
            <a:r>
              <a:rPr lang="en-US" dirty="0"/>
              <a:t>subset of the total messages published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</p:spTree>
    <p:extLst>
      <p:ext uri="{BB962C8B-B14F-4D97-AF65-F5344CB8AC3E}">
        <p14:creationId xmlns:p14="http://schemas.microsoft.com/office/powerpoint/2010/main" val="26125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942DE-0CDD-4701-B483-03A776473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Pattern 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</a:t>
            </a:r>
            <a:br>
              <a:rPr lang="en-US" dirty="0"/>
            </a:br>
            <a:r>
              <a:rPr lang="en-US" dirty="0"/>
              <a:t>different system components </a:t>
            </a:r>
          </a:p>
          <a:p>
            <a:pPr lvl="1"/>
            <a:r>
              <a:rPr lang="en-US" dirty="0"/>
              <a:t>They don't know anything about each other's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Provides great network scalability and a more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dynamic network topology</a:t>
            </a:r>
          </a:p>
          <a:p>
            <a:pPr lvl="2"/>
            <a:r>
              <a:rPr lang="en-US" dirty="0"/>
              <a:t>Decreased flexibility to modify the publisher and the structure of the published data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38F24-3FF5-4C78-BD3B-3A462B31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9BCE2-4EC9-48EB-AFA6-B373B0E448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3784" y="1371604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What is a Pattern?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/>
              <a:t>The "Gang of Four" </a:t>
            </a:r>
            <a:r>
              <a:rPr lang="en-US" b="1" dirty="0"/>
              <a:t>design patterns</a:t>
            </a:r>
            <a:endParaRPr lang="bg-BG" b="1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Design Patterns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Module &amp; Revealing - Module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Prototype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Pub/Sub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2373199" y="33527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765098" cy="238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, 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Receives published messages</a:t>
            </a:r>
          </a:p>
          <a:p>
            <a:pPr lvl="1"/>
            <a:r>
              <a:rPr lang="en-US" dirty="0"/>
              <a:t>Forwards them on the subscribers who are registered to receive them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2404011" y="53339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2404011" y="435480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5573599" y="4018176"/>
            <a:ext cx="2362200" cy="12954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8926399" y="31799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8926399" y="40943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8926399" y="58427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8926399" y="50087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354399" y="3657576"/>
            <a:ext cx="1219200" cy="685800"/>
          </a:xfrm>
          <a:prstGeom prst="bentConnector3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385211" y="5008776"/>
            <a:ext cx="1188388" cy="63000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  <a:endCxn id="3" idx="1"/>
          </p:cNvCxnSpPr>
          <p:nvPr/>
        </p:nvCxnSpPr>
        <p:spPr>
          <a:xfrm>
            <a:off x="4385211" y="4659606"/>
            <a:ext cx="1188388" cy="62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7935799" y="3484776"/>
            <a:ext cx="998012" cy="870030"/>
          </a:xfrm>
          <a:prstGeom prst="bentConnector3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>
            <a:endCxn id="17" idx="1"/>
          </p:cNvCxnSpPr>
          <p:nvPr/>
        </p:nvCxnSpPr>
        <p:spPr>
          <a:xfrm>
            <a:off x="7935799" y="4910392"/>
            <a:ext cx="990600" cy="403185"/>
          </a:xfrm>
          <a:prstGeom prst="bentConnector3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300899"/>
            <a:ext cx="11804822" cy="54205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400" dirty="0"/>
              <a:t>Eliminate Polling</a:t>
            </a:r>
          </a:p>
          <a:p>
            <a:pPr lvl="1">
              <a:lnSpc>
                <a:spcPct val="120000"/>
              </a:lnSpc>
            </a:pPr>
            <a:r>
              <a:rPr lang="en-US" sz="3100" dirty="0"/>
              <a:t>Promotes </a:t>
            </a:r>
            <a:r>
              <a:rPr lang="en-US" sz="3100" b="1" dirty="0">
                <a:solidFill>
                  <a:schemeClr val="bg1"/>
                </a:solidFill>
              </a:rPr>
              <a:t>faster response time </a:t>
            </a:r>
            <a:r>
              <a:rPr lang="en-US" sz="3100" dirty="0"/>
              <a:t>and </a:t>
            </a:r>
            <a:r>
              <a:rPr lang="en-US" sz="3100" b="1" dirty="0">
                <a:solidFill>
                  <a:schemeClr val="bg1"/>
                </a:solidFill>
              </a:rPr>
              <a:t>reduces the delivery latency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Dynamic Targeting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Makes discovery of services easier, more natural and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less error prone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44CF585-C097-4FFD-986E-085738A63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236445" y="3894862"/>
            <a:ext cx="1328378" cy="26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822B8-3B3E-4143-B524-A7FC6DAB2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Decouple and Scale Independently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Makes software more </a:t>
            </a:r>
            <a:r>
              <a:rPr lang="en-US" sz="3200" b="1" dirty="0">
                <a:solidFill>
                  <a:schemeClr val="bg1"/>
                </a:solidFill>
              </a:rPr>
              <a:t>flexible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Simplify Communication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Reduces complexity by </a:t>
            </a:r>
            <a:r>
              <a:rPr lang="en-US" sz="3200" b="1" dirty="0">
                <a:solidFill>
                  <a:schemeClr val="bg1"/>
                </a:solidFill>
              </a:rPr>
              <a:t>removing</a:t>
            </a:r>
            <a:r>
              <a:rPr lang="en-US" sz="3200" dirty="0"/>
              <a:t> all the </a:t>
            </a:r>
            <a:r>
              <a:rPr lang="en-US" sz="3200" b="1" dirty="0">
                <a:solidFill>
                  <a:schemeClr val="bg1"/>
                </a:solidFill>
              </a:rPr>
              <a:t>point-to-point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connections </a:t>
            </a:r>
            <a:r>
              <a:rPr lang="en-US" sz="3200" dirty="0"/>
              <a:t>with a single connection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8D1D0-A126-43DD-B7B8-FE675B5D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703D5-221B-489B-8F16-2968A2E599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65EE12E-455B-48B4-A68E-D7CFA839B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236445" y="3894862"/>
            <a:ext cx="1328378" cy="26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custom event handler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2628" y="1937356"/>
            <a:ext cx="10232778" cy="3724518"/>
          </a:xfrm>
        </p:spPr>
        <p:txBody>
          <a:bodyPr/>
          <a:lstStyle/>
          <a:p>
            <a:r>
              <a:rPr lang="en-GB" dirty="0"/>
              <a:t>var events = {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events</a:t>
            </a:r>
            <a:r>
              <a:rPr lang="en-GB" dirty="0"/>
              <a:t>: {},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on</a:t>
            </a:r>
            <a:r>
              <a:rPr lang="en-GB" dirty="0"/>
              <a:t>: function (eventName, fn) {</a:t>
            </a:r>
          </a:p>
          <a:p>
            <a:r>
              <a:rPr lang="en-GB" dirty="0"/>
              <a:t>    this.events[eventName] = this.events[eventName] || [];</a:t>
            </a:r>
          </a:p>
          <a:p>
            <a:r>
              <a:rPr lang="en-GB" dirty="0"/>
              <a:t>    this.events[eventName].push(fn);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Handler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6218" y="1468278"/>
            <a:ext cx="10961435" cy="4988646"/>
          </a:xfrm>
        </p:spPr>
        <p:txBody>
          <a:bodyPr/>
          <a:lstStyle/>
          <a:p>
            <a:r>
              <a:rPr lang="en-GB" sz="2200" dirty="0">
                <a:solidFill>
                  <a:schemeClr val="bg1"/>
                </a:solidFill>
              </a:rPr>
              <a:t>off</a:t>
            </a:r>
            <a:r>
              <a:rPr lang="en-GB" sz="2200" dirty="0"/>
              <a:t>: function(eventName, fn) {</a:t>
            </a:r>
          </a:p>
          <a:p>
            <a:r>
              <a:rPr lang="en-GB" sz="2200" dirty="0"/>
              <a:t>  if (this.events[eventName]) {</a:t>
            </a:r>
          </a:p>
          <a:p>
            <a:r>
              <a:rPr lang="en-GB" sz="2200" dirty="0"/>
              <a:t>    for (var i = 0; i &lt; this.events[eventName].length; i++) {</a:t>
            </a:r>
          </a:p>
          <a:p>
            <a:r>
              <a:rPr lang="en-GB" sz="2200" dirty="0"/>
              <a:t>      if (this.events[eventName][i] === fn) {</a:t>
            </a:r>
          </a:p>
          <a:p>
            <a:r>
              <a:rPr lang="en-GB" sz="2200" dirty="0"/>
              <a:t>        this.events[eventName].splice(i, 1);</a:t>
            </a:r>
          </a:p>
          <a:p>
            <a:r>
              <a:rPr lang="en-GB" sz="2200" dirty="0"/>
              <a:t>        break;</a:t>
            </a:r>
          </a:p>
          <a:p>
            <a:r>
              <a:rPr lang="en-GB" sz="2200" dirty="0"/>
              <a:t>      }</a:t>
            </a:r>
          </a:p>
          <a:p>
            <a:r>
              <a:rPr lang="en-GB" sz="2200" dirty="0"/>
              <a:t>    };</a:t>
            </a:r>
          </a:p>
          <a:p>
            <a:r>
              <a:rPr lang="en-GB" sz="2200" dirty="0"/>
              <a:t>  }</a:t>
            </a:r>
          </a:p>
          <a:p>
            <a:r>
              <a:rPr lang="en-GB" sz="2200" dirty="0"/>
              <a:t>}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Events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49673" y="1818599"/>
            <a:ext cx="9134358" cy="367373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emit</a:t>
            </a:r>
            <a:r>
              <a:rPr lang="en-GB" dirty="0"/>
              <a:t>: function (eventName, data) {</a:t>
            </a:r>
          </a:p>
          <a:p>
            <a:r>
              <a:rPr lang="en-GB" dirty="0"/>
              <a:t>    if (this.events[eventName]) {</a:t>
            </a:r>
          </a:p>
          <a:p>
            <a:r>
              <a:rPr lang="en-GB" dirty="0"/>
              <a:t>      this.events[eventName].forEach(function(fn) {</a:t>
            </a:r>
          </a:p>
          <a:p>
            <a:r>
              <a:rPr lang="en-GB" dirty="0"/>
              <a:t>        fn(data);</a:t>
            </a:r>
          </a:p>
          <a:p>
            <a:r>
              <a:rPr lang="en-GB" dirty="0"/>
              <a:t>      });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Emitting Events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6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545468"/>
            <a:ext cx="10961435" cy="3108965"/>
          </a:xfrm>
        </p:spPr>
        <p:txBody>
          <a:bodyPr/>
          <a:lstStyle/>
          <a:p>
            <a:r>
              <a:rPr lang="en-GB" dirty="0"/>
              <a:t>events.</a:t>
            </a:r>
            <a:r>
              <a:rPr lang="en-GB" dirty="0">
                <a:solidFill>
                  <a:schemeClr val="bg1"/>
                </a:solidFill>
              </a:rPr>
              <a:t>on</a:t>
            </a:r>
            <a:r>
              <a:rPr lang="en-GB" dirty="0"/>
              <a:t>('showNotification', function(data) {	</a:t>
            </a:r>
            <a:br>
              <a:rPr lang="en-GB" dirty="0"/>
            </a:br>
            <a:r>
              <a:rPr lang="en-GB" dirty="0"/>
              <a:t>  alert(data);</a:t>
            </a:r>
            <a:br>
              <a:rPr lang="en-GB" dirty="0"/>
            </a:br>
            <a:r>
              <a:rPr lang="en-GB" dirty="0"/>
              <a:t>});</a:t>
            </a:r>
          </a:p>
          <a:p>
            <a:r>
              <a:rPr lang="en-GB" dirty="0"/>
              <a:t>events.</a:t>
            </a:r>
            <a:r>
              <a:rPr lang="en-GB" dirty="0">
                <a:solidFill>
                  <a:schemeClr val="bg1"/>
                </a:solidFill>
              </a:rPr>
              <a:t>on</a:t>
            </a:r>
            <a:r>
              <a:rPr lang="en-GB" dirty="0"/>
              <a:t>('showNotification', function(data) {	</a:t>
            </a:r>
            <a:br>
              <a:rPr lang="en-GB" dirty="0"/>
            </a:br>
            <a:r>
              <a:rPr lang="en-GB" dirty="0"/>
              <a:t>  console.log(data);</a:t>
            </a:r>
            <a:br>
              <a:rPr lang="en-GB" dirty="0"/>
            </a:br>
            <a:r>
              <a:rPr lang="en-GB" dirty="0"/>
              <a:t>});</a:t>
            </a:r>
          </a:p>
          <a:p>
            <a:r>
              <a:rPr lang="en-GB" dirty="0"/>
              <a:t>events.</a:t>
            </a:r>
            <a:r>
              <a:rPr lang="en-GB" dirty="0">
                <a:solidFill>
                  <a:schemeClr val="bg1"/>
                </a:solidFill>
              </a:rPr>
              <a:t>emit</a:t>
            </a:r>
            <a:r>
              <a:rPr lang="en-GB" dirty="0"/>
              <a:t>('showNotification', 'Hello!');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Demo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Текстов контейнер 4"/>
          <p:cNvSpPr txBox="1">
            <a:spLocks/>
          </p:cNvSpPr>
          <p:nvPr/>
        </p:nvSpPr>
        <p:spPr>
          <a:xfrm>
            <a:off x="619461" y="1715582"/>
            <a:ext cx="7538978" cy="4681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Design Pattern - </a:t>
            </a:r>
            <a:r>
              <a:rPr lang="en-US" b="1" dirty="0">
                <a:solidFill>
                  <a:schemeClr val="bg1"/>
                </a:solidFill>
              </a:rPr>
              <a:t>Reusable solution</a:t>
            </a:r>
          </a:p>
          <a:p>
            <a:r>
              <a:rPr lang="en-US" b="1" dirty="0">
                <a:solidFill>
                  <a:schemeClr val="bg2"/>
                </a:solidFill>
              </a:rPr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</a:t>
            </a:r>
            <a:r>
              <a:rPr lang="en-US" b="1" dirty="0">
                <a:solidFill>
                  <a:schemeClr val="bg2"/>
                </a:solidFill>
              </a:rPr>
              <a:t>categories: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Creational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Behavioral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Structural 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40471" y="6430106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479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60" y="1385091"/>
            <a:ext cx="2457680" cy="24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218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</a:t>
            </a:r>
            <a:br>
              <a:rPr lang="en-US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 - reusable solution that can be </a:t>
            </a:r>
            <a:br>
              <a:rPr lang="en-US" dirty="0"/>
            </a:br>
            <a:r>
              <a:rPr lang="en-US" dirty="0"/>
              <a:t>applied to </a:t>
            </a:r>
            <a:r>
              <a:rPr lang="en-US" b="1" dirty="0">
                <a:solidFill>
                  <a:schemeClr val="bg1"/>
                </a:solidFill>
              </a:rPr>
              <a:t>commonly occurring problems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software design</a:t>
            </a:r>
          </a:p>
          <a:p>
            <a:r>
              <a:rPr lang="en-US" dirty="0"/>
              <a:t>They have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benefits: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Proven solutions - solid approach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Easily reused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expensive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4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Patterns can be broken down into a </a:t>
            </a:r>
            <a:br>
              <a:rPr lang="en-US" sz="3600" dirty="0"/>
            </a:br>
            <a:r>
              <a:rPr lang="en-US" sz="3600" dirty="0"/>
              <a:t>number of different categories: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Creational</a:t>
            </a:r>
            <a:r>
              <a:rPr lang="en-US" sz="3200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Behavioral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handling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r>
              <a:rPr lang="en-US" dirty="0"/>
              <a:t>These patterns control the creation problems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Factory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Singleton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6431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>
                <a:solidFill>
                  <a:schemeClr val="bg1"/>
                </a:solidFill>
              </a:rPr>
              <a:t>object composition</a:t>
            </a:r>
          </a:p>
          <a:p>
            <a:r>
              <a:rPr lang="en-US" dirty="0"/>
              <a:t>Ensure that when one part of a system changes, the entire </a:t>
            </a:r>
            <a:br>
              <a:rPr lang="en-US" dirty="0"/>
            </a:br>
            <a:r>
              <a:rPr lang="en-US" dirty="0"/>
              <a:t>structure of the system </a:t>
            </a:r>
            <a:r>
              <a:rPr lang="en-US" b="1" dirty="0">
                <a:solidFill>
                  <a:schemeClr val="bg1"/>
                </a:solidFill>
              </a:rPr>
              <a:t>doesn't need </a:t>
            </a:r>
            <a:r>
              <a:rPr lang="en-US" dirty="0"/>
              <a:t>to do the same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Facade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Adapter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improving or streamlining the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  <a:br>
              <a:rPr lang="en-US" dirty="0"/>
            </a:br>
            <a:r>
              <a:rPr lang="en-US" dirty="0"/>
              <a:t>between disparate objects in a system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Visitor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 &amp; Revealing - 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Encapsulating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85" y="1549729"/>
            <a:ext cx="2154229" cy="21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4686</TotalTime>
  <Words>1098</Words>
  <Application>Microsoft Office PowerPoint</Application>
  <PresentationFormat>Widescreen</PresentationFormat>
  <Paragraphs>237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JS Design Patterns</vt:lpstr>
      <vt:lpstr>Table of Contents</vt:lpstr>
      <vt:lpstr>PowerPoint Presentation</vt:lpstr>
      <vt:lpstr>What is a Pattern?</vt:lpstr>
      <vt:lpstr>Categories of Design Patterns</vt:lpstr>
      <vt:lpstr>Creational Design Patterns</vt:lpstr>
      <vt:lpstr>Structural Design Patterns</vt:lpstr>
      <vt:lpstr>Behavioral Design Patterns</vt:lpstr>
      <vt:lpstr>PowerPoint Presentation</vt:lpstr>
      <vt:lpstr>The Module Pattern</vt:lpstr>
      <vt:lpstr>"Module" Pattern (with Object Literal)</vt:lpstr>
      <vt:lpstr>"Module" Pattern (with Closure)</vt:lpstr>
      <vt:lpstr>"Revealing Module" Pattern (with Closure)</vt:lpstr>
      <vt:lpstr>PowerPoint Presentation</vt:lpstr>
      <vt:lpstr>The Prototype Pattern</vt:lpstr>
      <vt:lpstr>Prototype Inheritance</vt:lpstr>
      <vt:lpstr>PowerPoint Presentation</vt:lpstr>
      <vt:lpstr>What is Pub/Sub?</vt:lpstr>
      <vt:lpstr>What is Pub/Sub?</vt:lpstr>
      <vt:lpstr>Pub/Sub Example</vt:lpstr>
      <vt:lpstr>Advantages</vt:lpstr>
      <vt:lpstr>Advantages (2)</vt:lpstr>
      <vt:lpstr>Creating the Handler</vt:lpstr>
      <vt:lpstr>Detaching Events</vt:lpstr>
      <vt:lpstr>Emitting Events</vt:lpstr>
      <vt:lpstr>Pub/Sub Demo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Doncho Minkov</cp:lastModifiedBy>
  <cp:revision>138</cp:revision>
  <dcterms:created xsi:type="dcterms:W3CDTF">2018-05-23T13:08:44Z</dcterms:created>
  <dcterms:modified xsi:type="dcterms:W3CDTF">2019-07-02T11:49:25Z</dcterms:modified>
</cp:coreProperties>
</file>