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8"/>
  </p:notesMasterIdLst>
  <p:handoutMasterIdLst>
    <p:handoutMasterId r:id="rId39"/>
  </p:handoutMasterIdLst>
  <p:sldIdLst>
    <p:sldId id="402" r:id="rId3"/>
    <p:sldId id="491" r:id="rId4"/>
    <p:sldId id="508" r:id="rId5"/>
    <p:sldId id="509" r:id="rId6"/>
    <p:sldId id="468" r:id="rId7"/>
    <p:sldId id="547" r:id="rId8"/>
    <p:sldId id="470" r:id="rId9"/>
    <p:sldId id="471" r:id="rId10"/>
    <p:sldId id="536" r:id="rId11"/>
    <p:sldId id="546" r:id="rId12"/>
    <p:sldId id="473" r:id="rId13"/>
    <p:sldId id="477" r:id="rId14"/>
    <p:sldId id="548" r:id="rId15"/>
    <p:sldId id="549" r:id="rId16"/>
    <p:sldId id="550" r:id="rId17"/>
    <p:sldId id="535" r:id="rId18"/>
    <p:sldId id="479" r:id="rId19"/>
    <p:sldId id="552" r:id="rId20"/>
    <p:sldId id="553" r:id="rId21"/>
    <p:sldId id="554" r:id="rId22"/>
    <p:sldId id="555" r:id="rId23"/>
    <p:sldId id="556" r:id="rId24"/>
    <p:sldId id="557" r:id="rId25"/>
    <p:sldId id="558" r:id="rId26"/>
    <p:sldId id="559" r:id="rId27"/>
    <p:sldId id="560" r:id="rId28"/>
    <p:sldId id="562" r:id="rId29"/>
    <p:sldId id="563" r:id="rId30"/>
    <p:sldId id="564" r:id="rId31"/>
    <p:sldId id="349" r:id="rId32"/>
    <p:sldId id="541" r:id="rId33"/>
    <p:sldId id="570" r:id="rId34"/>
    <p:sldId id="579" r:id="rId35"/>
    <p:sldId id="544" r:id="rId36"/>
    <p:sldId id="545" r:id="rId3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1"/>
            <p14:sldId id="508"/>
          </p14:sldIdLst>
        </p14:section>
        <p14:section name="Regular Expressions" id="{C26D8618-AB4A-4067-AF04-093F256AA5F8}">
          <p14:sldIdLst>
            <p14:sldId id="509"/>
            <p14:sldId id="468"/>
            <p14:sldId id="547"/>
            <p14:sldId id="470"/>
            <p14:sldId id="471"/>
            <p14:sldId id="536"/>
          </p14:sldIdLst>
        </p14:section>
        <p14:section name="Quantifiers &amp; Grouping" id="{1C2122D8-4A63-425F-BD42-D12BC3B8BCD9}">
          <p14:sldIdLst>
            <p14:sldId id="546"/>
            <p14:sldId id="473"/>
            <p14:sldId id="477"/>
            <p14:sldId id="548"/>
            <p14:sldId id="549"/>
            <p14:sldId id="550"/>
          </p14:sldIdLst>
        </p14:section>
        <p14:section name="Backreference" id="{92EB2F62-5D24-4E9B-89CF-2FD38F155B65}">
          <p14:sldIdLst>
            <p14:sldId id="535"/>
            <p14:sldId id="479"/>
          </p14:sldIdLst>
        </p14:section>
        <p14:section name="Regular Expressions in JavaScript" id="{83EE0018-0BA2-4298-9CC8-CD83EF67DA44}">
          <p14:sldIdLst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2"/>
            <p14:sldId id="563"/>
            <p14:sldId id="564"/>
          </p14:sldIdLst>
        </p14:section>
        <p14:section name="Summary" id="{10E03AB1-9AA8-4E86-9A64-D741901E50A2}">
          <p14:sldIdLst>
            <p14:sldId id="349"/>
            <p14:sldId id="541"/>
            <p14:sldId id="570"/>
            <p14:sldId id="579"/>
            <p14:sldId id="544"/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0097CC"/>
    <a:srgbClr val="004C22"/>
    <a:srgbClr val="E85C0E"/>
    <a:srgbClr val="00642D"/>
    <a:srgbClr val="FFF0D9"/>
    <a:srgbClr val="F0F5FA"/>
    <a:srgbClr val="1A8AFA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533" autoAdjust="0"/>
  </p:normalViewPr>
  <p:slideViewPr>
    <p:cSldViewPr>
      <p:cViewPr varScale="1">
        <p:scale>
          <a:sx n="67" d="100"/>
          <a:sy n="67" d="100"/>
        </p:scale>
        <p:origin x="528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45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17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473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12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17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56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0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2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6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24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681452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9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22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8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73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6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775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8/Regular-Expressions-Lab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8/Regular-Expressions-Lab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5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0.png"/><Relationship Id="rId22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7.jpeg"/><Relationship Id="rId7" Type="http://schemas.openxmlformats.org/officeDocument/2006/relationships/image" Target="../media/image5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0.gi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</a:t>
            </a:r>
            <a:r>
              <a:rPr lang="en-US" dirty="0" err="1"/>
              <a:t>RegEx</a:t>
            </a:r>
            <a:r>
              <a:rPr lang="en-US" dirty="0"/>
              <a:t>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455612" y="3214496"/>
            <a:ext cx="32766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4185D6-58EB-4294-913D-F8068A925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Grouping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2077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</p:spTree>
    <p:extLst>
      <p:ext uri="{BB962C8B-B14F-4D97-AF65-F5344CB8AC3E}">
        <p14:creationId xmlns:p14="http://schemas.microsoft.com/office/powerpoint/2010/main" val="15526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zero </a:t>
            </a:r>
            <a:r>
              <a:rPr lang="en-US" noProof="1"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one </a:t>
            </a:r>
            <a:r>
              <a:rPr lang="en-US" noProof="1">
                <a:cs typeface="Consolas" panose="020B0609020204030204" pitchFamily="49" charset="0"/>
              </a:rPr>
              <a:t>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exactly 3 </a:t>
            </a:r>
            <a:r>
              <a:rPr lang="en-US" noProof="1"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4645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6612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88580" y="1934069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853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88580" y="3331009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645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974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1612" y="4776233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645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5050" y="6085365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– 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–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–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1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89092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6611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7485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0371" y="5257800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7673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279492" y="2494882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729500" y="3938199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258854" y="5559786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regular expression in </a:t>
            </a:r>
            <a:r>
              <a:rPr lang="en-US" sz="3600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dirty="0"/>
              <a:t> that</a:t>
            </a:r>
            <a:br>
              <a:rPr lang="en-US" dirty="0"/>
            </a:br>
            <a:r>
              <a:rPr lang="en-US" dirty="0"/>
              <a:t> extracts all word char sequences from given text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1" y="3428465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6812" y="3428464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39029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2000"/>
            <a:ext cx="11804822" cy="5570355"/>
          </a:xfrm>
        </p:spPr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6315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360000" y="1331999"/>
            <a:ext cx="11449412" cy="5065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 email consists of: </a:t>
            </a:r>
            <a:r>
              <a:rPr lang="en-US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Usernames </a:t>
            </a:r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names </a:t>
            </a:r>
            <a:r>
              <a:rPr lang="en-US" dirty="0"/>
              <a:t>consist of</a:t>
            </a:r>
            <a:r>
              <a:rPr lang="en-US" b="1" dirty="0">
                <a:solidFill>
                  <a:schemeClr val="bg1"/>
                </a:solidFill>
              </a:rPr>
              <a:t> two strings</a:t>
            </a:r>
            <a:r>
              <a:rPr lang="en-US" dirty="0"/>
              <a:t>, separated by a </a:t>
            </a:r>
            <a:r>
              <a:rPr lang="en-US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names </a:t>
            </a:r>
            <a:r>
              <a:rPr lang="en-US" dirty="0"/>
              <a:t>may contain only </a:t>
            </a:r>
            <a:r>
              <a:rPr lang="en-US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08412" y="4648200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08412" y="5601856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B43C87-6B63-42F2-AAD5-1C470FE775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Backreferences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C85C5-854E-4F31-920C-1036632BF9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Numbered Capturing Group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2077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</p:spTree>
    <p:extLst>
      <p:ext uri="{BB962C8B-B14F-4D97-AF65-F5344CB8AC3E}">
        <p14:creationId xmlns:p14="http://schemas.microsoft.com/office/powerpoint/2010/main" val="28591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–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6816" y="1980659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16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in JS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1524000"/>
            <a:ext cx="4419600" cy="23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8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00" dirty="0"/>
              <a:t>In JS you construct a regular expression in one of two ways: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100" dirty="0"/>
              <a:t>Regular Expression Literal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100" dirty="0"/>
              <a:t>The constructor function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endParaRPr lang="en-US" dirty="0"/>
          </a:p>
          <a:p>
            <a:pPr marL="1066236" lvl="1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89012" y="3276600"/>
            <a:ext cx="9753600" cy="3317873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// Provides compilation when the script is loaded</a:t>
            </a:r>
          </a:p>
          <a:p>
            <a:r>
              <a:rPr lang="en-US" dirty="0"/>
              <a:t>let regLiteral =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[A-</a:t>
            </a:r>
            <a:r>
              <a:rPr lang="en-US" dirty="0" err="1"/>
              <a:t>Za</a:t>
            </a:r>
            <a:r>
              <a:rPr lang="en-US" dirty="0"/>
              <a:t>-z]+</a:t>
            </a:r>
            <a:r>
              <a:rPr lang="en-US" dirty="0">
                <a:solidFill>
                  <a:schemeClr val="bg1"/>
                </a:solidFill>
              </a:rPr>
              <a:t>/g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accent2"/>
                </a:solidFill>
              </a:rPr>
              <a:t>// Provides runtime compilation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Used when the pattern is from another source</a:t>
            </a:r>
          </a:p>
          <a:p>
            <a:r>
              <a:rPr lang="en-US" dirty="0">
                <a:solidFill>
                  <a:schemeClr val="tx1"/>
                </a:solidFill>
              </a:rPr>
              <a:t>let regExp = new </a:t>
            </a:r>
            <a:r>
              <a:rPr lang="en-US" dirty="0">
                <a:solidFill>
                  <a:schemeClr val="bg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('[A-</a:t>
            </a:r>
            <a:r>
              <a:rPr lang="en-US" dirty="0" err="1">
                <a:solidFill>
                  <a:schemeClr val="tx1"/>
                </a:solidFill>
              </a:rPr>
              <a:t>Za</a:t>
            </a:r>
            <a:r>
              <a:rPr lang="en-US" dirty="0">
                <a:solidFill>
                  <a:schemeClr val="tx1"/>
                </a:solidFill>
              </a:rPr>
              <a:t>-z]+', '</a:t>
            </a:r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');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JS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304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15" y="1371605"/>
            <a:ext cx="8180332" cy="5181595"/>
          </a:xfrm>
        </p:spPr>
        <p:txBody>
          <a:bodyPr>
            <a:normAutofit/>
          </a:bodyPr>
          <a:lstStyle/>
          <a:p>
            <a:r>
              <a:rPr lang="en-GB" sz="3600" dirty="0"/>
              <a:t>Regular Expressions Syntax</a:t>
            </a:r>
          </a:p>
          <a:p>
            <a:pPr lvl="1"/>
            <a:r>
              <a:rPr lang="en-GB" sz="3400" dirty="0"/>
              <a:t>Definition and Pattern</a:t>
            </a:r>
          </a:p>
          <a:p>
            <a:pPr lvl="1"/>
            <a:r>
              <a:rPr lang="en-GB" sz="3400" dirty="0"/>
              <a:t>Predefined Character Classes</a:t>
            </a:r>
            <a:endParaRPr lang="bg-BG" sz="3400" dirty="0"/>
          </a:p>
          <a:p>
            <a:r>
              <a:rPr lang="en-US" sz="3400" dirty="0"/>
              <a:t>Quantifiers and Grouping</a:t>
            </a:r>
            <a:endParaRPr lang="en-GB" sz="3400" dirty="0"/>
          </a:p>
          <a:p>
            <a:r>
              <a:rPr lang="en-GB" dirty="0"/>
              <a:t>Backreference</a:t>
            </a:r>
            <a:r>
              <a:rPr lang="en-US" dirty="0"/>
              <a:t>s</a:t>
            </a:r>
          </a:p>
          <a:p>
            <a:r>
              <a:rPr lang="en-US" dirty="0"/>
              <a:t>Regular Expressions in JavaScript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test(string text)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 Determines whether there is a match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46212" y="2667000"/>
            <a:ext cx="8950249" cy="2680322"/>
          </a:xfrm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text = 'Today is 2015-05-11';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regex = /\d{4}-\d{2}-\d{2}/g;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</a:t>
            </a:r>
            <a:r>
              <a:rPr lang="en-US" sz="2400" dirty="0" err="1"/>
              <a:t>containsValidDate</a:t>
            </a:r>
            <a:r>
              <a:rPr lang="en-US" sz="2400" dirty="0"/>
              <a:t> = </a:t>
            </a:r>
            <a:r>
              <a:rPr lang="en-US" sz="2400" dirty="0" err="1"/>
              <a:t>regex.</a:t>
            </a:r>
            <a:r>
              <a:rPr lang="en-US" sz="2400" dirty="0" err="1">
                <a:solidFill>
                  <a:schemeClr val="bg1"/>
                </a:solidFill>
              </a:rPr>
              <a:t>test</a:t>
            </a:r>
            <a:r>
              <a:rPr lang="en-US" sz="2400" dirty="0"/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console.log(</a:t>
            </a:r>
            <a:r>
              <a:rPr lang="en-US" sz="2400" dirty="0" err="1"/>
              <a:t>containsValidDate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String by Pattern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2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match(regex)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matches (strings)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89012" y="2652814"/>
            <a:ext cx="8077200" cy="3728937"/>
          </a:xfrm>
        </p:spPr>
        <p:txBody>
          <a:bodyPr/>
          <a:lstStyle/>
          <a:p>
            <a:r>
              <a:rPr lang="en-US" dirty="0"/>
              <a:t>let text = 'Peter: 123 Mark: 456';</a:t>
            </a:r>
          </a:p>
          <a:p>
            <a:r>
              <a:rPr lang="en-US" dirty="0"/>
              <a:t>let regex = /([A-Z][a-z]+): (\d+)/g;</a:t>
            </a:r>
          </a:p>
          <a:p>
            <a:r>
              <a:rPr lang="en-US" dirty="0"/>
              <a:t>let matches = text.</a:t>
            </a:r>
            <a:r>
              <a:rPr lang="en-US" dirty="0">
                <a:solidFill>
                  <a:schemeClr val="bg1"/>
                </a:solidFill>
              </a:rPr>
              <a:t>match</a:t>
            </a:r>
            <a:r>
              <a:rPr lang="en-US" dirty="0"/>
              <a:t>(regex);</a:t>
            </a:r>
          </a:p>
          <a:p>
            <a:endParaRPr lang="en-US" dirty="0"/>
          </a:p>
          <a:p>
            <a:r>
              <a:rPr lang="en-US" dirty="0"/>
              <a:t>console.log(matches.length);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  <a:p>
            <a:r>
              <a:rPr lang="en-US" dirty="0"/>
              <a:t>console.log(matches[0]);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</a:p>
          <a:p>
            <a:r>
              <a:rPr lang="en-US" dirty="0"/>
              <a:t>console.log(matches[1]); </a:t>
            </a:r>
            <a:r>
              <a:rPr lang="en-US" i="1" dirty="0">
                <a:solidFill>
                  <a:schemeClr val="accent2"/>
                </a:solidFill>
              </a:rPr>
              <a:t>// Mark: 456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2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2" y="1196126"/>
            <a:ext cx="11808021" cy="550991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exec(string text)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397" dirty="0"/>
              <a:t>Works with a pointer &amp; returns the </a:t>
            </a:r>
            <a:r>
              <a:rPr lang="en-US" sz="3397" b="1" dirty="0">
                <a:solidFill>
                  <a:schemeClr val="bg1"/>
                </a:solidFill>
              </a:rPr>
              <a:t>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17613" y="2645091"/>
            <a:ext cx="7543800" cy="3752106"/>
          </a:xfrm>
        </p:spPr>
        <p:txBody>
          <a:bodyPr/>
          <a:lstStyle/>
          <a:p>
            <a:r>
              <a:rPr lang="en-US" dirty="0"/>
              <a:t>let text = 'Peter: 123 Mark: 456';</a:t>
            </a:r>
          </a:p>
          <a:p>
            <a:r>
              <a:rPr lang="en-US" dirty="0"/>
              <a:t>let regex = /([A-Z][a-z]+): (\d+)/g;</a:t>
            </a:r>
          </a:p>
          <a:p>
            <a:r>
              <a:rPr lang="en-US" dirty="0"/>
              <a:t>let firstMatch = regex.exec(text);</a:t>
            </a:r>
          </a:p>
          <a:p>
            <a:r>
              <a:rPr lang="en-US" dirty="0"/>
              <a:t>let secondMatch = regex.exec(text);</a:t>
            </a:r>
          </a:p>
          <a:p>
            <a:r>
              <a:rPr lang="en-US" dirty="0"/>
              <a:t>console.log(firstMatch[0])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  <a:r>
              <a:rPr lang="en-US" dirty="0"/>
              <a:t> 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/>
              <a:t>console.log(firstMatch[1]);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  <a:p>
            <a:r>
              <a:rPr lang="en-US" dirty="0"/>
              <a:t>console.log(firstMatch[2]); </a:t>
            </a:r>
            <a:r>
              <a:rPr lang="en-US" i="1" dirty="0">
                <a:solidFill>
                  <a:schemeClr val="accent2"/>
                </a:solidFill>
              </a:rPr>
              <a:t>// 123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exec() Method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2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replace(regex, string replacement) 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000" noProof="1">
                <a:cs typeface="Consolas" panose="020B0609020204030204" pitchFamily="49" charset="0"/>
              </a:rPr>
              <a:t>Replaces all strings that match the pattern with the provided</a:t>
            </a:r>
            <a:r>
              <a:rPr lang="bg-BG" sz="3000" noProof="1">
                <a:cs typeface="Consolas" panose="020B0609020204030204" pitchFamily="49" charset="0"/>
              </a:rPr>
              <a:t> </a:t>
            </a:r>
            <a:br>
              <a:rPr lang="en-US" sz="3000" noProof="1">
                <a:cs typeface="Consolas" panose="020B0609020204030204" pitchFamily="49" charset="0"/>
              </a:rPr>
            </a:br>
            <a:r>
              <a:rPr lang="en-US" sz="3000" noProof="1">
                <a:cs typeface="Consolas" panose="020B0609020204030204" pitchFamily="49" charset="0"/>
              </a:rPr>
              <a:t>replacement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5212" y="3048000"/>
            <a:ext cx="9677400" cy="2678078"/>
          </a:xfrm>
        </p:spPr>
        <p:txBody>
          <a:bodyPr/>
          <a:lstStyle/>
          <a:p>
            <a:r>
              <a:rPr lang="en-US" dirty="0"/>
              <a:t>let text = 'Peter: 123 Mark: 456';</a:t>
            </a:r>
          </a:p>
          <a:p>
            <a:r>
              <a:rPr lang="en-GB" dirty="0"/>
              <a:t>let replacement = '999';</a:t>
            </a:r>
          </a:p>
          <a:p>
            <a:r>
              <a:rPr lang="en-GB" dirty="0"/>
              <a:t>let regex = /\d{3}/g;</a:t>
            </a:r>
          </a:p>
          <a:p>
            <a:r>
              <a:rPr lang="en-GB" dirty="0"/>
              <a:t>let result = text.</a:t>
            </a:r>
            <a:r>
              <a:rPr lang="en-GB" dirty="0">
                <a:solidFill>
                  <a:schemeClr val="bg1"/>
                </a:solidFill>
              </a:rPr>
              <a:t>replace</a:t>
            </a:r>
            <a:r>
              <a:rPr lang="en-GB" dirty="0"/>
              <a:t>(regex, replacement);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Peter: 999 Mark: 999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with Regex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7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split(regex)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Splits the text by the pattern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array of strings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5212" y="3352800"/>
            <a:ext cx="8144140" cy="2155756"/>
          </a:xfrm>
        </p:spPr>
        <p:txBody>
          <a:bodyPr/>
          <a:lstStyle/>
          <a:p>
            <a:r>
              <a:rPr lang="en-US" dirty="0"/>
              <a:t>let text = '</a:t>
            </a:r>
            <a:r>
              <a:rPr lang="en-US" sz="2400" dirty="0"/>
              <a:t>1   2 3      4</a:t>
            </a:r>
            <a:r>
              <a:rPr lang="en-US" dirty="0"/>
              <a:t>';</a:t>
            </a:r>
          </a:p>
          <a:p>
            <a:r>
              <a:rPr lang="en-US" dirty="0"/>
              <a:t>let regex = /\s+/g;</a:t>
            </a:r>
          </a:p>
          <a:p>
            <a:r>
              <a:rPr lang="en-US" dirty="0"/>
              <a:t>let result = text.</a:t>
            </a:r>
            <a:r>
              <a:rPr lang="en-US" dirty="0">
                <a:solidFill>
                  <a:schemeClr val="bg1"/>
                </a:solidFill>
              </a:rPr>
              <a:t>split</a:t>
            </a:r>
            <a:r>
              <a:rPr lang="en-US" dirty="0"/>
              <a:t>(regex);</a:t>
            </a:r>
          </a:p>
          <a:p>
            <a:r>
              <a:rPr lang="en-US" dirty="0"/>
              <a:t>console.log(result) </a:t>
            </a:r>
            <a:r>
              <a:rPr lang="en-US" i="1" dirty="0">
                <a:solidFill>
                  <a:schemeClr val="accent2"/>
                </a:solidFill>
              </a:rPr>
              <a:t>// ['1', '2', '3', '4'];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with Regex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8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1" y="394226"/>
            <a:ext cx="3123387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455687"/>
          </a:xfrm>
        </p:spPr>
        <p:txBody>
          <a:bodyPr/>
          <a:lstStyle/>
          <a:p>
            <a:r>
              <a:rPr lang="en-US" dirty="0"/>
              <a:t>You are given a list of names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GB" dirty="0">
                <a:hlinkClick r:id="rId2"/>
              </a:rPr>
              <a:t>https://judge.softuni.bg/Contests/1708/Regular-Expressions-Lab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>
                <a:latin typeface="Consolas" pitchFamily="49" charset="0"/>
              </a:rPr>
              <a:t>Testov</a:t>
            </a:r>
            <a:r>
              <a:rPr lang="en-US" sz="2600" b="1" dirty="0">
                <a:latin typeface="Consolas" pitchFamily="49" charset="0"/>
              </a:rPr>
              <a:t>, 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7544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48532" y="4690384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Ivan Ivanov Test Testov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1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A57572-052C-4479-BEF8-A4F1763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1F711-C869-4E7A-BD79-4670C731BB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3B236-88AE-44A4-8D99-AC467FC0DBC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95300" y="1271588"/>
            <a:ext cx="10780712" cy="49006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function solve(input) 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pattern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/\b[A-Z][a-z]+[ ][A-Z][a-z]+\b/g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validNames = [];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validName = null;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while((validName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pattern.exec</a:t>
            </a:r>
            <a:r>
              <a:rPr lang="en-US" sz="2800" b="1" noProof="1">
                <a:latin typeface="Consolas" pitchFamily="49" charset="0"/>
              </a:rPr>
              <a:t>(input)) !== null){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console.log(validNames.join(' '));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204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13988" y="1339376"/>
            <a:ext cx="11449412" cy="53666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Match a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phone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number</a:t>
            </a:r>
            <a:r>
              <a:rPr lang="en-US" sz="3500" dirty="0"/>
              <a:t> from </a:t>
            </a:r>
            <a:r>
              <a:rPr lang="en-US" sz="3500" b="1" dirty="0">
                <a:solidFill>
                  <a:schemeClr val="bg1"/>
                </a:solidFill>
              </a:rPr>
              <a:t>Sofia</a:t>
            </a:r>
            <a:r>
              <a:rPr lang="en-US" sz="3500" dirty="0"/>
              <a:t>. After you find all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br>
              <a:rPr lang="en-US" sz="3500" b="1" dirty="0"/>
            </a:br>
            <a:r>
              <a:rPr lang="en-US" sz="3500" b="1" dirty="0">
                <a:solidFill>
                  <a:schemeClr val="bg1"/>
                </a:solidFill>
              </a:rPr>
              <a:t>phones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print</a:t>
            </a:r>
            <a:r>
              <a:rPr lang="en-US" sz="3500" dirty="0"/>
              <a:t> them on the console, separated by </a:t>
            </a:r>
            <a:r>
              <a:rPr lang="en-US" sz="3500" b="1" dirty="0">
                <a:solidFill>
                  <a:schemeClr val="bg1"/>
                </a:solidFill>
              </a:rPr>
              <a:t>", "</a:t>
            </a:r>
          </a:p>
          <a:p>
            <a:r>
              <a:rPr lang="en-US" sz="3500" dirty="0"/>
              <a:t>A valid number has the following characteristics:</a:t>
            </a:r>
            <a:endParaRPr lang="bg-BG" sz="3500" dirty="0"/>
          </a:p>
          <a:p>
            <a:pPr lvl="1"/>
            <a:r>
              <a:rPr lang="en-US" sz="3000" dirty="0"/>
              <a:t>Starts with "</a:t>
            </a:r>
            <a:r>
              <a:rPr lang="en-US" sz="3000" b="1" dirty="0">
                <a:solidFill>
                  <a:schemeClr val="bg1"/>
                </a:solidFill>
              </a:rPr>
              <a:t>+359</a:t>
            </a:r>
            <a:r>
              <a:rPr lang="en-US" sz="3000" dirty="0"/>
              <a:t>"</a:t>
            </a:r>
            <a:endParaRPr lang="bg-BG" sz="3000" dirty="0"/>
          </a:p>
          <a:p>
            <a:pPr lvl="1"/>
            <a:r>
              <a:rPr lang="en-US" sz="3000" dirty="0"/>
              <a:t>Followed by the area code (always </a:t>
            </a:r>
            <a:r>
              <a:rPr lang="en-US" sz="3000" b="1" dirty="0">
                <a:solidFill>
                  <a:schemeClr val="bg1"/>
                </a:solidFill>
              </a:rPr>
              <a:t>2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en-US" sz="3000" dirty="0"/>
              <a:t>Followed by the </a:t>
            </a:r>
            <a:r>
              <a:rPr lang="en-US" sz="3000" b="1" dirty="0">
                <a:solidFill>
                  <a:schemeClr val="bg1"/>
                </a:solidFill>
              </a:rPr>
              <a:t>number</a:t>
            </a:r>
            <a:r>
              <a:rPr lang="en-US" sz="3000" dirty="0"/>
              <a:t> itself , which consists of </a:t>
            </a:r>
            <a:r>
              <a:rPr lang="en-US" sz="3000" b="1" dirty="0">
                <a:solidFill>
                  <a:schemeClr val="bg1"/>
                </a:solidFill>
              </a:rPr>
              <a:t>7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digits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(separated in </a:t>
            </a:r>
            <a:r>
              <a:rPr lang="en-US" sz="3000" b="1" dirty="0">
                <a:solidFill>
                  <a:schemeClr val="bg1"/>
                </a:solidFill>
              </a:rPr>
              <a:t>two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groups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of </a:t>
            </a:r>
            <a:r>
              <a:rPr lang="en-US" sz="3000" b="1" dirty="0">
                <a:solidFill>
                  <a:schemeClr val="bg1"/>
                </a:solidFill>
              </a:rPr>
              <a:t>3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4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digits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respectively)</a:t>
            </a:r>
            <a:endParaRPr lang="bg-BG" sz="3000" dirty="0"/>
          </a:p>
          <a:p>
            <a:pPr lvl="1"/>
            <a:r>
              <a:rPr lang="en-US" sz="3000" dirty="0"/>
              <a:t>The different </a:t>
            </a:r>
            <a:r>
              <a:rPr lang="en-US" sz="3000" b="1" dirty="0">
                <a:solidFill>
                  <a:schemeClr val="bg1"/>
                </a:solidFill>
              </a:rPr>
              <a:t>parts</a:t>
            </a:r>
            <a:r>
              <a:rPr lang="en-US" sz="3000" dirty="0"/>
              <a:t> are </a:t>
            </a:r>
            <a:r>
              <a:rPr lang="en-US" sz="3000" b="1" dirty="0">
                <a:solidFill>
                  <a:schemeClr val="bg1"/>
                </a:solidFill>
              </a:rPr>
              <a:t>separated</a:t>
            </a:r>
            <a:r>
              <a:rPr lang="en-US" sz="3000" dirty="0"/>
              <a:t> by either a </a:t>
            </a:r>
            <a:r>
              <a:rPr lang="en-US" sz="3000" b="1" dirty="0">
                <a:solidFill>
                  <a:schemeClr val="bg1"/>
                </a:solidFill>
              </a:rPr>
              <a:t>space</a:t>
            </a:r>
            <a:r>
              <a:rPr lang="en-US" sz="3000" dirty="0"/>
              <a:t> or a </a:t>
            </a:r>
            <a:r>
              <a:rPr lang="en-US" sz="3000" b="1" dirty="0">
                <a:solidFill>
                  <a:schemeClr val="bg1"/>
                </a:solidFill>
              </a:rPr>
              <a:t>hyphen</a:t>
            </a:r>
            <a:r>
              <a:rPr lang="en-US" sz="3000" dirty="0"/>
              <a:t> ('</a:t>
            </a:r>
            <a:r>
              <a:rPr lang="en-US" sz="3000" b="1" dirty="0"/>
              <a:t>-</a:t>
            </a:r>
            <a:r>
              <a:rPr lang="en-US" sz="3000" dirty="0"/>
              <a:t>')</a:t>
            </a:r>
            <a:endParaRPr lang="bg-BG" sz="3000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Phone Number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794" y="639719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GB" dirty="0">
                <a:hlinkClick r:id="rId2"/>
              </a:rPr>
              <a:t>https://judge.softuni.bg/Contests/1708/Regular-Expressions-Lab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5D2809-5BDC-45A1-8585-E8F1FA896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2083" y="1981200"/>
            <a:ext cx="10704659" cy="3352800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/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function regExPhones(input)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validNames = [];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pattern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/(?&lt;!\d)[+]359([ -])2\1\d{3}\1\d{4}\b/g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while ((validName = pattern.exec(input)) !== null)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}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console.log(</a:t>
            </a:r>
            <a:r>
              <a:rPr lang="en-US" sz="2400" b="1" dirty="0" err="1">
                <a:latin typeface="Consolas" pitchFamily="49" charset="0"/>
              </a:rPr>
              <a:t>validNames.join</a:t>
            </a:r>
            <a:r>
              <a:rPr lang="en-US" sz="2400" b="1" dirty="0">
                <a:latin typeface="Consolas" pitchFamily="49" charset="0"/>
              </a:rPr>
              <a:t>(', '));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83BA08-0729-431F-8143-494A6AC0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</a:t>
            </a:r>
            <a:r>
              <a:rPr lang="en-US" dirty="0"/>
              <a:t>Match Phone Number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9E506-EF59-4F15-919D-C171CBF327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7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dirty="0">
                <a:solidFill>
                  <a:schemeClr val="bg2"/>
                </a:solidFill>
              </a:rPr>
              <a:t> 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dirty="0">
                <a:solidFill>
                  <a:schemeClr val="bg2"/>
                </a:solidFill>
              </a:rPr>
              <a:t> and more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8FA2E-3A98-4AE3-B309-D2149B901106}"/>
              </a:ext>
            </a:extLst>
          </p:cNvPr>
          <p:cNvSpPr>
            <a:spLocks noGrp="1"/>
          </p:cNvSpPr>
          <p:nvPr/>
        </p:nvSpPr>
        <p:spPr>
          <a:xfrm>
            <a:off x="-2301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6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7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3505286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0121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016" y="5654894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5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00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4185D6-58EB-4294-913D-F8068A925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Definition and Classes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2077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</p:spTree>
    <p:extLst>
      <p:ext uri="{BB962C8B-B14F-4D97-AF65-F5344CB8AC3E}">
        <p14:creationId xmlns:p14="http://schemas.microsoft.com/office/powerpoint/2010/main" val="3714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3200" dirty="0"/>
              <a:t>(regex)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Patterns </a:t>
            </a:r>
            <a:r>
              <a:rPr lang="en-US" sz="3200" dirty="0"/>
              <a:t>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Play with regex live at: </a:t>
            </a:r>
            <a:r>
              <a:rPr lang="en-US" sz="3200" dirty="0">
                <a:hlinkClick r:id="rId2"/>
              </a:rPr>
              <a:t>regexr.com</a:t>
            </a:r>
            <a:r>
              <a:rPr lang="en-US" sz="3200" dirty="0"/>
              <a:t>, </a:t>
            </a:r>
            <a:r>
              <a:rPr lang="en-US" sz="3200" dirty="0">
                <a:hlinkClick r:id="rId3"/>
              </a:rPr>
              <a:t>regex101.com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Regular Expressions?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>
                <a:hlinkClick r:id="rId2"/>
              </a:rPr>
              <a:t>www.regex101.com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889741" y="5562600"/>
            <a:ext cx="10310072" cy="69287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Live Demo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262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US" dirty="0"/>
              <a:t>Regular expressions (regex) describe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pattern</a:t>
            </a:r>
          </a:p>
          <a:p>
            <a:r>
              <a:rPr lang="en-US" dirty="0"/>
              <a:t>Used to find / extract / replace / split data from text by 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Regular Expression Pattern </a:t>
            </a:r>
            <a:r>
              <a:rPr lang="en-US" dirty="0"/>
              <a:t>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79762" y="2720564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2968" y="3627887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2968" y="4494532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1184" y="5292028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–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noProof="1"/>
              <a:t>– </a:t>
            </a:r>
            <a:r>
              <a:rPr lang="en-US" sz="3200" noProof="1"/>
              <a:t>character range: m</a:t>
            </a:r>
            <a:r>
              <a:rPr lang="en-US" noProof="1"/>
              <a:t>atches any digit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986239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3606225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5225627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</p:spTree>
    <p:extLst>
      <p:ext uri="{BB962C8B-B14F-4D97-AF65-F5344CB8AC3E}">
        <p14:creationId xmlns:p14="http://schemas.microsoft.com/office/powerpoint/2010/main" val="11263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2140</TotalTime>
  <Words>1615</Words>
  <Application>Microsoft Office PowerPoint</Application>
  <PresentationFormat>Custom</PresentationFormat>
  <Paragraphs>272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1_SoftUni3_1</vt:lpstr>
      <vt:lpstr>Regular Expressions (RegEx)</vt:lpstr>
      <vt:lpstr>Table of Contents</vt:lpstr>
      <vt:lpstr>Have a Question?</vt:lpstr>
      <vt:lpstr>PowerPoint Presentation</vt:lpstr>
      <vt:lpstr>What are Regular Expressions?</vt:lpstr>
      <vt:lpstr>PowerPoint Presentation</vt:lpstr>
      <vt:lpstr>Regular Expression Pattern – Example</vt:lpstr>
      <vt:lpstr>Character Classes: Ranges</vt:lpstr>
      <vt:lpstr>Predefined Classes</vt:lpstr>
      <vt:lpstr>PowerPoint Presentation</vt:lpstr>
      <vt:lpstr>Quantifiers</vt:lpstr>
      <vt:lpstr>Grouping Constructs</vt:lpstr>
      <vt:lpstr>Problem: Match All Words</vt:lpstr>
      <vt:lpstr>Problem: Match Dates</vt:lpstr>
      <vt:lpstr>Problem: Email Validation</vt:lpstr>
      <vt:lpstr>PowerPoint Presentation</vt:lpstr>
      <vt:lpstr>Backreferences Match Previous Groups</vt:lpstr>
      <vt:lpstr>PowerPoint Presentation</vt:lpstr>
      <vt:lpstr>Regex in JS</vt:lpstr>
      <vt:lpstr>Validating String by Pattern</vt:lpstr>
      <vt:lpstr>Checking for Matches</vt:lpstr>
      <vt:lpstr>Using the exec() Method</vt:lpstr>
      <vt:lpstr>Replacing with Regex</vt:lpstr>
      <vt:lpstr>Splitting with Regex</vt:lpstr>
      <vt:lpstr>PowerPoint Presentation</vt:lpstr>
      <vt:lpstr>Problem: Match Full Name</vt:lpstr>
      <vt:lpstr>Solution: Match Full Name</vt:lpstr>
      <vt:lpstr>Problem: Match Phone Number</vt:lpstr>
      <vt:lpstr>Solution: Match Phone Number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Alen Paunov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Regular Expressions JS</dc:title>
  <dc:subject>Regular Expressions JS</dc:subject>
  <dc:creator>Software University Foundation</dc:creator>
  <cp:keywords>programming, coding, regular expressions, regex, text processing, match, matches, software university, softuni, lecture, pattern, groups, validation</cp:keywords>
  <dc:description>Software University Foundation - http://softuni.foundation/</dc:description>
  <cp:lastModifiedBy>Kiril Kirilov</cp:lastModifiedBy>
  <cp:revision>385</cp:revision>
  <dcterms:created xsi:type="dcterms:W3CDTF">2014-01-02T17:00:34Z</dcterms:created>
  <dcterms:modified xsi:type="dcterms:W3CDTF">2019-09-18T14:14:28Z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