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79" autoAdjust="0"/>
    <p:restoredTop sz="94660"/>
  </p:normalViewPr>
  <p:slideViewPr>
    <p:cSldViewPr snapToGrid="0">
      <p:cViewPr>
        <p:scale>
          <a:sx n="66" d="100"/>
          <a:sy n="66" d="100"/>
        </p:scale>
        <p:origin x="-2064" y="-12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55D70-B707-4DE0-BBBA-27E23CE718B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5A6A0-DE7F-4CFF-AE34-36328B39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49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="1" dirty="0" smtClean="0"/>
              <a:t>Transport App</a:t>
            </a:r>
            <a:r>
              <a:rPr lang="en-US" dirty="0" smtClean="0"/>
              <a:t>: It’s the </a:t>
            </a:r>
            <a:r>
              <a:rPr lang="en-US" i="1" dirty="0" smtClean="0"/>
              <a:t>UPS</a:t>
            </a:r>
            <a:r>
              <a:rPr lang="en-US" dirty="0" smtClean="0"/>
              <a:t> for ASP.</a:t>
            </a:r>
          </a:p>
          <a:p>
            <a:pPr lvl="1">
              <a:buFontTx/>
              <a:buChar char="-"/>
            </a:pPr>
            <a:r>
              <a:rPr lang="en-US" dirty="0" smtClean="0"/>
              <a:t>Robust</a:t>
            </a:r>
            <a:r>
              <a:rPr lang="en-US" baseline="0" dirty="0" smtClean="0"/>
              <a:t> and Reliable mechanism for sending data over to the office domain.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Future Proof: Supports any type of advanced sensing data, not only DTS. (File based).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Based on Shell Global Standards: No need for step-outs.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Based on Industry Standards: Vendors can easily make use of the transport mechanism or its infrastructure (i.e. Schlumberger)</a:t>
            </a:r>
          </a:p>
          <a:p>
            <a:pPr lvl="0">
              <a:buFontTx/>
              <a:buChar char="-"/>
            </a:pPr>
            <a:r>
              <a:rPr lang="en-US" b="1" baseline="0" dirty="0" smtClean="0"/>
              <a:t>Traffic Light Web App</a:t>
            </a:r>
            <a:r>
              <a:rPr lang="en-US" baseline="0" dirty="0" smtClean="0"/>
              <a:t>: It’s the </a:t>
            </a:r>
            <a:r>
              <a:rPr lang="en-US" i="1" baseline="0" dirty="0" smtClean="0"/>
              <a:t>CNN</a:t>
            </a:r>
            <a:r>
              <a:rPr lang="en-US" baseline="0" dirty="0" smtClean="0"/>
              <a:t> for ASP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Provide complete transparency on the status of the ASP world.  Have confidence that ASP data is being generated and managed properly.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Quality tagging of all data received.  Early detection of problems down the line.  Have confidence that ASP data is good and will be useful.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Get notified when something goes wrong.  Don’t find out when it’s too late.</a:t>
            </a:r>
          </a:p>
          <a:p>
            <a:pPr lvl="0">
              <a:buFontTx/>
              <a:buChar char="-"/>
            </a:pPr>
            <a:r>
              <a:rPr lang="en-US" b="1" baseline="0" dirty="0" smtClean="0"/>
              <a:t>Preview/Selection Site</a:t>
            </a:r>
            <a:r>
              <a:rPr lang="en-US" baseline="0" dirty="0" smtClean="0"/>
              <a:t>: It’s the </a:t>
            </a:r>
            <a:r>
              <a:rPr lang="en-US" i="1" baseline="0" dirty="0" smtClean="0"/>
              <a:t>Music Store </a:t>
            </a:r>
            <a:r>
              <a:rPr lang="en-US" baseline="0" dirty="0" smtClean="0"/>
              <a:t>for ASP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Browse all the ASP related files that have been received in the office domain.  No more digging around endless folders in network shares.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Preview their contents before you download.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Compare ASP data against PI readings to help you select the date range of your interest.  No more manual filtering based on guesses.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Compare ASP data against Well Completion data.  Quickly determine the level of calibration that may be needed before attempting any </a:t>
            </a:r>
            <a:r>
              <a:rPr lang="en-US" baseline="0" smtClean="0"/>
              <a:t>time-consuming work.</a:t>
            </a:r>
            <a:endParaRPr lang="en-US" baseline="0" dirty="0" smtClean="0"/>
          </a:p>
          <a:p>
            <a:pPr lvl="1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="1" dirty="0" smtClean="0"/>
              <a:t>Transport App</a:t>
            </a:r>
            <a:r>
              <a:rPr lang="en-US" dirty="0" smtClean="0"/>
              <a:t>: It’s the </a:t>
            </a:r>
            <a:r>
              <a:rPr lang="en-US" i="1" dirty="0" smtClean="0"/>
              <a:t>UPS</a:t>
            </a:r>
            <a:r>
              <a:rPr lang="en-US" dirty="0" smtClean="0"/>
              <a:t> for ASP.</a:t>
            </a:r>
          </a:p>
          <a:p>
            <a:pPr lvl="1">
              <a:buFontTx/>
              <a:buChar char="-"/>
            </a:pPr>
            <a:r>
              <a:rPr lang="en-US" dirty="0" smtClean="0"/>
              <a:t>Robust</a:t>
            </a:r>
            <a:r>
              <a:rPr lang="en-US" baseline="0" dirty="0" smtClean="0"/>
              <a:t> and Reliable mechanism for sending data over to the office domain.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Future Proof: Supports any type of advanced sensing data, not only DTS. (File based).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Based on Shell Global Standards: No need for step-outs.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Based on Industry Standards: Vendors can easily make use of the transport mechanism or its infrastructure (i.e. Schlumberger)</a:t>
            </a:r>
          </a:p>
          <a:p>
            <a:pPr lvl="0">
              <a:buFontTx/>
              <a:buChar char="-"/>
            </a:pPr>
            <a:r>
              <a:rPr lang="en-US" b="1" baseline="0" dirty="0" smtClean="0"/>
              <a:t>Traffic Light Web App</a:t>
            </a:r>
            <a:r>
              <a:rPr lang="en-US" baseline="0" dirty="0" smtClean="0"/>
              <a:t>: It’s the </a:t>
            </a:r>
            <a:r>
              <a:rPr lang="en-US" i="1" baseline="0" dirty="0" smtClean="0"/>
              <a:t>CNN</a:t>
            </a:r>
            <a:r>
              <a:rPr lang="en-US" baseline="0" dirty="0" smtClean="0"/>
              <a:t> for ASP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Provide complete transparency on the status of the ASP world.  Have confidence that ASP data is being generated and managed properly.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Quality tagging of all data received.  Early detection of problems down the line.  Have confidence that ASP data is good and will be useful.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Get notified when something goes wrong.  Don’t find out when it’s too late.</a:t>
            </a:r>
          </a:p>
          <a:p>
            <a:pPr lvl="0">
              <a:buFontTx/>
              <a:buChar char="-"/>
            </a:pPr>
            <a:r>
              <a:rPr lang="en-US" b="1" baseline="0" dirty="0" smtClean="0"/>
              <a:t>Preview/Selection Site</a:t>
            </a:r>
            <a:r>
              <a:rPr lang="en-US" baseline="0" dirty="0" smtClean="0"/>
              <a:t>: It’s the </a:t>
            </a:r>
            <a:r>
              <a:rPr lang="en-US" i="1" baseline="0" dirty="0" smtClean="0"/>
              <a:t>Music Store </a:t>
            </a:r>
            <a:r>
              <a:rPr lang="en-US" baseline="0" dirty="0" smtClean="0"/>
              <a:t>for ASP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Browse all the ASP related files that have been received in the office domain.  No more digging around endless folders in network shares.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Preview their contents before you download.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Compare ASP data against PI readings to help you select the date range of your interest.  No more manual filtering based on guesses.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Compare ASP data against Well Completion data.  Quickly determine the level of calibration that may be needed before attempting any </a:t>
            </a:r>
            <a:r>
              <a:rPr lang="en-US" baseline="0" smtClean="0"/>
              <a:t>time-consuming work.</a:t>
            </a:r>
            <a:endParaRPr lang="en-US" baseline="0" dirty="0" smtClean="0"/>
          </a:p>
          <a:p>
            <a:pPr lvl="1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B7B94-A7ED-4D79-94B4-F8BCD101AB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9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87401"/>
            <a:ext cx="8534400" cy="2813052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35400"/>
            <a:ext cx="93472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29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6528658"/>
            <a:ext cx="1360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© 2016 Energistics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16236" y="6530576"/>
            <a:ext cx="45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E3E52F-B912-4348-AFEA-4DA9D72D9846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69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6528658"/>
            <a:ext cx="1360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© 2016 Energistics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16236" y="6530576"/>
            <a:ext cx="45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E3E52F-B912-4348-AFEA-4DA9D72D9846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4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3200" y="6661150"/>
            <a:ext cx="1320800" cy="196850"/>
          </a:xfrm>
          <a:prstGeom prst="rect">
            <a:avLst/>
          </a:prstGeom>
        </p:spPr>
        <p:txBody>
          <a:bodyPr/>
          <a:lstStyle/>
          <a:p>
            <a:fld id="{C44E6E31-E425-4D58-86FD-05116893D0C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3404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1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87401"/>
            <a:ext cx="8534400" cy="2813052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35400"/>
            <a:ext cx="93472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" y="6528658"/>
            <a:ext cx="1360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© 2016 Energistics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16236" y="6530576"/>
            <a:ext cx="45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E3E52F-B912-4348-AFEA-4DA9D72D9846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09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87401"/>
            <a:ext cx="8534400" cy="2813052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35400"/>
            <a:ext cx="93472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" y="6528658"/>
            <a:ext cx="1360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© 2016 Energistics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16236" y="6530576"/>
            <a:ext cx="45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E3E52F-B912-4348-AFEA-4DA9D72D9846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6578600"/>
            <a:ext cx="6400800" cy="203200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 smtClean="0"/>
              <a:t>Click to add filename</a:t>
            </a:r>
          </a:p>
        </p:txBody>
      </p:sp>
    </p:spTree>
    <p:extLst>
      <p:ext uri="{BB962C8B-B14F-4D97-AF65-F5344CB8AC3E}">
        <p14:creationId xmlns:p14="http://schemas.microsoft.com/office/powerpoint/2010/main" val="224238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09600" y="1397000"/>
            <a:ext cx="109728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" y="6528658"/>
            <a:ext cx="1360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© 2016 Energistics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16236" y="6530576"/>
            <a:ext cx="45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E3E52F-B912-4348-AFEA-4DA9D72D9846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8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397000"/>
            <a:ext cx="10972800" cy="4572000"/>
          </a:xfrm>
        </p:spPr>
        <p:txBody>
          <a:bodyPr/>
          <a:lstStyle>
            <a:lvl1pPr marL="685783" indent="-685783">
              <a:buFont typeface="+mj-lt"/>
              <a:buAutoNum type="arabicPeriod"/>
              <a:defRPr/>
            </a:lvl1pPr>
            <a:lvl2pPr marL="1295368" indent="-685783">
              <a:buFont typeface="+mj-lt"/>
              <a:buAutoNum type="alphaUcPeriod"/>
              <a:defRPr/>
            </a:lvl2pPr>
            <a:lvl3pPr marL="1828754" indent="-609585">
              <a:buFont typeface="+mj-lt"/>
              <a:buAutoNum type="romanLcPeriod"/>
              <a:defRPr/>
            </a:lvl3pPr>
            <a:lvl4pPr marL="2438339" indent="-609585">
              <a:buFont typeface="+mj-lt"/>
              <a:buAutoNum type="alphaLcPeriod"/>
              <a:defRPr/>
            </a:lvl4pPr>
            <a:lvl5pPr marL="3047924" indent="-609585">
              <a:buFont typeface="+mj-lt"/>
              <a:buAutoNum type="arabicParenR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6528658"/>
            <a:ext cx="1360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© 2016 Energistics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16236" y="6530576"/>
            <a:ext cx="45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E3E52F-B912-4348-AFEA-4DA9D72D9846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54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970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970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" y="6528658"/>
            <a:ext cx="1360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© 2016 Energistics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16236" y="6530576"/>
            <a:ext cx="45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E3E52F-B912-4348-AFEA-4DA9D72D9846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47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7000"/>
            <a:ext cx="5386917" cy="639763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36762"/>
            <a:ext cx="5386917" cy="393223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397000"/>
            <a:ext cx="5389033" cy="639763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036762"/>
            <a:ext cx="5389033" cy="393223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" y="6528658"/>
            <a:ext cx="1360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© 2016 Energistics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16236" y="6530576"/>
            <a:ext cx="45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E3E52F-B912-4348-AFEA-4DA9D72D9846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5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rrow text + graph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397000"/>
            <a:ext cx="4572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080000" y="1397000"/>
            <a:ext cx="70104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6528658"/>
            <a:ext cx="1360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© 2016 Energistics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16236" y="6530576"/>
            <a:ext cx="45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E3E52F-B912-4348-AFEA-4DA9D72D9846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079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-bullete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6528658"/>
            <a:ext cx="1360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© 2016 Energistics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16236" y="6530576"/>
            <a:ext cx="45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E3E52F-B912-4348-AFEA-4DA9D72D9846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397000"/>
            <a:ext cx="10972800" cy="4572000"/>
          </a:xfrm>
        </p:spPr>
        <p:txBody>
          <a:bodyPr/>
          <a:lstStyle>
            <a:lvl1pPr marL="0" indent="0">
              <a:buNone/>
              <a:defRPr/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48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70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6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4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lnSpc>
          <a:spcPct val="8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860425" indent="-250825" algn="l" defTabSz="121917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435100" indent="-215900" algn="l" defTabSz="1219170" rtl="0" eaLnBrk="1" latinLnBrk="0" hangingPunct="1"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2063750" indent="-234950" algn="l" defTabSz="1219170" rtl="0" eaLnBrk="1" latinLnBrk="0" hangingPunct="1">
        <a:spcBef>
          <a:spcPts val="0"/>
        </a:spcBef>
        <a:spcAft>
          <a:spcPts val="600"/>
        </a:spcAft>
        <a:buFont typeface="Courier New" panose="02070309020205020404" pitchFamily="49" charset="0"/>
        <a:buChar char="o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638425" indent="-200025" algn="l" defTabSz="121917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317" y="1496318"/>
            <a:ext cx="8534400" cy="2813052"/>
          </a:xfrm>
        </p:spPr>
        <p:txBody>
          <a:bodyPr/>
          <a:lstStyle/>
          <a:p>
            <a:r>
              <a:rPr lang="en-US" dirty="0" smtClean="0"/>
              <a:t>Distributed Temperature Sensing (DTS)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962" y="4441575"/>
            <a:ext cx="9347200" cy="1752600"/>
          </a:xfrm>
        </p:spPr>
        <p:txBody>
          <a:bodyPr/>
          <a:lstStyle/>
          <a:p>
            <a:r>
              <a:rPr lang="en-US" dirty="0" smtClean="0"/>
              <a:t>For PRODML v2.0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6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Principle 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343051" cy="47091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Configuration of &amp; changes in fiber assets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Optical path comprising: fiber segments, connectors, splices, conveyance, anomalies…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Instrument box + path combinations: generate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Calibrations and condition monitoring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an installed DTS system, transfer trace data from field to office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Transfer temperature data mapped from trace to actual facilities (wells, pipes, etc.)</a:t>
            </a:r>
          </a:p>
        </p:txBody>
      </p:sp>
    </p:spTree>
    <p:extLst>
      <p:ext uri="{BB962C8B-B14F-4D97-AF65-F5344CB8AC3E}">
        <p14:creationId xmlns:p14="http://schemas.microsoft.com/office/powerpoint/2010/main" val="55152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 Level Data Objects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1295787" y="1484784"/>
            <a:ext cx="9504736" cy="1477328"/>
            <a:chOff x="755576" y="1700808"/>
            <a:chExt cx="7128552" cy="1477328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00808"/>
              <a:ext cx="2160000" cy="92333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</a:rPr>
                <a:t>Optical Path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(series of fiber segments &amp; components)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24128" y="1700808"/>
              <a:ext cx="2160000" cy="14773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000000"/>
                  </a:solidFill>
                </a:rPr>
                <a:t>Instrument</a:t>
              </a:r>
              <a:r>
                <a:rPr lang="en-GB" dirty="0" smtClean="0">
                  <a:solidFill>
                    <a:srgbClr val="000000"/>
                  </a:solidFill>
                </a:rPr>
                <a:t> </a:t>
              </a:r>
              <a:r>
                <a:rPr lang="en-GB" b="1" dirty="0" smtClean="0">
                  <a:solidFill>
                    <a:srgbClr val="000000"/>
                  </a:solidFill>
                </a:rPr>
                <a:t>Box</a:t>
              </a:r>
            </a:p>
            <a:p>
              <a:r>
                <a:rPr lang="en-GB" dirty="0" smtClean="0">
                  <a:solidFill>
                    <a:srgbClr val="000000"/>
                  </a:solidFill>
                </a:rPr>
                <a:t>(surface “Light Box” instrument)</a:t>
              </a:r>
              <a:br>
                <a:rPr lang="en-GB" dirty="0" smtClean="0">
                  <a:solidFill>
                    <a:srgbClr val="000000"/>
                  </a:solidFill>
                </a:rPr>
              </a:br>
              <a:r>
                <a:rPr lang="en-GB" dirty="0" smtClean="0">
                  <a:solidFill>
                    <a:srgbClr val="000000"/>
                  </a:solidFill>
                </a:rPr>
                <a:t/>
              </a:r>
              <a:br>
                <a:rPr lang="en-GB" dirty="0" smtClean="0">
                  <a:solidFill>
                    <a:srgbClr val="000000"/>
                  </a:solidFill>
                </a:rPr>
              </a:br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08155" y="3104965"/>
            <a:ext cx="2880000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Installed System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(path + box which makes measurements)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8155" y="4831992"/>
            <a:ext cx="2880000" cy="1200329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Measurement Set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(Measured Trace of raw data plus Log of temperature mapped to facilities)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0" name="Elbow Connector 9"/>
          <p:cNvCxnSpPr>
            <a:stCxn id="6" idx="0"/>
            <a:endCxn id="5" idx="1"/>
          </p:cNvCxnSpPr>
          <p:nvPr/>
        </p:nvCxnSpPr>
        <p:spPr>
          <a:xfrm rot="5400000" flipH="1" flipV="1">
            <a:off x="6543581" y="1728023"/>
            <a:ext cx="881517" cy="1872368"/>
          </a:xfrm>
          <a:prstGeom prst="bentConnector2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0"/>
            <a:endCxn id="4" idx="3"/>
          </p:cNvCxnSpPr>
          <p:nvPr/>
        </p:nvCxnSpPr>
        <p:spPr>
          <a:xfrm rot="16200000" flipV="1">
            <a:off x="4532713" y="1589523"/>
            <a:ext cx="1158516" cy="1872368"/>
          </a:xfrm>
          <a:prstGeom prst="bentConnector2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7" idx="0"/>
          </p:cNvCxnSpPr>
          <p:nvPr/>
        </p:nvCxnSpPr>
        <p:spPr>
          <a:xfrm>
            <a:off x="6048155" y="4028295"/>
            <a:ext cx="0" cy="803697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7862" y="2564904"/>
            <a:ext cx="17811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Pairing in time of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271798" y="4365104"/>
            <a:ext cx="11467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Generates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36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Optical Path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Describes all components through which light passes (fiber + other components)</a:t>
            </a:r>
          </a:p>
          <a:p>
            <a:r>
              <a:rPr lang="en-US" dirty="0" smtClean="0"/>
              <a:t>Can span more than one wellbore</a:t>
            </a:r>
          </a:p>
          <a:p>
            <a:r>
              <a:rPr lang="en-US" dirty="0" smtClean="0"/>
              <a:t>Provides mapping from path length to position in a facility (wellbore or pipeline)</a:t>
            </a:r>
          </a:p>
          <a:p>
            <a:r>
              <a:rPr lang="en-US" dirty="0" smtClean="0"/>
              <a:t>Records defects that impact measurements</a:t>
            </a:r>
          </a:p>
          <a:p>
            <a:r>
              <a:rPr lang="en-US" dirty="0" smtClean="0"/>
              <a:t>Conveyance</a:t>
            </a:r>
          </a:p>
          <a:p>
            <a:r>
              <a:rPr lang="en-US" dirty="0" smtClean="0"/>
              <a:t>Shows changes versus time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9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214592" cy="34605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Optical Path Components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623" y="1494972"/>
            <a:ext cx="7711256" cy="502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3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840685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Optical Path Can Span Multiple Facilities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98" y="1309927"/>
            <a:ext cx="6870473" cy="527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25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028" y="173039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Fiber may be linear or “folded” along the facility (well, pipeline etc.) being measured</a:t>
            </a:r>
            <a:endParaRPr lang="en-US" sz="3600" dirty="0"/>
          </a:p>
        </p:txBody>
      </p:sp>
      <p:sp>
        <p:nvSpPr>
          <p:cNvPr id="5" name="Freeform 4"/>
          <p:cNvSpPr/>
          <p:nvPr/>
        </p:nvSpPr>
        <p:spPr>
          <a:xfrm>
            <a:off x="4875123" y="1698172"/>
            <a:ext cx="156583" cy="2569029"/>
          </a:xfrm>
          <a:custGeom>
            <a:avLst/>
            <a:gdLst>
              <a:gd name="connsiteX0" fmla="*/ 88344 w 117437"/>
              <a:gd name="connsiteY0" fmla="*/ 0 h 2569029"/>
              <a:gd name="connsiteX1" fmla="*/ 1258 w 117437"/>
              <a:gd name="connsiteY1" fmla="*/ 232229 h 2569029"/>
              <a:gd name="connsiteX2" fmla="*/ 59315 w 117437"/>
              <a:gd name="connsiteY2" fmla="*/ 580572 h 2569029"/>
              <a:gd name="connsiteX3" fmla="*/ 44801 w 117437"/>
              <a:gd name="connsiteY3" fmla="*/ 885372 h 2569029"/>
              <a:gd name="connsiteX4" fmla="*/ 117372 w 117437"/>
              <a:gd name="connsiteY4" fmla="*/ 1146629 h 2569029"/>
              <a:gd name="connsiteX5" fmla="*/ 30287 w 117437"/>
              <a:gd name="connsiteY5" fmla="*/ 1378858 h 2569029"/>
              <a:gd name="connsiteX6" fmla="*/ 117372 w 117437"/>
              <a:gd name="connsiteY6" fmla="*/ 1669143 h 2569029"/>
              <a:gd name="connsiteX7" fmla="*/ 15772 w 117437"/>
              <a:gd name="connsiteY7" fmla="*/ 1872343 h 2569029"/>
              <a:gd name="connsiteX8" fmla="*/ 88344 w 117437"/>
              <a:gd name="connsiteY8" fmla="*/ 2133600 h 2569029"/>
              <a:gd name="connsiteX9" fmla="*/ 1258 w 117437"/>
              <a:gd name="connsiteY9" fmla="*/ 2278743 h 2569029"/>
              <a:gd name="connsiteX10" fmla="*/ 44801 w 117437"/>
              <a:gd name="connsiteY10" fmla="*/ 2569029 h 256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437" h="2569029">
                <a:moveTo>
                  <a:pt x="88344" y="0"/>
                </a:moveTo>
                <a:cubicBezTo>
                  <a:pt x="47220" y="67733"/>
                  <a:pt x="6096" y="135467"/>
                  <a:pt x="1258" y="232229"/>
                </a:cubicBezTo>
                <a:cubicBezTo>
                  <a:pt x="-3580" y="328991"/>
                  <a:pt x="52058" y="471715"/>
                  <a:pt x="59315" y="580572"/>
                </a:cubicBezTo>
                <a:cubicBezTo>
                  <a:pt x="66572" y="689429"/>
                  <a:pt x="35125" y="791029"/>
                  <a:pt x="44801" y="885372"/>
                </a:cubicBezTo>
                <a:cubicBezTo>
                  <a:pt x="54477" y="979715"/>
                  <a:pt x="119791" y="1064381"/>
                  <a:pt x="117372" y="1146629"/>
                </a:cubicBezTo>
                <a:cubicBezTo>
                  <a:pt x="114953" y="1228877"/>
                  <a:pt x="30287" y="1291772"/>
                  <a:pt x="30287" y="1378858"/>
                </a:cubicBezTo>
                <a:cubicBezTo>
                  <a:pt x="30287" y="1465944"/>
                  <a:pt x="119791" y="1586896"/>
                  <a:pt x="117372" y="1669143"/>
                </a:cubicBezTo>
                <a:cubicBezTo>
                  <a:pt x="114953" y="1751390"/>
                  <a:pt x="20610" y="1794934"/>
                  <a:pt x="15772" y="1872343"/>
                </a:cubicBezTo>
                <a:cubicBezTo>
                  <a:pt x="10934" y="1949752"/>
                  <a:pt x="90763" y="2065867"/>
                  <a:pt x="88344" y="2133600"/>
                </a:cubicBezTo>
                <a:cubicBezTo>
                  <a:pt x="85925" y="2201333"/>
                  <a:pt x="8515" y="2206172"/>
                  <a:pt x="1258" y="2278743"/>
                </a:cubicBezTo>
                <a:cubicBezTo>
                  <a:pt x="-5999" y="2351314"/>
                  <a:pt x="19401" y="2460171"/>
                  <a:pt x="44801" y="25690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15" y="1446437"/>
            <a:ext cx="8262257" cy="5008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64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50" y="1241941"/>
            <a:ext cx="5103908" cy="2492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636156" cy="34605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Optical Path Connectivity Representation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655092" y="1624085"/>
            <a:ext cx="1528549" cy="173326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728716" y="4369553"/>
            <a:ext cx="1710520" cy="57320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fiber</a:t>
            </a:r>
            <a:r>
              <a:rPr lang="en-GB" dirty="0" smtClean="0">
                <a:solidFill>
                  <a:schemeClr val="tx1"/>
                </a:solidFill>
              </a:rPr>
              <a:t> segment 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59951" y="4369553"/>
            <a:ext cx="1710520" cy="57320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connector 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91187" y="4369553"/>
            <a:ext cx="1710520" cy="57320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fiber</a:t>
            </a:r>
            <a:r>
              <a:rPr lang="en-GB" dirty="0" smtClean="0">
                <a:solidFill>
                  <a:schemeClr val="tx1"/>
                </a:solidFill>
              </a:rPr>
              <a:t> segment 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01338" y="4567448"/>
            <a:ext cx="236561" cy="1774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3333087" y="4567448"/>
            <a:ext cx="236561" cy="1774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4549254" y="4567448"/>
            <a:ext cx="236561" cy="1774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6281004" y="4567448"/>
            <a:ext cx="236561" cy="1774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478974" y="4567448"/>
            <a:ext cx="236561" cy="1774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9210724" y="4567448"/>
            <a:ext cx="236561" cy="1774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5750258" y="1405720"/>
            <a:ext cx="498008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b="1" u="sng" dirty="0" smtClean="0"/>
              <a:t>PRODML Network Representation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solidFill>
                  <a:srgbClr val="000000"/>
                </a:solidFill>
              </a:rPr>
              <a:t>Network </a:t>
            </a:r>
            <a:r>
              <a:rPr lang="en-GB" dirty="0" smtClean="0">
                <a:solidFill>
                  <a:srgbClr val="00B050"/>
                </a:solidFill>
              </a:rPr>
              <a:t>(represents the whole optical path)</a:t>
            </a:r>
          </a:p>
          <a:p>
            <a:pPr defTabSz="355600">
              <a:spcBef>
                <a:spcPts val="600"/>
              </a:spcBef>
            </a:pPr>
            <a:r>
              <a:rPr lang="en-GB" dirty="0"/>
              <a:t>	</a:t>
            </a:r>
            <a:r>
              <a:rPr lang="en-GB" dirty="0" smtClean="0"/>
              <a:t>  </a:t>
            </a:r>
            <a:r>
              <a:rPr lang="en-GB" dirty="0" smtClean="0">
                <a:solidFill>
                  <a:srgbClr val="000000"/>
                </a:solidFill>
              </a:rPr>
              <a:t>Unit </a:t>
            </a:r>
            <a:r>
              <a:rPr lang="en-GB" dirty="0" smtClean="0">
                <a:solidFill>
                  <a:srgbClr val="00B0F0"/>
                </a:solidFill>
              </a:rPr>
              <a:t>(represents each component)</a:t>
            </a:r>
          </a:p>
          <a:p>
            <a:pPr defTabSz="355600">
              <a:spcBef>
                <a:spcPts val="600"/>
              </a:spcBef>
            </a:pPr>
            <a:r>
              <a:rPr lang="en-GB" dirty="0"/>
              <a:t>	</a:t>
            </a:r>
            <a:r>
              <a:rPr lang="en-GB" dirty="0" smtClean="0"/>
              <a:t>	      </a:t>
            </a:r>
            <a:r>
              <a:rPr lang="en-GB" dirty="0" smtClean="0">
                <a:solidFill>
                  <a:srgbClr val="000000"/>
                </a:solidFill>
              </a:rPr>
              <a:t>Port </a:t>
            </a:r>
            <a:r>
              <a:rPr lang="en-GB" dirty="0" smtClean="0">
                <a:solidFill>
                  <a:srgbClr val="FF0000"/>
                </a:solidFill>
              </a:rPr>
              <a:t>(place where component connects)</a:t>
            </a:r>
          </a:p>
          <a:p>
            <a:pPr defTabSz="355600">
              <a:spcBef>
                <a:spcPts val="600"/>
              </a:spcBef>
            </a:pPr>
            <a:r>
              <a:rPr lang="en-GB" dirty="0"/>
              <a:t>	</a:t>
            </a:r>
            <a:r>
              <a:rPr lang="en-GB" dirty="0" smtClean="0"/>
              <a:t>		        </a:t>
            </a:r>
            <a:r>
              <a:rPr lang="en-GB" dirty="0" smtClean="0">
                <a:solidFill>
                  <a:srgbClr val="000000"/>
                </a:solidFill>
              </a:rPr>
              <a:t>Node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6"/>
                </a:solidFill>
              </a:rPr>
              <a:t>(</a:t>
            </a:r>
            <a:r>
              <a:rPr lang="en-GB" i="1" dirty="0" smtClean="0">
                <a:solidFill>
                  <a:schemeClr val="accent6"/>
                </a:solidFill>
              </a:rPr>
              <a:t>virtual</a:t>
            </a:r>
            <a:r>
              <a:rPr lang="en-GB" dirty="0" smtClean="0">
                <a:solidFill>
                  <a:schemeClr val="accent6"/>
                </a:solidFill>
              </a:rPr>
              <a:t> point of connection)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7712" y="1269242"/>
            <a:ext cx="4330891" cy="23201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Elbow Connector 38"/>
          <p:cNvCxnSpPr>
            <a:endCxn id="27" idx="3"/>
          </p:cNvCxnSpPr>
          <p:nvPr/>
        </p:nvCxnSpPr>
        <p:spPr>
          <a:xfrm rot="10800000" flipV="1">
            <a:off x="4858603" y="1910687"/>
            <a:ext cx="928048" cy="518614"/>
          </a:xfrm>
          <a:prstGeom prst="bentConnector3">
            <a:avLst/>
          </a:prstGeom>
          <a:ln w="28575">
            <a:solidFill>
              <a:srgbClr val="00B05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29" idx="0"/>
          </p:cNvCxnSpPr>
          <p:nvPr/>
        </p:nvCxnSpPr>
        <p:spPr>
          <a:xfrm rot="5400000">
            <a:off x="4805912" y="2933888"/>
            <a:ext cx="2144965" cy="726365"/>
          </a:xfrm>
          <a:prstGeom prst="bentConnector3">
            <a:avLst/>
          </a:prstGeom>
          <a:ln w="28575">
            <a:solidFill>
              <a:srgbClr val="00B0F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34" idx="0"/>
          </p:cNvCxnSpPr>
          <p:nvPr/>
        </p:nvCxnSpPr>
        <p:spPr>
          <a:xfrm rot="5400000">
            <a:off x="5597104" y="3395259"/>
            <a:ext cx="1974371" cy="370007"/>
          </a:xfrm>
          <a:prstGeom prst="bentConnector3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54" idx="0"/>
          </p:cNvCxnSpPr>
          <p:nvPr/>
        </p:nvCxnSpPr>
        <p:spPr>
          <a:xfrm rot="5400000">
            <a:off x="6355310" y="3593908"/>
            <a:ext cx="1555841" cy="291152"/>
          </a:xfrm>
          <a:prstGeom prst="bentConnector3">
            <a:avLst/>
          </a:prstGeom>
          <a:ln w="28575">
            <a:solidFill>
              <a:schemeClr val="accent6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37398" y="4885893"/>
            <a:ext cx="687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Port 1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87346" y="4885893"/>
            <a:ext cx="687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Port 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58102" y="4885893"/>
            <a:ext cx="687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Port 1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08050" y="4885893"/>
            <a:ext cx="687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Port 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96837" y="4885893"/>
            <a:ext cx="687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Port 1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46785" y="4885893"/>
            <a:ext cx="687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Port 2</a:t>
            </a:r>
          </a:p>
        </p:txBody>
      </p:sp>
      <p:sp>
        <p:nvSpPr>
          <p:cNvPr id="47" name="Oval 46"/>
          <p:cNvSpPr/>
          <p:nvPr/>
        </p:nvSpPr>
        <p:spPr>
          <a:xfrm>
            <a:off x="3603009" y="4517406"/>
            <a:ext cx="909851" cy="2593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400" dirty="0" smtClean="0">
                <a:solidFill>
                  <a:srgbClr val="000000"/>
                </a:solidFill>
              </a:rPr>
              <a:t>Node a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532728" y="4517406"/>
            <a:ext cx="909851" cy="2593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400" dirty="0" smtClean="0">
                <a:solidFill>
                  <a:srgbClr val="000000"/>
                </a:solidFill>
              </a:rPr>
              <a:t>Node b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444251" y="4517406"/>
            <a:ext cx="909851" cy="2593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400" dirty="0" smtClean="0">
                <a:solidFill>
                  <a:srgbClr val="000000"/>
                </a:solidFill>
              </a:rPr>
              <a:t>Node…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45576" y="4408228"/>
            <a:ext cx="1382973" cy="4367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GB" sz="1400" dirty="0" smtClean="0">
                <a:solidFill>
                  <a:srgbClr val="000000"/>
                </a:solidFill>
              </a:rPr>
              <a:t>Ins. Box port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1" y="5349924"/>
            <a:ext cx="2524260" cy="1200329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First component  (and terminator*) can name Instrument Box port connected 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Elbow Connector 59"/>
          <p:cNvCxnSpPr>
            <a:endCxn id="56" idx="3"/>
          </p:cNvCxnSpPr>
          <p:nvPr/>
        </p:nvCxnSpPr>
        <p:spPr>
          <a:xfrm rot="16200000" flipV="1">
            <a:off x="283101" y="4846003"/>
            <a:ext cx="527984" cy="397969"/>
          </a:xfrm>
          <a:prstGeom prst="bentConnector3">
            <a:avLst/>
          </a:prstGeom>
          <a:ln w="12700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92934" y="5349925"/>
            <a:ext cx="1692324" cy="64633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Each unit has 2 ports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486788" y="5349924"/>
            <a:ext cx="3002509" cy="923330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Ports with a common “connected Node” are connected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90830" y="5349924"/>
            <a:ext cx="70968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 smtClean="0">
                <a:solidFill>
                  <a:schemeClr val="tx1"/>
                </a:solidFill>
              </a:rPr>
              <a:t>Etc.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448112" y="4342257"/>
            <a:ext cx="1710520" cy="573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335900" y="4540152"/>
            <a:ext cx="236561" cy="177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0" name="Elbow Connector 1029"/>
          <p:cNvCxnSpPr>
            <a:stCxn id="19" idx="2"/>
          </p:cNvCxnSpPr>
          <p:nvPr/>
        </p:nvCxnSpPr>
        <p:spPr>
          <a:xfrm rot="16200000" flipH="1">
            <a:off x="1198728" y="3577988"/>
            <a:ext cx="914400" cy="473123"/>
          </a:xfrm>
          <a:prstGeom prst="bentConnector3">
            <a:avLst/>
          </a:prstGeom>
          <a:ln w="5715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/>
          <p:cNvSpPr txBox="1"/>
          <p:nvPr/>
        </p:nvSpPr>
        <p:spPr>
          <a:xfrm>
            <a:off x="2038067" y="3753135"/>
            <a:ext cx="187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illustrated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25790" y="5349925"/>
            <a:ext cx="2365613" cy="646331"/>
          </a:xfrm>
          <a:prstGeom prst="rect">
            <a:avLst/>
          </a:prstGeom>
          <a:solidFill>
            <a:srgbClr val="FFFF00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Each component is a “unit”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41431" y="6362165"/>
            <a:ext cx="3714222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0000"/>
                </a:solidFill>
              </a:rPr>
              <a:t>* - for double ended systems looped back to box</a:t>
            </a:r>
            <a:endParaRPr lang="en-GB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28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9" grpId="0" animBg="1"/>
      <p:bldP spid="30" grpId="0" animBg="1"/>
      <p:bldP spid="22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25" grpId="0"/>
      <p:bldP spid="27" grpId="0" animBg="1"/>
      <p:bldP spid="46" grpId="0"/>
      <p:bldP spid="48" grpId="0"/>
      <p:bldP spid="49" grpId="0"/>
      <p:bldP spid="50" grpId="0"/>
      <p:bldP spid="51" grpId="0"/>
      <p:bldP spid="52" grpId="0"/>
      <p:bldP spid="47" grpId="0" animBg="1"/>
      <p:bldP spid="54" grpId="0" animBg="1"/>
      <p:bldP spid="55" grpId="0" animBg="1"/>
      <p:bldP spid="56" grpId="0" animBg="1"/>
      <p:bldP spid="5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1031" grpId="0"/>
      <p:bldP spid="7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543" y="129496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Fiber Facility Mapping links path distance to facility length, enabling facility “logs” to be </a:t>
            </a:r>
            <a:r>
              <a:rPr lang="en-US" dirty="0" smtClean="0"/>
              <a:t>made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43" y="1327829"/>
            <a:ext cx="8546352" cy="530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37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41"/>
            <a:ext cx="10972800" cy="1143000"/>
          </a:xfrm>
        </p:spPr>
        <p:txBody>
          <a:bodyPr>
            <a:noAutofit/>
          </a:bodyPr>
          <a:lstStyle/>
          <a:p>
            <a:r>
              <a:rPr lang="en-GB" sz="3600" dirty="0" err="1"/>
              <a:t>Fiber</a:t>
            </a:r>
            <a:r>
              <a:rPr lang="en-GB" sz="3600" dirty="0"/>
              <a:t> Defects recorded along Optical Path</a:t>
            </a:r>
            <a:br>
              <a:rPr lang="en-GB" sz="3600" dirty="0"/>
            </a:br>
            <a:r>
              <a:rPr lang="en-GB" sz="3600" dirty="0"/>
              <a:t>(Example data from OTDR test)</a:t>
            </a:r>
            <a:endParaRPr 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46" y="1354364"/>
            <a:ext cx="8651508" cy="513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66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029" y="158525"/>
            <a:ext cx="10972800" cy="1143000"/>
          </a:xfrm>
        </p:spPr>
        <p:txBody>
          <a:bodyPr>
            <a:noAutofit/>
          </a:bodyPr>
          <a:lstStyle/>
          <a:p>
            <a:r>
              <a:rPr lang="en-GB" sz="3600" dirty="0"/>
              <a:t>Optical Path may record changes over time: use of Inventory and Network allows for this</a:t>
            </a:r>
            <a:endParaRPr lang="en-US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71244"/>
            <a:ext cx="7747000" cy="508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7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9875" y="79430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Overview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presentation deck includes slides for the set of objects for </a:t>
            </a:r>
            <a:r>
              <a:rPr lang="en-US" dirty="0" smtClean="0"/>
              <a:t>distributed </a:t>
            </a:r>
            <a:r>
              <a:rPr lang="en-US" dirty="0" smtClean="0"/>
              <a:t>temperature sensing (DTS). For more information, see the </a:t>
            </a:r>
            <a:r>
              <a:rPr lang="en-US" i="1" dirty="0" smtClean="0"/>
              <a:t>PRODML Technical Usage Guide</a:t>
            </a:r>
            <a:r>
              <a:rPr lang="en-US" dirty="0" smtClean="0"/>
              <a:t>, which is included in the zip file when you download PRODML from the Energistics website.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Simple Optical Path Example</a:t>
            </a:r>
            <a:endParaRPr lang="en-US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32" y="1437807"/>
            <a:ext cx="8093982" cy="496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518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Optical Path example network showing connectivity</a:t>
            </a:r>
            <a:endParaRPr lang="en-US" sz="3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445" y="1452788"/>
            <a:ext cx="8602663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710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Instrument Box has properties and records calibration 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Properties including reference temperatures, warm up time, etc.</a:t>
            </a:r>
          </a:p>
          <a:p>
            <a:r>
              <a:rPr lang="en-GB" dirty="0" smtClean="0"/>
              <a:t>Manufacturer details</a:t>
            </a:r>
          </a:p>
          <a:p>
            <a:r>
              <a:rPr lang="en-GB" dirty="0" smtClean="0"/>
              <a:t>Factory calibration details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2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904453" y="3820054"/>
            <a:ext cx="2831637" cy="1828802"/>
            <a:chOff x="551542" y="2162627"/>
            <a:chExt cx="2123728" cy="1828802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0" t="7572" r="67335" b="85124"/>
            <a:stretch/>
          </p:blipFill>
          <p:spPr bwMode="auto">
            <a:xfrm>
              <a:off x="551542" y="2162627"/>
              <a:ext cx="2123728" cy="403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1814286" y="2496457"/>
              <a:ext cx="0" cy="1494972"/>
            </a:xfrm>
            <a:prstGeom prst="line">
              <a:avLst/>
            </a:prstGeom>
            <a:ln w="285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512016" y="3824503"/>
            <a:ext cx="2831637" cy="2214322"/>
            <a:chOff x="2692360" y="2169887"/>
            <a:chExt cx="2123728" cy="221432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0" t="7572" r="67335" b="85124"/>
            <a:stretch/>
          </p:blipFill>
          <p:spPr bwMode="auto">
            <a:xfrm>
              <a:off x="2692360" y="2169887"/>
              <a:ext cx="2123728" cy="403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3630358" y="3310152"/>
              <a:ext cx="0" cy="1074057"/>
            </a:xfrm>
            <a:prstGeom prst="line">
              <a:avLst/>
            </a:prstGeom>
            <a:ln w="285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24431" y="3323203"/>
              <a:ext cx="0" cy="1008741"/>
            </a:xfrm>
            <a:prstGeom prst="line">
              <a:avLst/>
            </a:prstGeom>
            <a:ln w="285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940067" y="2483997"/>
              <a:ext cx="486791" cy="854290"/>
            </a:xfrm>
            <a:prstGeom prst="line">
              <a:avLst/>
            </a:prstGeom>
            <a:ln w="285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628571" y="2481943"/>
              <a:ext cx="319315" cy="841828"/>
            </a:xfrm>
            <a:prstGeom prst="line">
              <a:avLst/>
            </a:prstGeom>
            <a:ln w="285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841564" y="2119080"/>
            <a:ext cx="365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“Single Channel Instrument Box</a:t>
            </a:r>
            <a:r>
              <a:rPr lang="en-GB" b="1" dirty="0">
                <a:solidFill>
                  <a:srgbClr val="000000"/>
                </a:solidFill>
              </a:rPr>
              <a:t>”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One fiber, one box, one facility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= 1 Installed System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76422" y="2103339"/>
            <a:ext cx="3480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“Multiplexed Instrument Box”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One box with </a:t>
            </a:r>
            <a:r>
              <a:rPr lang="en-GB" b="1" dirty="0" smtClean="0">
                <a:solidFill>
                  <a:srgbClr val="000000"/>
                </a:solidFill>
              </a:rPr>
              <a:t>multiplex</a:t>
            </a:r>
            <a:r>
              <a:rPr lang="en-GB" dirty="0" smtClean="0">
                <a:solidFill>
                  <a:srgbClr val="000000"/>
                </a:solidFill>
              </a:rPr>
              <a:t>, two </a:t>
            </a:r>
            <a:r>
              <a:rPr lang="en-US" dirty="0" smtClean="0">
                <a:solidFill>
                  <a:srgbClr val="000000"/>
                </a:solidFill>
              </a:rPr>
              <a:t>facility, two fiber,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= 2 </a:t>
            </a:r>
            <a:r>
              <a:rPr lang="en-GB" dirty="0">
                <a:solidFill>
                  <a:srgbClr val="000000"/>
                </a:solidFill>
              </a:rPr>
              <a:t>Installed System</a:t>
            </a:r>
          </a:p>
        </p:txBody>
      </p:sp>
      <p:sp>
        <p:nvSpPr>
          <p:cNvPr id="29" name="Freeform 28"/>
          <p:cNvSpPr/>
          <p:nvPr/>
        </p:nvSpPr>
        <p:spPr>
          <a:xfrm>
            <a:off x="6052457" y="3629452"/>
            <a:ext cx="3331939" cy="2554779"/>
          </a:xfrm>
          <a:custGeom>
            <a:avLst/>
            <a:gdLst>
              <a:gd name="connsiteX0" fmla="*/ 976251 w 2165294"/>
              <a:gd name="connsiteY0" fmla="*/ 13622 h 2554779"/>
              <a:gd name="connsiteX1" fmla="*/ 294079 w 2165294"/>
              <a:gd name="connsiteY1" fmla="*/ 129737 h 2554779"/>
              <a:gd name="connsiteX2" fmla="*/ 18308 w 2165294"/>
              <a:gd name="connsiteY2" fmla="*/ 361965 h 2554779"/>
              <a:gd name="connsiteX3" fmla="*/ 105394 w 2165294"/>
              <a:gd name="connsiteY3" fmla="*/ 594194 h 2554779"/>
              <a:gd name="connsiteX4" fmla="*/ 744022 w 2165294"/>
              <a:gd name="connsiteY4" fmla="*/ 768365 h 2554779"/>
              <a:gd name="connsiteX5" fmla="*/ 860137 w 2165294"/>
              <a:gd name="connsiteY5" fmla="*/ 1044137 h 2554779"/>
              <a:gd name="connsiteX6" fmla="*/ 744022 w 2165294"/>
              <a:gd name="connsiteY6" fmla="*/ 2147222 h 2554779"/>
              <a:gd name="connsiteX7" fmla="*/ 816594 w 2165294"/>
              <a:gd name="connsiteY7" fmla="*/ 2466537 h 2554779"/>
              <a:gd name="connsiteX8" fmla="*/ 1019794 w 2165294"/>
              <a:gd name="connsiteY8" fmla="*/ 2553622 h 2554779"/>
              <a:gd name="connsiteX9" fmla="*/ 1150422 w 2165294"/>
              <a:gd name="connsiteY9" fmla="*/ 2422994 h 2554779"/>
              <a:gd name="connsiteX10" fmla="*/ 1252022 w 2165294"/>
              <a:gd name="connsiteY10" fmla="*/ 1987565 h 2554779"/>
              <a:gd name="connsiteX11" fmla="*/ 1310079 w 2165294"/>
              <a:gd name="connsiteY11" fmla="*/ 928022 h 2554779"/>
              <a:gd name="connsiteX12" fmla="*/ 1527794 w 2165294"/>
              <a:gd name="connsiteY12" fmla="*/ 608708 h 2554779"/>
              <a:gd name="connsiteX13" fmla="*/ 1876137 w 2165294"/>
              <a:gd name="connsiteY13" fmla="*/ 579680 h 2554779"/>
              <a:gd name="connsiteX14" fmla="*/ 2122879 w 2165294"/>
              <a:gd name="connsiteY14" fmla="*/ 420022 h 2554779"/>
              <a:gd name="connsiteX15" fmla="*/ 2122879 w 2165294"/>
              <a:gd name="connsiteY15" fmla="*/ 115222 h 2554779"/>
              <a:gd name="connsiteX16" fmla="*/ 1701965 w 2165294"/>
              <a:gd name="connsiteY16" fmla="*/ 13622 h 2554779"/>
              <a:gd name="connsiteX17" fmla="*/ 976251 w 2165294"/>
              <a:gd name="connsiteY17" fmla="*/ 13622 h 255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65294" h="2554779">
                <a:moveTo>
                  <a:pt x="976251" y="13622"/>
                </a:moveTo>
                <a:cubicBezTo>
                  <a:pt x="741603" y="32975"/>
                  <a:pt x="453736" y="71680"/>
                  <a:pt x="294079" y="129737"/>
                </a:cubicBezTo>
                <a:cubicBezTo>
                  <a:pt x="134422" y="187794"/>
                  <a:pt x="49755" y="284556"/>
                  <a:pt x="18308" y="361965"/>
                </a:cubicBezTo>
                <a:cubicBezTo>
                  <a:pt x="-13139" y="439374"/>
                  <a:pt x="-15558" y="526461"/>
                  <a:pt x="105394" y="594194"/>
                </a:cubicBezTo>
                <a:cubicBezTo>
                  <a:pt x="226346" y="661927"/>
                  <a:pt x="618232" y="693375"/>
                  <a:pt x="744022" y="768365"/>
                </a:cubicBezTo>
                <a:cubicBezTo>
                  <a:pt x="869812" y="843355"/>
                  <a:pt x="860137" y="814328"/>
                  <a:pt x="860137" y="1044137"/>
                </a:cubicBezTo>
                <a:cubicBezTo>
                  <a:pt x="860137" y="1273946"/>
                  <a:pt x="751279" y="1910155"/>
                  <a:pt x="744022" y="2147222"/>
                </a:cubicBezTo>
                <a:cubicBezTo>
                  <a:pt x="736765" y="2384289"/>
                  <a:pt x="770632" y="2398804"/>
                  <a:pt x="816594" y="2466537"/>
                </a:cubicBezTo>
                <a:cubicBezTo>
                  <a:pt x="862556" y="2534270"/>
                  <a:pt x="964156" y="2560879"/>
                  <a:pt x="1019794" y="2553622"/>
                </a:cubicBezTo>
                <a:cubicBezTo>
                  <a:pt x="1075432" y="2546365"/>
                  <a:pt x="1111717" y="2517337"/>
                  <a:pt x="1150422" y="2422994"/>
                </a:cubicBezTo>
                <a:cubicBezTo>
                  <a:pt x="1189127" y="2328651"/>
                  <a:pt x="1225413" y="2236727"/>
                  <a:pt x="1252022" y="1987565"/>
                </a:cubicBezTo>
                <a:cubicBezTo>
                  <a:pt x="1278631" y="1738403"/>
                  <a:pt x="1264117" y="1157831"/>
                  <a:pt x="1310079" y="928022"/>
                </a:cubicBezTo>
                <a:cubicBezTo>
                  <a:pt x="1356041" y="698213"/>
                  <a:pt x="1433451" y="666765"/>
                  <a:pt x="1527794" y="608708"/>
                </a:cubicBezTo>
                <a:cubicBezTo>
                  <a:pt x="1622137" y="550651"/>
                  <a:pt x="1776956" y="611128"/>
                  <a:pt x="1876137" y="579680"/>
                </a:cubicBezTo>
                <a:cubicBezTo>
                  <a:pt x="1975318" y="548232"/>
                  <a:pt x="2081755" y="497432"/>
                  <a:pt x="2122879" y="420022"/>
                </a:cubicBezTo>
                <a:cubicBezTo>
                  <a:pt x="2164003" y="342612"/>
                  <a:pt x="2193031" y="182955"/>
                  <a:pt x="2122879" y="115222"/>
                </a:cubicBezTo>
                <a:cubicBezTo>
                  <a:pt x="2052727" y="47489"/>
                  <a:pt x="1895489" y="30555"/>
                  <a:pt x="1701965" y="13622"/>
                </a:cubicBezTo>
                <a:cubicBezTo>
                  <a:pt x="1508441" y="-3311"/>
                  <a:pt x="1210899" y="-5731"/>
                  <a:pt x="976251" y="13622"/>
                </a:cubicBezTo>
                <a:close/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 30"/>
          <p:cNvSpPr/>
          <p:nvPr/>
        </p:nvSpPr>
        <p:spPr>
          <a:xfrm>
            <a:off x="1753631" y="3561902"/>
            <a:ext cx="3137165" cy="2345107"/>
          </a:xfrm>
          <a:custGeom>
            <a:avLst/>
            <a:gdLst>
              <a:gd name="connsiteX0" fmla="*/ 629687 w 2352874"/>
              <a:gd name="connsiteY0" fmla="*/ 110201 h 2345107"/>
              <a:gd name="connsiteX1" fmla="*/ 92658 w 2352874"/>
              <a:gd name="connsiteY1" fmla="*/ 211801 h 2345107"/>
              <a:gd name="connsiteX2" fmla="*/ 49116 w 2352874"/>
              <a:gd name="connsiteY2" fmla="*/ 589173 h 2345107"/>
              <a:gd name="connsiteX3" fmla="*/ 600658 w 2352874"/>
              <a:gd name="connsiteY3" fmla="*/ 821401 h 2345107"/>
              <a:gd name="connsiteX4" fmla="*/ 1050601 w 2352874"/>
              <a:gd name="connsiteY4" fmla="*/ 1024601 h 2345107"/>
              <a:gd name="connsiteX5" fmla="*/ 1137687 w 2352874"/>
              <a:gd name="connsiteY5" fmla="*/ 1401973 h 2345107"/>
              <a:gd name="connsiteX6" fmla="*/ 1152201 w 2352874"/>
              <a:gd name="connsiteY6" fmla="*/ 1997058 h 2345107"/>
              <a:gd name="connsiteX7" fmla="*/ 1253801 w 2352874"/>
              <a:gd name="connsiteY7" fmla="*/ 2301858 h 2345107"/>
              <a:gd name="connsiteX8" fmla="*/ 1384430 w 2352874"/>
              <a:gd name="connsiteY8" fmla="*/ 2330887 h 2345107"/>
              <a:gd name="connsiteX9" fmla="*/ 1558601 w 2352874"/>
              <a:gd name="connsiteY9" fmla="*/ 2185744 h 2345107"/>
              <a:gd name="connsiteX10" fmla="*/ 1573116 w 2352874"/>
              <a:gd name="connsiteY10" fmla="*/ 1808373 h 2345107"/>
              <a:gd name="connsiteX11" fmla="*/ 1587630 w 2352874"/>
              <a:gd name="connsiteY11" fmla="*/ 1227801 h 2345107"/>
              <a:gd name="connsiteX12" fmla="*/ 1761801 w 2352874"/>
              <a:gd name="connsiteY12" fmla="*/ 966544 h 2345107"/>
              <a:gd name="connsiteX13" fmla="*/ 2052087 w 2352874"/>
              <a:gd name="connsiteY13" fmla="*/ 864944 h 2345107"/>
              <a:gd name="connsiteX14" fmla="*/ 2313344 w 2352874"/>
              <a:gd name="connsiteY14" fmla="*/ 574658 h 2345107"/>
              <a:gd name="connsiteX15" fmla="*/ 2327858 w 2352874"/>
              <a:gd name="connsiteY15" fmla="*/ 95687 h 2345107"/>
              <a:gd name="connsiteX16" fmla="*/ 2081116 w 2352874"/>
              <a:gd name="connsiteY16" fmla="*/ 8601 h 2345107"/>
              <a:gd name="connsiteX17" fmla="*/ 2023058 w 2352874"/>
              <a:gd name="connsiteY17" fmla="*/ 8601 h 2345107"/>
              <a:gd name="connsiteX18" fmla="*/ 1457001 w 2352874"/>
              <a:gd name="connsiteY18" fmla="*/ 8601 h 2345107"/>
              <a:gd name="connsiteX19" fmla="*/ 513573 w 2352874"/>
              <a:gd name="connsiteY19" fmla="*/ 124716 h 2345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52874" h="2345107">
                <a:moveTo>
                  <a:pt x="629687" y="110201"/>
                </a:moveTo>
                <a:cubicBezTo>
                  <a:pt x="409553" y="121086"/>
                  <a:pt x="189420" y="131972"/>
                  <a:pt x="92658" y="211801"/>
                </a:cubicBezTo>
                <a:cubicBezTo>
                  <a:pt x="-4104" y="291630"/>
                  <a:pt x="-35551" y="487573"/>
                  <a:pt x="49116" y="589173"/>
                </a:cubicBezTo>
                <a:cubicBezTo>
                  <a:pt x="133783" y="690773"/>
                  <a:pt x="433744" y="748830"/>
                  <a:pt x="600658" y="821401"/>
                </a:cubicBezTo>
                <a:cubicBezTo>
                  <a:pt x="767572" y="893972"/>
                  <a:pt x="961096" y="927839"/>
                  <a:pt x="1050601" y="1024601"/>
                </a:cubicBezTo>
                <a:cubicBezTo>
                  <a:pt x="1140106" y="1121363"/>
                  <a:pt x="1120754" y="1239897"/>
                  <a:pt x="1137687" y="1401973"/>
                </a:cubicBezTo>
                <a:cubicBezTo>
                  <a:pt x="1154620" y="1564049"/>
                  <a:pt x="1132849" y="1847077"/>
                  <a:pt x="1152201" y="1997058"/>
                </a:cubicBezTo>
                <a:cubicBezTo>
                  <a:pt x="1171553" y="2147039"/>
                  <a:pt x="1215096" y="2246220"/>
                  <a:pt x="1253801" y="2301858"/>
                </a:cubicBezTo>
                <a:cubicBezTo>
                  <a:pt x="1292506" y="2357496"/>
                  <a:pt x="1333630" y="2350239"/>
                  <a:pt x="1384430" y="2330887"/>
                </a:cubicBezTo>
                <a:cubicBezTo>
                  <a:pt x="1435230" y="2311535"/>
                  <a:pt x="1527153" y="2272830"/>
                  <a:pt x="1558601" y="2185744"/>
                </a:cubicBezTo>
                <a:cubicBezTo>
                  <a:pt x="1590049" y="2098658"/>
                  <a:pt x="1568278" y="1968030"/>
                  <a:pt x="1573116" y="1808373"/>
                </a:cubicBezTo>
                <a:cubicBezTo>
                  <a:pt x="1577954" y="1648716"/>
                  <a:pt x="1556183" y="1368106"/>
                  <a:pt x="1587630" y="1227801"/>
                </a:cubicBezTo>
                <a:cubicBezTo>
                  <a:pt x="1619077" y="1087496"/>
                  <a:pt x="1684392" y="1027020"/>
                  <a:pt x="1761801" y="966544"/>
                </a:cubicBezTo>
                <a:cubicBezTo>
                  <a:pt x="1839210" y="906068"/>
                  <a:pt x="1960163" y="930258"/>
                  <a:pt x="2052087" y="864944"/>
                </a:cubicBezTo>
                <a:cubicBezTo>
                  <a:pt x="2144011" y="799630"/>
                  <a:pt x="2267382" y="702868"/>
                  <a:pt x="2313344" y="574658"/>
                </a:cubicBezTo>
                <a:cubicBezTo>
                  <a:pt x="2359306" y="446449"/>
                  <a:pt x="2366563" y="190030"/>
                  <a:pt x="2327858" y="95687"/>
                </a:cubicBezTo>
                <a:cubicBezTo>
                  <a:pt x="2289153" y="1344"/>
                  <a:pt x="2131916" y="23115"/>
                  <a:pt x="2081116" y="8601"/>
                </a:cubicBezTo>
                <a:cubicBezTo>
                  <a:pt x="2030316" y="-5913"/>
                  <a:pt x="2023058" y="8601"/>
                  <a:pt x="2023058" y="8601"/>
                </a:cubicBezTo>
                <a:cubicBezTo>
                  <a:pt x="1919039" y="8601"/>
                  <a:pt x="1708582" y="-10752"/>
                  <a:pt x="1457001" y="8601"/>
                </a:cubicBezTo>
                <a:cubicBezTo>
                  <a:pt x="1205420" y="27953"/>
                  <a:pt x="859496" y="76334"/>
                  <a:pt x="513573" y="124716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3967239" y="1349829"/>
            <a:ext cx="26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0000"/>
                </a:solidFill>
              </a:rPr>
              <a:t>Permanent Type</a:t>
            </a:r>
            <a:endParaRPr lang="en-GB" sz="2800" b="1" u="sng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27807" y="3738427"/>
            <a:ext cx="931512" cy="430887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rgbClr val="000000"/>
                </a:solidFill>
              </a:rPr>
              <a:t>Instrument</a:t>
            </a:r>
          </a:p>
          <a:p>
            <a:r>
              <a:rPr lang="en-GB" sz="1400" dirty="0" smtClean="0">
                <a:solidFill>
                  <a:srgbClr val="000000"/>
                </a:solidFill>
              </a:rPr>
              <a:t>Box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12016" y="3841276"/>
            <a:ext cx="941910" cy="430887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 smtClean="0">
                <a:solidFill>
                  <a:srgbClr val="000000"/>
                </a:solidFill>
              </a:rPr>
              <a:t>Instrument</a:t>
            </a:r>
          </a:p>
          <a:p>
            <a:r>
              <a:rPr lang="en-GB" sz="1400" b="1" dirty="0" smtClean="0">
                <a:solidFill>
                  <a:srgbClr val="000000"/>
                </a:solidFill>
              </a:rPr>
              <a:t>Box</a:t>
            </a:r>
            <a:endParaRPr lang="en-GB" sz="1400" b="1" dirty="0">
              <a:solidFill>
                <a:srgbClr val="000000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 flipH="1">
            <a:off x="7192671" y="3700429"/>
            <a:ext cx="3064092" cy="2554779"/>
          </a:xfrm>
          <a:custGeom>
            <a:avLst/>
            <a:gdLst>
              <a:gd name="connsiteX0" fmla="*/ 976251 w 2165294"/>
              <a:gd name="connsiteY0" fmla="*/ 13622 h 2554779"/>
              <a:gd name="connsiteX1" fmla="*/ 294079 w 2165294"/>
              <a:gd name="connsiteY1" fmla="*/ 129737 h 2554779"/>
              <a:gd name="connsiteX2" fmla="*/ 18308 w 2165294"/>
              <a:gd name="connsiteY2" fmla="*/ 361965 h 2554779"/>
              <a:gd name="connsiteX3" fmla="*/ 105394 w 2165294"/>
              <a:gd name="connsiteY3" fmla="*/ 594194 h 2554779"/>
              <a:gd name="connsiteX4" fmla="*/ 744022 w 2165294"/>
              <a:gd name="connsiteY4" fmla="*/ 768365 h 2554779"/>
              <a:gd name="connsiteX5" fmla="*/ 860137 w 2165294"/>
              <a:gd name="connsiteY5" fmla="*/ 1044137 h 2554779"/>
              <a:gd name="connsiteX6" fmla="*/ 744022 w 2165294"/>
              <a:gd name="connsiteY6" fmla="*/ 2147222 h 2554779"/>
              <a:gd name="connsiteX7" fmla="*/ 816594 w 2165294"/>
              <a:gd name="connsiteY7" fmla="*/ 2466537 h 2554779"/>
              <a:gd name="connsiteX8" fmla="*/ 1019794 w 2165294"/>
              <a:gd name="connsiteY8" fmla="*/ 2553622 h 2554779"/>
              <a:gd name="connsiteX9" fmla="*/ 1150422 w 2165294"/>
              <a:gd name="connsiteY9" fmla="*/ 2422994 h 2554779"/>
              <a:gd name="connsiteX10" fmla="*/ 1252022 w 2165294"/>
              <a:gd name="connsiteY10" fmla="*/ 1987565 h 2554779"/>
              <a:gd name="connsiteX11" fmla="*/ 1310079 w 2165294"/>
              <a:gd name="connsiteY11" fmla="*/ 928022 h 2554779"/>
              <a:gd name="connsiteX12" fmla="*/ 1527794 w 2165294"/>
              <a:gd name="connsiteY12" fmla="*/ 608708 h 2554779"/>
              <a:gd name="connsiteX13" fmla="*/ 1876137 w 2165294"/>
              <a:gd name="connsiteY13" fmla="*/ 579680 h 2554779"/>
              <a:gd name="connsiteX14" fmla="*/ 2122879 w 2165294"/>
              <a:gd name="connsiteY14" fmla="*/ 420022 h 2554779"/>
              <a:gd name="connsiteX15" fmla="*/ 2122879 w 2165294"/>
              <a:gd name="connsiteY15" fmla="*/ 115222 h 2554779"/>
              <a:gd name="connsiteX16" fmla="*/ 1701965 w 2165294"/>
              <a:gd name="connsiteY16" fmla="*/ 13622 h 2554779"/>
              <a:gd name="connsiteX17" fmla="*/ 976251 w 2165294"/>
              <a:gd name="connsiteY17" fmla="*/ 13622 h 255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65294" h="2554779">
                <a:moveTo>
                  <a:pt x="976251" y="13622"/>
                </a:moveTo>
                <a:cubicBezTo>
                  <a:pt x="741603" y="32975"/>
                  <a:pt x="453736" y="71680"/>
                  <a:pt x="294079" y="129737"/>
                </a:cubicBezTo>
                <a:cubicBezTo>
                  <a:pt x="134422" y="187794"/>
                  <a:pt x="49755" y="284556"/>
                  <a:pt x="18308" y="361965"/>
                </a:cubicBezTo>
                <a:cubicBezTo>
                  <a:pt x="-13139" y="439374"/>
                  <a:pt x="-15558" y="526461"/>
                  <a:pt x="105394" y="594194"/>
                </a:cubicBezTo>
                <a:cubicBezTo>
                  <a:pt x="226346" y="661927"/>
                  <a:pt x="618232" y="693375"/>
                  <a:pt x="744022" y="768365"/>
                </a:cubicBezTo>
                <a:cubicBezTo>
                  <a:pt x="869812" y="843355"/>
                  <a:pt x="860137" y="814328"/>
                  <a:pt x="860137" y="1044137"/>
                </a:cubicBezTo>
                <a:cubicBezTo>
                  <a:pt x="860137" y="1273946"/>
                  <a:pt x="751279" y="1910155"/>
                  <a:pt x="744022" y="2147222"/>
                </a:cubicBezTo>
                <a:cubicBezTo>
                  <a:pt x="736765" y="2384289"/>
                  <a:pt x="770632" y="2398804"/>
                  <a:pt x="816594" y="2466537"/>
                </a:cubicBezTo>
                <a:cubicBezTo>
                  <a:pt x="862556" y="2534270"/>
                  <a:pt x="964156" y="2560879"/>
                  <a:pt x="1019794" y="2553622"/>
                </a:cubicBezTo>
                <a:cubicBezTo>
                  <a:pt x="1075432" y="2546365"/>
                  <a:pt x="1111717" y="2517337"/>
                  <a:pt x="1150422" y="2422994"/>
                </a:cubicBezTo>
                <a:cubicBezTo>
                  <a:pt x="1189127" y="2328651"/>
                  <a:pt x="1225413" y="2236727"/>
                  <a:pt x="1252022" y="1987565"/>
                </a:cubicBezTo>
                <a:cubicBezTo>
                  <a:pt x="1278631" y="1738403"/>
                  <a:pt x="1264117" y="1157831"/>
                  <a:pt x="1310079" y="928022"/>
                </a:cubicBezTo>
                <a:cubicBezTo>
                  <a:pt x="1356041" y="698213"/>
                  <a:pt x="1433451" y="666765"/>
                  <a:pt x="1527794" y="608708"/>
                </a:cubicBezTo>
                <a:cubicBezTo>
                  <a:pt x="1622137" y="550651"/>
                  <a:pt x="1776956" y="611128"/>
                  <a:pt x="1876137" y="579680"/>
                </a:cubicBezTo>
                <a:cubicBezTo>
                  <a:pt x="1975318" y="548232"/>
                  <a:pt x="2081755" y="497432"/>
                  <a:pt x="2122879" y="420022"/>
                </a:cubicBezTo>
                <a:cubicBezTo>
                  <a:pt x="2164003" y="342612"/>
                  <a:pt x="2193031" y="182955"/>
                  <a:pt x="2122879" y="115222"/>
                </a:cubicBezTo>
                <a:cubicBezTo>
                  <a:pt x="2052727" y="47489"/>
                  <a:pt x="1895489" y="30555"/>
                  <a:pt x="1701965" y="13622"/>
                </a:cubicBezTo>
                <a:cubicBezTo>
                  <a:pt x="1508441" y="-3311"/>
                  <a:pt x="1210899" y="-5731"/>
                  <a:pt x="976251" y="13622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6404122" y="5168444"/>
            <a:ext cx="7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Well A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09652" y="5168444"/>
            <a:ext cx="78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Well B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Installed System is a combination of Instrument Box + Optical Path</a:t>
            </a:r>
          </a:p>
        </p:txBody>
      </p:sp>
    </p:spTree>
    <p:extLst>
      <p:ext uri="{BB962C8B-B14F-4D97-AF65-F5344CB8AC3E}">
        <p14:creationId xmlns:p14="http://schemas.microsoft.com/office/powerpoint/2010/main" val="174009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 animBg="1"/>
      <p:bldP spid="31" grpId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Installed System (cont.)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03845" y="4383296"/>
            <a:ext cx="0" cy="1494972"/>
          </a:xfrm>
          <a:prstGeom prst="line">
            <a:avLst/>
          </a:prstGeom>
          <a:ln w="285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86970" y="2104559"/>
            <a:ext cx="4194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“Drive-by” DTS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One box taken to  different facility/pre-installed fiber and hooked up for single survey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= 1 Installed System for </a:t>
            </a:r>
            <a:r>
              <a:rPr lang="en-US" b="1" dirty="0" smtClean="0">
                <a:solidFill>
                  <a:srgbClr val="000000"/>
                </a:solidFill>
              </a:rPr>
              <a:t>each</a:t>
            </a:r>
            <a:r>
              <a:rPr lang="en-US" dirty="0" smtClean="0">
                <a:solidFill>
                  <a:srgbClr val="000000"/>
                </a:solidFill>
              </a:rPr>
              <a:t> “drive-by </a:t>
            </a:r>
            <a:r>
              <a:rPr lang="en-GB" dirty="0" smtClean="0">
                <a:solidFill>
                  <a:srgbClr val="000000"/>
                </a:solidFill>
              </a:rPr>
              <a:t>hook up”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8000" y="2104559"/>
            <a:ext cx="3151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“Logging Operation”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One temporary fiber, one box,  one facility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= 1 Installed System for </a:t>
            </a:r>
            <a:r>
              <a:rPr lang="en-US" b="1" dirty="0" smtClean="0">
                <a:solidFill>
                  <a:srgbClr val="000000"/>
                </a:solidFill>
              </a:rPr>
              <a:t>each</a:t>
            </a:r>
            <a:r>
              <a:rPr lang="en-US" dirty="0" smtClean="0">
                <a:solidFill>
                  <a:srgbClr val="000000"/>
                </a:solidFill>
              </a:rPr>
              <a:t> “logging operation”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70215" y="3881209"/>
            <a:ext cx="2352874" cy="2345107"/>
          </a:xfrm>
          <a:custGeom>
            <a:avLst/>
            <a:gdLst>
              <a:gd name="connsiteX0" fmla="*/ 629687 w 2352874"/>
              <a:gd name="connsiteY0" fmla="*/ 110201 h 2345107"/>
              <a:gd name="connsiteX1" fmla="*/ 92658 w 2352874"/>
              <a:gd name="connsiteY1" fmla="*/ 211801 h 2345107"/>
              <a:gd name="connsiteX2" fmla="*/ 49116 w 2352874"/>
              <a:gd name="connsiteY2" fmla="*/ 589173 h 2345107"/>
              <a:gd name="connsiteX3" fmla="*/ 600658 w 2352874"/>
              <a:gd name="connsiteY3" fmla="*/ 821401 h 2345107"/>
              <a:gd name="connsiteX4" fmla="*/ 1050601 w 2352874"/>
              <a:gd name="connsiteY4" fmla="*/ 1024601 h 2345107"/>
              <a:gd name="connsiteX5" fmla="*/ 1137687 w 2352874"/>
              <a:gd name="connsiteY5" fmla="*/ 1401973 h 2345107"/>
              <a:gd name="connsiteX6" fmla="*/ 1152201 w 2352874"/>
              <a:gd name="connsiteY6" fmla="*/ 1997058 h 2345107"/>
              <a:gd name="connsiteX7" fmla="*/ 1253801 w 2352874"/>
              <a:gd name="connsiteY7" fmla="*/ 2301858 h 2345107"/>
              <a:gd name="connsiteX8" fmla="*/ 1384430 w 2352874"/>
              <a:gd name="connsiteY8" fmla="*/ 2330887 h 2345107"/>
              <a:gd name="connsiteX9" fmla="*/ 1558601 w 2352874"/>
              <a:gd name="connsiteY9" fmla="*/ 2185744 h 2345107"/>
              <a:gd name="connsiteX10" fmla="*/ 1573116 w 2352874"/>
              <a:gd name="connsiteY10" fmla="*/ 1808373 h 2345107"/>
              <a:gd name="connsiteX11" fmla="*/ 1587630 w 2352874"/>
              <a:gd name="connsiteY11" fmla="*/ 1227801 h 2345107"/>
              <a:gd name="connsiteX12" fmla="*/ 1761801 w 2352874"/>
              <a:gd name="connsiteY12" fmla="*/ 966544 h 2345107"/>
              <a:gd name="connsiteX13" fmla="*/ 2052087 w 2352874"/>
              <a:gd name="connsiteY13" fmla="*/ 864944 h 2345107"/>
              <a:gd name="connsiteX14" fmla="*/ 2313344 w 2352874"/>
              <a:gd name="connsiteY14" fmla="*/ 574658 h 2345107"/>
              <a:gd name="connsiteX15" fmla="*/ 2327858 w 2352874"/>
              <a:gd name="connsiteY15" fmla="*/ 95687 h 2345107"/>
              <a:gd name="connsiteX16" fmla="*/ 2081116 w 2352874"/>
              <a:gd name="connsiteY16" fmla="*/ 8601 h 2345107"/>
              <a:gd name="connsiteX17" fmla="*/ 2023058 w 2352874"/>
              <a:gd name="connsiteY17" fmla="*/ 8601 h 2345107"/>
              <a:gd name="connsiteX18" fmla="*/ 1457001 w 2352874"/>
              <a:gd name="connsiteY18" fmla="*/ 8601 h 2345107"/>
              <a:gd name="connsiteX19" fmla="*/ 513573 w 2352874"/>
              <a:gd name="connsiteY19" fmla="*/ 124716 h 2345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52874" h="2345107">
                <a:moveTo>
                  <a:pt x="629687" y="110201"/>
                </a:moveTo>
                <a:cubicBezTo>
                  <a:pt x="409553" y="121086"/>
                  <a:pt x="189420" y="131972"/>
                  <a:pt x="92658" y="211801"/>
                </a:cubicBezTo>
                <a:cubicBezTo>
                  <a:pt x="-4104" y="291630"/>
                  <a:pt x="-35551" y="487573"/>
                  <a:pt x="49116" y="589173"/>
                </a:cubicBezTo>
                <a:cubicBezTo>
                  <a:pt x="133783" y="690773"/>
                  <a:pt x="433744" y="748830"/>
                  <a:pt x="600658" y="821401"/>
                </a:cubicBezTo>
                <a:cubicBezTo>
                  <a:pt x="767572" y="893972"/>
                  <a:pt x="961096" y="927839"/>
                  <a:pt x="1050601" y="1024601"/>
                </a:cubicBezTo>
                <a:cubicBezTo>
                  <a:pt x="1140106" y="1121363"/>
                  <a:pt x="1120754" y="1239897"/>
                  <a:pt x="1137687" y="1401973"/>
                </a:cubicBezTo>
                <a:cubicBezTo>
                  <a:pt x="1154620" y="1564049"/>
                  <a:pt x="1132849" y="1847077"/>
                  <a:pt x="1152201" y="1997058"/>
                </a:cubicBezTo>
                <a:cubicBezTo>
                  <a:pt x="1171553" y="2147039"/>
                  <a:pt x="1215096" y="2246220"/>
                  <a:pt x="1253801" y="2301858"/>
                </a:cubicBezTo>
                <a:cubicBezTo>
                  <a:pt x="1292506" y="2357496"/>
                  <a:pt x="1333630" y="2350239"/>
                  <a:pt x="1384430" y="2330887"/>
                </a:cubicBezTo>
                <a:cubicBezTo>
                  <a:pt x="1435230" y="2311535"/>
                  <a:pt x="1527153" y="2272830"/>
                  <a:pt x="1558601" y="2185744"/>
                </a:cubicBezTo>
                <a:cubicBezTo>
                  <a:pt x="1590049" y="2098658"/>
                  <a:pt x="1568278" y="1968030"/>
                  <a:pt x="1573116" y="1808373"/>
                </a:cubicBezTo>
                <a:cubicBezTo>
                  <a:pt x="1577954" y="1648716"/>
                  <a:pt x="1556183" y="1368106"/>
                  <a:pt x="1587630" y="1227801"/>
                </a:cubicBezTo>
                <a:cubicBezTo>
                  <a:pt x="1619077" y="1087496"/>
                  <a:pt x="1684392" y="1027020"/>
                  <a:pt x="1761801" y="966544"/>
                </a:cubicBezTo>
                <a:cubicBezTo>
                  <a:pt x="1839210" y="906068"/>
                  <a:pt x="1960163" y="930258"/>
                  <a:pt x="2052087" y="864944"/>
                </a:cubicBezTo>
                <a:cubicBezTo>
                  <a:pt x="2144011" y="799630"/>
                  <a:pt x="2267382" y="702868"/>
                  <a:pt x="2313344" y="574658"/>
                </a:cubicBezTo>
                <a:cubicBezTo>
                  <a:pt x="2359306" y="446449"/>
                  <a:pt x="2366563" y="190030"/>
                  <a:pt x="2327858" y="95687"/>
                </a:cubicBezTo>
                <a:cubicBezTo>
                  <a:pt x="2289153" y="1344"/>
                  <a:pt x="2131916" y="23115"/>
                  <a:pt x="2081116" y="8601"/>
                </a:cubicBezTo>
                <a:cubicBezTo>
                  <a:pt x="2030316" y="-5913"/>
                  <a:pt x="2023058" y="8601"/>
                  <a:pt x="2023058" y="8601"/>
                </a:cubicBezTo>
                <a:cubicBezTo>
                  <a:pt x="1919039" y="8601"/>
                  <a:pt x="1708582" y="-10752"/>
                  <a:pt x="1457001" y="8601"/>
                </a:cubicBezTo>
                <a:cubicBezTo>
                  <a:pt x="1205420" y="27953"/>
                  <a:pt x="859496" y="76334"/>
                  <a:pt x="513573" y="124716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338275" y="1320805"/>
            <a:ext cx="2579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0000"/>
                </a:solidFill>
              </a:rPr>
              <a:t>Temporary Type</a:t>
            </a:r>
            <a:endParaRPr lang="en-GB" sz="2800" b="1" u="sng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165569" y="4390556"/>
            <a:ext cx="0" cy="1494972"/>
          </a:xfrm>
          <a:prstGeom prst="line">
            <a:avLst/>
          </a:prstGeom>
          <a:ln w="285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881901" y="3983498"/>
            <a:ext cx="2123728" cy="446182"/>
            <a:chOff x="2881901" y="3983498"/>
            <a:chExt cx="2123728" cy="446182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0" t="7572" r="67335" b="85124"/>
            <a:stretch/>
          </p:blipFill>
          <p:spPr bwMode="auto">
            <a:xfrm>
              <a:off x="2881901" y="3983498"/>
              <a:ext cx="2123728" cy="4038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</p:pic>
        <p:sp>
          <p:nvSpPr>
            <p:cNvPr id="13" name="TextBox 12"/>
            <p:cNvSpPr txBox="1"/>
            <p:nvPr/>
          </p:nvSpPr>
          <p:spPr>
            <a:xfrm>
              <a:off x="2893325" y="3998793"/>
              <a:ext cx="84616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400" b="1" dirty="0" smtClean="0"/>
                <a:t>Instrument</a:t>
              </a:r>
            </a:p>
            <a:p>
              <a:r>
                <a:rPr lang="en-GB" sz="1400" b="1" dirty="0" smtClean="0"/>
                <a:t>Box</a:t>
              </a:r>
              <a:endParaRPr lang="en-GB" sz="1400" b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431809" y="3930554"/>
            <a:ext cx="846160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 smtClean="0"/>
              <a:t>Instrument</a:t>
            </a:r>
          </a:p>
          <a:p>
            <a:r>
              <a:rPr lang="en-GB" sz="1400" b="1" dirty="0" smtClean="0"/>
              <a:t>Box</a:t>
            </a:r>
            <a:endParaRPr lang="en-GB" sz="1400" b="1" dirty="0"/>
          </a:p>
        </p:txBody>
      </p:sp>
      <p:sp>
        <p:nvSpPr>
          <p:cNvPr id="15" name="Curved Down Arrow 14"/>
          <p:cNvSpPr/>
          <p:nvPr/>
        </p:nvSpPr>
        <p:spPr>
          <a:xfrm>
            <a:off x="2235200" y="3730160"/>
            <a:ext cx="1146629" cy="362857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773929" y="3801381"/>
            <a:ext cx="2352874" cy="2345107"/>
          </a:xfrm>
          <a:custGeom>
            <a:avLst/>
            <a:gdLst>
              <a:gd name="connsiteX0" fmla="*/ 629687 w 2352874"/>
              <a:gd name="connsiteY0" fmla="*/ 110201 h 2345107"/>
              <a:gd name="connsiteX1" fmla="*/ 92658 w 2352874"/>
              <a:gd name="connsiteY1" fmla="*/ 211801 h 2345107"/>
              <a:gd name="connsiteX2" fmla="*/ 49116 w 2352874"/>
              <a:gd name="connsiteY2" fmla="*/ 589173 h 2345107"/>
              <a:gd name="connsiteX3" fmla="*/ 600658 w 2352874"/>
              <a:gd name="connsiteY3" fmla="*/ 821401 h 2345107"/>
              <a:gd name="connsiteX4" fmla="*/ 1050601 w 2352874"/>
              <a:gd name="connsiteY4" fmla="*/ 1024601 h 2345107"/>
              <a:gd name="connsiteX5" fmla="*/ 1137687 w 2352874"/>
              <a:gd name="connsiteY5" fmla="*/ 1401973 h 2345107"/>
              <a:gd name="connsiteX6" fmla="*/ 1152201 w 2352874"/>
              <a:gd name="connsiteY6" fmla="*/ 1997058 h 2345107"/>
              <a:gd name="connsiteX7" fmla="*/ 1253801 w 2352874"/>
              <a:gd name="connsiteY7" fmla="*/ 2301858 h 2345107"/>
              <a:gd name="connsiteX8" fmla="*/ 1384430 w 2352874"/>
              <a:gd name="connsiteY8" fmla="*/ 2330887 h 2345107"/>
              <a:gd name="connsiteX9" fmla="*/ 1558601 w 2352874"/>
              <a:gd name="connsiteY9" fmla="*/ 2185744 h 2345107"/>
              <a:gd name="connsiteX10" fmla="*/ 1573116 w 2352874"/>
              <a:gd name="connsiteY10" fmla="*/ 1808373 h 2345107"/>
              <a:gd name="connsiteX11" fmla="*/ 1587630 w 2352874"/>
              <a:gd name="connsiteY11" fmla="*/ 1227801 h 2345107"/>
              <a:gd name="connsiteX12" fmla="*/ 1761801 w 2352874"/>
              <a:gd name="connsiteY12" fmla="*/ 966544 h 2345107"/>
              <a:gd name="connsiteX13" fmla="*/ 2052087 w 2352874"/>
              <a:gd name="connsiteY13" fmla="*/ 864944 h 2345107"/>
              <a:gd name="connsiteX14" fmla="*/ 2313344 w 2352874"/>
              <a:gd name="connsiteY14" fmla="*/ 574658 h 2345107"/>
              <a:gd name="connsiteX15" fmla="*/ 2327858 w 2352874"/>
              <a:gd name="connsiteY15" fmla="*/ 95687 h 2345107"/>
              <a:gd name="connsiteX16" fmla="*/ 2081116 w 2352874"/>
              <a:gd name="connsiteY16" fmla="*/ 8601 h 2345107"/>
              <a:gd name="connsiteX17" fmla="*/ 2023058 w 2352874"/>
              <a:gd name="connsiteY17" fmla="*/ 8601 h 2345107"/>
              <a:gd name="connsiteX18" fmla="*/ 1457001 w 2352874"/>
              <a:gd name="connsiteY18" fmla="*/ 8601 h 2345107"/>
              <a:gd name="connsiteX19" fmla="*/ 513573 w 2352874"/>
              <a:gd name="connsiteY19" fmla="*/ 124716 h 2345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52874" h="2345107">
                <a:moveTo>
                  <a:pt x="629687" y="110201"/>
                </a:moveTo>
                <a:cubicBezTo>
                  <a:pt x="409553" y="121086"/>
                  <a:pt x="189420" y="131972"/>
                  <a:pt x="92658" y="211801"/>
                </a:cubicBezTo>
                <a:cubicBezTo>
                  <a:pt x="-4104" y="291630"/>
                  <a:pt x="-35551" y="487573"/>
                  <a:pt x="49116" y="589173"/>
                </a:cubicBezTo>
                <a:cubicBezTo>
                  <a:pt x="133783" y="690773"/>
                  <a:pt x="433744" y="748830"/>
                  <a:pt x="600658" y="821401"/>
                </a:cubicBezTo>
                <a:cubicBezTo>
                  <a:pt x="767572" y="893972"/>
                  <a:pt x="961096" y="927839"/>
                  <a:pt x="1050601" y="1024601"/>
                </a:cubicBezTo>
                <a:cubicBezTo>
                  <a:pt x="1140106" y="1121363"/>
                  <a:pt x="1120754" y="1239897"/>
                  <a:pt x="1137687" y="1401973"/>
                </a:cubicBezTo>
                <a:cubicBezTo>
                  <a:pt x="1154620" y="1564049"/>
                  <a:pt x="1132849" y="1847077"/>
                  <a:pt x="1152201" y="1997058"/>
                </a:cubicBezTo>
                <a:cubicBezTo>
                  <a:pt x="1171553" y="2147039"/>
                  <a:pt x="1215096" y="2246220"/>
                  <a:pt x="1253801" y="2301858"/>
                </a:cubicBezTo>
                <a:cubicBezTo>
                  <a:pt x="1292506" y="2357496"/>
                  <a:pt x="1333630" y="2350239"/>
                  <a:pt x="1384430" y="2330887"/>
                </a:cubicBezTo>
                <a:cubicBezTo>
                  <a:pt x="1435230" y="2311535"/>
                  <a:pt x="1527153" y="2272830"/>
                  <a:pt x="1558601" y="2185744"/>
                </a:cubicBezTo>
                <a:cubicBezTo>
                  <a:pt x="1590049" y="2098658"/>
                  <a:pt x="1568278" y="1968030"/>
                  <a:pt x="1573116" y="1808373"/>
                </a:cubicBezTo>
                <a:cubicBezTo>
                  <a:pt x="1577954" y="1648716"/>
                  <a:pt x="1556183" y="1368106"/>
                  <a:pt x="1587630" y="1227801"/>
                </a:cubicBezTo>
                <a:cubicBezTo>
                  <a:pt x="1619077" y="1087496"/>
                  <a:pt x="1684392" y="1027020"/>
                  <a:pt x="1761801" y="966544"/>
                </a:cubicBezTo>
                <a:cubicBezTo>
                  <a:pt x="1839210" y="906068"/>
                  <a:pt x="1960163" y="930258"/>
                  <a:pt x="2052087" y="864944"/>
                </a:cubicBezTo>
                <a:cubicBezTo>
                  <a:pt x="2144011" y="799630"/>
                  <a:pt x="2267382" y="702868"/>
                  <a:pt x="2313344" y="574658"/>
                </a:cubicBezTo>
                <a:cubicBezTo>
                  <a:pt x="2359306" y="446449"/>
                  <a:pt x="2366563" y="190030"/>
                  <a:pt x="2327858" y="95687"/>
                </a:cubicBezTo>
                <a:cubicBezTo>
                  <a:pt x="2289153" y="1344"/>
                  <a:pt x="2131916" y="23115"/>
                  <a:pt x="2081116" y="8601"/>
                </a:cubicBezTo>
                <a:cubicBezTo>
                  <a:pt x="2030316" y="-5913"/>
                  <a:pt x="2023058" y="8601"/>
                  <a:pt x="2023058" y="8601"/>
                </a:cubicBezTo>
                <a:cubicBezTo>
                  <a:pt x="1919039" y="8601"/>
                  <a:pt x="1708582" y="-10752"/>
                  <a:pt x="1457001" y="8601"/>
                </a:cubicBezTo>
                <a:cubicBezTo>
                  <a:pt x="1205420" y="27953"/>
                  <a:pt x="859496" y="76334"/>
                  <a:pt x="513573" y="124716"/>
                </a:cubicBezTo>
              </a:path>
            </a:pathLst>
          </a:custGeom>
          <a:noFill/>
          <a:ln>
            <a:solidFill>
              <a:srgbClr val="FE7C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0" t="7572" r="67335" b="85124"/>
          <a:stretch/>
        </p:blipFill>
        <p:spPr bwMode="auto">
          <a:xfrm>
            <a:off x="5435494" y="3976894"/>
            <a:ext cx="2123728" cy="40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H="1">
            <a:off x="8395031" y="4325240"/>
            <a:ext cx="0" cy="1494972"/>
          </a:xfrm>
          <a:prstGeom prst="line">
            <a:avLst/>
          </a:prstGeom>
          <a:ln w="285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 descr="C:\Users\Laurence\AppData\Local\Microsoft\Windows\Temporary Internet Files\Content.IE5\D019J2E7\MC90030389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54585" y="3628572"/>
            <a:ext cx="760623" cy="77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>
            <a:stCxn id="19" idx="1"/>
          </p:cNvCxnSpPr>
          <p:nvPr/>
        </p:nvCxnSpPr>
        <p:spPr>
          <a:xfrm>
            <a:off x="8315208" y="4016270"/>
            <a:ext cx="14405" cy="1818473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flipH="1">
            <a:off x="7557747" y="3624264"/>
            <a:ext cx="757238" cy="771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 21"/>
          <p:cNvSpPr/>
          <p:nvPr/>
        </p:nvSpPr>
        <p:spPr>
          <a:xfrm>
            <a:off x="6683780" y="4064000"/>
            <a:ext cx="1335937" cy="584419"/>
          </a:xfrm>
          <a:custGeom>
            <a:avLst/>
            <a:gdLst>
              <a:gd name="connsiteX0" fmla="*/ 21820 w 1335937"/>
              <a:gd name="connsiteY0" fmla="*/ 232229 h 584419"/>
              <a:gd name="connsiteX1" fmla="*/ 7306 w 1335937"/>
              <a:gd name="connsiteY1" fmla="*/ 464457 h 584419"/>
              <a:gd name="connsiteX2" fmla="*/ 123420 w 1335937"/>
              <a:gd name="connsiteY2" fmla="*/ 508000 h 584419"/>
              <a:gd name="connsiteX3" fmla="*/ 399191 w 1335937"/>
              <a:gd name="connsiteY3" fmla="*/ 406400 h 584419"/>
              <a:gd name="connsiteX4" fmla="*/ 573363 w 1335937"/>
              <a:gd name="connsiteY4" fmla="*/ 464457 h 584419"/>
              <a:gd name="connsiteX5" fmla="*/ 631420 w 1335937"/>
              <a:gd name="connsiteY5" fmla="*/ 580571 h 584419"/>
              <a:gd name="connsiteX6" fmla="*/ 878163 w 1335937"/>
              <a:gd name="connsiteY6" fmla="*/ 537029 h 584419"/>
              <a:gd name="connsiteX7" fmla="*/ 950734 w 1335937"/>
              <a:gd name="connsiteY7" fmla="*/ 348343 h 584419"/>
              <a:gd name="connsiteX8" fmla="*/ 1081363 w 1335937"/>
              <a:gd name="connsiteY8" fmla="*/ 435429 h 584419"/>
              <a:gd name="connsiteX9" fmla="*/ 1313591 w 1335937"/>
              <a:gd name="connsiteY9" fmla="*/ 391886 h 584419"/>
              <a:gd name="connsiteX10" fmla="*/ 1313591 w 1335937"/>
              <a:gd name="connsiteY10" fmla="*/ 0 h 58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5937" h="584419">
                <a:moveTo>
                  <a:pt x="21820" y="232229"/>
                </a:moveTo>
                <a:cubicBezTo>
                  <a:pt x="6096" y="325362"/>
                  <a:pt x="-9627" y="418495"/>
                  <a:pt x="7306" y="464457"/>
                </a:cubicBezTo>
                <a:cubicBezTo>
                  <a:pt x="24239" y="510419"/>
                  <a:pt x="58106" y="517676"/>
                  <a:pt x="123420" y="508000"/>
                </a:cubicBezTo>
                <a:cubicBezTo>
                  <a:pt x="188734" y="498324"/>
                  <a:pt x="324201" y="413657"/>
                  <a:pt x="399191" y="406400"/>
                </a:cubicBezTo>
                <a:cubicBezTo>
                  <a:pt x="474181" y="399143"/>
                  <a:pt x="534658" y="435428"/>
                  <a:pt x="573363" y="464457"/>
                </a:cubicBezTo>
                <a:cubicBezTo>
                  <a:pt x="612068" y="493486"/>
                  <a:pt x="580620" y="568476"/>
                  <a:pt x="631420" y="580571"/>
                </a:cubicBezTo>
                <a:cubicBezTo>
                  <a:pt x="682220" y="592666"/>
                  <a:pt x="824944" y="575734"/>
                  <a:pt x="878163" y="537029"/>
                </a:cubicBezTo>
                <a:cubicBezTo>
                  <a:pt x="931382" y="498324"/>
                  <a:pt x="916867" y="365276"/>
                  <a:pt x="950734" y="348343"/>
                </a:cubicBezTo>
                <a:cubicBezTo>
                  <a:pt x="984601" y="331410"/>
                  <a:pt x="1020887" y="428172"/>
                  <a:pt x="1081363" y="435429"/>
                </a:cubicBezTo>
                <a:cubicBezTo>
                  <a:pt x="1141839" y="442686"/>
                  <a:pt x="1274886" y="464457"/>
                  <a:pt x="1313591" y="391886"/>
                </a:cubicBezTo>
                <a:cubicBezTo>
                  <a:pt x="1352296" y="319315"/>
                  <a:pt x="1332943" y="159657"/>
                  <a:pt x="1313591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 22"/>
          <p:cNvSpPr/>
          <p:nvPr/>
        </p:nvSpPr>
        <p:spPr>
          <a:xfrm>
            <a:off x="5427407" y="3518465"/>
            <a:ext cx="3198418" cy="2566869"/>
          </a:xfrm>
          <a:custGeom>
            <a:avLst/>
            <a:gdLst>
              <a:gd name="connsiteX0" fmla="*/ 2932822 w 3198418"/>
              <a:gd name="connsiteY0" fmla="*/ 2563021 h 2566869"/>
              <a:gd name="connsiteX1" fmla="*/ 3136022 w 3198418"/>
              <a:gd name="connsiteY1" fmla="*/ 2446906 h 2566869"/>
              <a:gd name="connsiteX2" fmla="*/ 3194079 w 3198418"/>
              <a:gd name="connsiteY2" fmla="*/ 2011478 h 2566869"/>
              <a:gd name="connsiteX3" fmla="*/ 3179564 w 3198418"/>
              <a:gd name="connsiteY3" fmla="*/ 792278 h 2566869"/>
              <a:gd name="connsiteX4" fmla="*/ 3063450 w 3198418"/>
              <a:gd name="connsiteY4" fmla="*/ 182678 h 2566869"/>
              <a:gd name="connsiteX5" fmla="*/ 2816707 w 3198418"/>
              <a:gd name="connsiteY5" fmla="*/ 23021 h 2566869"/>
              <a:gd name="connsiteX6" fmla="*/ 2569964 w 3198418"/>
              <a:gd name="connsiteY6" fmla="*/ 8506 h 2566869"/>
              <a:gd name="connsiteX7" fmla="*/ 1945850 w 3198418"/>
              <a:gd name="connsiteY7" fmla="*/ 95592 h 2566869"/>
              <a:gd name="connsiteX8" fmla="*/ 1234650 w 3198418"/>
              <a:gd name="connsiteY8" fmla="*/ 182678 h 2566869"/>
              <a:gd name="connsiteX9" fmla="*/ 566993 w 3198418"/>
              <a:gd name="connsiteY9" fmla="*/ 255249 h 2566869"/>
              <a:gd name="connsiteX10" fmla="*/ 189622 w 3198418"/>
              <a:gd name="connsiteY10" fmla="*/ 342335 h 2566869"/>
              <a:gd name="connsiteX11" fmla="*/ 29964 w 3198418"/>
              <a:gd name="connsiteY11" fmla="*/ 501992 h 2566869"/>
              <a:gd name="connsiteX12" fmla="*/ 936 w 3198418"/>
              <a:gd name="connsiteY12" fmla="*/ 690678 h 2566869"/>
              <a:gd name="connsiteX13" fmla="*/ 44479 w 3198418"/>
              <a:gd name="connsiteY13" fmla="*/ 864849 h 2566869"/>
              <a:gd name="connsiteX14" fmla="*/ 233164 w 3198418"/>
              <a:gd name="connsiteY14" fmla="*/ 937421 h 2566869"/>
              <a:gd name="connsiteX15" fmla="*/ 436364 w 3198418"/>
              <a:gd name="connsiteY15" fmla="*/ 966449 h 2566869"/>
              <a:gd name="connsiteX16" fmla="*/ 1394307 w 3198418"/>
              <a:gd name="connsiteY16" fmla="*/ 1155135 h 2566869"/>
              <a:gd name="connsiteX17" fmla="*/ 2018422 w 3198418"/>
              <a:gd name="connsiteY17" fmla="*/ 1358335 h 2566869"/>
              <a:gd name="connsiteX18" fmla="*/ 2526422 w 3198418"/>
              <a:gd name="connsiteY18" fmla="*/ 1895364 h 2566869"/>
              <a:gd name="connsiteX19" fmla="*/ 2686079 w 3198418"/>
              <a:gd name="connsiteY19" fmla="*/ 2316278 h 2566869"/>
              <a:gd name="connsiteX20" fmla="*/ 2787679 w 3198418"/>
              <a:gd name="connsiteY20" fmla="*/ 2519478 h 2566869"/>
              <a:gd name="connsiteX21" fmla="*/ 2932822 w 3198418"/>
              <a:gd name="connsiteY21" fmla="*/ 2563021 h 2566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98418" h="2566869">
                <a:moveTo>
                  <a:pt x="2932822" y="2563021"/>
                </a:moveTo>
                <a:cubicBezTo>
                  <a:pt x="2990879" y="2550926"/>
                  <a:pt x="3092479" y="2538830"/>
                  <a:pt x="3136022" y="2446906"/>
                </a:cubicBezTo>
                <a:cubicBezTo>
                  <a:pt x="3179565" y="2354982"/>
                  <a:pt x="3186822" y="2287249"/>
                  <a:pt x="3194079" y="2011478"/>
                </a:cubicBezTo>
                <a:cubicBezTo>
                  <a:pt x="3201336" y="1735707"/>
                  <a:pt x="3201335" y="1097078"/>
                  <a:pt x="3179564" y="792278"/>
                </a:cubicBezTo>
                <a:cubicBezTo>
                  <a:pt x="3157793" y="487478"/>
                  <a:pt x="3123926" y="310887"/>
                  <a:pt x="3063450" y="182678"/>
                </a:cubicBezTo>
                <a:cubicBezTo>
                  <a:pt x="3002974" y="54469"/>
                  <a:pt x="2898955" y="52050"/>
                  <a:pt x="2816707" y="23021"/>
                </a:cubicBezTo>
                <a:cubicBezTo>
                  <a:pt x="2734459" y="-6008"/>
                  <a:pt x="2715107" y="-3589"/>
                  <a:pt x="2569964" y="8506"/>
                </a:cubicBezTo>
                <a:cubicBezTo>
                  <a:pt x="2424821" y="20601"/>
                  <a:pt x="1945850" y="95592"/>
                  <a:pt x="1945850" y="95592"/>
                </a:cubicBezTo>
                <a:lnTo>
                  <a:pt x="1234650" y="182678"/>
                </a:lnTo>
                <a:cubicBezTo>
                  <a:pt x="1004840" y="209287"/>
                  <a:pt x="741164" y="228639"/>
                  <a:pt x="566993" y="255249"/>
                </a:cubicBezTo>
                <a:cubicBezTo>
                  <a:pt x="392822" y="281858"/>
                  <a:pt x="279127" y="301211"/>
                  <a:pt x="189622" y="342335"/>
                </a:cubicBezTo>
                <a:cubicBezTo>
                  <a:pt x="100117" y="383459"/>
                  <a:pt x="61412" y="443935"/>
                  <a:pt x="29964" y="501992"/>
                </a:cubicBezTo>
                <a:cubicBezTo>
                  <a:pt x="-1484" y="560049"/>
                  <a:pt x="-1483" y="630202"/>
                  <a:pt x="936" y="690678"/>
                </a:cubicBezTo>
                <a:cubicBezTo>
                  <a:pt x="3355" y="751154"/>
                  <a:pt x="5774" y="823725"/>
                  <a:pt x="44479" y="864849"/>
                </a:cubicBezTo>
                <a:cubicBezTo>
                  <a:pt x="83184" y="905973"/>
                  <a:pt x="167850" y="920488"/>
                  <a:pt x="233164" y="937421"/>
                </a:cubicBezTo>
                <a:cubicBezTo>
                  <a:pt x="298478" y="954354"/>
                  <a:pt x="436364" y="966449"/>
                  <a:pt x="436364" y="966449"/>
                </a:cubicBezTo>
                <a:cubicBezTo>
                  <a:pt x="629888" y="1002735"/>
                  <a:pt x="1130631" y="1089821"/>
                  <a:pt x="1394307" y="1155135"/>
                </a:cubicBezTo>
                <a:cubicBezTo>
                  <a:pt x="1657983" y="1220449"/>
                  <a:pt x="1829736" y="1234964"/>
                  <a:pt x="2018422" y="1358335"/>
                </a:cubicBezTo>
                <a:cubicBezTo>
                  <a:pt x="2207108" y="1481706"/>
                  <a:pt x="2415146" y="1735707"/>
                  <a:pt x="2526422" y="1895364"/>
                </a:cubicBezTo>
                <a:cubicBezTo>
                  <a:pt x="2637698" y="2055021"/>
                  <a:pt x="2642536" y="2212259"/>
                  <a:pt x="2686079" y="2316278"/>
                </a:cubicBezTo>
                <a:cubicBezTo>
                  <a:pt x="2729622" y="2420297"/>
                  <a:pt x="2739298" y="2480773"/>
                  <a:pt x="2787679" y="2519478"/>
                </a:cubicBezTo>
                <a:cubicBezTo>
                  <a:pt x="2836060" y="2558183"/>
                  <a:pt x="2874765" y="2575116"/>
                  <a:pt x="2932822" y="2563021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/>
          <p:cNvGrpSpPr/>
          <p:nvPr/>
        </p:nvGrpSpPr>
        <p:grpSpPr>
          <a:xfrm>
            <a:off x="341101" y="4049466"/>
            <a:ext cx="2123728" cy="462103"/>
            <a:chOff x="341101" y="4049466"/>
            <a:chExt cx="2123728" cy="462103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0" t="7572" r="67335" b="85124"/>
            <a:stretch/>
          </p:blipFill>
          <p:spPr bwMode="auto">
            <a:xfrm>
              <a:off x="341101" y="4049466"/>
              <a:ext cx="2123728" cy="403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395792" y="4080682"/>
              <a:ext cx="846160" cy="43088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400" b="1" dirty="0" smtClean="0">
                  <a:solidFill>
                    <a:srgbClr val="000000"/>
                  </a:solidFill>
                </a:rPr>
                <a:t>Instrument</a:t>
              </a:r>
            </a:p>
            <a:p>
              <a:r>
                <a:rPr lang="en-GB" sz="1400" b="1" dirty="0" smtClean="0">
                  <a:solidFill>
                    <a:srgbClr val="000000"/>
                  </a:solidFill>
                </a:rPr>
                <a:t>Box</a:t>
              </a:r>
              <a:endParaRPr lang="en-GB" sz="1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2852382" y="3985146"/>
            <a:ext cx="2006221" cy="450376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5461386" y="4001070"/>
            <a:ext cx="846160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 smtClean="0"/>
              <a:t>Instrument</a:t>
            </a:r>
          </a:p>
          <a:p>
            <a:r>
              <a:rPr lang="en-GB" sz="1400" b="1" dirty="0" smtClean="0"/>
              <a:t>Box</a:t>
            </a:r>
            <a:endParaRPr lang="en-GB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31341" y="5276336"/>
            <a:ext cx="7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Well A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2990336" y="5263979"/>
            <a:ext cx="78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Well B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7006282" y="5202195"/>
            <a:ext cx="77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Well 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17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67253E-6 L 0.07483 -0.03006 C 0.09045 -0.03677 0.11389 -0.04001 0.13854 -0.04001 C 0.16667 -0.04001 0.18906 -0.03677 0.20469 -0.03006 L 0.28004 -3.67253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93" y="-20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8" presetClass="emp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4" y="114982"/>
            <a:ext cx="10972800" cy="1143000"/>
          </a:xfrm>
        </p:spPr>
        <p:txBody>
          <a:bodyPr>
            <a:noAutofit/>
          </a:bodyPr>
          <a:lstStyle/>
          <a:p>
            <a:r>
              <a:rPr lang="en-GB" sz="3600" dirty="0" smtClean="0"/>
              <a:t>DTS Measurement is the output from an operational DTS</a:t>
            </a:r>
            <a:r>
              <a:rPr lang="en-GB" sz="3600" dirty="0"/>
              <a:t> </a:t>
            </a:r>
            <a:r>
              <a:rPr lang="en-GB" sz="3600" dirty="0" smtClean="0"/>
              <a:t>&amp; is divided </a:t>
            </a:r>
            <a:r>
              <a:rPr lang="en-GB" sz="3600" dirty="0"/>
              <a:t>into two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1382486"/>
            <a:ext cx="10972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</a:t>
            </a:r>
            <a:r>
              <a:rPr lang="en-GB" b="1" dirty="0" smtClean="0"/>
              <a:t>measured trace set</a:t>
            </a:r>
            <a:r>
              <a:rPr lang="en-GB" dirty="0" smtClean="0"/>
              <a:t> which: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Is </a:t>
            </a:r>
            <a:r>
              <a:rPr lang="en-US" dirty="0" smtClean="0"/>
              <a:t>indexed against fiber distance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Can contain a controlled list of curves corresponding to “raw” data and temperature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smtClean="0"/>
              <a:t>interpretation log set</a:t>
            </a:r>
            <a:r>
              <a:rPr lang="en-US" dirty="0" smtClean="0"/>
              <a:t> which: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Is indexed against facility length for a specific facility (e.g., like a well log)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Can contain only the processed temperature result</a:t>
            </a:r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14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7555"/>
            <a:ext cx="10972800" cy="1143000"/>
          </a:xfrm>
        </p:spPr>
        <p:txBody>
          <a:bodyPr>
            <a:noAutofit/>
          </a:bodyPr>
          <a:lstStyle/>
          <a:p>
            <a:r>
              <a:rPr lang="en-GB" sz="3600" dirty="0"/>
              <a:t>DTS Measurement Concept: 1 – record measured trace; 2 – record interpreted log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55" y="1425121"/>
            <a:ext cx="8613775" cy="517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5882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DTS Measurement – contains: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1292115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Only one set of traces/logs for a single DTS acquisition (over a time range)</a:t>
            </a:r>
          </a:p>
          <a:p>
            <a:r>
              <a:rPr lang="en-GB" dirty="0" smtClean="0"/>
              <a:t>Can contain “child” logs/traces which have been processed from parent logs, e.g. by averaging (parents may be in multiple other logs), recalibrated (from a parent), etc.</a:t>
            </a:r>
          </a:p>
          <a:p>
            <a:r>
              <a:rPr lang="en-GB" dirty="0" smtClean="0"/>
              <a:t>Measurement Tags to ID events, e.g. well start up; Diagnostic Parameters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24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908" y="609600"/>
            <a:ext cx="10160000" cy="63976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Multiple DTS interpretation logs in one transfer, showing preferred log, parentage, and processing </a:t>
            </a:r>
            <a:r>
              <a:rPr lang="en-US" dirty="0"/>
              <a:t>type</a:t>
            </a:r>
            <a:endParaRPr lang="en-GB" dirty="0"/>
          </a:p>
        </p:txBody>
      </p:sp>
      <p:pic>
        <p:nvPicPr>
          <p:cNvPr id="2049" name="Picture 72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93" y="1692323"/>
            <a:ext cx="11354936" cy="333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23004" y="1922306"/>
            <a:ext cx="7657809" cy="1248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8305636" y="2241996"/>
            <a:ext cx="3649803" cy="132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568153" y="4709663"/>
            <a:ext cx="3836360" cy="135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852866" y="2378188"/>
            <a:ext cx="3444972" cy="133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414315" y="3162016"/>
            <a:ext cx="4209399" cy="14074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424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2749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87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46"/>
          <a:stretch/>
        </p:blipFill>
        <p:spPr bwMode="auto">
          <a:xfrm>
            <a:off x="2752906" y="1328648"/>
            <a:ext cx="5549265" cy="545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028" y="144011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Facility Mapping could be used to define “zones”, e.g. contact intervals, to be reported </a:t>
            </a:r>
            <a:r>
              <a:rPr lang="en-GB" dirty="0"/>
              <a:t>using “mini-logs”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DTS 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Temperature measurement spatially distributed over thousands of points</a:t>
            </a:r>
          </a:p>
          <a:p>
            <a:pPr lvl="0"/>
            <a:r>
              <a:rPr lang="en-US" dirty="0" smtClean="0"/>
              <a:t>Used in hundreds of facilities for, e.g.: </a:t>
            </a:r>
          </a:p>
          <a:p>
            <a:pPr lvl="1"/>
            <a:r>
              <a:rPr lang="en-US" dirty="0" smtClean="0"/>
              <a:t>real-time surveillance, </a:t>
            </a:r>
          </a:p>
          <a:p>
            <a:pPr lvl="1"/>
            <a:r>
              <a:rPr lang="en-US" dirty="0" smtClean="0"/>
              <a:t>status of gas lifted or steam wells, </a:t>
            </a:r>
          </a:p>
          <a:p>
            <a:pPr lvl="1"/>
            <a:r>
              <a:rPr lang="en-US" dirty="0" smtClean="0"/>
              <a:t>casing /tubing integrity, </a:t>
            </a:r>
          </a:p>
          <a:p>
            <a:pPr lvl="1"/>
            <a:r>
              <a:rPr lang="en-US" dirty="0" smtClean="0"/>
              <a:t>leak detection on pipelines</a:t>
            </a:r>
          </a:p>
          <a:p>
            <a:pPr lvl="0"/>
            <a:r>
              <a:rPr lang="en-US" dirty="0" smtClean="0"/>
              <a:t>Use is growing and new fiber measurements are emerging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069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Summary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Major step in DTS reporting upgrades original standard for up to date practices </a:t>
            </a:r>
          </a:p>
          <a:p>
            <a:pPr lvl="1"/>
            <a:r>
              <a:rPr lang="en-GB" dirty="0" smtClean="0"/>
              <a:t>Multiple facilities on one path</a:t>
            </a:r>
          </a:p>
          <a:p>
            <a:pPr lvl="1"/>
            <a:r>
              <a:rPr lang="en-GB" dirty="0" smtClean="0"/>
              <a:t>Logging and other conveyance</a:t>
            </a:r>
          </a:p>
          <a:p>
            <a:r>
              <a:rPr lang="en-GB" dirty="0" smtClean="0"/>
              <a:t>Controlled lists of curves eliminates previous log curve ID ambiguity</a:t>
            </a:r>
          </a:p>
          <a:p>
            <a:r>
              <a:rPr lang="en-GB" dirty="0" smtClean="0"/>
              <a:t>Keeps measured and interpreted data together</a:t>
            </a:r>
          </a:p>
          <a:p>
            <a:r>
              <a:rPr lang="en-GB" dirty="0" smtClean="0"/>
              <a:t>Supports equipment tracking over time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5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Appendix - Technical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9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1" y="293914"/>
            <a:ext cx="10769600" cy="639762"/>
          </a:xfrm>
        </p:spPr>
        <p:txBody>
          <a:bodyPr>
            <a:noAutofit/>
          </a:bodyPr>
          <a:lstStyle/>
          <a:p>
            <a:r>
              <a:rPr lang="en-GB" sz="3600" dirty="0" smtClean="0"/>
              <a:t>Principle of DTS: Laser light down optical </a:t>
            </a:r>
            <a:r>
              <a:rPr lang="en-GB" sz="3600" dirty="0" err="1" smtClean="0"/>
              <a:t>fiber</a:t>
            </a:r>
            <a:endParaRPr lang="en-GB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9" y="1275110"/>
            <a:ext cx="10946544" cy="5034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340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797" y="114982"/>
            <a:ext cx="10972800" cy="1143000"/>
          </a:xfrm>
        </p:spPr>
        <p:txBody>
          <a:bodyPr>
            <a:noAutofit/>
          </a:bodyPr>
          <a:lstStyle/>
          <a:p>
            <a:r>
              <a:rPr lang="en-GB" sz="3600" dirty="0" smtClean="0"/>
              <a:t>DTS uses back-scattered light to measure temperature all along the </a:t>
            </a:r>
            <a:r>
              <a:rPr lang="en-GB" sz="3600" dirty="0" err="1" smtClean="0"/>
              <a:t>fiber</a:t>
            </a:r>
            <a:endParaRPr lang="en-GB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407124"/>
            <a:ext cx="8145689" cy="514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59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158525"/>
            <a:ext cx="10972800" cy="1143000"/>
          </a:xfrm>
        </p:spPr>
        <p:txBody>
          <a:bodyPr>
            <a:noAutofit/>
          </a:bodyPr>
          <a:lstStyle/>
          <a:p>
            <a:r>
              <a:rPr lang="en-GB" sz="3600" dirty="0" smtClean="0"/>
              <a:t>Temperature sampled at regular intervals creating a trace indexed along the </a:t>
            </a:r>
            <a:r>
              <a:rPr lang="en-GB" sz="3600" dirty="0" err="1" smtClean="0"/>
              <a:t>fiber</a:t>
            </a:r>
            <a:endParaRPr lang="en-GB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1" y="1735215"/>
            <a:ext cx="10958284" cy="427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01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 for PRODML DTS Project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1343051" cy="4525963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Support requirements sufficient for industry-wide adoption.</a:t>
            </a:r>
          </a:p>
          <a:p>
            <a:pPr lvl="1"/>
            <a:r>
              <a:rPr lang="en-US" sz="2400" dirty="0"/>
              <a:t>Data transmission, storage, and interfaces</a:t>
            </a:r>
          </a:p>
          <a:p>
            <a:pPr lvl="1"/>
            <a:r>
              <a:rPr lang="en-US" sz="2400" dirty="0"/>
              <a:t>Fiber Asset Management</a:t>
            </a:r>
          </a:p>
          <a:p>
            <a:pPr lvl="1"/>
            <a:r>
              <a:rPr lang="en-US" sz="2400" dirty="0" smtClean="0"/>
              <a:t>Metadata</a:t>
            </a:r>
          </a:p>
          <a:p>
            <a:pPr lvl="0"/>
            <a:r>
              <a:rPr lang="en-US" sz="2400" dirty="0" smtClean="0"/>
              <a:t>Provide PRODML </a:t>
            </a:r>
            <a:r>
              <a:rPr lang="en-US" sz="2400" dirty="0" smtClean="0"/>
              <a:t>schema </a:t>
            </a:r>
            <a:r>
              <a:rPr lang="en-US" sz="2400" dirty="0" smtClean="0"/>
              <a:t>&amp; guidelines so vendor software can be interchangeable, allowing mix-and-match hardware and software</a:t>
            </a:r>
          </a:p>
          <a:p>
            <a:pPr lvl="0"/>
            <a:r>
              <a:rPr lang="en-US" sz="2400" dirty="0" smtClean="0"/>
              <a:t>Create compelling standard that attracts OCs and vendors</a:t>
            </a:r>
          </a:p>
          <a:p>
            <a:pPr lvl="0"/>
            <a:r>
              <a:rPr lang="en-US" sz="2400" dirty="0" smtClean="0"/>
              <a:t>...promoting products that plug into multiple vendors hardware for data acquisition and integrate out of the box with consumer products on the front-end.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411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DTS 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115102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Data is traces (like logs) not point values</a:t>
            </a:r>
          </a:p>
          <a:p>
            <a:pPr lvl="1"/>
            <a:r>
              <a:rPr lang="en-US" dirty="0" smtClean="0"/>
              <a:t>~ 1MB per trace per ~ minute per well</a:t>
            </a:r>
          </a:p>
          <a:p>
            <a:r>
              <a:rPr lang="en-US" dirty="0" smtClean="0"/>
              <a:t>Configuration and condition of fiber needs to be known and managed</a:t>
            </a:r>
          </a:p>
          <a:p>
            <a:pPr lvl="1"/>
            <a:r>
              <a:rPr lang="en-US" dirty="0" smtClean="0"/>
              <a:t>Complex configurations becoming common</a:t>
            </a:r>
          </a:p>
          <a:p>
            <a:pPr lvl="1"/>
            <a:r>
              <a:rPr lang="en-US" dirty="0" smtClean="0"/>
              <a:t>Condition, faults etc. change over time</a:t>
            </a:r>
          </a:p>
          <a:p>
            <a:r>
              <a:rPr lang="en-US" dirty="0" smtClean="0"/>
              <a:t>No standard interface for whole data transfer (earlier PRODML partial coverage and not fully standardized)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DTS System and challenges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673425" y="6469199"/>
            <a:ext cx="3360000" cy="324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smtClean="0"/>
              <a:t> 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081864" y="1328956"/>
            <a:ext cx="4176" cy="4795381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9744405" y="2060849"/>
            <a:ext cx="2190835" cy="806885"/>
          </a:xfrm>
          <a:prstGeom prst="roundRect">
            <a:avLst/>
          </a:prstGeom>
          <a:solidFill>
            <a:srgbClr val="339B6E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Inventory Mgmt</a:t>
            </a:r>
            <a:r>
              <a:rPr lang="en-US" dirty="0" smtClean="0"/>
              <a:t>.</a:t>
            </a:r>
          </a:p>
        </p:txBody>
      </p:sp>
      <p:cxnSp>
        <p:nvCxnSpPr>
          <p:cNvPr id="40" name="Straight Arrow Connector 39"/>
          <p:cNvCxnSpPr>
            <a:stCxn id="65" idx="2"/>
            <a:endCxn id="52" idx="3"/>
          </p:cNvCxnSpPr>
          <p:nvPr/>
        </p:nvCxnSpPr>
        <p:spPr>
          <a:xfrm flipH="1">
            <a:off x="9141700" y="4489278"/>
            <a:ext cx="815100" cy="1143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43605" y="1491794"/>
            <a:ext cx="1106193" cy="56905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7800" indent="-177800">
              <a:lnSpc>
                <a:spcPct val="113000"/>
              </a:lnSpc>
              <a:spcAft>
                <a:spcPts val="6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16603" y="1438105"/>
            <a:ext cx="1185797" cy="3256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7800" indent="-177800">
              <a:lnSpc>
                <a:spcPct val="113000"/>
              </a:lnSpc>
              <a:spcAft>
                <a:spcPts val="6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Office Domain</a:t>
            </a:r>
          </a:p>
        </p:txBody>
      </p:sp>
      <p:sp>
        <p:nvSpPr>
          <p:cNvPr id="42" name="Flowchart: Magnetic Disk 41"/>
          <p:cNvSpPr/>
          <p:nvPr/>
        </p:nvSpPr>
        <p:spPr>
          <a:xfrm>
            <a:off x="6528147" y="1924794"/>
            <a:ext cx="1701452" cy="1066800"/>
          </a:xfrm>
          <a:prstGeom prst="flowChartMagneticDisk">
            <a:avLst/>
          </a:prstGeom>
          <a:solidFill>
            <a:srgbClr val="339B6E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DTS Repository</a:t>
            </a:r>
          </a:p>
        </p:txBody>
      </p:sp>
      <p:sp>
        <p:nvSpPr>
          <p:cNvPr id="65" name="Flowchart: Magnetic Disk 64"/>
          <p:cNvSpPr/>
          <p:nvPr/>
        </p:nvSpPr>
        <p:spPr>
          <a:xfrm>
            <a:off x="9956800" y="3917777"/>
            <a:ext cx="1727200" cy="1143001"/>
          </a:xfrm>
          <a:prstGeom prst="flowChartMagneticDisk">
            <a:avLst/>
          </a:prstGeom>
          <a:solidFill>
            <a:srgbClr val="339B6E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Historian &amp;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Completion Data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27915" y="2132856"/>
            <a:ext cx="1248139" cy="604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US" sz="1200" b="1" u="sng" dirty="0" smtClean="0">
                <a:solidFill>
                  <a:srgbClr val="000000"/>
                </a:solidFill>
              </a:rPr>
              <a:t>PRODML</a:t>
            </a:r>
            <a:br>
              <a:rPr lang="en-US" sz="1200" b="1" u="sng" dirty="0" smtClean="0">
                <a:solidFill>
                  <a:srgbClr val="000000"/>
                </a:solidFill>
              </a:rPr>
            </a:br>
            <a:r>
              <a:rPr lang="en-US" sz="1200" b="1" u="sng" dirty="0" smtClean="0">
                <a:solidFill>
                  <a:srgbClr val="000000"/>
                </a:solidFill>
              </a:rPr>
              <a:t>V1 or other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855200" y="6487700"/>
            <a:ext cx="1185797" cy="3256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7800" indent="-177800">
              <a:lnSpc>
                <a:spcPct val="113000"/>
              </a:lnSpc>
              <a:spcAft>
                <a:spcPts val="60"/>
              </a:spcAft>
            </a:pPr>
            <a:r>
              <a:rPr lang="en-US" sz="1400" dirty="0" smtClean="0"/>
              <a:t>Product Scope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7008100" y="4146379"/>
            <a:ext cx="2133600" cy="914399"/>
          </a:xfrm>
          <a:prstGeom prst="roundRect">
            <a:avLst/>
          </a:prstGeom>
          <a:solidFill>
            <a:srgbClr val="339B6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Surveillance &amp;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Analysis Tools</a:t>
            </a:r>
          </a:p>
        </p:txBody>
      </p:sp>
      <p:cxnSp>
        <p:nvCxnSpPr>
          <p:cNvPr id="58" name="Straight Arrow Connector 57"/>
          <p:cNvCxnSpPr>
            <a:stCxn id="52" idx="0"/>
            <a:endCxn id="42" idx="3"/>
          </p:cNvCxnSpPr>
          <p:nvPr/>
        </p:nvCxnSpPr>
        <p:spPr>
          <a:xfrm flipH="1" flipV="1">
            <a:off x="7378873" y="2991594"/>
            <a:ext cx="696027" cy="115478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315200" y="5222086"/>
            <a:ext cx="2237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0000"/>
                </a:solidFill>
              </a:rPr>
              <a:t>Wells</a:t>
            </a:r>
          </a:p>
          <a:p>
            <a:r>
              <a:rPr lang="en-US" sz="1600" i="1" dirty="0" smtClean="0">
                <a:solidFill>
                  <a:srgbClr val="000000"/>
                </a:solidFill>
              </a:rPr>
              <a:t>Pipelines</a:t>
            </a:r>
          </a:p>
          <a:p>
            <a:r>
              <a:rPr lang="en-US" sz="1600" i="1" dirty="0" smtClean="0">
                <a:solidFill>
                  <a:srgbClr val="000000"/>
                </a:solidFill>
              </a:rPr>
              <a:t>Heaters</a:t>
            </a:r>
          </a:p>
          <a:p>
            <a:r>
              <a:rPr lang="en-US" sz="1600" i="1" dirty="0" smtClean="0">
                <a:solidFill>
                  <a:srgbClr val="000000"/>
                </a:solidFill>
              </a:rPr>
              <a:t>Leak Detection…</a:t>
            </a:r>
          </a:p>
        </p:txBody>
      </p:sp>
      <p:cxnSp>
        <p:nvCxnSpPr>
          <p:cNvPr id="48" name="Straight Arrow Connector 47"/>
          <p:cNvCxnSpPr>
            <a:stCxn id="6146" idx="3"/>
            <a:endCxn id="42" idx="2"/>
          </p:cNvCxnSpPr>
          <p:nvPr/>
        </p:nvCxnSpPr>
        <p:spPr>
          <a:xfrm>
            <a:off x="2891136" y="2458194"/>
            <a:ext cx="363701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6146" idx="2"/>
          </p:cNvCxnSpPr>
          <p:nvPr/>
        </p:nvCxnSpPr>
        <p:spPr>
          <a:xfrm flipV="1">
            <a:off x="1739008" y="3315444"/>
            <a:ext cx="9128" cy="5177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Laurence\AppData\Local\Microsoft\Windows\Temporary Internet Files\Content.IE5\5YAAAXR9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36" y="1600944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0" t="7572" r="67335" b="85124"/>
          <a:stretch/>
        </p:blipFill>
        <p:spPr bwMode="auto">
          <a:xfrm>
            <a:off x="217710" y="3933371"/>
            <a:ext cx="2831637" cy="40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ounded Rectangle 77"/>
          <p:cNvSpPr/>
          <p:nvPr/>
        </p:nvSpPr>
        <p:spPr>
          <a:xfrm>
            <a:off x="1462873" y="4527376"/>
            <a:ext cx="914400" cy="762000"/>
          </a:xfrm>
          <a:prstGeom prst="roundRect">
            <a:avLst/>
          </a:prstGeom>
          <a:solidFill>
            <a:srgbClr val="339B6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DTS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Fiber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78" idx="0"/>
          </p:cNvCxnSpPr>
          <p:nvPr/>
        </p:nvCxnSpPr>
        <p:spPr>
          <a:xfrm flipV="1">
            <a:off x="1920073" y="4201700"/>
            <a:ext cx="10439" cy="325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182368" y="2592124"/>
            <a:ext cx="162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reliability problems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39349" y="3429001"/>
            <a:ext cx="1536171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US" sz="1400" b="1" u="sng" dirty="0" smtClean="0"/>
              <a:t>Proprietary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07968" y="3494045"/>
            <a:ext cx="18242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US" sz="1600" b="1" u="sng" dirty="0" smtClean="0">
                <a:solidFill>
                  <a:srgbClr val="FF0000"/>
                </a:solidFill>
              </a:rPr>
              <a:t>Proprietary and largely manual</a:t>
            </a:r>
          </a:p>
        </p:txBody>
      </p:sp>
      <p:cxnSp>
        <p:nvCxnSpPr>
          <p:cNvPr id="11" name="Straight Arrow Connector 10"/>
          <p:cNvCxnSpPr>
            <a:stCxn id="42" idx="4"/>
            <a:endCxn id="35" idx="1"/>
          </p:cNvCxnSpPr>
          <p:nvPr/>
        </p:nvCxnSpPr>
        <p:spPr>
          <a:xfrm>
            <a:off x="8229599" y="2458195"/>
            <a:ext cx="1514807" cy="6097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229599" y="2610762"/>
            <a:ext cx="182420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US" sz="1400" b="1" u="sng" dirty="0" smtClean="0">
                <a:solidFill>
                  <a:srgbClr val="FF0000"/>
                </a:solidFill>
              </a:rPr>
              <a:t>Not related hence data not mapped to assets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761315" y="4509120"/>
            <a:ext cx="914400" cy="762000"/>
          </a:xfrm>
          <a:prstGeom prst="roundRect">
            <a:avLst/>
          </a:prstGeom>
          <a:solidFill>
            <a:srgbClr val="339B6E">
              <a:alpha val="69804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DTS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Fiber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>
            <a:off x="2089241" y="5301208"/>
            <a:ext cx="1056117" cy="216024"/>
          </a:xfrm>
          <a:prstGeom prst="curvedUpArrow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13177" y="5445224"/>
            <a:ext cx="20162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US" sz="1600" b="1" u="sng" dirty="0" err="1" smtClean="0">
                <a:solidFill>
                  <a:srgbClr val="FF0000"/>
                </a:solidFill>
              </a:rPr>
              <a:t>Config</a:t>
            </a:r>
            <a:r>
              <a:rPr lang="en-US" sz="1600" b="1" u="sng" dirty="0" smtClean="0">
                <a:solidFill>
                  <a:srgbClr val="FF0000"/>
                </a:solidFill>
              </a:rPr>
              <a:t> changes over time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7760" y="3924247"/>
            <a:ext cx="957558" cy="430887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 smtClean="0">
                <a:solidFill>
                  <a:srgbClr val="000000"/>
                </a:solidFill>
              </a:rPr>
              <a:t>Instrument</a:t>
            </a:r>
          </a:p>
          <a:p>
            <a:r>
              <a:rPr lang="en-GB" sz="1400" b="1" dirty="0" smtClean="0">
                <a:solidFill>
                  <a:srgbClr val="000000"/>
                </a:solidFill>
              </a:rPr>
              <a:t>Box</a:t>
            </a:r>
            <a:endParaRPr lang="en-GB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0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PRODML </a:t>
            </a:r>
            <a:r>
              <a:rPr lang="en-US" dirty="0" smtClean="0"/>
              <a:t>DTS Enhancements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Standard interface for acquiring data from Instrument box of multiple </a:t>
            </a:r>
            <a:r>
              <a:rPr lang="en-US" dirty="0" smtClean="0"/>
              <a:t>vendors</a:t>
            </a:r>
            <a:endParaRPr lang="en-US" dirty="0" smtClean="0"/>
          </a:p>
          <a:p>
            <a:r>
              <a:rPr lang="en-US" dirty="0" smtClean="0"/>
              <a:t>Provide standard transport to move data across varying infrastructures and security zones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Provide storage that retains current and historical information on fiber assets, and measurements/quality, calibration, and actions taken on/from these assets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Provide a standard interface to allow visualization, analytics, and other consumers to access out of the box.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4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399589" y="1960984"/>
            <a:ext cx="3958225" cy="790184"/>
          </a:xfrm>
          <a:prstGeom prst="roundRect">
            <a:avLst/>
          </a:prstGeom>
          <a:solidFill>
            <a:srgbClr val="C3D69B">
              <a:alpha val="69804"/>
            </a:srgb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Transport App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DTS System Exploiting PRODML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673425" y="6469199"/>
            <a:ext cx="3360000" cy="324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 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011292" y="1468676"/>
            <a:ext cx="4176" cy="4795381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9185752" y="2054753"/>
            <a:ext cx="1888648" cy="806885"/>
          </a:xfrm>
          <a:prstGeom prst="roundRect">
            <a:avLst/>
          </a:prstGeom>
          <a:solidFill>
            <a:srgbClr val="339B6E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Inventory Mgmt.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Portal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5" idx="1"/>
            <a:endCxn id="42" idx="4"/>
          </p:cNvCxnSpPr>
          <p:nvPr/>
        </p:nvCxnSpPr>
        <p:spPr>
          <a:xfrm flipH="1" flipV="1">
            <a:off x="8229600" y="2458195"/>
            <a:ext cx="9561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5" idx="2"/>
            <a:endCxn id="52" idx="3"/>
          </p:cNvCxnSpPr>
          <p:nvPr/>
        </p:nvCxnSpPr>
        <p:spPr>
          <a:xfrm flipH="1" flipV="1">
            <a:off x="9042400" y="4477237"/>
            <a:ext cx="914400" cy="120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52463" y="1438106"/>
            <a:ext cx="734860" cy="32567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7800" indent="-177800">
              <a:lnSpc>
                <a:spcPct val="113000"/>
              </a:lnSpc>
              <a:spcAft>
                <a:spcPts val="6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59718" y="1423144"/>
            <a:ext cx="1185797" cy="3256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7800" indent="-177800">
              <a:lnSpc>
                <a:spcPct val="113000"/>
              </a:lnSpc>
              <a:spcAft>
                <a:spcPts val="6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Office Domain</a:t>
            </a:r>
          </a:p>
        </p:txBody>
      </p:sp>
      <p:sp>
        <p:nvSpPr>
          <p:cNvPr id="42" name="Flowchart: Magnetic Disk 41"/>
          <p:cNvSpPr/>
          <p:nvPr/>
        </p:nvSpPr>
        <p:spPr>
          <a:xfrm>
            <a:off x="6528147" y="1924794"/>
            <a:ext cx="1701452" cy="1066800"/>
          </a:xfrm>
          <a:prstGeom prst="flowChartMagneticDisk">
            <a:avLst/>
          </a:prstGeom>
          <a:solidFill>
            <a:srgbClr val="339B6E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DTS Repository</a:t>
            </a:r>
          </a:p>
        </p:txBody>
      </p:sp>
      <p:sp>
        <p:nvSpPr>
          <p:cNvPr id="65" name="Flowchart: Magnetic Disk 64"/>
          <p:cNvSpPr/>
          <p:nvPr/>
        </p:nvSpPr>
        <p:spPr>
          <a:xfrm>
            <a:off x="9956800" y="3917777"/>
            <a:ext cx="1727200" cy="1143001"/>
          </a:xfrm>
          <a:prstGeom prst="flowChartMagneticDisk">
            <a:avLst/>
          </a:prstGeom>
          <a:solidFill>
            <a:srgbClr val="339B6E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Historian &amp;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Completion Data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936427" y="2852937"/>
            <a:ext cx="193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0000"/>
                </a:solidFill>
              </a:rPr>
              <a:t>View and Manage  DTS related Assets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27915" y="2132857"/>
            <a:ext cx="1117600" cy="334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US" sz="1200" b="1" u="sng" dirty="0" smtClean="0">
                <a:solidFill>
                  <a:srgbClr val="000000"/>
                </a:solidFill>
              </a:rPr>
              <a:t>PRODML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29600" y="2012777"/>
            <a:ext cx="1016000" cy="334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US" sz="1200" b="1" u="sng" dirty="0" smtClean="0">
                <a:solidFill>
                  <a:srgbClr val="000000"/>
                </a:solidFill>
              </a:rPr>
              <a:t>PRODML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12224" y="3645025"/>
            <a:ext cx="111760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US" sz="1200" b="1" u="sng" dirty="0" smtClean="0">
                <a:solidFill>
                  <a:srgbClr val="000000"/>
                </a:solidFill>
              </a:rPr>
              <a:t>PRODML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855200" y="6487700"/>
            <a:ext cx="1185797" cy="3256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7800" indent="-177800">
              <a:lnSpc>
                <a:spcPct val="113000"/>
              </a:lnSpc>
              <a:spcAft>
                <a:spcPts val="60"/>
              </a:spcAft>
            </a:pPr>
            <a:r>
              <a:rPr lang="en-US" sz="1400" dirty="0" smtClean="0"/>
              <a:t>Product Scope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908800" y="4020037"/>
            <a:ext cx="2133600" cy="914399"/>
          </a:xfrm>
          <a:prstGeom prst="roundRect">
            <a:avLst/>
          </a:prstGeom>
          <a:solidFill>
            <a:srgbClr val="339B6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Surveillance &amp;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Analysis Tools</a:t>
            </a:r>
          </a:p>
        </p:txBody>
      </p:sp>
      <p:cxnSp>
        <p:nvCxnSpPr>
          <p:cNvPr id="58" name="Straight Arrow Connector 57"/>
          <p:cNvCxnSpPr>
            <a:stCxn id="52" idx="0"/>
            <a:endCxn id="42" idx="3"/>
          </p:cNvCxnSpPr>
          <p:nvPr/>
        </p:nvCxnSpPr>
        <p:spPr>
          <a:xfrm flipH="1" flipV="1">
            <a:off x="7378873" y="2991594"/>
            <a:ext cx="596727" cy="1028443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315200" y="4984576"/>
            <a:ext cx="2237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0000"/>
                </a:solidFill>
              </a:rPr>
              <a:t>Wells</a:t>
            </a:r>
          </a:p>
          <a:p>
            <a:r>
              <a:rPr lang="en-US" sz="1600" i="1" dirty="0" smtClean="0">
                <a:solidFill>
                  <a:srgbClr val="000000"/>
                </a:solidFill>
              </a:rPr>
              <a:t>Pipelines</a:t>
            </a:r>
          </a:p>
          <a:p>
            <a:r>
              <a:rPr lang="en-US" sz="1600" i="1" dirty="0" smtClean="0">
                <a:solidFill>
                  <a:srgbClr val="000000"/>
                </a:solidFill>
              </a:rPr>
              <a:t>Heaters</a:t>
            </a:r>
          </a:p>
          <a:p>
            <a:r>
              <a:rPr lang="en-US" sz="1600" i="1" dirty="0" smtClean="0">
                <a:solidFill>
                  <a:srgbClr val="000000"/>
                </a:solidFill>
              </a:rPr>
              <a:t>Leak Detection…</a:t>
            </a:r>
          </a:p>
        </p:txBody>
      </p:sp>
      <p:cxnSp>
        <p:nvCxnSpPr>
          <p:cNvPr id="48" name="Straight Arrow Connector 47"/>
          <p:cNvCxnSpPr>
            <a:stCxn id="6146" idx="3"/>
            <a:endCxn id="42" idx="2"/>
          </p:cNvCxnSpPr>
          <p:nvPr/>
        </p:nvCxnSpPr>
        <p:spPr>
          <a:xfrm>
            <a:off x="2891136" y="2458194"/>
            <a:ext cx="363701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6146" idx="2"/>
          </p:cNvCxnSpPr>
          <p:nvPr/>
        </p:nvCxnSpPr>
        <p:spPr>
          <a:xfrm flipV="1">
            <a:off x="1739008" y="3315444"/>
            <a:ext cx="9128" cy="5177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Laurence\AppData\Local\Microsoft\Windows\Temporary Internet Files\Content.IE5\5YAAAXR9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36" y="1600944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0" t="7572" r="67335" b="85124"/>
          <a:stretch/>
        </p:blipFill>
        <p:spPr bwMode="auto">
          <a:xfrm>
            <a:off x="40477" y="3903673"/>
            <a:ext cx="2831637" cy="40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ounded Rectangle 77"/>
          <p:cNvSpPr/>
          <p:nvPr/>
        </p:nvSpPr>
        <p:spPr>
          <a:xfrm>
            <a:off x="1245163" y="4527376"/>
            <a:ext cx="914400" cy="762000"/>
          </a:xfrm>
          <a:prstGeom prst="roundRect">
            <a:avLst/>
          </a:prstGeom>
          <a:solidFill>
            <a:srgbClr val="339B6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DTS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Fiber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78" idx="0"/>
          </p:cNvCxnSpPr>
          <p:nvPr/>
        </p:nvCxnSpPr>
        <p:spPr>
          <a:xfrm flipV="1">
            <a:off x="1702363" y="4201700"/>
            <a:ext cx="10439" cy="32567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141259" y="2780928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PRODML-enabled transport app resolves </a:t>
            </a:r>
            <a:r>
              <a:rPr lang="en-US" sz="1600" i="1" dirty="0" smtClean="0">
                <a:solidFill>
                  <a:srgbClr val="000000"/>
                </a:solidFill>
              </a:rPr>
              <a:t>reliability problems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7381" y="3429001"/>
            <a:ext cx="1117600" cy="334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US" sz="1200" b="1" u="sng" dirty="0" smtClean="0">
                <a:solidFill>
                  <a:srgbClr val="000000"/>
                </a:solidFill>
              </a:rPr>
              <a:t>PRODML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562693" y="4509120"/>
            <a:ext cx="914400" cy="762000"/>
          </a:xfrm>
          <a:prstGeom prst="roundRect">
            <a:avLst/>
          </a:prstGeom>
          <a:solidFill>
            <a:srgbClr val="339B6E">
              <a:alpha val="69804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DTS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Fiber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Curved Up Arrow 30"/>
          <p:cNvSpPr/>
          <p:nvPr/>
        </p:nvSpPr>
        <p:spPr>
          <a:xfrm>
            <a:off x="1871531" y="5301208"/>
            <a:ext cx="1056117" cy="216024"/>
          </a:xfrm>
          <a:prstGeom prst="curvedUpArrow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83765" y="4869161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 err="1">
                <a:solidFill>
                  <a:srgbClr val="0000FF"/>
                </a:solidFill>
              </a:rPr>
              <a:t>Config</a:t>
            </a:r>
            <a:r>
              <a:rPr lang="en-US" dirty="0">
                <a:solidFill>
                  <a:srgbClr val="0000FF"/>
                </a:solidFill>
              </a:rPr>
              <a:t> changes over time</a:t>
            </a:r>
          </a:p>
        </p:txBody>
      </p:sp>
      <p:cxnSp>
        <p:nvCxnSpPr>
          <p:cNvPr id="5" name="Straight Arrow Connector 4"/>
          <p:cNvCxnSpPr>
            <a:stCxn id="32" idx="0"/>
          </p:cNvCxnSpPr>
          <p:nvPr/>
        </p:nvCxnSpPr>
        <p:spPr>
          <a:xfrm flipV="1">
            <a:off x="4991877" y="2780928"/>
            <a:ext cx="4176464" cy="208823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59829" y="4365105"/>
            <a:ext cx="1117600" cy="334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US" sz="1200" b="1" u="sng" dirty="0" smtClean="0">
                <a:solidFill>
                  <a:srgbClr val="000000"/>
                </a:solidFill>
              </a:rPr>
              <a:t>PRODML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065" y="3890169"/>
            <a:ext cx="962032" cy="430887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 smtClean="0">
                <a:solidFill>
                  <a:srgbClr val="000000"/>
                </a:solidFill>
              </a:rPr>
              <a:t>Instrument</a:t>
            </a:r>
          </a:p>
          <a:p>
            <a:r>
              <a:rPr lang="en-GB" sz="1400" b="1" dirty="0" smtClean="0">
                <a:solidFill>
                  <a:srgbClr val="000000"/>
                </a:solidFill>
              </a:rPr>
              <a:t>Box</a:t>
            </a:r>
            <a:endParaRPr lang="en-GB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60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smtClean="0"/>
              <a:t>Cases and Key Concepts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58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 Energistics 16-9">
  <a:themeElements>
    <a:clrScheme name="Custom 1">
      <a:dk1>
        <a:srgbClr val="FFFFFF"/>
      </a:dk1>
      <a:lt1>
        <a:srgbClr val="A2A2A2"/>
      </a:lt1>
      <a:dk2>
        <a:srgbClr val="691D03"/>
      </a:dk2>
      <a:lt2>
        <a:srgbClr val="FFFFFF"/>
      </a:lt2>
      <a:accent1>
        <a:srgbClr val="691D03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A9345657-D4CE-5F44-AD7F-413978C79777}" vid="{13E9B7E1-4CDC-A441-ACA0-07E82B64F2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 Energistics 16-9</Template>
  <TotalTime>89</TotalTime>
  <Words>1677</Words>
  <Application>Microsoft Office PowerPoint</Application>
  <PresentationFormat>Custom</PresentationFormat>
  <Paragraphs>243</Paragraphs>
  <Slides>34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2016 Energistics 16-9</vt:lpstr>
      <vt:lpstr>Distributed Temperature Sensing (DTS) Overview</vt:lpstr>
      <vt:lpstr>Overview</vt:lpstr>
      <vt:lpstr>DTS Introduction</vt:lpstr>
      <vt:lpstr>Goals for PRODML DTS Project</vt:lpstr>
      <vt:lpstr>DTS Challenges</vt:lpstr>
      <vt:lpstr>Typical DTS System and challenges</vt:lpstr>
      <vt:lpstr>PRODML DTS Enhancements</vt:lpstr>
      <vt:lpstr>Typical DTS System Exploiting PRODML</vt:lpstr>
      <vt:lpstr>Use Cases and Key Concepts</vt:lpstr>
      <vt:lpstr>Principle Use Cases</vt:lpstr>
      <vt:lpstr>Top Level Data Objects</vt:lpstr>
      <vt:lpstr>Optical Path</vt:lpstr>
      <vt:lpstr>Optical Path Components</vt:lpstr>
      <vt:lpstr>Optical Path Can Span Multiple Facilities</vt:lpstr>
      <vt:lpstr>Fiber may be linear or “folded” along the facility (well, pipeline etc.) being measured</vt:lpstr>
      <vt:lpstr>Optical Path Connectivity Representation</vt:lpstr>
      <vt:lpstr>Fiber Facility Mapping links path distance to facility length, enabling facility “logs” to be made</vt:lpstr>
      <vt:lpstr>Fiber Defects recorded along Optical Path (Example data from OTDR test)</vt:lpstr>
      <vt:lpstr>Optical Path may record changes over time: use of Inventory and Network allows for this</vt:lpstr>
      <vt:lpstr>Simple Optical Path Example</vt:lpstr>
      <vt:lpstr>Optical Path example network showing connectivity</vt:lpstr>
      <vt:lpstr>Instrument Box has properties and records calibration </vt:lpstr>
      <vt:lpstr>Installed System is a combination of Instrument Box + Optical Path</vt:lpstr>
      <vt:lpstr>Installed System (cont.)</vt:lpstr>
      <vt:lpstr>DTS Measurement is the output from an operational DTS &amp; is divided into two parts</vt:lpstr>
      <vt:lpstr>DTS Measurement Concept: 1 – record measured trace; 2 – record interpreted log</vt:lpstr>
      <vt:lpstr>DTS Measurement – contains:</vt:lpstr>
      <vt:lpstr>Multiple DTS interpretation logs in one transfer, showing preferred log, parentage, and processing type</vt:lpstr>
      <vt:lpstr>Facility Mapping could be used to define “zones”, e.g. contact intervals, to be reported using “mini-logs”</vt:lpstr>
      <vt:lpstr>Summary</vt:lpstr>
      <vt:lpstr>Appendix - Technical</vt:lpstr>
      <vt:lpstr>Principle of DTS: Laser light down optical fiber</vt:lpstr>
      <vt:lpstr>DTS uses back-scattered light to measure temperature all along the fiber</vt:lpstr>
      <vt:lpstr>Temperature sampled at regular intervals creating a trace indexed along the fiber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Temperature Sensing (DTS) Overview</dc:title>
  <dc:creator>Donna Marcotte</dc:creator>
  <cp:lastModifiedBy>Donna Marcotte</cp:lastModifiedBy>
  <cp:revision>15</cp:revision>
  <dcterms:created xsi:type="dcterms:W3CDTF">2016-12-02T04:25:30Z</dcterms:created>
  <dcterms:modified xsi:type="dcterms:W3CDTF">2016-12-08T18:55:03Z</dcterms:modified>
</cp:coreProperties>
</file>