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>
        <p:scale>
          <a:sx n="93" d="100"/>
          <a:sy n="93" d="100"/>
        </p:scale>
        <p:origin x="1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87401"/>
            <a:ext cx="8534400" cy="2813052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35400"/>
            <a:ext cx="93472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2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6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4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87401"/>
            <a:ext cx="8534400" cy="2813052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35400"/>
            <a:ext cx="93472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0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87401"/>
            <a:ext cx="8534400" cy="2813052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35400"/>
            <a:ext cx="93472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6578600"/>
            <a:ext cx="6400800" cy="203200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 smtClean="0"/>
              <a:t>Click to add filename</a:t>
            </a:r>
          </a:p>
        </p:txBody>
      </p:sp>
    </p:spTree>
    <p:extLst>
      <p:ext uri="{BB962C8B-B14F-4D97-AF65-F5344CB8AC3E}">
        <p14:creationId xmlns:p14="http://schemas.microsoft.com/office/powerpoint/2010/main" val="224238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09600" y="1397000"/>
            <a:ext cx="10972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397000"/>
            <a:ext cx="10972800" cy="4572000"/>
          </a:xfrm>
        </p:spPr>
        <p:txBody>
          <a:bodyPr/>
          <a:lstStyle>
            <a:lvl1pPr marL="685783" indent="-685783">
              <a:buFont typeface="+mj-lt"/>
              <a:buAutoNum type="arabicPeriod"/>
              <a:defRPr/>
            </a:lvl1pPr>
            <a:lvl2pPr marL="1295368" indent="-685783">
              <a:buFont typeface="+mj-lt"/>
              <a:buAutoNum type="alphaUcPeriod"/>
              <a:defRPr/>
            </a:lvl2pPr>
            <a:lvl3pPr marL="1828754" indent="-609585">
              <a:buFont typeface="+mj-lt"/>
              <a:buAutoNum type="romanLcPeriod"/>
              <a:defRPr/>
            </a:lvl3pPr>
            <a:lvl4pPr marL="2438339" indent="-609585">
              <a:buFont typeface="+mj-lt"/>
              <a:buAutoNum type="alphaLcPeriod"/>
              <a:defRPr/>
            </a:lvl4pPr>
            <a:lvl5pPr marL="3047924" indent="-609585">
              <a:buFont typeface="+mj-lt"/>
              <a:buAutoNum type="arabicParenR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54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970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70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4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7000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36762"/>
            <a:ext cx="5386917" cy="39322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397000"/>
            <a:ext cx="5389033" cy="63976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036762"/>
            <a:ext cx="5389033" cy="39322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rrow text +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397000"/>
            <a:ext cx="4572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80000" y="1397000"/>
            <a:ext cx="70104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7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397000"/>
            <a:ext cx="10972800" cy="4572000"/>
          </a:xfrm>
        </p:spPr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48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70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6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lnSpc>
          <a:spcPct val="8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860425" indent="-250825" algn="l" defTabSz="121917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435100" indent="-215900" algn="l" defTabSz="1219170" rtl="0" eaLnBrk="1" latinLnBrk="0" hangingPunct="1"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2063750" indent="-234950" algn="l" defTabSz="1219170" rtl="0" eaLnBrk="1" latinLnBrk="0" hangingPunct="1"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638425" indent="-200025" algn="l" defTabSz="121917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PRODML</a:t>
            </a:r>
            <a:br>
              <a:rPr lang="en-US" dirty="0" smtClean="0"/>
            </a:br>
            <a:r>
              <a:rPr lang="en-US" dirty="0" smtClean="0"/>
              <a:t>PVT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Worked Example Tutorial (v1)</a:t>
            </a:r>
          </a:p>
          <a:p>
            <a:r>
              <a:rPr lang="en-US" dirty="0" smtClean="0"/>
              <a:t>For PRODML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0529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Fluid </a:t>
            </a:r>
            <a:r>
              <a:rPr lang="en-GB" sz="3600" dirty="0"/>
              <a:t>sample chain of custody event </a:t>
            </a:r>
            <a:r>
              <a:rPr lang="en-GB" sz="3600" dirty="0" smtClean="0"/>
              <a:t>– showing a sub-sample of aqueous phase being taken</a:t>
            </a:r>
            <a:endParaRPr lang="en-GB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19" y="1833564"/>
            <a:ext cx="851958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1989" y="2906974"/>
            <a:ext cx="5131559" cy="6277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95018" y="2144958"/>
            <a:ext cx="5131559" cy="6277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09851" y="1815153"/>
            <a:ext cx="3530221" cy="191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55595" y="4408228"/>
            <a:ext cx="5022376" cy="17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442579" y="1596790"/>
            <a:ext cx="405793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There may be multiple chain of custody events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5609" y="4151238"/>
            <a:ext cx="4057935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Chain of custody event has a Custody Action enumeration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33399" y="2647666"/>
            <a:ext cx="4127083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These references to fluid sample containers are how the transfer of samples between containers is recorded</a:t>
            </a:r>
          </a:p>
        </p:txBody>
      </p:sp>
      <p:cxnSp>
        <p:nvCxnSpPr>
          <p:cNvPr id="11" name="Elbow Connector 10"/>
          <p:cNvCxnSpPr>
            <a:stCxn id="6" idx="1"/>
            <a:endCxn id="4" idx="3"/>
          </p:cNvCxnSpPr>
          <p:nvPr/>
        </p:nvCxnSpPr>
        <p:spPr>
          <a:xfrm rot="10800000" flipV="1">
            <a:off x="4440073" y="1766066"/>
            <a:ext cx="3002507" cy="144621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1"/>
            <a:endCxn id="7" idx="3"/>
          </p:cNvCxnSpPr>
          <p:nvPr/>
        </p:nvCxnSpPr>
        <p:spPr>
          <a:xfrm rot="10800000" flipV="1">
            <a:off x="6277971" y="4443625"/>
            <a:ext cx="1167637" cy="53313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1"/>
            <a:endCxn id="5" idx="3"/>
          </p:cNvCxnSpPr>
          <p:nvPr/>
        </p:nvCxnSpPr>
        <p:spPr>
          <a:xfrm rot="10800000">
            <a:off x="6426577" y="2458857"/>
            <a:ext cx="906822" cy="604308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3" idx="3"/>
          </p:cNvCxnSpPr>
          <p:nvPr/>
        </p:nvCxnSpPr>
        <p:spPr>
          <a:xfrm rot="10800000" flipV="1">
            <a:off x="6423549" y="3063165"/>
            <a:ext cx="909851" cy="157708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3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433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Fluid Analysis – Hydrocarbon, high-level contents</a:t>
            </a:r>
            <a:endParaRPr lang="en-GB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38" y="1684149"/>
            <a:ext cx="9395884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3458" y="3812275"/>
            <a:ext cx="2638567" cy="159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73458" y="3964675"/>
            <a:ext cx="2638567" cy="1592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73458" y="4117075"/>
            <a:ext cx="2638567" cy="2911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73457" y="4610675"/>
            <a:ext cx="3148083" cy="1250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73458" y="4421875"/>
            <a:ext cx="2638567" cy="1592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153623" y="3098037"/>
            <a:ext cx="2631682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Reference to the fluid sample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3623" y="3585721"/>
            <a:ext cx="3105209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Reference to an external report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3623" y="4073405"/>
            <a:ext cx="2792303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Details of sample contaminants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3623" y="4902289"/>
            <a:ext cx="2234714" cy="33855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F</a:t>
            </a:r>
            <a:r>
              <a:rPr lang="en-GB" sz="1600" dirty="0" smtClean="0">
                <a:solidFill>
                  <a:srgbClr val="000000"/>
                </a:solidFill>
              </a:rPr>
              <a:t>luid component </a:t>
            </a:r>
            <a:r>
              <a:rPr lang="en-GB" sz="1600" dirty="0" err="1" smtClean="0">
                <a:solidFill>
                  <a:srgbClr val="000000"/>
                </a:solidFill>
              </a:rPr>
              <a:t>catalog</a:t>
            </a:r>
            <a:endParaRPr lang="en-GB" sz="1600" dirty="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3623" y="5877655"/>
            <a:ext cx="3046155" cy="33855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Details of analysis tests performed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53624" y="5389973"/>
            <a:ext cx="3742819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Details of sample integrity and preparation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73458" y="4763069"/>
            <a:ext cx="4549253" cy="13647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Elbow Connector 16"/>
          <p:cNvCxnSpPr>
            <a:stCxn id="4" idx="1"/>
            <a:endCxn id="3" idx="3"/>
          </p:cNvCxnSpPr>
          <p:nvPr/>
        </p:nvCxnSpPr>
        <p:spPr>
          <a:xfrm rot="10800000" flipV="1">
            <a:off x="3512025" y="3267313"/>
            <a:ext cx="2641598" cy="6245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1"/>
            <a:endCxn id="5" idx="3"/>
          </p:cNvCxnSpPr>
          <p:nvPr/>
        </p:nvCxnSpPr>
        <p:spPr>
          <a:xfrm rot="10800000" flipV="1">
            <a:off x="3512025" y="3754997"/>
            <a:ext cx="2641598" cy="28928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1"/>
            <a:endCxn id="6" idx="3"/>
          </p:cNvCxnSpPr>
          <p:nvPr/>
        </p:nvCxnSpPr>
        <p:spPr>
          <a:xfrm rot="10800000" flipV="1">
            <a:off x="3512025" y="4242681"/>
            <a:ext cx="2641598" cy="19969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1"/>
            <a:endCxn id="8" idx="3"/>
          </p:cNvCxnSpPr>
          <p:nvPr/>
        </p:nvCxnSpPr>
        <p:spPr>
          <a:xfrm rot="10800000">
            <a:off x="3512025" y="4501488"/>
            <a:ext cx="2641598" cy="57007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5" idx="1"/>
            <a:endCxn id="7" idx="3"/>
          </p:cNvCxnSpPr>
          <p:nvPr/>
        </p:nvCxnSpPr>
        <p:spPr>
          <a:xfrm rot="10800000">
            <a:off x="4021540" y="4673224"/>
            <a:ext cx="2132084" cy="886026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Elbow Connector 7170"/>
          <p:cNvCxnSpPr>
            <a:stCxn id="13" idx="1"/>
            <a:endCxn id="9" idx="3"/>
          </p:cNvCxnSpPr>
          <p:nvPr/>
        </p:nvCxnSpPr>
        <p:spPr>
          <a:xfrm rot="10800000">
            <a:off x="5422711" y="5445458"/>
            <a:ext cx="730912" cy="60147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1625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Fluid analysis – fluid component </a:t>
            </a:r>
            <a:r>
              <a:rPr lang="en-GB" sz="3600" dirty="0" err="1" smtClean="0"/>
              <a:t>catalog</a:t>
            </a:r>
            <a:r>
              <a:rPr lang="en-GB" sz="3600" dirty="0" smtClean="0"/>
              <a:t> showing various kinds</a:t>
            </a:r>
            <a:endParaRPr lang="en-GB" sz="3600" dirty="0"/>
          </a:p>
        </p:txBody>
      </p:sp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5" y="1281007"/>
            <a:ext cx="6216112" cy="288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Laurence\AppData\Local\Temp\SNAGHTMLb97f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5" y="4107154"/>
            <a:ext cx="6642708" cy="14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Laurence\AppData\Local\Temp\SNAGHTMLd371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5" y="5523364"/>
            <a:ext cx="7300884" cy="13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4210" y="1583140"/>
            <a:ext cx="1953933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Black oil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4209" y="2626056"/>
            <a:ext cx="2037096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Inorganic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4210" y="3668972"/>
            <a:ext cx="2759089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Pure hydrocarbon components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4209" y="4711888"/>
            <a:ext cx="2982996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Pseudo hydrocarbon components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4209" y="5754805"/>
            <a:ext cx="2713692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Plus hydrocarbon components</a:t>
            </a:r>
          </a:p>
        </p:txBody>
      </p:sp>
      <p:cxnSp>
        <p:nvCxnSpPr>
          <p:cNvPr id="5" name="Elbow Connector 4"/>
          <p:cNvCxnSpPr>
            <a:stCxn id="3" idx="1"/>
          </p:cNvCxnSpPr>
          <p:nvPr/>
        </p:nvCxnSpPr>
        <p:spPr>
          <a:xfrm rot="10800000">
            <a:off x="4876804" y="1542197"/>
            <a:ext cx="1977407" cy="21022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1"/>
          </p:cNvCxnSpPr>
          <p:nvPr/>
        </p:nvCxnSpPr>
        <p:spPr>
          <a:xfrm rot="10800000">
            <a:off x="4440075" y="2224585"/>
            <a:ext cx="2414134" cy="570748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1"/>
          </p:cNvCxnSpPr>
          <p:nvPr/>
        </p:nvCxnSpPr>
        <p:spPr>
          <a:xfrm rot="10800000">
            <a:off x="4694832" y="3275463"/>
            <a:ext cx="2159379" cy="56278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1"/>
          </p:cNvCxnSpPr>
          <p:nvPr/>
        </p:nvCxnSpPr>
        <p:spPr>
          <a:xfrm rot="10800000">
            <a:off x="4804013" y="4353639"/>
            <a:ext cx="2050196" cy="5275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925328" y="5686568"/>
            <a:ext cx="1898552" cy="236560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6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0803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Fluid analysis – sample integrity and preparation</a:t>
            </a:r>
            <a:endParaRPr lang="en-GB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1" y="1781175"/>
            <a:ext cx="8913284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0803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Fluid </a:t>
            </a:r>
            <a:r>
              <a:rPr lang="en-GB" sz="3600" dirty="0"/>
              <a:t>analysis – </a:t>
            </a:r>
            <a:r>
              <a:rPr lang="en-GB" sz="3600" dirty="0" smtClean="0"/>
              <a:t> sample contaminant, showing reference to a sample of contaminant</a:t>
            </a:r>
            <a:endParaRPr lang="en-GB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4" y="1810674"/>
            <a:ext cx="8938684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52094" y="1883391"/>
            <a:ext cx="3603009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Multiple sample contaminants can be included, showing % contamination</a:t>
            </a:r>
          </a:p>
        </p:txBody>
      </p:sp>
      <p:cxnSp>
        <p:nvCxnSpPr>
          <p:cNvPr id="5" name="Elbow Connector 4"/>
          <p:cNvCxnSpPr>
            <a:stCxn id="3" idx="1"/>
          </p:cNvCxnSpPr>
          <p:nvPr/>
        </p:nvCxnSpPr>
        <p:spPr>
          <a:xfrm rot="10800000">
            <a:off x="3693996" y="1883391"/>
            <a:ext cx="4258098" cy="2923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1"/>
          </p:cNvCxnSpPr>
          <p:nvPr/>
        </p:nvCxnSpPr>
        <p:spPr>
          <a:xfrm rot="10800000" flipV="1">
            <a:off x="3693996" y="2175778"/>
            <a:ext cx="4258098" cy="92226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33564" y="4421876"/>
            <a:ext cx="394875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For this contaminant, a sample is available and is referenced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10186" y="4285398"/>
            <a:ext cx="3293660" cy="1501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Elbow Connector 12"/>
          <p:cNvCxnSpPr>
            <a:stCxn id="10" idx="1"/>
          </p:cNvCxnSpPr>
          <p:nvPr/>
        </p:nvCxnSpPr>
        <p:spPr>
          <a:xfrm rot="10800000">
            <a:off x="4512860" y="4326342"/>
            <a:ext cx="3020704" cy="387923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2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9" y="1821216"/>
            <a:ext cx="9662583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0255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Fluid analysis – use of fluid components previously defined in fluid component </a:t>
            </a:r>
            <a:r>
              <a:rPr lang="en-GB" sz="3600" dirty="0" err="1" smtClean="0"/>
              <a:t>catalog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16351" y="1771627"/>
            <a:ext cx="4167117" cy="584775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Test </a:t>
            </a:r>
            <a:r>
              <a:rPr lang="en-GB" sz="1600" dirty="0" err="1" smtClean="0">
                <a:solidFill>
                  <a:srgbClr val="000000"/>
                </a:solidFill>
              </a:rPr>
              <a:t>uid</a:t>
            </a:r>
            <a:r>
              <a:rPr lang="en-GB" sz="1600" dirty="0" smtClean="0">
                <a:solidFill>
                  <a:srgbClr val="000000"/>
                </a:solidFill>
              </a:rPr>
              <a:t> can be used to reference this test from elsewhere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68" y="1815152"/>
            <a:ext cx="6448629" cy="211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Elbow Connector 5"/>
          <p:cNvCxnSpPr>
            <a:stCxn id="3" idx="1"/>
            <a:endCxn id="4" idx="3"/>
          </p:cNvCxnSpPr>
          <p:nvPr/>
        </p:nvCxnSpPr>
        <p:spPr>
          <a:xfrm rot="10800000">
            <a:off x="7249298" y="1920830"/>
            <a:ext cx="267053" cy="143184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6687" y="2511187"/>
            <a:ext cx="1535998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Test overall data</a:t>
            </a:r>
          </a:p>
        </p:txBody>
      </p:sp>
      <p:cxnSp>
        <p:nvCxnSpPr>
          <p:cNvPr id="10" name="Elbow Connector 9"/>
          <p:cNvCxnSpPr>
            <a:stCxn id="7" idx="1"/>
          </p:cNvCxnSpPr>
          <p:nvPr/>
        </p:nvCxnSpPr>
        <p:spPr>
          <a:xfrm rot="10800000">
            <a:off x="6951261" y="2483896"/>
            <a:ext cx="1055426" cy="196568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21919" y="3346099"/>
            <a:ext cx="4872880" cy="830997"/>
          </a:xfrm>
          <a:prstGeom prst="rect">
            <a:avLst/>
          </a:prstGeom>
          <a:solidFill>
            <a:schemeClr val="tx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Compositions use the </a:t>
            </a:r>
            <a:r>
              <a:rPr lang="en-GB" sz="1600" dirty="0" err="1" smtClean="0">
                <a:solidFill>
                  <a:srgbClr val="000000"/>
                </a:solidFill>
              </a:rPr>
              <a:t>uid</a:t>
            </a:r>
            <a:r>
              <a:rPr lang="en-GB" sz="1600" dirty="0" smtClean="0">
                <a:solidFill>
                  <a:srgbClr val="000000"/>
                </a:solidFill>
              </a:rPr>
              <a:t> of the fluid components in the </a:t>
            </a:r>
            <a:r>
              <a:rPr lang="en-GB" sz="1600" dirty="0" err="1" smtClean="0">
                <a:solidFill>
                  <a:srgbClr val="000000"/>
                </a:solidFill>
              </a:rPr>
              <a:t>catalog</a:t>
            </a:r>
            <a:r>
              <a:rPr lang="en-GB" sz="1600" dirty="0" smtClean="0">
                <a:solidFill>
                  <a:srgbClr val="000000"/>
                </a:solidFill>
              </a:rPr>
              <a:t> to reference them, adding the fractions for this instance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58745" y="4536071"/>
            <a:ext cx="2606960" cy="1347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Elbow Connector 13"/>
          <p:cNvCxnSpPr>
            <a:stCxn id="11" idx="1"/>
            <a:endCxn id="12" idx="3"/>
          </p:cNvCxnSpPr>
          <p:nvPr/>
        </p:nvCxnSpPr>
        <p:spPr>
          <a:xfrm rot="10800000" flipV="1">
            <a:off x="6165705" y="3761597"/>
            <a:ext cx="956214" cy="841865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91408" y="4678460"/>
            <a:ext cx="5637976" cy="3136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Elbow Connector 16"/>
          <p:cNvCxnSpPr>
            <a:stCxn id="11" idx="1"/>
            <a:endCxn id="15" idx="3"/>
          </p:cNvCxnSpPr>
          <p:nvPr/>
        </p:nvCxnSpPr>
        <p:spPr>
          <a:xfrm rot="10800000" flipH="1" flipV="1">
            <a:off x="7121918" y="3761598"/>
            <a:ext cx="407465" cy="1073698"/>
          </a:xfrm>
          <a:prstGeom prst="bentConnector5">
            <a:avLst>
              <a:gd name="adj1" fmla="val -56103"/>
              <a:gd name="adj2" fmla="val 62045"/>
              <a:gd name="adj3" fmla="val 15610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981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Fluid analysis – many tests have a pattern of common data followed by recurring test steps</a:t>
            </a:r>
            <a:endParaRPr lang="en-GB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428750"/>
            <a:ext cx="9446684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49" y="79430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Fluid analysis – water analysis test</a:t>
            </a:r>
            <a:endParaRPr lang="en-GB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2" y="1360227"/>
            <a:ext cx="951018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92658" y="1351129"/>
            <a:ext cx="2602172" cy="17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076939" y="2006221"/>
            <a:ext cx="366574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Fluid analysis object type is water analysis</a:t>
            </a:r>
          </a:p>
        </p:txBody>
      </p:sp>
      <p:cxnSp>
        <p:nvCxnSpPr>
          <p:cNvPr id="6" name="Elbow Connector 5"/>
          <p:cNvCxnSpPr>
            <a:stCxn id="4" idx="1"/>
            <a:endCxn id="3" idx="3"/>
          </p:cNvCxnSpPr>
          <p:nvPr/>
        </p:nvCxnSpPr>
        <p:spPr>
          <a:xfrm rot="10800000">
            <a:off x="4694831" y="1439840"/>
            <a:ext cx="382109" cy="73565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2" y="3821373"/>
            <a:ext cx="2329217" cy="1501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022377" y="3643953"/>
            <a:ext cx="3776803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There is just one type of water analysis test</a:t>
            </a:r>
          </a:p>
        </p:txBody>
      </p:sp>
      <p:cxnSp>
        <p:nvCxnSpPr>
          <p:cNvPr id="10" name="Elbow Connector 9"/>
          <p:cNvCxnSpPr>
            <a:stCxn id="8" idx="1"/>
            <a:endCxn id="7" idx="3"/>
          </p:cNvCxnSpPr>
          <p:nvPr/>
        </p:nvCxnSpPr>
        <p:spPr>
          <a:xfrm rot="10800000" flipV="1">
            <a:off x="2875129" y="3813230"/>
            <a:ext cx="2147248" cy="83206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18867" y="5622878"/>
            <a:ext cx="2602173" cy="764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858601" y="5841242"/>
            <a:ext cx="4203513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Multiple test steps can be reported</a:t>
            </a:r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>
            <a:off x="3421040" y="6005015"/>
            <a:ext cx="1437560" cy="5504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6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4" y="1899884"/>
            <a:ext cx="9192684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Fluid </a:t>
            </a:r>
            <a:r>
              <a:rPr lang="en-GB" sz="3600" dirty="0" smtClean="0"/>
              <a:t>Characterization – model, high-level </a:t>
            </a:r>
            <a:r>
              <a:rPr lang="en-GB" sz="3600" dirty="0"/>
              <a:t>contents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3624" y="2674962"/>
            <a:ext cx="2256429" cy="31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30557" y="2620370"/>
            <a:ext cx="476117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Software used to generate  and target for consumption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3625" y="3261816"/>
            <a:ext cx="5659271" cy="140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442580" y="3589361"/>
            <a:ext cx="2482603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References to other objects</a:t>
            </a:r>
          </a:p>
        </p:txBody>
      </p:sp>
      <p:cxnSp>
        <p:nvCxnSpPr>
          <p:cNvPr id="10" name="Elbow Connector 9"/>
          <p:cNvCxnSpPr>
            <a:stCxn id="8" idx="1"/>
            <a:endCxn id="7" idx="3"/>
          </p:cNvCxnSpPr>
          <p:nvPr/>
        </p:nvCxnSpPr>
        <p:spPr>
          <a:xfrm rot="10800000" flipV="1">
            <a:off x="6732896" y="3758638"/>
            <a:ext cx="709684" cy="206038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73624" y="4694831"/>
            <a:ext cx="2693157" cy="1364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442579" y="4339988"/>
            <a:ext cx="2234714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Fluid component </a:t>
            </a:r>
            <a:r>
              <a:rPr lang="en-GB" sz="1600" dirty="0" err="1" smtClean="0">
                <a:solidFill>
                  <a:srgbClr val="000000"/>
                </a:solidFill>
              </a:rPr>
              <a:t>catalog</a:t>
            </a:r>
            <a:endParaRPr lang="en-GB" sz="1600" dirty="0" smtClean="0">
              <a:solidFill>
                <a:srgbClr val="000000"/>
              </a:solidFill>
            </a:endParaRPr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 flipV="1">
            <a:off x="3766781" y="4509264"/>
            <a:ext cx="3675798" cy="25380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73624" y="4844955"/>
            <a:ext cx="6259773" cy="1501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442579" y="4817659"/>
            <a:ext cx="2546979" cy="33855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Fluid characterization model</a:t>
            </a:r>
          </a:p>
        </p:txBody>
      </p:sp>
      <p:cxnSp>
        <p:nvCxnSpPr>
          <p:cNvPr id="19" name="Elbow Connector 18"/>
          <p:cNvCxnSpPr>
            <a:stCxn id="16" idx="2"/>
            <a:endCxn id="15" idx="2"/>
          </p:cNvCxnSpPr>
          <p:nvPr/>
        </p:nvCxnSpPr>
        <p:spPr>
          <a:xfrm rot="5400000" flipH="1">
            <a:off x="6379224" y="2819368"/>
            <a:ext cx="161132" cy="4512558"/>
          </a:xfrm>
          <a:prstGeom prst="bentConnector3">
            <a:avLst>
              <a:gd name="adj1" fmla="val -141871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1"/>
            <a:endCxn id="3" idx="3"/>
          </p:cNvCxnSpPr>
          <p:nvPr/>
        </p:nvCxnSpPr>
        <p:spPr>
          <a:xfrm rot="10800000" flipV="1">
            <a:off x="3330053" y="2789646"/>
            <a:ext cx="600504" cy="42265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16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1077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Fluid </a:t>
            </a:r>
            <a:r>
              <a:rPr lang="en-GB" sz="3600" dirty="0" err="1" smtClean="0"/>
              <a:t>charaterization</a:t>
            </a:r>
            <a:r>
              <a:rPr lang="en-GB" sz="3600" dirty="0" smtClean="0"/>
              <a:t> – software applications and fluid analysis data sources</a:t>
            </a:r>
            <a:endParaRPr lang="en-GB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5" y="1679385"/>
            <a:ext cx="79248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74" y="3224284"/>
            <a:ext cx="930698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4442" y="3370998"/>
            <a:ext cx="6805684" cy="464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06686" y="3316407"/>
            <a:ext cx="329366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Fluid analysis tests used in this characterization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64442" y="3862316"/>
            <a:ext cx="2893325" cy="1091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497171" y="4462819"/>
            <a:ext cx="3730388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Reference to the fluid analysis object containing these tests</a:t>
            </a:r>
          </a:p>
        </p:txBody>
      </p:sp>
      <p:cxnSp>
        <p:nvCxnSpPr>
          <p:cNvPr id="10" name="Elbow Connector 9"/>
          <p:cNvCxnSpPr>
            <a:stCxn id="4" idx="1"/>
            <a:endCxn id="3" idx="3"/>
          </p:cNvCxnSpPr>
          <p:nvPr/>
        </p:nvCxnSpPr>
        <p:spPr>
          <a:xfrm rot="10800000">
            <a:off x="7770125" y="3603011"/>
            <a:ext cx="236560" cy="5785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  <a:endCxn id="5" idx="3"/>
          </p:cNvCxnSpPr>
          <p:nvPr/>
        </p:nvCxnSpPr>
        <p:spPr>
          <a:xfrm rot="10800000">
            <a:off x="3857769" y="3916909"/>
            <a:ext cx="3639404" cy="838299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6617" y="1487606"/>
            <a:ext cx="476117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Software used to generate  and target for consumption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1205" y="2825086"/>
            <a:ext cx="2572820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Fluid characterization source</a:t>
            </a:r>
          </a:p>
        </p:txBody>
      </p:sp>
    </p:spTree>
    <p:extLst>
      <p:ext uri="{BB962C8B-B14F-4D97-AF65-F5344CB8AC3E}">
        <p14:creationId xmlns:p14="http://schemas.microsoft.com/office/powerpoint/2010/main" val="315748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9875" y="79430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presentation deck includes slides for the PVT worked example. For more information, see the </a:t>
            </a:r>
            <a:r>
              <a:rPr lang="en-US" i="1" smtClean="0"/>
              <a:t>PRODML Technical Usage </a:t>
            </a:r>
            <a:r>
              <a:rPr lang="en-US" i="1" dirty="0" smtClean="0"/>
              <a:t>Guide</a:t>
            </a:r>
            <a:r>
              <a:rPr lang="en-US" dirty="0" smtClean="0"/>
              <a:t>, which is included in the zip file when you download PRODML from the Energistics website.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23" y="120528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Fluid characterization – model specification</a:t>
            </a:r>
            <a:endParaRPr lang="en-GB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81" y="1977149"/>
            <a:ext cx="9395884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6413" y="3234519"/>
            <a:ext cx="6023212" cy="10508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148577" y="3425215"/>
            <a:ext cx="2492991" cy="5847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Properties which apply to each fluid component</a:t>
            </a:r>
          </a:p>
        </p:txBody>
      </p:sp>
      <p:cxnSp>
        <p:nvCxnSpPr>
          <p:cNvPr id="6" name="Elbow Connector 5"/>
          <p:cNvCxnSpPr>
            <a:stCxn id="4" idx="1"/>
            <a:endCxn id="3" idx="3"/>
          </p:cNvCxnSpPr>
          <p:nvPr/>
        </p:nvCxnSpPr>
        <p:spPr>
          <a:xfrm rot="10800000" flipV="1">
            <a:off x="7169625" y="3717602"/>
            <a:ext cx="978952" cy="42355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9851" y="2306473"/>
            <a:ext cx="2638567" cy="1774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893818" y="2401258"/>
            <a:ext cx="2747749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Properties which apply to the whole model</a:t>
            </a:r>
          </a:p>
        </p:txBody>
      </p:sp>
      <p:cxnSp>
        <p:nvCxnSpPr>
          <p:cNvPr id="11" name="Elbow Connector 10"/>
          <p:cNvCxnSpPr>
            <a:stCxn id="9" idx="1"/>
            <a:endCxn id="8" idx="3"/>
          </p:cNvCxnSpPr>
          <p:nvPr/>
        </p:nvCxnSpPr>
        <p:spPr>
          <a:xfrm rot="10800000">
            <a:off x="3548418" y="2395184"/>
            <a:ext cx="4345400" cy="298462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3123" y="1951630"/>
            <a:ext cx="8334232" cy="327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117218" y="1869743"/>
            <a:ext cx="1143262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Model type</a:t>
            </a:r>
          </a:p>
        </p:txBody>
      </p:sp>
      <p:cxnSp>
        <p:nvCxnSpPr>
          <p:cNvPr id="15" name="Elbow Connector 14"/>
          <p:cNvCxnSpPr>
            <a:stCxn id="13" idx="1"/>
            <a:endCxn id="12" idx="3"/>
          </p:cNvCxnSpPr>
          <p:nvPr/>
        </p:nvCxnSpPr>
        <p:spPr>
          <a:xfrm rot="10800000" flipV="1">
            <a:off x="8807356" y="2039019"/>
            <a:ext cx="309863" cy="76383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64276" y="4899546"/>
            <a:ext cx="8916537" cy="3411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078626" y="4449172"/>
            <a:ext cx="2672206" cy="33855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Binary Interaction coefficients</a:t>
            </a:r>
          </a:p>
        </p:txBody>
      </p:sp>
      <p:cxnSp>
        <p:nvCxnSpPr>
          <p:cNvPr id="19" name="Elbow Connector 18"/>
          <p:cNvCxnSpPr>
            <a:stCxn id="17" idx="1"/>
            <a:endCxn id="16" idx="0"/>
          </p:cNvCxnSpPr>
          <p:nvPr/>
        </p:nvCxnSpPr>
        <p:spPr>
          <a:xfrm rot="10800000" flipV="1">
            <a:off x="5222546" y="4618448"/>
            <a:ext cx="1856081" cy="281097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1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74" y="42008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Fluid characterization – </a:t>
            </a:r>
            <a:r>
              <a:rPr lang="en-GB" sz="3600" dirty="0" smtClean="0"/>
              <a:t>tabular specification</a:t>
            </a:r>
            <a:endParaRPr lang="en-GB" sz="3600" dirty="0"/>
          </a:p>
        </p:txBody>
      </p:sp>
      <p:pic>
        <p:nvPicPr>
          <p:cNvPr id="10242" name="Picture 2" descr="C:\Users\Laurence\AppData\Local\Temp\SNAGHTML8467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51" y="1704833"/>
            <a:ext cx="7886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58819" y="2179654"/>
            <a:ext cx="4539175" cy="584775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Format for a table is contained in one element and referenced from the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83680" y="1871003"/>
            <a:ext cx="1800664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350500" y="2349306"/>
            <a:ext cx="4332849" cy="196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44" name="Picture 4" descr="C:\Users\Laurence\AppData\Local\Temp\SNAGHTML4eab9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07" y="2771386"/>
            <a:ext cx="90297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2763" y="2841674"/>
            <a:ext cx="1236429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Table </a:t>
            </a:r>
            <a:r>
              <a:rPr lang="en-GB" sz="1600" dirty="0" smtClean="0">
                <a:solidFill>
                  <a:srgbClr val="000000"/>
                </a:solidFill>
              </a:rPr>
              <a:t>format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308296"/>
            <a:ext cx="2113143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Table and Table Format</a:t>
            </a:r>
          </a:p>
        </p:txBody>
      </p:sp>
      <p:pic>
        <p:nvPicPr>
          <p:cNvPr id="10246" name="Picture 6" descr="C:\Users\Laurence\AppData\Local\Temp\SNAGHTML4f6de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4" y="4508378"/>
            <a:ext cx="94361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335064" y="4965895"/>
            <a:ext cx="622286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1608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598865" y="292513"/>
            <a:ext cx="10972800" cy="1143000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PVT Capability Scope</a:t>
            </a:r>
            <a:endParaRPr lang="en-US" sz="3600" dirty="0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10" y="1397285"/>
            <a:ext cx="7561466" cy="50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3047"/>
            <a:ext cx="12192000" cy="303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70066" y="2758455"/>
            <a:ext cx="2197033" cy="146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182158" y="3411860"/>
            <a:ext cx="2272241" cy="150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Elbow Connector 14"/>
          <p:cNvCxnSpPr>
            <a:endCxn id="10" idx="0"/>
          </p:cNvCxnSpPr>
          <p:nvPr/>
        </p:nvCxnSpPr>
        <p:spPr>
          <a:xfrm rot="16200000" flipH="1">
            <a:off x="1975341" y="2365214"/>
            <a:ext cx="360040" cy="426443"/>
          </a:xfrm>
          <a:prstGeom prst="bentConnector3">
            <a:avLst>
              <a:gd name="adj1" fmla="val 261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4" idx="0"/>
          </p:cNvCxnSpPr>
          <p:nvPr/>
        </p:nvCxnSpPr>
        <p:spPr>
          <a:xfrm rot="5400000">
            <a:off x="2429773" y="2298332"/>
            <a:ext cx="1002035" cy="1225021"/>
          </a:xfrm>
          <a:prstGeom prst="bentConnector3">
            <a:avLst>
              <a:gd name="adj1" fmla="val 823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0" idx="2"/>
          </p:cNvCxnSpPr>
          <p:nvPr/>
        </p:nvCxnSpPr>
        <p:spPr>
          <a:xfrm rot="5400000" flipH="1" flipV="1">
            <a:off x="763604" y="3081324"/>
            <a:ext cx="1781177" cy="1428783"/>
          </a:xfrm>
          <a:prstGeom prst="bentConnector3">
            <a:avLst>
              <a:gd name="adj1" fmla="val 9171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4" idx="2"/>
          </p:cNvCxnSpPr>
          <p:nvPr/>
        </p:nvCxnSpPr>
        <p:spPr>
          <a:xfrm rot="5400000" flipH="1" flipV="1">
            <a:off x="1506801" y="3846249"/>
            <a:ext cx="1095376" cy="5275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</p:cNvCxnSpPr>
          <p:nvPr/>
        </p:nvCxnSpPr>
        <p:spPr>
          <a:xfrm>
            <a:off x="3467099" y="2831790"/>
            <a:ext cx="105410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</p:cNvCxnSpPr>
          <p:nvPr/>
        </p:nvCxnSpPr>
        <p:spPr>
          <a:xfrm>
            <a:off x="3454400" y="3487105"/>
            <a:ext cx="109220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84089" y="3574926"/>
            <a:ext cx="1248139" cy="35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Elbow Connector 27"/>
          <p:cNvCxnSpPr>
            <a:endCxn id="30" idx="0"/>
          </p:cNvCxnSpPr>
          <p:nvPr/>
        </p:nvCxnSpPr>
        <p:spPr>
          <a:xfrm rot="5400000">
            <a:off x="6144192" y="2683319"/>
            <a:ext cx="1155576" cy="627641"/>
          </a:xfrm>
          <a:prstGeom prst="bentConnector3">
            <a:avLst>
              <a:gd name="adj1" fmla="val 780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/>
          <p:cNvCxnSpPr>
            <a:stCxn id="30" idx="2"/>
          </p:cNvCxnSpPr>
          <p:nvPr/>
        </p:nvCxnSpPr>
        <p:spPr>
          <a:xfrm>
            <a:off x="6408159" y="3926582"/>
            <a:ext cx="5341" cy="5882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/>
          <p:nvPr/>
        </p:nvCxnSpPr>
        <p:spPr>
          <a:xfrm>
            <a:off x="7073900" y="3486150"/>
            <a:ext cx="406400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048500" y="4610100"/>
            <a:ext cx="406400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/>
          <p:cNvCxnSpPr/>
          <p:nvPr/>
        </p:nvCxnSpPr>
        <p:spPr>
          <a:xfrm>
            <a:off x="9982200" y="3676650"/>
            <a:ext cx="406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Elbow Connector 1071"/>
          <p:cNvCxnSpPr>
            <a:stCxn id="1082" idx="3"/>
            <a:endCxn id="1078" idx="1"/>
          </p:cNvCxnSpPr>
          <p:nvPr/>
        </p:nvCxnSpPr>
        <p:spPr>
          <a:xfrm>
            <a:off x="9956800" y="3757613"/>
            <a:ext cx="406400" cy="3857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Rectangle 1077"/>
          <p:cNvSpPr/>
          <p:nvPr/>
        </p:nvSpPr>
        <p:spPr>
          <a:xfrm>
            <a:off x="10363200" y="4048125"/>
            <a:ext cx="18288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2" name="Rectangle 1081"/>
          <p:cNvSpPr/>
          <p:nvPr/>
        </p:nvSpPr>
        <p:spPr>
          <a:xfrm>
            <a:off x="8674101" y="3619501"/>
            <a:ext cx="1282700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4" name="Title 1083"/>
          <p:cNvSpPr>
            <a:spLocks noGrp="1"/>
          </p:cNvSpPr>
          <p:nvPr>
            <p:ph type="title"/>
          </p:nvPr>
        </p:nvSpPr>
        <p:spPr>
          <a:xfrm>
            <a:off x="609600" y="79430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PVT Worked Example workflow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595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1625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Fluid System describes the reservoir and fluid contained in it – high-level outline</a:t>
            </a:r>
            <a:endParaRPr lang="en-GB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" r="2922"/>
          <a:stretch/>
        </p:blipFill>
        <p:spPr bwMode="auto">
          <a:xfrm>
            <a:off x="127379" y="1460879"/>
            <a:ext cx="955343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5743" y="1555846"/>
            <a:ext cx="3275463" cy="245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34902" y="1760562"/>
            <a:ext cx="2893325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</a:rPr>
              <a:t>Uuid</a:t>
            </a:r>
            <a:r>
              <a:rPr lang="en-GB" sz="1600" dirty="0" smtClean="0">
                <a:solidFill>
                  <a:srgbClr val="000000"/>
                </a:solidFill>
              </a:rPr>
              <a:t> is used by other objects to reference this one</a:t>
            </a:r>
          </a:p>
        </p:txBody>
      </p:sp>
      <p:cxnSp>
        <p:nvCxnSpPr>
          <p:cNvPr id="6" name="Elbow Connector 5"/>
          <p:cNvCxnSpPr>
            <a:stCxn id="4" idx="1"/>
            <a:endCxn id="3" idx="3"/>
          </p:cNvCxnSpPr>
          <p:nvPr/>
        </p:nvCxnSpPr>
        <p:spPr>
          <a:xfrm rot="10800000">
            <a:off x="3621206" y="1678676"/>
            <a:ext cx="5513696" cy="374274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7714" y="4529798"/>
            <a:ext cx="5440908" cy="7378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315201" y="4333269"/>
            <a:ext cx="4624916" cy="8309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The rock fluid unit feature is a way to sub-divide the fluid system into, e.g. layers. It is also a reference to a RESQML object of the same name</a:t>
            </a:r>
          </a:p>
        </p:txBody>
      </p:sp>
      <p:cxnSp>
        <p:nvCxnSpPr>
          <p:cNvPr id="10" name="Elbow Connector 9"/>
          <p:cNvCxnSpPr>
            <a:stCxn id="8" idx="1"/>
          </p:cNvCxnSpPr>
          <p:nvPr/>
        </p:nvCxnSpPr>
        <p:spPr>
          <a:xfrm rot="10800000" flipV="1">
            <a:off x="6002217" y="4748768"/>
            <a:ext cx="1312985" cy="76450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3955" y="4079632"/>
            <a:ext cx="5420751" cy="4220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127631" y="3460654"/>
            <a:ext cx="4051496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Basic characterization of fluid system and of fluid properties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3955" y="5275386"/>
            <a:ext cx="5251935" cy="12238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246056" y="5416063"/>
            <a:ext cx="1444283" cy="19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Elbow Connector 15"/>
          <p:cNvCxnSpPr>
            <a:stCxn id="12" idx="1"/>
            <a:endCxn id="11" idx="3"/>
          </p:cNvCxnSpPr>
          <p:nvPr/>
        </p:nvCxnSpPr>
        <p:spPr>
          <a:xfrm rot="10800000" flipV="1">
            <a:off x="5964706" y="3753041"/>
            <a:ext cx="1162925" cy="537606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1"/>
            <a:endCxn id="14" idx="3"/>
          </p:cNvCxnSpPr>
          <p:nvPr/>
        </p:nvCxnSpPr>
        <p:spPr>
          <a:xfrm rot="10800000" flipV="1">
            <a:off x="5795890" y="3753041"/>
            <a:ext cx="1331741" cy="2134289"/>
          </a:xfrm>
          <a:prstGeom prst="bentConnector3">
            <a:avLst>
              <a:gd name="adj1" fmla="val 34507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0803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Fluid </a:t>
            </a:r>
            <a:r>
              <a:rPr lang="en-GB" sz="3600" dirty="0"/>
              <a:t>Sample Acquisition </a:t>
            </a:r>
            <a:r>
              <a:rPr lang="en-GB" sz="3600" dirty="0" smtClean="0"/>
              <a:t>Job describes the operation of sample acquisition</a:t>
            </a:r>
            <a:endParaRPr lang="en-GB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"/>
          <a:stretch/>
        </p:blipFill>
        <p:spPr bwMode="auto">
          <a:xfrm>
            <a:off x="653862" y="1910687"/>
            <a:ext cx="9535583" cy="273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6245" y="3220871"/>
            <a:ext cx="8661779" cy="47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05007" y="2756848"/>
            <a:ext cx="394210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Multiple sample acquisitions within the “job”</a:t>
            </a:r>
          </a:p>
        </p:txBody>
      </p:sp>
      <p:cxnSp>
        <p:nvCxnSpPr>
          <p:cNvPr id="6" name="Elbow Connector 5"/>
          <p:cNvCxnSpPr>
            <a:stCxn id="4" idx="1"/>
            <a:endCxn id="3" idx="0"/>
          </p:cNvCxnSpPr>
          <p:nvPr/>
        </p:nvCxnSpPr>
        <p:spPr>
          <a:xfrm rot="10800000" flipV="1">
            <a:off x="5277135" y="2926125"/>
            <a:ext cx="727872" cy="29474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00836" y="3725839"/>
            <a:ext cx="5167952" cy="7369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678305" y="3930555"/>
            <a:ext cx="2286523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Reference to fluid system</a:t>
            </a:r>
          </a:p>
        </p:txBody>
      </p:sp>
      <p:cxnSp>
        <p:nvCxnSpPr>
          <p:cNvPr id="10" name="Elbow Connector 9"/>
          <p:cNvCxnSpPr>
            <a:stCxn id="8" idx="1"/>
            <a:endCxn id="7" idx="3"/>
          </p:cNvCxnSpPr>
          <p:nvPr/>
        </p:nvCxnSpPr>
        <p:spPr>
          <a:xfrm rot="10800000">
            <a:off x="6168789" y="4094330"/>
            <a:ext cx="509517" cy="5503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0255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Fluid Sample Acquisition has the details of the operation to acquire each individual sample</a:t>
            </a:r>
            <a:endParaRPr lang="en-GB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05" y="1876851"/>
            <a:ext cx="8684684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17" y="1858971"/>
            <a:ext cx="8746867" cy="137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8865" y="2015256"/>
            <a:ext cx="5204347" cy="1209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569123" y="2417133"/>
            <a:ext cx="280234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Operational data – more details are  available in schem</a:t>
            </a:r>
            <a:r>
              <a:rPr lang="en-GB" sz="1600" dirty="0">
                <a:solidFill>
                  <a:srgbClr val="000000"/>
                </a:solidFill>
              </a:rPr>
              <a:t>a</a:t>
            </a:r>
            <a:endParaRPr lang="en-GB" sz="1600" dirty="0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8865" y="3275463"/>
            <a:ext cx="5204347" cy="7779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569123" y="3379916"/>
            <a:ext cx="280234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Reference to the fluid sample container used</a:t>
            </a:r>
          </a:p>
        </p:txBody>
      </p:sp>
      <p:cxnSp>
        <p:nvCxnSpPr>
          <p:cNvPr id="14" name="Elbow Connector 13"/>
          <p:cNvCxnSpPr>
            <a:stCxn id="10" idx="1"/>
            <a:endCxn id="9" idx="3"/>
          </p:cNvCxnSpPr>
          <p:nvPr/>
        </p:nvCxnSpPr>
        <p:spPr>
          <a:xfrm rot="10800000">
            <a:off x="6023214" y="3664424"/>
            <a:ext cx="545911" cy="788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18865" y="4189863"/>
            <a:ext cx="5204347" cy="7915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569123" y="4298863"/>
            <a:ext cx="2802340" cy="5847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Reference to the fluid sample </a:t>
            </a:r>
            <a:r>
              <a:rPr lang="en-GB" sz="1600" dirty="0" smtClean="0">
                <a:solidFill>
                  <a:srgbClr val="000000"/>
                </a:solidFill>
              </a:rPr>
              <a:t>acquired</a:t>
            </a:r>
          </a:p>
        </p:txBody>
      </p:sp>
      <p:cxnSp>
        <p:nvCxnSpPr>
          <p:cNvPr id="17" name="Elbow Connector 16"/>
          <p:cNvCxnSpPr>
            <a:stCxn id="16" idx="1"/>
          </p:cNvCxnSpPr>
          <p:nvPr/>
        </p:nvCxnSpPr>
        <p:spPr>
          <a:xfrm rot="10800000" flipV="1">
            <a:off x="5995918" y="4591250"/>
            <a:ext cx="573205" cy="76108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8865" y="5268036"/>
            <a:ext cx="5204347" cy="7779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569123" y="5406607"/>
            <a:ext cx="2802340" cy="33855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Reference to the </a:t>
            </a:r>
            <a:r>
              <a:rPr lang="en-GB" sz="1600" dirty="0" smtClean="0">
                <a:solidFill>
                  <a:srgbClr val="000000"/>
                </a:solidFill>
              </a:rPr>
              <a:t>wellbore</a:t>
            </a:r>
          </a:p>
        </p:txBody>
      </p:sp>
      <p:cxnSp>
        <p:nvCxnSpPr>
          <p:cNvPr id="20" name="Elbow Connector 19"/>
          <p:cNvCxnSpPr>
            <a:stCxn id="19" idx="1"/>
            <a:endCxn id="18" idx="3"/>
          </p:cNvCxnSpPr>
          <p:nvPr/>
        </p:nvCxnSpPr>
        <p:spPr>
          <a:xfrm rot="10800000" flipV="1">
            <a:off x="6023213" y="5575884"/>
            <a:ext cx="545911" cy="81114"/>
          </a:xfrm>
          <a:prstGeom prst="bentConnector3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1"/>
            <a:endCxn id="3" idx="3"/>
          </p:cNvCxnSpPr>
          <p:nvPr/>
        </p:nvCxnSpPr>
        <p:spPr>
          <a:xfrm rot="10800000">
            <a:off x="6023213" y="2620185"/>
            <a:ext cx="545911" cy="89336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9707"/>
            <a:ext cx="10972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Fluid Sample Container example. It does not reference other objects; they reference it</a:t>
            </a:r>
            <a:endParaRPr lang="en-GB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1457325"/>
            <a:ext cx="9370484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0255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Fluid </a:t>
            </a:r>
            <a:r>
              <a:rPr lang="en-GB" sz="3600" dirty="0" smtClean="0"/>
              <a:t>Sample </a:t>
            </a:r>
            <a:r>
              <a:rPr lang="en-GB" sz="3600" dirty="0"/>
              <a:t>showing references to its </a:t>
            </a:r>
            <a:r>
              <a:rPr lang="en-GB" sz="3600" dirty="0" smtClean="0"/>
              <a:t>provenance</a:t>
            </a:r>
            <a:endParaRPr lang="en-GB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91" y="1692537"/>
            <a:ext cx="9103783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87154" y="2524837"/>
            <a:ext cx="458564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Fluid system and rock fluid unit feature – where sample was taken from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0836" y="2906973"/>
            <a:ext cx="3330053" cy="150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03866" y="3523405"/>
            <a:ext cx="3330053" cy="150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Elbow Connector 6"/>
          <p:cNvCxnSpPr>
            <a:stCxn id="3" idx="1"/>
            <a:endCxn id="4" idx="3"/>
          </p:cNvCxnSpPr>
          <p:nvPr/>
        </p:nvCxnSpPr>
        <p:spPr>
          <a:xfrm rot="10800000" flipV="1">
            <a:off x="4330889" y="2817224"/>
            <a:ext cx="2056264" cy="1648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1"/>
            <a:endCxn id="6" idx="3"/>
          </p:cNvCxnSpPr>
          <p:nvPr/>
        </p:nvCxnSpPr>
        <p:spPr>
          <a:xfrm rot="10800000" flipV="1">
            <a:off x="4333919" y="2817224"/>
            <a:ext cx="2053235" cy="7812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44941" y="4574300"/>
            <a:ext cx="4585647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</a:rPr>
              <a:t>Fluid sample acquisition (operation), and the job within which this occurred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6895" y="3976061"/>
            <a:ext cx="3330053" cy="1501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Elbow Connector 14"/>
          <p:cNvCxnSpPr>
            <a:stCxn id="13" idx="1"/>
            <a:endCxn id="14" idx="3"/>
          </p:cNvCxnSpPr>
          <p:nvPr/>
        </p:nvCxnSpPr>
        <p:spPr>
          <a:xfrm rot="10800000">
            <a:off x="4336948" y="4051126"/>
            <a:ext cx="2307992" cy="815563"/>
          </a:xfrm>
          <a:prstGeom prst="bentConnector3">
            <a:avLst>
              <a:gd name="adj1" fmla="val 2398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09924" y="4292237"/>
            <a:ext cx="3939664" cy="1569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Elbow Connector 16"/>
          <p:cNvCxnSpPr>
            <a:stCxn id="13" idx="1"/>
            <a:endCxn id="16" idx="3"/>
          </p:cNvCxnSpPr>
          <p:nvPr/>
        </p:nvCxnSpPr>
        <p:spPr>
          <a:xfrm rot="10800000">
            <a:off x="4949588" y="4370703"/>
            <a:ext cx="1695352" cy="49598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Energistics 16-9">
  <a:themeElements>
    <a:clrScheme name="Custom 1">
      <a:dk1>
        <a:srgbClr val="FFFFFF"/>
      </a:dk1>
      <a:lt1>
        <a:srgbClr val="A2A2A2"/>
      </a:lt1>
      <a:dk2>
        <a:srgbClr val="691D03"/>
      </a:dk2>
      <a:lt2>
        <a:srgbClr val="FFFFFF"/>
      </a:lt2>
      <a:accent1>
        <a:srgbClr val="691D0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A9345657-D4CE-5F44-AD7F-413978C79777}" vid="{13E9B7E1-4CDC-A441-ACA0-07E82B64F2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 Energistics 16-9</Template>
  <TotalTime>22</TotalTime>
  <Words>583</Words>
  <Application>Microsoft Office PowerPoint</Application>
  <PresentationFormat>Custom</PresentationFormat>
  <Paragraphs>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2016 Energistics 16-9</vt:lpstr>
      <vt:lpstr>PRODML PVT</vt:lpstr>
      <vt:lpstr>Overview</vt:lpstr>
      <vt:lpstr>PowerPoint Presentation</vt:lpstr>
      <vt:lpstr>PVT Worked Example workflow</vt:lpstr>
      <vt:lpstr>Fluid System describes the reservoir and fluid contained in it – high-level outline</vt:lpstr>
      <vt:lpstr>Fluid Sample Acquisition Job describes the operation of sample acquisition</vt:lpstr>
      <vt:lpstr>Fluid Sample Acquisition has the details of the operation to acquire each individual sample</vt:lpstr>
      <vt:lpstr>Fluid Sample Container example. It does not reference other objects; they reference it</vt:lpstr>
      <vt:lpstr>Fluid Sample showing references to its provenance</vt:lpstr>
      <vt:lpstr>Fluid sample chain of custody event – showing a sub-sample of aqueous phase being taken</vt:lpstr>
      <vt:lpstr>Fluid Analysis – Hydrocarbon, high-level contents</vt:lpstr>
      <vt:lpstr>Fluid analysis – fluid component catalog showing various kinds</vt:lpstr>
      <vt:lpstr>Fluid analysis – sample integrity and preparation</vt:lpstr>
      <vt:lpstr>Fluid analysis –  sample contaminant, showing reference to a sample of contaminant</vt:lpstr>
      <vt:lpstr>Fluid analysis – use of fluid components previously defined in fluid component catalog</vt:lpstr>
      <vt:lpstr>Fluid analysis – many tests have a pattern of common data followed by recurring test steps</vt:lpstr>
      <vt:lpstr>Fluid analysis – water analysis test</vt:lpstr>
      <vt:lpstr>Fluid Characterization – model, high-level contents</vt:lpstr>
      <vt:lpstr>Fluid charaterization – software applications and fluid analysis data sources</vt:lpstr>
      <vt:lpstr>Fluid characterization – model specification</vt:lpstr>
      <vt:lpstr>Fluid characterization – tabular specification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PVT Worked Example</dc:title>
  <dc:creator>Donna Marcotte</dc:creator>
  <cp:lastModifiedBy>Donna Marcotte</cp:lastModifiedBy>
  <cp:revision>5</cp:revision>
  <dcterms:created xsi:type="dcterms:W3CDTF">2016-12-02T01:10:55Z</dcterms:created>
  <dcterms:modified xsi:type="dcterms:W3CDTF">2016-12-02T01:56:15Z</dcterms:modified>
</cp:coreProperties>
</file>