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92" r:id="rId3"/>
    <p:sldId id="259" r:id="rId4"/>
    <p:sldId id="260" r:id="rId5"/>
    <p:sldId id="261" r:id="rId6"/>
    <p:sldId id="262" r:id="rId7"/>
    <p:sldId id="29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>
        <p:scale>
          <a:sx n="66" d="100"/>
          <a:sy n="66" d="100"/>
        </p:scale>
        <p:origin x="-1086" y="-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87401"/>
            <a:ext cx="8534400" cy="2813052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35400"/>
            <a:ext cx="93472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29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69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4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87401"/>
            <a:ext cx="8534400" cy="2813052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35400"/>
            <a:ext cx="93472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0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87401"/>
            <a:ext cx="8534400" cy="2813052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35400"/>
            <a:ext cx="93472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6578600"/>
            <a:ext cx="6400800" cy="203200"/>
          </a:xfrm>
        </p:spPr>
        <p:txBody>
          <a:bodyPr wrap="non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 smtClean="0"/>
              <a:t>Click to add filename</a:t>
            </a:r>
          </a:p>
        </p:txBody>
      </p:sp>
    </p:spTree>
    <p:extLst>
      <p:ext uri="{BB962C8B-B14F-4D97-AF65-F5344CB8AC3E}">
        <p14:creationId xmlns:p14="http://schemas.microsoft.com/office/powerpoint/2010/main" val="224238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09600" y="1397000"/>
            <a:ext cx="109728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397000"/>
            <a:ext cx="10972800" cy="4572000"/>
          </a:xfrm>
        </p:spPr>
        <p:txBody>
          <a:bodyPr/>
          <a:lstStyle>
            <a:lvl1pPr marL="685783" indent="-685783">
              <a:buFont typeface="+mj-lt"/>
              <a:buAutoNum type="arabicPeriod"/>
              <a:defRPr/>
            </a:lvl1pPr>
            <a:lvl2pPr marL="1295368" indent="-685783">
              <a:buFont typeface="+mj-lt"/>
              <a:buAutoNum type="alphaUcPeriod"/>
              <a:defRPr/>
            </a:lvl2pPr>
            <a:lvl3pPr marL="1828754" indent="-609585">
              <a:buFont typeface="+mj-lt"/>
              <a:buAutoNum type="romanLcPeriod"/>
              <a:defRPr/>
            </a:lvl3pPr>
            <a:lvl4pPr marL="2438339" indent="-609585">
              <a:buFont typeface="+mj-lt"/>
              <a:buAutoNum type="alphaLcPeriod"/>
              <a:defRPr/>
            </a:lvl4pPr>
            <a:lvl5pPr marL="3047924" indent="-609585">
              <a:buFont typeface="+mj-lt"/>
              <a:buAutoNum type="arabicParenR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54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970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97000"/>
            <a:ext cx="538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4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7000"/>
            <a:ext cx="5386917" cy="63976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36762"/>
            <a:ext cx="5386917" cy="39322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397000"/>
            <a:ext cx="5389033" cy="63976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036762"/>
            <a:ext cx="5389033" cy="39322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5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rrow text +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397000"/>
            <a:ext cx="4572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080000" y="1397000"/>
            <a:ext cx="70104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79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-bullete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6528658"/>
            <a:ext cx="1360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© 2016 Energistics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16236" y="6530576"/>
            <a:ext cx="456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E3E52F-B912-4348-AFEA-4DA9D72D9846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397000"/>
            <a:ext cx="10972800" cy="4572000"/>
          </a:xfrm>
        </p:spPr>
        <p:txBody>
          <a:bodyPr/>
          <a:lstStyle>
            <a:lvl1pPr marL="0" indent="0">
              <a:buNone/>
              <a:defRPr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48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70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6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4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lnSpc>
          <a:spcPct val="8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860425" indent="-250825" algn="l" defTabSz="121917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435100" indent="-215900" algn="l" defTabSz="1219170" rtl="0" eaLnBrk="1" latinLnBrk="0" hangingPunct="1"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2063750" indent="-234950" algn="l" defTabSz="1219170" rtl="0" eaLnBrk="1" latinLnBrk="0" hangingPunct="1">
        <a:spcBef>
          <a:spcPts val="0"/>
        </a:spcBef>
        <a:spcAft>
          <a:spcPts val="600"/>
        </a:spcAft>
        <a:buFont typeface="Courier New" panose="02070309020205020404" pitchFamily="49" charset="0"/>
        <a:buChar char="o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638425" indent="-200025" algn="l" defTabSz="121917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1212059"/>
            <a:ext cx="8846051" cy="2813052"/>
          </a:xfrm>
        </p:spPr>
        <p:txBody>
          <a:bodyPr/>
          <a:lstStyle/>
          <a:p>
            <a:r>
              <a:rPr lang="en-GB" dirty="0" smtClean="0"/>
              <a:t>PRODML </a:t>
            </a:r>
            <a:br>
              <a:rPr lang="en-GB" dirty="0" smtClean="0"/>
            </a:br>
            <a:r>
              <a:rPr lang="en-GB" dirty="0" smtClean="0"/>
              <a:t>Production Reporting </a:t>
            </a:r>
            <a:br>
              <a:rPr lang="en-GB" dirty="0" smtClean="0"/>
            </a:br>
            <a:r>
              <a:rPr lang="en-GB" dirty="0" smtClean="0"/>
              <a:t>using Simple Product Volume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260059"/>
            <a:ext cx="9347200" cy="1752600"/>
          </a:xfrm>
        </p:spPr>
        <p:txBody>
          <a:bodyPr/>
          <a:lstStyle/>
          <a:p>
            <a:r>
              <a:rPr lang="en-GB" dirty="0" smtClean="0"/>
              <a:t>Worked Example Tutorial (v1)</a:t>
            </a:r>
          </a:p>
          <a:p>
            <a:r>
              <a:rPr lang="en-GB" dirty="0" smtClean="0"/>
              <a:t>PRODML Version 2.0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9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7" y="1163364"/>
            <a:ext cx="3760355" cy="56946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5546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Reporting Entities are the reporting “thing” referenced by other objects which transfer data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828854" y="2287722"/>
            <a:ext cx="7239857" cy="340606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 lIns="121917" tIns="60958" rIns="121917" bIns="60958">
            <a:spAutoFit/>
          </a:bodyPr>
          <a:lstStyle/>
          <a:p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GB" sz="13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ReportingEntity</a:t>
            </a:r>
            <a:r>
              <a:rPr lang="en-GB" sz="13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  </a:t>
            </a:r>
            <a:r>
              <a:rPr lang="en-GB" sz="13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uuid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00000000-0000-0000-0000-0000000000D1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GB" sz="13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GB" sz="13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http://www.energistics.org/energyml/data/prodMLv2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GB" sz="13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GB" sz="13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xmlns:xsi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http://www.w3.org/2001/XMLSchema-instance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GB" sz="13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GB" sz="13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xmlns:eml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http://www.energistics.org/energyml/data/commonv2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GB" sz="13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GB" sz="13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schemaVersion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2.0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</a:t>
            </a:r>
            <a:r>
              <a:rPr lang="en-GB" sz="13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lang="en-GB" sz="13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xsi:schemaLocation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http://www.energistics.org/energyml/data/prodMLv2 ../../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xsd_schemas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/obj_ReportingEntity.xsd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GB" sz="13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GB" sz="13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eml:Citation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GB" sz="13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GB" sz="13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eml:Title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Well 1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GB" sz="13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eml:Title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GB" sz="13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GB" sz="13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eml:Originator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Energistics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GB" sz="13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eml:Originator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GB" sz="13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GB" sz="13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eml:Creation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2014-08-01T00:00:00Z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GB" sz="13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eml:Creation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GB" sz="13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GB" sz="13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eml:Format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GB" sz="13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Energistics:XMLSPY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/.xml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GB" sz="13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eml:Format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GB" sz="13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	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GB" sz="13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eml:LastUpdate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2015-08-01T15:37:00Z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GB" sz="13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eml:LastUpdate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GB" sz="13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GB" sz="13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eml:Citation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GB" sz="13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GB" sz="13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Kind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well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GB" sz="1300" dirty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Kind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GB" sz="13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	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GB" sz="13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TargetFacility</a:t>
            </a:r>
            <a:r>
              <a:rPr lang="en-GB" sz="1300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GB" sz="1300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uuid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GB" sz="13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58724c24-8fa8-11e5-8994-feff819cdc01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"&gt;&lt;/</a:t>
            </a:r>
            <a:r>
              <a:rPr lang="en-GB" sz="13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TargetFacility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GB" sz="13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GB" sz="1300" dirty="0" err="1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ReportingEntity</a:t>
            </a:r>
            <a:r>
              <a:rPr lang="en-GB" sz="130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GB" sz="1300" dirty="0"/>
          </a:p>
        </p:txBody>
      </p:sp>
      <p:sp>
        <p:nvSpPr>
          <p:cNvPr id="46" name="Oval 45"/>
          <p:cNvSpPr/>
          <p:nvPr/>
        </p:nvSpPr>
        <p:spPr>
          <a:xfrm>
            <a:off x="5506949" y="4967111"/>
            <a:ext cx="1520575" cy="260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cxnSp>
        <p:nvCxnSpPr>
          <p:cNvPr id="8" name="Elbow Connector 7"/>
          <p:cNvCxnSpPr>
            <a:stCxn id="19" idx="4"/>
            <a:endCxn id="46" idx="2"/>
          </p:cNvCxnSpPr>
          <p:nvPr/>
        </p:nvCxnSpPr>
        <p:spPr>
          <a:xfrm rot="16200000" flipH="1">
            <a:off x="1758092" y="1348395"/>
            <a:ext cx="2869560" cy="4628152"/>
          </a:xfrm>
          <a:prstGeom prst="bent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54090" y="5637654"/>
            <a:ext cx="4742041" cy="110799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This </a:t>
            </a:r>
            <a:r>
              <a:rPr lang="en-GB" sz="2100" dirty="0" err="1">
                <a:solidFill>
                  <a:srgbClr val="000000"/>
                </a:solidFill>
              </a:rPr>
              <a:t>uuid</a:t>
            </a:r>
            <a:r>
              <a:rPr lang="en-GB" sz="2100" dirty="0">
                <a:solidFill>
                  <a:srgbClr val="000000"/>
                </a:solidFill>
              </a:rPr>
              <a:t> is used in volumes, </a:t>
            </a:r>
            <a:r>
              <a:rPr lang="en-GB" sz="2100" dirty="0" err="1">
                <a:solidFill>
                  <a:srgbClr val="000000"/>
                </a:solidFill>
              </a:rPr>
              <a:t>welltest</a:t>
            </a:r>
            <a:r>
              <a:rPr lang="en-GB" sz="2100" dirty="0">
                <a:solidFill>
                  <a:srgbClr val="000000"/>
                </a:solidFill>
              </a:rPr>
              <a:t>, etc. objects to identify the reporting entity concerned</a:t>
            </a:r>
          </a:p>
        </p:txBody>
      </p:sp>
      <p:cxnSp>
        <p:nvCxnSpPr>
          <p:cNvPr id="48" name="Elbow Connector 47"/>
          <p:cNvCxnSpPr>
            <a:stCxn id="12" idx="3"/>
            <a:endCxn id="56" idx="3"/>
          </p:cNvCxnSpPr>
          <p:nvPr/>
        </p:nvCxnSpPr>
        <p:spPr>
          <a:xfrm flipV="1">
            <a:off x="9796131" y="2446519"/>
            <a:ext cx="436931" cy="3745133"/>
          </a:xfrm>
          <a:prstGeom prst="bentConnector3">
            <a:avLst>
              <a:gd name="adj1" fmla="val 169759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246688" y="2350627"/>
            <a:ext cx="3986373" cy="1917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3" name="Elbow Connector 12"/>
          <p:cNvCxnSpPr>
            <a:endCxn id="14" idx="2"/>
          </p:cNvCxnSpPr>
          <p:nvPr/>
        </p:nvCxnSpPr>
        <p:spPr>
          <a:xfrm>
            <a:off x="2992581" y="2844824"/>
            <a:ext cx="3144515" cy="10263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137096" y="3720515"/>
            <a:ext cx="2452099" cy="301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18509" y="1967413"/>
            <a:ext cx="1520575" cy="260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460998" y="1967414"/>
            <a:ext cx="1520575" cy="260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412510" y="1533236"/>
            <a:ext cx="5551605" cy="4514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Reporting Entity is  a small “placeholder” object</a:t>
            </a:r>
          </a:p>
        </p:txBody>
      </p:sp>
    </p:spTree>
    <p:extLst>
      <p:ext uri="{BB962C8B-B14F-4D97-AF65-F5344CB8AC3E}">
        <p14:creationId xmlns:p14="http://schemas.microsoft.com/office/powerpoint/2010/main" val="31296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" r="8672" b="1793"/>
          <a:stretch/>
        </p:blipFill>
        <p:spPr bwMode="auto">
          <a:xfrm>
            <a:off x="6739846" y="1145711"/>
            <a:ext cx="5452153" cy="571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063"/>
            <a:ext cx="10972800" cy="1143000"/>
          </a:xfrm>
        </p:spPr>
        <p:txBody>
          <a:bodyPr>
            <a:noAutofit/>
          </a:bodyPr>
          <a:lstStyle/>
          <a:p>
            <a:r>
              <a:rPr lang="en-GB" sz="3700" dirty="0"/>
              <a:t>Optionally, Reporting Entities can reference a data object containing full physical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931523" y="6027506"/>
            <a:ext cx="5082284" cy="2191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7" name="Elbow Connector 6"/>
          <p:cNvCxnSpPr>
            <a:stCxn id="5" idx="3"/>
            <a:endCxn id="10" idx="1"/>
          </p:cNvCxnSpPr>
          <p:nvPr/>
        </p:nvCxnSpPr>
        <p:spPr>
          <a:xfrm flipV="1">
            <a:off x="6013807" y="2280864"/>
            <a:ext cx="753439" cy="385623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67245" y="2164424"/>
            <a:ext cx="4013771" cy="2328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46580" y="2589089"/>
            <a:ext cx="1410985" cy="356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6767244" y="1301395"/>
            <a:ext cx="739739" cy="28767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b="15599"/>
          <a:stretch/>
        </p:blipFill>
        <p:spPr bwMode="auto">
          <a:xfrm>
            <a:off x="164388" y="2163139"/>
            <a:ext cx="5481049" cy="469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6988" y="1232904"/>
            <a:ext cx="5575443" cy="70788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Reporting Entity </a:t>
            </a:r>
            <a:r>
              <a:rPr lang="en-GB" sz="1900" i="1" dirty="0">
                <a:solidFill>
                  <a:srgbClr val="000000"/>
                </a:solidFill>
              </a:rPr>
              <a:t>optionally</a:t>
            </a:r>
            <a:r>
              <a:rPr lang="en-GB" sz="1900" dirty="0">
                <a:solidFill>
                  <a:srgbClr val="000000"/>
                </a:solidFill>
              </a:rPr>
              <a:t> has a reference to the data object describing the underlying physical asset.</a:t>
            </a:r>
          </a:p>
        </p:txBody>
      </p:sp>
      <p:sp>
        <p:nvSpPr>
          <p:cNvPr id="16" name="Oval 15"/>
          <p:cNvSpPr/>
          <p:nvPr/>
        </p:nvSpPr>
        <p:spPr>
          <a:xfrm>
            <a:off x="901843" y="5148495"/>
            <a:ext cx="739739" cy="28767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cxnSp>
        <p:nvCxnSpPr>
          <p:cNvPr id="9" name="Elbow Connector 8"/>
          <p:cNvCxnSpPr>
            <a:stCxn id="16" idx="6"/>
            <a:endCxn id="15" idx="2"/>
          </p:cNvCxnSpPr>
          <p:nvPr/>
        </p:nvCxnSpPr>
        <p:spPr>
          <a:xfrm flipV="1">
            <a:off x="1641582" y="1445234"/>
            <a:ext cx="5125663" cy="3847100"/>
          </a:xfrm>
          <a:prstGeom prst="bentConnector3">
            <a:avLst>
              <a:gd name="adj1" fmla="val 8634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11057" y="5520647"/>
            <a:ext cx="1258551" cy="4514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UUID Ref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78122" y="6351800"/>
            <a:ext cx="3461647" cy="369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GB" dirty="0"/>
              <a:t>Folders:  Wells &amp; </a:t>
            </a:r>
            <a:r>
              <a:rPr lang="en-GB" dirty="0" err="1"/>
              <a:t>wellboreCompletions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737529" y="3490936"/>
            <a:ext cx="2331092" cy="707882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Example using WITSML </a:t>
            </a:r>
            <a:r>
              <a:rPr lang="en-GB" sz="1900" dirty="0" err="1">
                <a:solidFill>
                  <a:srgbClr val="000000"/>
                </a:solidFill>
              </a:rPr>
              <a:t>obj_well</a:t>
            </a:r>
            <a:r>
              <a:rPr lang="en-GB" sz="19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247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9159"/>
            <a:ext cx="510283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Reporting Entity Kinds</a:t>
            </a:r>
            <a:endParaRPr lang="en-GB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sz="quarter" idx="13"/>
          </p:nvPr>
        </p:nvSpPr>
        <p:spPr>
          <a:xfrm>
            <a:off x="280833" y="1314808"/>
            <a:ext cx="5239820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</a:rPr>
              <a:t>Reporting Entities may be:</a:t>
            </a:r>
          </a:p>
          <a:p>
            <a:pPr lvl="1"/>
            <a:r>
              <a:rPr lang="en-GB" sz="2700" dirty="0">
                <a:solidFill>
                  <a:srgbClr val="000000"/>
                </a:solidFill>
              </a:rPr>
              <a:t>Physical </a:t>
            </a:r>
            <a:r>
              <a:rPr lang="en-GB" sz="2700" dirty="0">
                <a:solidFill>
                  <a:srgbClr val="00B050"/>
                </a:solidFill>
              </a:rPr>
              <a:t>Asset</a:t>
            </a:r>
            <a:r>
              <a:rPr lang="en-GB" sz="2700" dirty="0">
                <a:solidFill>
                  <a:srgbClr val="000000"/>
                </a:solidFill>
              </a:rPr>
              <a:t>, e.g. well</a:t>
            </a:r>
          </a:p>
          <a:p>
            <a:pPr lvl="1"/>
            <a:r>
              <a:rPr lang="en-GB" sz="2700" dirty="0">
                <a:solidFill>
                  <a:srgbClr val="0070C0"/>
                </a:solidFill>
              </a:rPr>
              <a:t>Geographical</a:t>
            </a:r>
            <a:r>
              <a:rPr lang="en-GB" sz="2700" dirty="0">
                <a:solidFill>
                  <a:srgbClr val="000000"/>
                </a:solidFill>
              </a:rPr>
              <a:t>, e.g. State</a:t>
            </a:r>
          </a:p>
          <a:p>
            <a:pPr lvl="1"/>
            <a:r>
              <a:rPr lang="en-GB" sz="2700" dirty="0">
                <a:solidFill>
                  <a:srgbClr val="C00000"/>
                </a:solidFill>
              </a:rPr>
              <a:t>Organizational</a:t>
            </a:r>
            <a:r>
              <a:rPr lang="en-GB" sz="2700" dirty="0">
                <a:solidFill>
                  <a:srgbClr val="000000"/>
                </a:solidFill>
              </a:rPr>
              <a:t>, e.g. Company</a:t>
            </a:r>
          </a:p>
          <a:p>
            <a:pPr lvl="1"/>
            <a:r>
              <a:rPr lang="en-GB" sz="2700" i="1" dirty="0">
                <a:solidFill>
                  <a:srgbClr val="000000"/>
                </a:solidFill>
              </a:rPr>
              <a:t>This is not enforced in schema</a:t>
            </a:r>
            <a:endParaRPr lang="en-GB" sz="3200" dirty="0">
              <a:solidFill>
                <a:srgbClr val="000000"/>
              </a:solidFill>
            </a:endParaRPr>
          </a:p>
          <a:p>
            <a:r>
              <a:rPr lang="en-GB" sz="3200" dirty="0">
                <a:solidFill>
                  <a:srgbClr val="000000"/>
                </a:solidFill>
              </a:rPr>
              <a:t>Table also shows other Energistics types which can be referenced for physical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240" y="2"/>
            <a:ext cx="6561761" cy="687331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cxnSp>
        <p:nvCxnSpPr>
          <p:cNvPr id="8" name="Elbow Connector 7"/>
          <p:cNvCxnSpPr/>
          <p:nvPr/>
        </p:nvCxnSpPr>
        <p:spPr>
          <a:xfrm flipV="1">
            <a:off x="4849403" y="4068567"/>
            <a:ext cx="5411056" cy="232880"/>
          </a:xfrm>
          <a:prstGeom prst="bentConnector3">
            <a:avLst>
              <a:gd name="adj1" fmla="val 12278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12" idx="2"/>
          </p:cNvCxnSpPr>
          <p:nvPr/>
        </p:nvCxnSpPr>
        <p:spPr>
          <a:xfrm flipV="1">
            <a:off x="4753511" y="5068584"/>
            <a:ext cx="6609708" cy="1397285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44027" y="4808306"/>
            <a:ext cx="1438383" cy="260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3" y="1619370"/>
            <a:ext cx="7810500" cy="35687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49" y="273973"/>
            <a:ext cx="10972800" cy="493161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Hierarchies can be defined for Reporting Entities: </a:t>
            </a:r>
            <a:br>
              <a:rPr lang="en-GB" sz="3200" dirty="0"/>
            </a:br>
            <a:r>
              <a:rPr lang="en-GB" sz="3200" dirty="0"/>
              <a:t>as many as required for different purposes – no limit on kind or 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295" y="1232900"/>
            <a:ext cx="4577408" cy="4514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Worked Example Reporting Hierarchies</a:t>
            </a:r>
          </a:p>
        </p:txBody>
      </p:sp>
      <p:sp>
        <p:nvSpPr>
          <p:cNvPr id="2066" name="TextBox 2065"/>
          <p:cNvSpPr txBox="1"/>
          <p:nvPr/>
        </p:nvSpPr>
        <p:spPr>
          <a:xfrm>
            <a:off x="8438486" y="6324403"/>
            <a:ext cx="723910" cy="5386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700" dirty="0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2067" name="TextBox 2066"/>
          <p:cNvSpPr txBox="1"/>
          <p:nvPr/>
        </p:nvSpPr>
        <p:spPr>
          <a:xfrm>
            <a:off x="95894" y="5465849"/>
            <a:ext cx="4178157" cy="110799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70C0"/>
                </a:solidFill>
              </a:rPr>
              <a:t>Normal order for volume reporting:</a:t>
            </a:r>
          </a:p>
          <a:p>
            <a:r>
              <a:rPr lang="en-GB" sz="2100" i="1" dirty="0">
                <a:solidFill>
                  <a:srgbClr val="000000"/>
                </a:solidFill>
              </a:rPr>
              <a:t>Lease (field)-Well-Contact Interval (layer)</a:t>
            </a:r>
          </a:p>
        </p:txBody>
      </p:sp>
      <p:sp>
        <p:nvSpPr>
          <p:cNvPr id="2068" name="Up Arrow 2067"/>
          <p:cNvSpPr/>
          <p:nvPr/>
        </p:nvSpPr>
        <p:spPr>
          <a:xfrm>
            <a:off x="287677" y="4712414"/>
            <a:ext cx="260279" cy="630148"/>
          </a:xfrm>
          <a:prstGeom prst="up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4532046" y="5504662"/>
            <a:ext cx="4454417" cy="110799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FF0000"/>
                </a:solidFill>
              </a:rPr>
              <a:t>Order for reservoir offtake reporting:</a:t>
            </a:r>
          </a:p>
          <a:p>
            <a:r>
              <a:rPr lang="en-GB" sz="2100" i="1" dirty="0">
                <a:solidFill>
                  <a:srgbClr val="000000"/>
                </a:solidFill>
              </a:rPr>
              <a:t>Lease (field)-Reservoir-Contact Interval (layer)</a:t>
            </a:r>
          </a:p>
        </p:txBody>
      </p:sp>
      <p:sp>
        <p:nvSpPr>
          <p:cNvPr id="56" name="Up Arrow 55"/>
          <p:cNvSpPr/>
          <p:nvPr/>
        </p:nvSpPr>
        <p:spPr>
          <a:xfrm>
            <a:off x="4616522" y="4808306"/>
            <a:ext cx="260279" cy="630148"/>
          </a:xfrm>
          <a:prstGeom prst="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7899636" y="3776350"/>
            <a:ext cx="4292365" cy="110799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7030A0"/>
                </a:solidFill>
              </a:rPr>
              <a:t>Order for commercial relationships, e.g. for defining access to data:</a:t>
            </a:r>
          </a:p>
          <a:p>
            <a:r>
              <a:rPr lang="en-GB" sz="2100" i="1" dirty="0">
                <a:solidFill>
                  <a:srgbClr val="000000"/>
                </a:solidFill>
              </a:rPr>
              <a:t>Company (commercial entity)-Well</a:t>
            </a:r>
          </a:p>
        </p:txBody>
      </p:sp>
      <p:sp>
        <p:nvSpPr>
          <p:cNvPr id="58" name="Up Arrow 57"/>
          <p:cNvSpPr/>
          <p:nvPr/>
        </p:nvSpPr>
        <p:spPr>
          <a:xfrm rot="16200000">
            <a:off x="7778626" y="3244381"/>
            <a:ext cx="260279" cy="630148"/>
          </a:xfrm>
          <a:prstGeom prst="up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1" y="1316877"/>
            <a:ext cx="41783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507005" y="2529814"/>
            <a:ext cx="2677137" cy="369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GB" dirty="0"/>
              <a:t>Folder:  </a:t>
            </a:r>
            <a:r>
              <a:rPr lang="en-GB" dirty="0" err="1"/>
              <a:t>ReportingHierarchies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5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4" y="1619370"/>
            <a:ext cx="7810500" cy="35687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 r="8325"/>
          <a:stretch/>
        </p:blipFill>
        <p:spPr bwMode="auto">
          <a:xfrm>
            <a:off x="6096000" y="780979"/>
            <a:ext cx="60960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49" y="273973"/>
            <a:ext cx="10972800" cy="493161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Hierarchies reference the Reporting Entities: </a:t>
            </a:r>
            <a:br>
              <a:rPr lang="en-GB" sz="3200" dirty="0"/>
            </a:br>
            <a:r>
              <a:rPr lang="en-GB" sz="3200" dirty="0"/>
              <a:t>each starts with own root node</a:t>
            </a:r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2424702" y="1041116"/>
            <a:ext cx="3931577" cy="821931"/>
          </a:xfrm>
          <a:prstGeom prst="bentConnector3">
            <a:avLst>
              <a:gd name="adj1" fmla="val 87631"/>
            </a:avLst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6989" y="2137026"/>
            <a:ext cx="1068512" cy="273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0" name="Elbow Connector 9"/>
          <p:cNvCxnSpPr>
            <a:stCxn id="8" idx="6"/>
            <a:endCxn id="12" idx="2"/>
          </p:cNvCxnSpPr>
          <p:nvPr/>
        </p:nvCxnSpPr>
        <p:spPr>
          <a:xfrm>
            <a:off x="1205501" y="2274016"/>
            <a:ext cx="5109683" cy="684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315184" y="2137026"/>
            <a:ext cx="4835704" cy="287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02751" y="2411003"/>
            <a:ext cx="671245" cy="24658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6657653" y="2411003"/>
            <a:ext cx="3082249" cy="19178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671353" y="4041168"/>
            <a:ext cx="5274068" cy="10137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013736" y="5750005"/>
            <a:ext cx="3356225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B050"/>
                </a:solidFill>
              </a:rPr>
              <a:t>This is the reference  to the Reporting Entity (well 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295" y="1232900"/>
            <a:ext cx="4577408" cy="4514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Worked Example Reporting Hierarchies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23289" y="1780855"/>
            <a:ext cx="2260315" cy="38356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cxnSp>
        <p:nvCxnSpPr>
          <p:cNvPr id="20" name="Elbow Connector 19"/>
          <p:cNvCxnSpPr>
            <a:stCxn id="13" idx="4"/>
            <a:endCxn id="15" idx="2"/>
          </p:cNvCxnSpPr>
          <p:nvPr/>
        </p:nvCxnSpPr>
        <p:spPr>
          <a:xfrm rot="5400000" flipH="1" flipV="1">
            <a:off x="3722668" y="-277401"/>
            <a:ext cx="150688" cy="5719279"/>
          </a:xfrm>
          <a:prstGeom prst="bentConnector4">
            <a:avLst>
              <a:gd name="adj1" fmla="val -165909"/>
              <a:gd name="adj2" fmla="val 83593"/>
            </a:avLst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08288" y="4958994"/>
            <a:ext cx="1403291" cy="4514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FF0000"/>
                </a:solidFill>
              </a:rPr>
              <a:t>Root node</a:t>
            </a:r>
          </a:p>
        </p:txBody>
      </p:sp>
      <p:cxnSp>
        <p:nvCxnSpPr>
          <p:cNvPr id="14" name="Straight Arrow Connector 13"/>
          <p:cNvCxnSpPr>
            <a:stCxn id="4" idx="3"/>
            <a:endCxn id="12" idx="2"/>
          </p:cNvCxnSpPr>
          <p:nvPr/>
        </p:nvCxnSpPr>
        <p:spPr>
          <a:xfrm flipV="1">
            <a:off x="5211579" y="2280864"/>
            <a:ext cx="1103605" cy="2903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9644" y="5356263"/>
            <a:ext cx="2202141" cy="4514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70C0"/>
                </a:solidFill>
              </a:rPr>
              <a:t>Node with parent</a:t>
            </a:r>
          </a:p>
        </p:txBody>
      </p:sp>
      <p:cxnSp>
        <p:nvCxnSpPr>
          <p:cNvPr id="28" name="Straight Arrow Connector 27"/>
          <p:cNvCxnSpPr>
            <a:stCxn id="17" idx="3"/>
            <a:endCxn id="16" idx="1"/>
          </p:cNvCxnSpPr>
          <p:nvPr/>
        </p:nvCxnSpPr>
        <p:spPr>
          <a:xfrm flipV="1">
            <a:off x="5369960" y="4548027"/>
            <a:ext cx="1301392" cy="15918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3"/>
            <a:endCxn id="15" idx="3"/>
          </p:cNvCxnSpPr>
          <p:nvPr/>
        </p:nvCxnSpPr>
        <p:spPr>
          <a:xfrm flipV="1">
            <a:off x="5311786" y="2574701"/>
            <a:ext cx="1797252" cy="300726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TextBox 2065"/>
          <p:cNvSpPr txBox="1"/>
          <p:nvPr/>
        </p:nvSpPr>
        <p:spPr>
          <a:xfrm>
            <a:off x="8438486" y="6324403"/>
            <a:ext cx="723910" cy="5386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700" dirty="0">
                <a:solidFill>
                  <a:srgbClr val="000000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976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Section 2 – Reporting the Quantities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97000"/>
            <a:ext cx="11239928" cy="505517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GB" b="1" dirty="0"/>
              <a:t>Asset Production Volumes</a:t>
            </a:r>
            <a:r>
              <a:rPr lang="en-GB" dirty="0"/>
              <a:t> transfers </a:t>
            </a:r>
            <a:r>
              <a:rPr lang="en-GB" b="1" dirty="0"/>
              <a:t>all</a:t>
            </a:r>
            <a:r>
              <a:rPr lang="en-GB" dirty="0"/>
              <a:t> </a:t>
            </a:r>
            <a:r>
              <a:rPr lang="en-GB" dirty="0" smtClean="0"/>
              <a:t>quantity data kinds </a:t>
            </a:r>
            <a:r>
              <a:rPr lang="en-GB" dirty="0"/>
              <a:t>for </a:t>
            </a:r>
            <a:r>
              <a:rPr lang="en-GB" b="1" dirty="0"/>
              <a:t>all</a:t>
            </a:r>
            <a:r>
              <a:rPr lang="en-GB" dirty="0"/>
              <a:t> Reporting Entities </a:t>
            </a:r>
            <a:r>
              <a:rPr lang="en-GB" dirty="0" smtClean="0"/>
              <a:t>in one period</a:t>
            </a:r>
          </a:p>
          <a:p>
            <a:r>
              <a:rPr lang="en-GB" dirty="0" smtClean="0"/>
              <a:t>The data for each Reporting Entity </a:t>
            </a:r>
            <a:r>
              <a:rPr lang="en-GB" dirty="0"/>
              <a:t>is in a </a:t>
            </a:r>
            <a:r>
              <a:rPr lang="en-GB" b="1" dirty="0" smtClean="0"/>
              <a:t>Reporting Entity Volumes</a:t>
            </a:r>
            <a:r>
              <a:rPr lang="en-GB" dirty="0" smtClean="0"/>
              <a:t> element, which refers to the Reporting Entity described previously</a:t>
            </a:r>
          </a:p>
          <a:p>
            <a:r>
              <a:rPr lang="en-GB" dirty="0" smtClean="0"/>
              <a:t>All kinds of quantities may be transferred (production, inventory, sales, etc.)</a:t>
            </a:r>
          </a:p>
          <a:p>
            <a:r>
              <a:rPr lang="en-GB" dirty="0" smtClean="0"/>
              <a:t>The fluid components, (oil, gas, C1, C2 etc.) are transferred </a:t>
            </a:r>
            <a:r>
              <a:rPr lang="en-GB" b="1" i="1" dirty="0" smtClean="0"/>
              <a:t>once</a:t>
            </a:r>
            <a:r>
              <a:rPr lang="en-GB" dirty="0" smtClean="0"/>
              <a:t> per </a:t>
            </a:r>
            <a:r>
              <a:rPr lang="en-GB" dirty="0"/>
              <a:t>Asset Production Volumes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182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221" y="1496460"/>
            <a:ext cx="44958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Periodic Transfer Data Objects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068603" y="1479479"/>
            <a:ext cx="4649016" cy="3209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9497" y="1626343"/>
            <a:ext cx="5257024" cy="14362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ALL the Volumes  for all the Reporting Entities  are transferred together per period in one object. This is a one month example for the asset in the worked example</a:t>
            </a:r>
          </a:p>
        </p:txBody>
      </p:sp>
      <p:cxnSp>
        <p:nvCxnSpPr>
          <p:cNvPr id="6" name="Elbow Connector 5"/>
          <p:cNvCxnSpPr>
            <a:stCxn id="4" idx="3"/>
            <a:endCxn id="3" idx="1"/>
          </p:cNvCxnSpPr>
          <p:nvPr/>
        </p:nvCxnSpPr>
        <p:spPr>
          <a:xfrm flipV="1">
            <a:off x="5656522" y="1639963"/>
            <a:ext cx="412081" cy="704525"/>
          </a:xfrm>
          <a:prstGeom prst="bent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67647" y="1842977"/>
            <a:ext cx="4649972" cy="20556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26829" y="3501656"/>
            <a:ext cx="5642344" cy="30777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The remaining data objects are intended to be transferred in event-driven manner:</a:t>
            </a:r>
          </a:p>
          <a:p>
            <a:pPr marL="457189" indent="-457189">
              <a:buFont typeface="+mj-lt"/>
              <a:buAutoNum type="arabicPeriod"/>
            </a:pPr>
            <a:r>
              <a:rPr lang="en-GB" sz="2100" dirty="0" err="1">
                <a:solidFill>
                  <a:srgbClr val="000000"/>
                </a:solidFill>
              </a:rPr>
              <a:t>Welltest</a:t>
            </a:r>
            <a:endParaRPr lang="en-GB" sz="2100" dirty="0">
              <a:solidFill>
                <a:srgbClr val="000000"/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GB" sz="2100" dirty="0">
                <a:solidFill>
                  <a:srgbClr val="000000"/>
                </a:solidFill>
              </a:rPr>
              <a:t>Requirement to transfer well production parameters</a:t>
            </a:r>
          </a:p>
          <a:p>
            <a:pPr marL="457189" indent="-457189">
              <a:buFont typeface="+mj-lt"/>
              <a:buAutoNum type="arabicPeriod"/>
            </a:pPr>
            <a:r>
              <a:rPr lang="en-GB" sz="2100" dirty="0">
                <a:solidFill>
                  <a:srgbClr val="000000"/>
                </a:solidFill>
              </a:rPr>
              <a:t>Transfer of production fluid between assets</a:t>
            </a:r>
          </a:p>
          <a:p>
            <a:pPr marL="457189" indent="-457189">
              <a:buFont typeface="+mj-lt"/>
              <a:buAutoNum type="arabicPeriod"/>
            </a:pPr>
            <a:r>
              <a:rPr lang="en-GB" sz="2100" dirty="0">
                <a:solidFill>
                  <a:srgbClr val="000000"/>
                </a:solidFill>
              </a:rPr>
              <a:t>Terminal lifting of production fluid by tanker</a:t>
            </a:r>
          </a:p>
          <a:p>
            <a:r>
              <a:rPr lang="en-GB" sz="2100" i="1" dirty="0">
                <a:solidFill>
                  <a:srgbClr val="000000"/>
                </a:solidFill>
              </a:rPr>
              <a:t>They could however all be transferred at period end together with the period volume data.</a:t>
            </a:r>
          </a:p>
        </p:txBody>
      </p:sp>
      <p:cxnSp>
        <p:nvCxnSpPr>
          <p:cNvPr id="11" name="Elbow Connector 10"/>
          <p:cNvCxnSpPr>
            <a:stCxn id="9" idx="3"/>
            <a:endCxn id="8" idx="2"/>
          </p:cNvCxnSpPr>
          <p:nvPr/>
        </p:nvCxnSpPr>
        <p:spPr>
          <a:xfrm flipV="1">
            <a:off x="5869174" y="3898605"/>
            <a:ext cx="2523460" cy="1141935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07" y="753980"/>
            <a:ext cx="10363200" cy="6121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761"/>
            <a:ext cx="10972800" cy="1143000"/>
          </a:xfrm>
        </p:spPr>
        <p:txBody>
          <a:bodyPr anchor="t">
            <a:normAutofit/>
          </a:bodyPr>
          <a:lstStyle/>
          <a:p>
            <a:r>
              <a:rPr lang="en-GB" sz="3700" dirty="0"/>
              <a:t>Content of Asset Production Volumes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592" y="4822010"/>
            <a:ext cx="2246616" cy="1107996"/>
          </a:xfrm>
          <a:prstGeom prst="rect">
            <a:avLst/>
          </a:prstGeom>
          <a:solidFill>
            <a:srgbClr val="99CCFF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Reporting Entities Quantities included</a:t>
            </a:r>
          </a:p>
        </p:txBody>
      </p:sp>
      <p:cxnSp>
        <p:nvCxnSpPr>
          <p:cNvPr id="6" name="Elbow Connector 5"/>
          <p:cNvCxnSpPr>
            <a:endCxn id="7" idx="1"/>
          </p:cNvCxnSpPr>
          <p:nvPr/>
        </p:nvCxnSpPr>
        <p:spPr>
          <a:xfrm rot="16200000" flipV="1">
            <a:off x="1" y="3575410"/>
            <a:ext cx="2095931" cy="342476"/>
          </a:xfrm>
          <a:prstGeom prst="bentConnector4">
            <a:avLst>
              <a:gd name="adj1" fmla="val 23203"/>
              <a:gd name="adj2" fmla="val 188999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76729" y="1575375"/>
            <a:ext cx="1506876" cy="22466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9386702" y="4512592"/>
            <a:ext cx="2767511" cy="451405"/>
          </a:xfrm>
          <a:prstGeom prst="rect">
            <a:avLst/>
          </a:prstGeom>
          <a:solidFill>
            <a:srgbClr val="FFC000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Volume Kinds included</a:t>
            </a:r>
          </a:p>
        </p:txBody>
      </p:sp>
      <p:cxnSp>
        <p:nvCxnSpPr>
          <p:cNvPr id="13" name="Elbow Connector 12"/>
          <p:cNvCxnSpPr>
            <a:stCxn id="12" idx="0"/>
            <a:endCxn id="14" idx="3"/>
          </p:cNvCxnSpPr>
          <p:nvPr/>
        </p:nvCxnSpPr>
        <p:spPr>
          <a:xfrm rot="5400000" flipH="1" flipV="1">
            <a:off x="9363754" y="2670667"/>
            <a:ext cx="3248631" cy="435223"/>
          </a:xfrm>
          <a:prstGeom prst="bentConnector4">
            <a:avLst>
              <a:gd name="adj1" fmla="val 45727"/>
              <a:gd name="adj2" fmla="val 170033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52098" y="986325"/>
            <a:ext cx="8753583" cy="5552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6825436" y="5651456"/>
            <a:ext cx="4337085" cy="4514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Worked Example Quantities included</a:t>
            </a:r>
          </a:p>
        </p:txBody>
      </p:sp>
      <p:cxnSp>
        <p:nvCxnSpPr>
          <p:cNvPr id="22" name="Elbow Connector 21"/>
          <p:cNvCxnSpPr>
            <a:stCxn id="21" idx="0"/>
            <a:endCxn id="23" idx="2"/>
          </p:cNvCxnSpPr>
          <p:nvPr/>
        </p:nvCxnSpPr>
        <p:spPr>
          <a:xfrm rot="16200000" flipV="1">
            <a:off x="7000455" y="3657931"/>
            <a:ext cx="1824525" cy="216252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57228" y="1575928"/>
            <a:ext cx="8748453" cy="225100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0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2" grpId="0" animBg="1"/>
      <p:bldP spid="14" grpId="0" animBg="1"/>
      <p:bldP spid="21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00" dirty="0"/>
              <a:t>Volumes Reported in Worked Example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68424"/>
            <a:ext cx="12192001" cy="312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4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00" dirty="0" smtClean="0"/>
              <a:t>Reconciliation </a:t>
            </a:r>
            <a:r>
              <a:rPr lang="en-GB" sz="4300" dirty="0"/>
              <a:t>of Quantities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2" y="1805708"/>
            <a:ext cx="1634836" cy="9698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dirty="0" smtClean="0"/>
              <a:t>Production</a:t>
            </a:r>
          </a:p>
          <a:p>
            <a:pPr algn="ctr"/>
            <a:r>
              <a:rPr lang="en-GB" dirty="0" smtClean="0"/>
              <a:t>60,000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09848" y="2044396"/>
            <a:ext cx="361631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8169" y="1805708"/>
            <a:ext cx="1634836" cy="9698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dirty="0" smtClean="0"/>
              <a:t>Opening Inventory</a:t>
            </a:r>
          </a:p>
          <a:p>
            <a:pPr algn="ctr"/>
            <a:r>
              <a:rPr lang="en-GB" dirty="0"/>
              <a:t>1</a:t>
            </a:r>
            <a:r>
              <a:rPr lang="en-GB" dirty="0" smtClean="0"/>
              <a:t>0,000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061215" y="2044396"/>
            <a:ext cx="361631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9535" y="1805708"/>
            <a:ext cx="1634836" cy="9698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dirty="0" smtClean="0"/>
              <a:t>Transfer Inwards</a:t>
            </a:r>
          </a:p>
          <a:p>
            <a:pPr algn="ctr"/>
            <a:r>
              <a:rPr lang="en-GB" dirty="0" smtClean="0"/>
              <a:t>50,000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312582" y="2044396"/>
            <a:ext cx="361631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9" name="Rectangle 8"/>
          <p:cNvSpPr/>
          <p:nvPr/>
        </p:nvSpPr>
        <p:spPr>
          <a:xfrm>
            <a:off x="7820902" y="1805708"/>
            <a:ext cx="1634836" cy="9698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dirty="0" smtClean="0"/>
              <a:t>Closing Inventory</a:t>
            </a:r>
          </a:p>
          <a:p>
            <a:pPr algn="ctr"/>
            <a:r>
              <a:rPr lang="en-GB" dirty="0" smtClean="0"/>
              <a:t>20,000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563948" y="2044396"/>
            <a:ext cx="361631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72274" y="1805708"/>
            <a:ext cx="1634836" cy="9698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dirty="0" smtClean="0"/>
              <a:t>Terminal Lifting</a:t>
            </a:r>
          </a:p>
          <a:p>
            <a:pPr algn="ctr"/>
            <a:r>
              <a:rPr lang="en-GB" dirty="0" smtClean="0"/>
              <a:t>100,000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10836" y="2092038"/>
            <a:ext cx="551861" cy="4514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Oil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2182" y="4211800"/>
            <a:ext cx="1634836" cy="969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dirty="0" smtClean="0"/>
              <a:t>Production</a:t>
            </a:r>
          </a:p>
          <a:p>
            <a:pPr algn="ctr"/>
            <a:r>
              <a:rPr lang="en-GB" dirty="0" smtClean="0"/>
              <a:t>26 million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307962" y="4450488"/>
            <a:ext cx="361631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6282" y="4211800"/>
            <a:ext cx="1634836" cy="969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dirty="0" smtClean="0"/>
              <a:t>Sale</a:t>
            </a:r>
          </a:p>
          <a:p>
            <a:pPr algn="ctr"/>
            <a:r>
              <a:rPr lang="en-GB" dirty="0" smtClean="0"/>
              <a:t>25 million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9559328" y="4450488"/>
            <a:ext cx="361631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067654" y="4211800"/>
            <a:ext cx="1634836" cy="969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dirty="0" smtClean="0"/>
              <a:t>Flare</a:t>
            </a:r>
          </a:p>
          <a:p>
            <a:pPr algn="ctr"/>
            <a:r>
              <a:rPr lang="en-GB" dirty="0" smtClean="0"/>
              <a:t>1 million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06217" y="4498130"/>
            <a:ext cx="656591" cy="4514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Gas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56595" y="3217423"/>
            <a:ext cx="316747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64915" y="2978735"/>
            <a:ext cx="1634836" cy="9698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dirty="0" smtClean="0"/>
              <a:t>Transfer Inwards</a:t>
            </a:r>
          </a:p>
          <a:p>
            <a:pPr algn="ctr"/>
            <a:r>
              <a:rPr lang="en-GB" dirty="0" smtClean="0"/>
              <a:t>50,000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7307962" y="3217423"/>
            <a:ext cx="361631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16282" y="2978735"/>
            <a:ext cx="1634836" cy="9698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dirty="0" smtClean="0"/>
              <a:t>Sale</a:t>
            </a:r>
          </a:p>
          <a:p>
            <a:pPr algn="ctr"/>
            <a:r>
              <a:rPr lang="en-GB" dirty="0"/>
              <a:t>5</a:t>
            </a:r>
            <a:r>
              <a:rPr lang="en-GB" dirty="0" smtClean="0"/>
              <a:t>0,000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3334286" y="2978735"/>
            <a:ext cx="1634836" cy="9698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dirty="0" smtClean="0"/>
              <a:t>Terminal Lifting</a:t>
            </a:r>
          </a:p>
          <a:p>
            <a:pPr algn="ctr"/>
            <a:r>
              <a:rPr lang="en-GB" dirty="0" smtClean="0"/>
              <a:t>100,000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06216" y="3265064"/>
            <a:ext cx="551861" cy="4514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Oil</a:t>
            </a:r>
          </a:p>
        </p:txBody>
      </p:sp>
    </p:spTree>
    <p:extLst>
      <p:ext uri="{BB962C8B-B14F-4D97-AF65-F5344CB8AC3E}">
        <p14:creationId xmlns:p14="http://schemas.microsoft.com/office/powerpoint/2010/main" val="41070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9875" y="79430"/>
            <a:ext cx="10972800" cy="1143000"/>
          </a:xfrm>
        </p:spPr>
        <p:txBody>
          <a:bodyPr>
            <a:normAutofit/>
          </a:bodyPr>
          <a:lstStyle/>
          <a:p>
            <a:r>
              <a:rPr lang="en-US" sz="4300" dirty="0" smtClean="0"/>
              <a:t>Overview</a:t>
            </a:r>
            <a:endParaRPr lang="en-US" sz="43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presentation deck includes slides for the SPVR worked example. For more information, see the </a:t>
            </a:r>
            <a:r>
              <a:rPr lang="en-US" i="1" dirty="0" smtClean="0"/>
              <a:t>PRODML </a:t>
            </a:r>
            <a:r>
              <a:rPr lang="en-US" i="1" dirty="0" smtClean="0"/>
              <a:t>Technical Usage </a:t>
            </a:r>
            <a:r>
              <a:rPr lang="en-US" i="1" dirty="0" smtClean="0"/>
              <a:t>Guide</a:t>
            </a:r>
            <a:r>
              <a:rPr lang="en-US" dirty="0" smtClean="0"/>
              <a:t>, which is included in the zip file when you download PRODML from the Energistics website.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300" dirty="0"/>
              <a:t>Worked Example Timeline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602"/>
            <a:ext cx="12192000" cy="329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43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87" y="1334073"/>
            <a:ext cx="1068762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25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Asset Production </a:t>
            </a:r>
            <a:r>
              <a:rPr lang="en-GB" dirty="0" smtClean="0"/>
              <a:t>Volumes has repeating Reporting Entity Volumes per Reporting Entity</a:t>
            </a:r>
            <a:endParaRPr lang="en-GB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0" y="3238685"/>
            <a:ext cx="10678583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4660" y="5287925"/>
            <a:ext cx="9342475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pic>
        <p:nvPicPr>
          <p:cNvPr id="8201" name="Picture 9" descr="C:\Users\Laurence\AppData\Local\Temp\SNAGHTML92a0d9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3" y="4439637"/>
            <a:ext cx="10744200" cy="264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1369" y="5061098"/>
            <a:ext cx="7868092" cy="1446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cxnSp>
        <p:nvCxnSpPr>
          <p:cNvPr id="7" name="Elbow Connector 6"/>
          <p:cNvCxnSpPr>
            <a:stCxn id="3" idx="1"/>
            <a:endCxn id="5" idx="0"/>
          </p:cNvCxnSpPr>
          <p:nvPr/>
        </p:nvCxnSpPr>
        <p:spPr>
          <a:xfrm rot="10800000" flipV="1">
            <a:off x="4685416" y="4360496"/>
            <a:ext cx="2516765" cy="70060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45610" y="2823682"/>
            <a:ext cx="3791313" cy="779700"/>
          </a:xfrm>
          <a:prstGeom prst="rect">
            <a:avLst/>
          </a:prstGeom>
          <a:solidFill>
            <a:srgbClr val="92D050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Repeating </a:t>
            </a:r>
            <a:r>
              <a:rPr lang="en-GB" sz="2100" b="1" dirty="0">
                <a:solidFill>
                  <a:srgbClr val="000000"/>
                </a:solidFill>
              </a:rPr>
              <a:t>Reporting Entity Volumes</a:t>
            </a:r>
            <a:r>
              <a:rPr lang="en-GB" sz="2100" dirty="0">
                <a:solidFill>
                  <a:srgbClr val="000000"/>
                </a:solidFill>
              </a:rPr>
              <a:t> over all entities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479" y="3430772"/>
            <a:ext cx="2254103" cy="1516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cxnSp>
        <p:nvCxnSpPr>
          <p:cNvPr id="10" name="Elbow Connector 9"/>
          <p:cNvCxnSpPr>
            <a:stCxn id="14" idx="1"/>
            <a:endCxn id="8" idx="3"/>
          </p:cNvCxnSpPr>
          <p:nvPr/>
        </p:nvCxnSpPr>
        <p:spPr>
          <a:xfrm rot="10800000" flipV="1">
            <a:off x="2693583" y="3213532"/>
            <a:ext cx="4552028" cy="975696"/>
          </a:xfrm>
          <a:prstGeom prst="bentConnector3">
            <a:avLst>
              <a:gd name="adj1" fmla="val 2652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9870" y="1328793"/>
            <a:ext cx="2082229" cy="246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202180" y="3814195"/>
            <a:ext cx="3791313" cy="1092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Each </a:t>
            </a:r>
            <a:r>
              <a:rPr lang="en-GB" sz="2100" b="1" dirty="0">
                <a:solidFill>
                  <a:srgbClr val="000000"/>
                </a:solidFill>
              </a:rPr>
              <a:t>Reporting Entity Volumes</a:t>
            </a:r>
            <a:r>
              <a:rPr lang="en-GB" sz="2100" dirty="0">
                <a:solidFill>
                  <a:srgbClr val="000000"/>
                </a:solidFill>
              </a:rPr>
              <a:t> has a reference to the </a:t>
            </a:r>
            <a:r>
              <a:rPr lang="en-GB" sz="2100" b="1" dirty="0">
                <a:solidFill>
                  <a:srgbClr val="000000"/>
                </a:solidFill>
              </a:rPr>
              <a:t>Reporting Entity </a:t>
            </a:r>
            <a:r>
              <a:rPr lang="en-GB" sz="2100" dirty="0">
                <a:solidFill>
                  <a:srgbClr val="000000"/>
                </a:solidFill>
              </a:rPr>
              <a:t>for which it contains data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4944" y="2452099"/>
            <a:ext cx="4917896" cy="7945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243328" y="1972069"/>
            <a:ext cx="3791313" cy="779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b="1" dirty="0">
                <a:solidFill>
                  <a:srgbClr val="000000"/>
                </a:solidFill>
              </a:rPr>
              <a:t>Standard Conditions</a:t>
            </a:r>
            <a:r>
              <a:rPr lang="en-GB" sz="2100" dirty="0">
                <a:solidFill>
                  <a:srgbClr val="000000"/>
                </a:solidFill>
              </a:rPr>
              <a:t> applying to </a:t>
            </a:r>
            <a:r>
              <a:rPr lang="en-GB" sz="2100" b="1" dirty="0">
                <a:solidFill>
                  <a:srgbClr val="000000"/>
                </a:solidFill>
              </a:rPr>
              <a:t>all volumes</a:t>
            </a:r>
            <a:r>
              <a:rPr lang="en-GB" sz="2100" dirty="0">
                <a:solidFill>
                  <a:srgbClr val="000000"/>
                </a:solidFill>
              </a:rPr>
              <a:t> in this transfer</a:t>
            </a:r>
          </a:p>
        </p:txBody>
      </p:sp>
      <p:cxnSp>
        <p:nvCxnSpPr>
          <p:cNvPr id="19" name="Elbow Connector 18"/>
          <p:cNvCxnSpPr>
            <a:endCxn id="16" idx="3"/>
          </p:cNvCxnSpPr>
          <p:nvPr/>
        </p:nvCxnSpPr>
        <p:spPr>
          <a:xfrm rot="10800000" flipV="1">
            <a:off x="5602842" y="2356207"/>
            <a:ext cx="1602769" cy="493160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1600"/>
            <a:ext cx="10297583" cy="67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963" y="274638"/>
            <a:ext cx="7924800" cy="125644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GB" sz="3700" dirty="0"/>
              <a:t>All the kinds of Quantity are contained within each </a:t>
            </a:r>
            <a:r>
              <a:rPr lang="en-GB" sz="3700" b="1" dirty="0"/>
              <a:t>Reporting Entity Volumes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91869" y="2169042"/>
            <a:ext cx="3449320" cy="37343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b="1" dirty="0">
                <a:solidFill>
                  <a:srgbClr val="000000"/>
                </a:solidFill>
              </a:rPr>
              <a:t>Shown:</a:t>
            </a:r>
          </a:p>
          <a:p>
            <a:r>
              <a:rPr lang="en-GB" sz="2100" dirty="0">
                <a:solidFill>
                  <a:srgbClr val="000000"/>
                </a:solidFill>
              </a:rPr>
              <a:t>Disposition – Terminal Lifting</a:t>
            </a:r>
          </a:p>
          <a:p>
            <a:r>
              <a:rPr lang="en-GB" sz="2100" dirty="0">
                <a:solidFill>
                  <a:srgbClr val="000000"/>
                </a:solidFill>
              </a:rPr>
              <a:t>Disposition – Transfer</a:t>
            </a:r>
          </a:p>
          <a:p>
            <a:r>
              <a:rPr lang="en-GB" sz="2100" dirty="0">
                <a:solidFill>
                  <a:srgbClr val="000000"/>
                </a:solidFill>
              </a:rPr>
              <a:t>Disposition – Product Sale</a:t>
            </a:r>
          </a:p>
          <a:p>
            <a:r>
              <a:rPr lang="en-GB" sz="2100" dirty="0">
                <a:solidFill>
                  <a:srgbClr val="000000"/>
                </a:solidFill>
              </a:rPr>
              <a:t>Inventory – Opening</a:t>
            </a:r>
          </a:p>
          <a:p>
            <a:r>
              <a:rPr lang="en-GB" sz="2100" dirty="0">
                <a:solidFill>
                  <a:srgbClr val="000000"/>
                </a:solidFill>
              </a:rPr>
              <a:t>Inventory – Closing</a:t>
            </a:r>
          </a:p>
          <a:p>
            <a:r>
              <a:rPr lang="en-GB" sz="2100" dirty="0">
                <a:solidFill>
                  <a:srgbClr val="000000"/>
                </a:solidFill>
              </a:rPr>
              <a:t>Production</a:t>
            </a:r>
          </a:p>
          <a:p>
            <a:endParaRPr lang="en-GB" sz="2100" dirty="0">
              <a:solidFill>
                <a:srgbClr val="000000"/>
              </a:solidFill>
            </a:endParaRPr>
          </a:p>
          <a:p>
            <a:r>
              <a:rPr lang="en-GB" sz="2100" b="1" dirty="0">
                <a:solidFill>
                  <a:srgbClr val="000000"/>
                </a:solidFill>
              </a:rPr>
              <a:t>Not Shown but available:</a:t>
            </a:r>
          </a:p>
          <a:p>
            <a:r>
              <a:rPr lang="en-GB" sz="2100" dirty="0">
                <a:solidFill>
                  <a:srgbClr val="000000"/>
                </a:solidFill>
              </a:rPr>
              <a:t>Injection</a:t>
            </a:r>
          </a:p>
          <a:p>
            <a:r>
              <a:rPr lang="en-GB" sz="2100" dirty="0">
                <a:solidFill>
                  <a:srgbClr val="000000"/>
                </a:solidFill>
              </a:rPr>
              <a:t>Deferred Production</a:t>
            </a:r>
          </a:p>
        </p:txBody>
      </p:sp>
    </p:spTree>
    <p:extLst>
      <p:ext uri="{BB962C8B-B14F-4D97-AF65-F5344CB8AC3E}">
        <p14:creationId xmlns:p14="http://schemas.microsoft.com/office/powerpoint/2010/main" val="19467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447"/>
            <a:ext cx="10972800" cy="1143000"/>
          </a:xfrm>
        </p:spPr>
        <p:txBody>
          <a:bodyPr>
            <a:noAutofit/>
          </a:bodyPr>
          <a:lstStyle/>
          <a:p>
            <a:r>
              <a:rPr lang="en-GB" sz="3200" dirty="0"/>
              <a:t>Fluid Components Transferred Once per </a:t>
            </a:r>
            <a:r>
              <a:rPr lang="en-GB" sz="3200" b="1" dirty="0"/>
              <a:t>Asset Production Volumes</a:t>
            </a:r>
            <a:r>
              <a:rPr lang="en-GB" sz="3200" dirty="0"/>
              <a:t> (periodic) object and then referenced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1163783"/>
            <a:ext cx="1044998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40242" y="3246475"/>
            <a:ext cx="4947684" cy="9923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pic>
        <p:nvPicPr>
          <p:cNvPr id="11268" name="Picture 4" descr="C:\Users\Laurence\AppData\Local\Temp\SNAGHTML9365cb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" t="-812" r="20844" b="812"/>
          <a:stretch/>
        </p:blipFill>
        <p:spPr bwMode="auto">
          <a:xfrm>
            <a:off x="4045203" y="3478919"/>
            <a:ext cx="8146797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0122" y="1190847"/>
            <a:ext cx="2169041" cy="226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166885" y="1091603"/>
            <a:ext cx="5687113" cy="451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One </a:t>
            </a:r>
            <a:r>
              <a:rPr lang="en-GB" sz="2100" b="1" dirty="0">
                <a:solidFill>
                  <a:srgbClr val="000000"/>
                </a:solidFill>
              </a:rPr>
              <a:t>Fluid Component </a:t>
            </a:r>
            <a:r>
              <a:rPr lang="en-GB" sz="2100" b="1" dirty="0" err="1">
                <a:solidFill>
                  <a:srgbClr val="000000"/>
                </a:solidFill>
              </a:rPr>
              <a:t>Catalog</a:t>
            </a:r>
            <a:r>
              <a:rPr lang="en-GB" sz="2100" b="1" dirty="0">
                <a:solidFill>
                  <a:srgbClr val="000000"/>
                </a:solidFill>
              </a:rPr>
              <a:t> </a:t>
            </a:r>
            <a:r>
              <a:rPr lang="en-GB" sz="2100" dirty="0">
                <a:solidFill>
                  <a:srgbClr val="000000"/>
                </a:solidFill>
              </a:rPr>
              <a:t>for whole transfer</a:t>
            </a:r>
          </a:p>
        </p:txBody>
      </p:sp>
      <p:cxnSp>
        <p:nvCxnSpPr>
          <p:cNvPr id="6" name="Elbow Connector 5"/>
          <p:cNvCxnSpPr>
            <a:stCxn id="4" idx="1"/>
            <a:endCxn id="3" idx="3"/>
          </p:cNvCxnSpPr>
          <p:nvPr/>
        </p:nvCxnSpPr>
        <p:spPr>
          <a:xfrm rot="10800000">
            <a:off x="2339165" y="1304263"/>
            <a:ext cx="3827721" cy="130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2302" y="1715379"/>
            <a:ext cx="5931613" cy="1436291"/>
          </a:xfrm>
          <a:prstGeom prst="rect">
            <a:avLst/>
          </a:prstGeom>
          <a:solidFill>
            <a:srgbClr val="92D050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It lists and characterizes all components needed.</a:t>
            </a:r>
          </a:p>
          <a:p>
            <a:r>
              <a:rPr lang="en-GB" sz="2100" dirty="0">
                <a:solidFill>
                  <a:srgbClr val="000000"/>
                </a:solidFill>
              </a:rPr>
              <a:t>Could be e.g. one each of oil, gas, water, </a:t>
            </a:r>
          </a:p>
          <a:p>
            <a:r>
              <a:rPr lang="en-GB" sz="2100" dirty="0">
                <a:solidFill>
                  <a:srgbClr val="000000"/>
                </a:solidFill>
              </a:rPr>
              <a:t>Or, could have multiple oils with different qualities</a:t>
            </a:r>
          </a:p>
          <a:p>
            <a:r>
              <a:rPr lang="en-GB" sz="2100" dirty="0">
                <a:solidFill>
                  <a:srgbClr val="000000"/>
                </a:solidFill>
              </a:rPr>
              <a:t>Or, compositional with pure, pseudo, plus fractions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4419" y="2410046"/>
            <a:ext cx="4933507" cy="765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cxnSp>
        <p:nvCxnSpPr>
          <p:cNvPr id="11" name="Elbow Connector 10"/>
          <p:cNvCxnSpPr>
            <a:stCxn id="8" idx="1"/>
            <a:endCxn id="9" idx="3"/>
          </p:cNvCxnSpPr>
          <p:nvPr/>
        </p:nvCxnSpPr>
        <p:spPr>
          <a:xfrm rot="10800000" flipV="1">
            <a:off x="5287925" y="2433523"/>
            <a:ext cx="794376" cy="359295"/>
          </a:xfrm>
          <a:prstGeom prst="bent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51623" y="3359889"/>
            <a:ext cx="3898604" cy="779700"/>
          </a:xfrm>
          <a:prstGeom prst="rect">
            <a:avLst/>
          </a:prstGeom>
          <a:solidFill>
            <a:srgbClr val="00B0F0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Each Quantity then references its component in the </a:t>
            </a:r>
            <a:r>
              <a:rPr lang="en-GB" sz="2100" dirty="0" err="1">
                <a:solidFill>
                  <a:srgbClr val="000000"/>
                </a:solidFill>
              </a:rPr>
              <a:t>Catalog</a:t>
            </a:r>
            <a:endParaRPr lang="en-GB" sz="21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9851" y="5911704"/>
            <a:ext cx="7584559" cy="6521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cxnSp>
        <p:nvCxnSpPr>
          <p:cNvPr id="24" name="Elbow Connector 23"/>
          <p:cNvCxnSpPr>
            <a:stCxn id="19" idx="1"/>
            <a:endCxn id="20" idx="2"/>
          </p:cNvCxnSpPr>
          <p:nvPr/>
        </p:nvCxnSpPr>
        <p:spPr>
          <a:xfrm rot="10800000">
            <a:off x="2814086" y="4238849"/>
            <a:ext cx="1665767" cy="1998921"/>
          </a:xfrm>
          <a:prstGeom prst="bentConnector2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0673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Quantity Methods and </a:t>
            </a:r>
            <a:r>
              <a:rPr lang="en-GB" dirty="0"/>
              <a:t>Product Fluid Kind </a:t>
            </a:r>
            <a:r>
              <a:rPr lang="en-GB" dirty="0" smtClean="0"/>
              <a:t>can be included in the volumes</a:t>
            </a:r>
            <a:endParaRPr lang="en-GB" dirty="0"/>
          </a:p>
        </p:txBody>
      </p:sp>
      <p:pic>
        <p:nvPicPr>
          <p:cNvPr id="12290" name="Picture 2" descr="C:\Users\Laurence\AppData\Local\Temp\SNAGHTML94bbd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60" y="2396260"/>
            <a:ext cx="92456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639" y="626775"/>
            <a:ext cx="1524000" cy="218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9314" y="1459087"/>
            <a:ext cx="4727357" cy="77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Each Quantity has a</a:t>
            </a:r>
            <a:r>
              <a:rPr lang="en-GB" sz="2100" dirty="0">
                <a:solidFill>
                  <a:srgbClr val="FF0000"/>
                </a:solidFill>
              </a:rPr>
              <a:t> </a:t>
            </a:r>
            <a:r>
              <a:rPr lang="en-GB" sz="2100" dirty="0" err="1">
                <a:solidFill>
                  <a:srgbClr val="FF0000"/>
                </a:solidFill>
              </a:rPr>
              <a:t>QuantityMethod</a:t>
            </a:r>
            <a:r>
              <a:rPr lang="en-GB" sz="2100" dirty="0">
                <a:solidFill>
                  <a:srgbClr val="FF0000"/>
                </a:solidFill>
              </a:rPr>
              <a:t> – </a:t>
            </a:r>
            <a:r>
              <a:rPr lang="en-GB" sz="2100" dirty="0">
                <a:solidFill>
                  <a:srgbClr val="000000"/>
                </a:solidFill>
              </a:rPr>
              <a:t>showing</a:t>
            </a:r>
            <a:r>
              <a:rPr lang="en-GB" sz="2100" dirty="0">
                <a:solidFill>
                  <a:srgbClr val="FF0000"/>
                </a:solidFill>
              </a:rPr>
              <a:t> </a:t>
            </a:r>
            <a:r>
              <a:rPr lang="en-GB" sz="2100" dirty="0">
                <a:solidFill>
                  <a:srgbClr val="000000"/>
                </a:solidFill>
              </a:rPr>
              <a:t>how it was determined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165" y="2576946"/>
            <a:ext cx="3796145" cy="263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cxnSp>
        <p:nvCxnSpPr>
          <p:cNvPr id="10" name="Elbow Connector 9"/>
          <p:cNvCxnSpPr>
            <a:stCxn id="8" idx="3"/>
            <a:endCxn id="12292" idx="1"/>
          </p:cNvCxnSpPr>
          <p:nvPr/>
        </p:nvCxnSpPr>
        <p:spPr>
          <a:xfrm flipV="1">
            <a:off x="4447310" y="1718975"/>
            <a:ext cx="2373329" cy="98958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1896" y="5270066"/>
            <a:ext cx="5264235" cy="1107996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Product Fluid references the Fluid Component which gives the </a:t>
            </a:r>
            <a:r>
              <a:rPr lang="en-GB" sz="2100" b="1" dirty="0">
                <a:solidFill>
                  <a:srgbClr val="000000"/>
                </a:solidFill>
              </a:rPr>
              <a:t>physical</a:t>
            </a:r>
            <a:r>
              <a:rPr lang="en-GB" sz="2100" dirty="0">
                <a:solidFill>
                  <a:srgbClr val="000000"/>
                </a:solidFill>
              </a:rPr>
              <a:t> properties of the component.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7184" r="11192" b="9388"/>
          <a:stretch/>
        </p:blipFill>
        <p:spPr bwMode="auto">
          <a:xfrm>
            <a:off x="10137168" y="585678"/>
            <a:ext cx="1863048" cy="463022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579145" y="3616503"/>
            <a:ext cx="7815988" cy="2328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802175" y="5281482"/>
            <a:ext cx="5567892" cy="1107996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The Product Fluid Kind is simply an enum to provide information about the </a:t>
            </a:r>
            <a:r>
              <a:rPr lang="en-GB" sz="2100" b="1" dirty="0">
                <a:solidFill>
                  <a:srgbClr val="000000"/>
                </a:solidFill>
              </a:rPr>
              <a:t>product</a:t>
            </a:r>
            <a:r>
              <a:rPr lang="en-GB" sz="2100" dirty="0">
                <a:solidFill>
                  <a:srgbClr val="000000"/>
                </a:solidFill>
              </a:rPr>
              <a:t> which the Production Quantity represent.</a:t>
            </a:r>
          </a:p>
        </p:txBody>
      </p:sp>
      <p:cxnSp>
        <p:nvCxnSpPr>
          <p:cNvPr id="15" name="Elbow Connector 14"/>
          <p:cNvCxnSpPr>
            <a:stCxn id="4" idx="1"/>
            <a:endCxn id="16" idx="1"/>
          </p:cNvCxnSpPr>
          <p:nvPr/>
        </p:nvCxnSpPr>
        <p:spPr>
          <a:xfrm rot="10800000" flipH="1">
            <a:off x="461896" y="3732944"/>
            <a:ext cx="117248" cy="2091120"/>
          </a:xfrm>
          <a:prstGeom prst="bentConnector3">
            <a:avLst>
              <a:gd name="adj1" fmla="val -259962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8049" y="4013772"/>
            <a:ext cx="7815988" cy="2328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cxnSp>
        <p:nvCxnSpPr>
          <p:cNvPr id="27" name="Elbow Connector 26"/>
          <p:cNvCxnSpPr>
            <a:stCxn id="26" idx="3"/>
            <a:endCxn id="2050" idx="1"/>
          </p:cNvCxnSpPr>
          <p:nvPr/>
        </p:nvCxnSpPr>
        <p:spPr>
          <a:xfrm flipV="1">
            <a:off x="8354037" y="2900788"/>
            <a:ext cx="1783132" cy="1229424"/>
          </a:xfrm>
          <a:prstGeom prst="bentConnector3">
            <a:avLst>
              <a:gd name="adj1" fmla="val 76121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1" y="2414227"/>
            <a:ext cx="83947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0673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Service Fluids can be included in the volumes</a:t>
            </a:r>
            <a:endParaRPr lang="en-GB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607" y="1284320"/>
            <a:ext cx="1816100" cy="53594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0328" y="5309197"/>
            <a:ext cx="4048797" cy="9836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cxnSp>
        <p:nvCxnSpPr>
          <p:cNvPr id="5" name="Elbow Connector 4"/>
          <p:cNvCxnSpPr>
            <a:stCxn id="3" idx="3"/>
            <a:endCxn id="12291" idx="1"/>
          </p:cNvCxnSpPr>
          <p:nvPr/>
        </p:nvCxnSpPr>
        <p:spPr>
          <a:xfrm flipV="1">
            <a:off x="4589126" y="3964020"/>
            <a:ext cx="5614481" cy="183701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9777" y="1321146"/>
            <a:ext cx="7647796" cy="1107996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Service fluids may be reported for injection (for amount used), for inventory purposes, or (as shown here) to show the contamination of produced fluids caused by residual Service Fluid quantities</a:t>
            </a:r>
          </a:p>
        </p:txBody>
      </p:sp>
    </p:spTree>
    <p:extLst>
      <p:ext uri="{BB962C8B-B14F-4D97-AF65-F5344CB8AC3E}">
        <p14:creationId xmlns:p14="http://schemas.microsoft.com/office/powerpoint/2010/main" val="190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"/>
          <a:stretch/>
        </p:blipFill>
        <p:spPr bwMode="auto">
          <a:xfrm>
            <a:off x="5367928" y="2439697"/>
            <a:ext cx="6824072" cy="43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Fluids can be reported Compositionally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5644"/>
            <a:ext cx="4489509" cy="548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43894" y="3236595"/>
            <a:ext cx="2682748" cy="1585045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Pure Fluid Component Kind is an enum.</a:t>
            </a:r>
          </a:p>
          <a:p>
            <a:r>
              <a:rPr lang="en-GB" sz="1900" dirty="0">
                <a:solidFill>
                  <a:srgbClr val="000000"/>
                </a:solidFill>
              </a:rPr>
              <a:t>For </a:t>
            </a:r>
            <a:r>
              <a:rPr lang="en-GB" sz="1900" dirty="0" err="1">
                <a:solidFill>
                  <a:srgbClr val="000000"/>
                </a:solidFill>
              </a:rPr>
              <a:t>Uid</a:t>
            </a:r>
            <a:r>
              <a:rPr lang="en-GB" sz="1900" dirty="0">
                <a:solidFill>
                  <a:srgbClr val="000000"/>
                </a:solidFill>
              </a:rPr>
              <a:t>, here same string as the Kind was used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7939" y="1209162"/>
            <a:ext cx="4590716" cy="1000270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Note: it is not </a:t>
            </a:r>
            <a:r>
              <a:rPr lang="en-GB" sz="1900" i="1" dirty="0">
                <a:solidFill>
                  <a:srgbClr val="000000"/>
                </a:solidFill>
              </a:rPr>
              <a:t>mandatory</a:t>
            </a:r>
            <a:r>
              <a:rPr lang="en-GB" sz="1900" dirty="0">
                <a:solidFill>
                  <a:srgbClr val="000000"/>
                </a:solidFill>
              </a:rPr>
              <a:t> to include the ref to the Fluid Component nor to Product Fluid Kind – obviously at least one is needed.</a:t>
            </a:r>
          </a:p>
        </p:txBody>
      </p:sp>
      <p:cxnSp>
        <p:nvCxnSpPr>
          <p:cNvPr id="5" name="Elbow Connector 4"/>
          <p:cNvCxnSpPr>
            <a:stCxn id="6" idx="1"/>
          </p:cNvCxnSpPr>
          <p:nvPr/>
        </p:nvCxnSpPr>
        <p:spPr>
          <a:xfrm rot="10800000" flipV="1">
            <a:off x="3756855" y="1709297"/>
            <a:ext cx="721085" cy="62986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1"/>
          </p:cNvCxnSpPr>
          <p:nvPr/>
        </p:nvCxnSpPr>
        <p:spPr>
          <a:xfrm rot="10800000">
            <a:off x="2339164" y="3799370"/>
            <a:ext cx="804730" cy="22974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78315" y="5543326"/>
            <a:ext cx="2643565" cy="1585045"/>
          </a:xfrm>
          <a:prstGeom prst="rect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The Overall Composition element provides composition in addition to the Quantity data</a:t>
            </a:r>
          </a:p>
        </p:txBody>
      </p:sp>
      <p:cxnSp>
        <p:nvCxnSpPr>
          <p:cNvPr id="15" name="Elbow Connector 14"/>
          <p:cNvCxnSpPr>
            <a:stCxn id="12" idx="0"/>
            <a:endCxn id="28" idx="3"/>
          </p:cNvCxnSpPr>
          <p:nvPr/>
        </p:nvCxnSpPr>
        <p:spPr>
          <a:xfrm rot="16200000" flipV="1">
            <a:off x="8213643" y="3056871"/>
            <a:ext cx="1871548" cy="3101362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169042" y="2693582"/>
            <a:ext cx="340241" cy="241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315201" y="3600894"/>
            <a:ext cx="283535" cy="141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3186425" y="4640092"/>
            <a:ext cx="2682748" cy="100027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Plus Fluid Component likely to have extra characterization data</a:t>
            </a:r>
          </a:p>
        </p:txBody>
      </p:sp>
      <p:cxnSp>
        <p:nvCxnSpPr>
          <p:cNvPr id="33" name="Elbow Connector 32"/>
          <p:cNvCxnSpPr>
            <a:stCxn id="35" idx="2"/>
          </p:cNvCxnSpPr>
          <p:nvPr/>
        </p:nvCxnSpPr>
        <p:spPr>
          <a:xfrm rot="5400000">
            <a:off x="3404138" y="4660449"/>
            <a:ext cx="143749" cy="2103574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6" idx="3"/>
          </p:cNvCxnSpPr>
          <p:nvPr/>
        </p:nvCxnSpPr>
        <p:spPr>
          <a:xfrm>
            <a:off x="9068655" y="1709297"/>
            <a:ext cx="643850" cy="1318155"/>
          </a:xfrm>
          <a:prstGeom prst="bentConnector2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8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110255"/>
            <a:ext cx="4575428" cy="1122648"/>
          </a:xfrm>
        </p:spPr>
        <p:txBody>
          <a:bodyPr>
            <a:noAutofit/>
          </a:bodyPr>
          <a:lstStyle/>
          <a:p>
            <a:r>
              <a:rPr lang="en-GB" sz="3700" dirty="0"/>
              <a:t>Allocation to Individual Layers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893" y="1684968"/>
            <a:ext cx="3287731" cy="432425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Any degree of “granularity” in the reporting can be achieved by including additional Reporting Entities.</a:t>
            </a:r>
          </a:p>
          <a:p>
            <a:endParaRPr lang="en-GB" sz="2100" dirty="0">
              <a:solidFill>
                <a:srgbClr val="000000"/>
              </a:solidFill>
            </a:endParaRPr>
          </a:p>
          <a:p>
            <a:r>
              <a:rPr lang="en-GB" sz="2100" dirty="0">
                <a:solidFill>
                  <a:srgbClr val="000000"/>
                </a:solidFill>
              </a:rPr>
              <a:t>Example, </a:t>
            </a:r>
            <a:r>
              <a:rPr lang="en-GB" sz="2100" dirty="0">
                <a:solidFill>
                  <a:srgbClr val="FF0000"/>
                </a:solidFill>
              </a:rPr>
              <a:t>Well 3</a:t>
            </a:r>
            <a:r>
              <a:rPr lang="en-GB" sz="2100" dirty="0">
                <a:solidFill>
                  <a:srgbClr val="000000"/>
                </a:solidFill>
              </a:rPr>
              <a:t> is completed in two layers giving two </a:t>
            </a:r>
            <a:r>
              <a:rPr lang="en-GB" sz="2100" dirty="0">
                <a:solidFill>
                  <a:srgbClr val="0070C0"/>
                </a:solidFill>
              </a:rPr>
              <a:t>Contact Intervals</a:t>
            </a:r>
            <a:r>
              <a:rPr lang="en-GB" sz="2100" dirty="0">
                <a:solidFill>
                  <a:srgbClr val="000000"/>
                </a:solidFill>
              </a:rPr>
              <a:t> which are included in one of the hierarchies. Volumes can  now be allocated to the two layers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17" y="0"/>
            <a:ext cx="8697383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2"/>
          <a:stretch/>
        </p:blipFill>
        <p:spPr bwMode="auto">
          <a:xfrm>
            <a:off x="3366618" y="1765584"/>
            <a:ext cx="8811684" cy="511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71299" y="27398"/>
            <a:ext cx="2301412" cy="438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684997" y="1945241"/>
            <a:ext cx="2219219" cy="424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696416" y="4381324"/>
            <a:ext cx="2219219" cy="424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479550" y="1164405"/>
            <a:ext cx="1424683" cy="5068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490969" y="2860760"/>
            <a:ext cx="1424683" cy="5068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488689" y="5516021"/>
            <a:ext cx="1424683" cy="5068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9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9"/>
          <a:stretch/>
        </p:blipFill>
        <p:spPr bwMode="auto">
          <a:xfrm>
            <a:off x="3949528" y="1315093"/>
            <a:ext cx="8242472" cy="554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857"/>
            <a:ext cx="10972800" cy="1143000"/>
          </a:xfrm>
        </p:spPr>
        <p:txBody>
          <a:bodyPr>
            <a:noAutofit/>
          </a:bodyPr>
          <a:lstStyle/>
          <a:p>
            <a:r>
              <a:rPr lang="en-GB" sz="3700" dirty="0"/>
              <a:t>Splitting Quantities Allocated Across a Period (e.g.) because of a Choke Change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183" y="1342498"/>
            <a:ext cx="3684997" cy="497058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Within a period being reported, e.g. one month, it is possible to  sub-divide the period so that volumes can be reported per sub-period.</a:t>
            </a:r>
          </a:p>
          <a:p>
            <a:endParaRPr lang="en-GB" sz="2100" dirty="0">
              <a:solidFill>
                <a:srgbClr val="000000"/>
              </a:solidFill>
            </a:endParaRPr>
          </a:p>
          <a:p>
            <a:r>
              <a:rPr lang="en-GB" sz="2100" dirty="0">
                <a:solidFill>
                  <a:srgbClr val="000000"/>
                </a:solidFill>
              </a:rPr>
              <a:t>This may be useful, e.g. if a well is shut in for some of the period, or if a choke change is made resulting in different flow rates, as shown here for Well 1.</a:t>
            </a:r>
          </a:p>
          <a:p>
            <a:endParaRPr lang="en-GB" sz="2100" dirty="0">
              <a:solidFill>
                <a:srgbClr val="000000"/>
              </a:solidFill>
            </a:endParaRPr>
          </a:p>
          <a:p>
            <a:r>
              <a:rPr lang="en-GB" sz="2100" dirty="0">
                <a:solidFill>
                  <a:srgbClr val="000000"/>
                </a:solidFill>
              </a:rPr>
              <a:t>See also Well Production Parameters example for the choke setting details.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9737" y="1383589"/>
            <a:ext cx="3767191" cy="1292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The sub-period is defined by </a:t>
            </a:r>
            <a:r>
              <a:rPr lang="en-GB" sz="1900" i="1" dirty="0">
                <a:solidFill>
                  <a:srgbClr val="000000"/>
                </a:solidFill>
              </a:rPr>
              <a:t>optional</a:t>
            </a:r>
            <a:r>
              <a:rPr lang="en-GB" sz="1900" dirty="0">
                <a:solidFill>
                  <a:srgbClr val="000000"/>
                </a:solidFill>
              </a:rPr>
              <a:t> Start Date and Duration elements within the Reporting Entity Volumes element</a:t>
            </a:r>
          </a:p>
        </p:txBody>
      </p:sp>
      <p:cxnSp>
        <p:nvCxnSpPr>
          <p:cNvPr id="6" name="Elbow Connector 5"/>
          <p:cNvCxnSpPr>
            <a:stCxn id="4" idx="1"/>
          </p:cNvCxnSpPr>
          <p:nvPr/>
        </p:nvCxnSpPr>
        <p:spPr>
          <a:xfrm rot="10800000">
            <a:off x="7137117" y="2000036"/>
            <a:ext cx="972621" cy="2988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739829" y="3054849"/>
            <a:ext cx="1712360" cy="424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888237" y="6096001"/>
            <a:ext cx="1712360" cy="44973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46670" y="1904143"/>
            <a:ext cx="1616468" cy="397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244390" y="4970366"/>
            <a:ext cx="1616468" cy="3972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654" y="1498457"/>
            <a:ext cx="58293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Deferred Production</a:t>
            </a:r>
            <a:endParaRPr lang="en-GB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" y="2473032"/>
            <a:ext cx="2507037" cy="2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7269" y="1383591"/>
            <a:ext cx="5000089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Deferred Production is reported by Deferred Production 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6485" y="2428492"/>
            <a:ext cx="3027452" cy="20928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Downtime Reason can be reported using a hierarchy of Codes. These are company specific and not defined in the standard.</a:t>
            </a:r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5315165" y="3356226"/>
            <a:ext cx="945223" cy="109591"/>
          </a:xfrm>
          <a:prstGeom prst="bentConnector3">
            <a:avLst>
              <a:gd name="adj1" fmla="val 1956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5150778" y="1698662"/>
            <a:ext cx="931524" cy="835631"/>
          </a:xfrm>
          <a:prstGeom prst="bentConnector3">
            <a:avLst>
              <a:gd name="adj1" fmla="val 33824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58" y="4780909"/>
            <a:ext cx="4411037" cy="176458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Deferred Quantity is reported as for other quantities.</a:t>
            </a:r>
          </a:p>
          <a:p>
            <a:r>
              <a:rPr lang="en-GB" sz="2100" dirty="0">
                <a:solidFill>
                  <a:srgbClr val="000000"/>
                </a:solidFill>
              </a:rPr>
              <a:t>There is an optional Estimation Method enum to state which method was used to estimate the deferral</a:t>
            </a:r>
          </a:p>
        </p:txBody>
      </p:sp>
      <p:cxnSp>
        <p:nvCxnSpPr>
          <p:cNvPr id="12" name="Elbow Connector 11"/>
          <p:cNvCxnSpPr>
            <a:stCxn id="10" idx="3"/>
          </p:cNvCxnSpPr>
          <p:nvPr/>
        </p:nvCxnSpPr>
        <p:spPr>
          <a:xfrm flipV="1">
            <a:off x="4945295" y="4780908"/>
            <a:ext cx="1438381" cy="882293"/>
          </a:xfrm>
          <a:prstGeom prst="bentConnector3">
            <a:avLst>
              <a:gd name="adj1" fmla="val 32857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0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 of Capabilities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97000"/>
            <a:ext cx="10972800" cy="5461001"/>
          </a:xfrm>
        </p:spPr>
        <p:txBody>
          <a:bodyPr>
            <a:normAutofit/>
          </a:bodyPr>
          <a:lstStyle/>
          <a:p>
            <a:r>
              <a:rPr lang="en-GB" dirty="0" smtClean="0"/>
              <a:t>Describe the Reporting Entities:</a:t>
            </a:r>
          </a:p>
          <a:p>
            <a:pPr lvl="1"/>
            <a:r>
              <a:rPr lang="en-GB" dirty="0" smtClean="0"/>
              <a:t>List of entities, any arrangement of hierarchies, reference the data for the physical entity</a:t>
            </a:r>
            <a:r>
              <a:rPr lang="en-GB" i="1" dirty="0" smtClean="0"/>
              <a:t> (transferred only initially)</a:t>
            </a:r>
          </a:p>
          <a:p>
            <a:r>
              <a:rPr lang="en-GB" dirty="0" smtClean="0"/>
              <a:t>Report Volumes per Reporting Entity:</a:t>
            </a:r>
          </a:p>
          <a:p>
            <a:pPr lvl="1"/>
            <a:r>
              <a:rPr lang="en-GB" dirty="0" smtClean="0"/>
              <a:t>Production, injection, dispositions, transfers to other entities, terminal lifting, deferred production &amp; inventories</a:t>
            </a:r>
          </a:p>
          <a:p>
            <a:pPr lvl="1"/>
            <a:r>
              <a:rPr lang="en-GB" dirty="0" smtClean="0"/>
              <a:t>For any time period; any type of produced or service fluid</a:t>
            </a:r>
          </a:p>
          <a:p>
            <a:r>
              <a:rPr lang="en-GB" dirty="0" smtClean="0"/>
              <a:t>Transfer supporting data:</a:t>
            </a:r>
          </a:p>
          <a:p>
            <a:pPr lvl="1"/>
            <a:r>
              <a:rPr lang="en-GB" dirty="0" smtClean="0"/>
              <a:t>Well tests, well production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22668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Section 3 – Reporting the non-periodic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96999"/>
            <a:ext cx="11239928" cy="532914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GB" b="1" dirty="0"/>
              <a:t>Production </a:t>
            </a:r>
            <a:r>
              <a:rPr lang="en-GB" b="1" dirty="0" err="1"/>
              <a:t>Welltest</a:t>
            </a:r>
            <a:r>
              <a:rPr lang="en-GB" b="1" dirty="0"/>
              <a:t> </a:t>
            </a:r>
            <a:r>
              <a:rPr lang="en-GB" dirty="0" smtClean="0"/>
              <a:t>reports a single well test</a:t>
            </a:r>
            <a:endParaRPr lang="en-GB" dirty="0"/>
          </a:p>
          <a:p>
            <a:r>
              <a:rPr lang="en-GB" b="1" dirty="0" smtClean="0"/>
              <a:t>Well Production Parameters </a:t>
            </a:r>
            <a:r>
              <a:rPr lang="en-GB" dirty="0" smtClean="0"/>
              <a:t>reports a range of production parameters for a single well</a:t>
            </a:r>
            <a:endParaRPr lang="en-GB" dirty="0"/>
          </a:p>
          <a:p>
            <a:r>
              <a:rPr lang="en-GB" b="1" dirty="0" smtClean="0"/>
              <a:t>Transfer </a:t>
            </a:r>
            <a:r>
              <a:rPr lang="en-GB" dirty="0" smtClean="0"/>
              <a:t>reports the transfer of fluid to or from outside the Reporting Entity itself</a:t>
            </a:r>
            <a:endParaRPr lang="en-GB" dirty="0"/>
          </a:p>
          <a:p>
            <a:r>
              <a:rPr lang="en-GB" b="1" dirty="0" smtClean="0"/>
              <a:t>Terminal Lifting </a:t>
            </a:r>
            <a:r>
              <a:rPr lang="en-GB" dirty="0" smtClean="0"/>
              <a:t>reports the loading of fluid onto a tanker for transportation to a remote terminal</a:t>
            </a:r>
            <a:endParaRPr lang="en-GB" dirty="0"/>
          </a:p>
          <a:p>
            <a:r>
              <a:rPr lang="en-GB" dirty="0" smtClean="0"/>
              <a:t>The fluid components, (oil, gas, C1, C2 etc.) are transferred per instance of the above, using the same Fluid Component </a:t>
            </a:r>
            <a:r>
              <a:rPr lang="en-GB" dirty="0" err="1" smtClean="0"/>
              <a:t>Catalog</a:t>
            </a:r>
            <a:r>
              <a:rPr lang="en-GB" dirty="0" smtClean="0"/>
              <a:t> as used for Asset Production Volumes</a:t>
            </a:r>
          </a:p>
        </p:txBody>
      </p:sp>
    </p:spTree>
    <p:extLst>
      <p:ext uri="{BB962C8B-B14F-4D97-AF65-F5344CB8AC3E}">
        <p14:creationId xmlns:p14="http://schemas.microsoft.com/office/powerpoint/2010/main" val="11623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6145"/>
            <a:ext cx="10972800" cy="1143000"/>
          </a:xfrm>
        </p:spPr>
        <p:txBody>
          <a:bodyPr>
            <a:noAutofit/>
          </a:bodyPr>
          <a:lstStyle/>
          <a:p>
            <a:r>
              <a:rPr lang="en-GB" sz="3700" dirty="0"/>
              <a:t>Transfer – movement of production fluid from one Reporting Entity to another via pipeline</a:t>
            </a:r>
            <a:br>
              <a:rPr lang="en-GB" sz="3700" dirty="0"/>
            </a:br>
            <a:endParaRPr lang="en-GB" sz="37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839" y="1114293"/>
            <a:ext cx="8817677" cy="574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893" y="2246615"/>
            <a:ext cx="3041151" cy="100027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Uses same system of Fluid Component </a:t>
            </a:r>
            <a:r>
              <a:rPr lang="en-GB" sz="1900" dirty="0" err="1">
                <a:solidFill>
                  <a:srgbClr val="000000"/>
                </a:solidFill>
              </a:rPr>
              <a:t>Catalog</a:t>
            </a:r>
            <a:r>
              <a:rPr lang="en-GB" sz="1900" dirty="0">
                <a:solidFill>
                  <a:srgbClr val="000000"/>
                </a:solidFill>
              </a:rPr>
              <a:t> as the Asset Production Volumes</a:t>
            </a:r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3137043" y="2684980"/>
            <a:ext cx="479461" cy="54795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8" idx="1"/>
          </p:cNvCxnSpPr>
          <p:nvPr/>
        </p:nvCxnSpPr>
        <p:spPr>
          <a:xfrm rot="16200000" flipH="1">
            <a:off x="3110787" y="3008045"/>
            <a:ext cx="652980" cy="522839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98697" y="3520611"/>
            <a:ext cx="369871" cy="1506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56172" y="4328846"/>
            <a:ext cx="2643883" cy="129265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Has Source Facility and Destination Facility.  No Tanker involved – pipeline transfer.</a:t>
            </a:r>
          </a:p>
        </p:txBody>
      </p:sp>
      <p:cxnSp>
        <p:nvCxnSpPr>
          <p:cNvPr id="12" name="Elbow Connector 11"/>
          <p:cNvCxnSpPr>
            <a:stCxn id="10" idx="3"/>
            <a:endCxn id="14" idx="1"/>
          </p:cNvCxnSpPr>
          <p:nvPr/>
        </p:nvCxnSpPr>
        <p:spPr>
          <a:xfrm flipV="1">
            <a:off x="3000055" y="4308296"/>
            <a:ext cx="698642" cy="66687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98697" y="4232952"/>
            <a:ext cx="369871" cy="1506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cxnSp>
        <p:nvCxnSpPr>
          <p:cNvPr id="16" name="Elbow Connector 15"/>
          <p:cNvCxnSpPr>
            <a:stCxn id="10" idx="3"/>
            <a:endCxn id="17" idx="1"/>
          </p:cNvCxnSpPr>
          <p:nvPr/>
        </p:nvCxnSpPr>
        <p:spPr>
          <a:xfrm>
            <a:off x="3000055" y="4975175"/>
            <a:ext cx="764852" cy="57743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64907" y="5477267"/>
            <a:ext cx="369871" cy="1506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4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74"/>
          <a:stretch/>
        </p:blipFill>
        <p:spPr bwMode="auto">
          <a:xfrm>
            <a:off x="3362479" y="1284197"/>
            <a:ext cx="8651415" cy="554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9159"/>
            <a:ext cx="10972800" cy="1143000"/>
          </a:xfrm>
        </p:spPr>
        <p:txBody>
          <a:bodyPr>
            <a:noAutofit/>
          </a:bodyPr>
          <a:lstStyle/>
          <a:p>
            <a:r>
              <a:rPr lang="en-GB" sz="3700" dirty="0"/>
              <a:t>Terminal Lifting – export of production fluid from one Reporting Entity to another via Tanker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893" y="2246615"/>
            <a:ext cx="3041151" cy="100027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Uses same system of Fluid Component </a:t>
            </a:r>
            <a:r>
              <a:rPr lang="en-GB" sz="1900" dirty="0" err="1">
                <a:solidFill>
                  <a:srgbClr val="000000"/>
                </a:solidFill>
              </a:rPr>
              <a:t>Catalog</a:t>
            </a:r>
            <a:r>
              <a:rPr lang="en-GB" sz="1900" dirty="0">
                <a:solidFill>
                  <a:srgbClr val="000000"/>
                </a:solidFill>
              </a:rPr>
              <a:t> as the Asset Production Volumes</a:t>
            </a:r>
          </a:p>
        </p:txBody>
      </p:sp>
      <p:cxnSp>
        <p:nvCxnSpPr>
          <p:cNvPr id="4" name="Elbow Connector 3"/>
          <p:cNvCxnSpPr/>
          <p:nvPr/>
        </p:nvCxnSpPr>
        <p:spPr>
          <a:xfrm>
            <a:off x="3137044" y="2739775"/>
            <a:ext cx="616449" cy="315075"/>
          </a:xfrm>
          <a:prstGeom prst="bentConnector3">
            <a:avLst>
              <a:gd name="adj1" fmla="val 3444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3"/>
            <a:endCxn id="6" idx="1"/>
          </p:cNvCxnSpPr>
          <p:nvPr/>
        </p:nvCxnSpPr>
        <p:spPr>
          <a:xfrm>
            <a:off x="3137044" y="2746750"/>
            <a:ext cx="616449" cy="131496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53493" y="3986373"/>
            <a:ext cx="369871" cy="1506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56172" y="4328846"/>
            <a:ext cx="2643883" cy="158504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Has Loading Terminal and Destination Terminal, with Tanker involved as the means of transport.</a:t>
            </a:r>
          </a:p>
        </p:txBody>
      </p:sp>
      <p:cxnSp>
        <p:nvCxnSpPr>
          <p:cNvPr id="8" name="Elbow Connector 7"/>
          <p:cNvCxnSpPr>
            <a:stCxn id="7" idx="3"/>
          </p:cNvCxnSpPr>
          <p:nvPr/>
        </p:nvCxnSpPr>
        <p:spPr>
          <a:xfrm flipV="1">
            <a:off x="3000055" y="4863103"/>
            <a:ext cx="712341" cy="25826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698697" y="4232952"/>
            <a:ext cx="369871" cy="1506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cxnSp>
        <p:nvCxnSpPr>
          <p:cNvPr id="10" name="Elbow Connector 9"/>
          <p:cNvCxnSpPr>
            <a:stCxn id="7" idx="3"/>
          </p:cNvCxnSpPr>
          <p:nvPr/>
        </p:nvCxnSpPr>
        <p:spPr>
          <a:xfrm flipV="1">
            <a:off x="3000055" y="5095983"/>
            <a:ext cx="753437" cy="2538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37508" y="6436188"/>
            <a:ext cx="369871" cy="1506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cxnSp>
        <p:nvCxnSpPr>
          <p:cNvPr id="17" name="Elbow Connector 16"/>
          <p:cNvCxnSpPr>
            <a:stCxn id="7" idx="3"/>
            <a:endCxn id="11" idx="1"/>
          </p:cNvCxnSpPr>
          <p:nvPr/>
        </p:nvCxnSpPr>
        <p:spPr>
          <a:xfrm>
            <a:off x="3000055" y="5121369"/>
            <a:ext cx="737453" cy="1390163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4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847"/>
            <a:ext cx="10972800" cy="1143000"/>
          </a:xfrm>
        </p:spPr>
        <p:txBody>
          <a:bodyPr>
            <a:noAutofit/>
          </a:bodyPr>
          <a:lstStyle/>
          <a:p>
            <a:r>
              <a:rPr lang="en-GB" sz="3700" dirty="0"/>
              <a:t>Transfer and Terminal Lifting can included in Asset Production Volumes period report “by value”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" b="2492"/>
          <a:stretch/>
        </p:blipFill>
        <p:spPr bwMode="auto">
          <a:xfrm>
            <a:off x="3609202" y="1161551"/>
            <a:ext cx="8582799" cy="569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3290" y="1657566"/>
            <a:ext cx="3301429" cy="158504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If preferred, Transfer and Terminal Lifting can be included in Asset Production Volumes as specific types of Disposition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205555" y="1767155"/>
            <a:ext cx="3753492" cy="219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082266" y="5013789"/>
            <a:ext cx="3753492" cy="219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cxnSp>
        <p:nvCxnSpPr>
          <p:cNvPr id="7" name="Elbow Connector 6"/>
          <p:cNvCxnSpPr>
            <a:stCxn id="3" idx="3"/>
          </p:cNvCxnSpPr>
          <p:nvPr/>
        </p:nvCxnSpPr>
        <p:spPr>
          <a:xfrm flipV="1">
            <a:off x="3424719" y="1849350"/>
            <a:ext cx="808235" cy="600739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" idx="3"/>
            <a:endCxn id="6" idx="1"/>
          </p:cNvCxnSpPr>
          <p:nvPr/>
        </p:nvCxnSpPr>
        <p:spPr>
          <a:xfrm>
            <a:off x="3424719" y="2450089"/>
            <a:ext cx="657547" cy="2673292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414" y="3479516"/>
            <a:ext cx="3289007" cy="158504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The attributes of the </a:t>
            </a:r>
            <a:r>
              <a:rPr lang="en-GB" sz="1900" dirty="0" smtClean="0">
                <a:solidFill>
                  <a:srgbClr val="000000"/>
                </a:solidFill>
              </a:rPr>
              <a:t>stand- </a:t>
            </a:r>
            <a:r>
              <a:rPr lang="en-GB" sz="1900" dirty="0">
                <a:solidFill>
                  <a:srgbClr val="000000"/>
                </a:solidFill>
              </a:rPr>
              <a:t>alone data objects can be included in the Disposition – shown, “Tanker” and “Transfer Direction”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95554" y="3218121"/>
            <a:ext cx="7797209" cy="1389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300271" y="6464595"/>
            <a:ext cx="3426055" cy="2032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cxnSp>
        <p:nvCxnSpPr>
          <p:cNvPr id="16" name="Elbow Connector 15"/>
          <p:cNvCxnSpPr>
            <a:stCxn id="12" idx="3"/>
            <a:endCxn id="13" idx="1"/>
          </p:cNvCxnSpPr>
          <p:nvPr/>
        </p:nvCxnSpPr>
        <p:spPr>
          <a:xfrm flipV="1">
            <a:off x="3402421" y="3912781"/>
            <a:ext cx="893133" cy="359258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5" idx="1"/>
          </p:cNvCxnSpPr>
          <p:nvPr/>
        </p:nvCxnSpPr>
        <p:spPr>
          <a:xfrm rot="16200000" flipH="1">
            <a:off x="2772715" y="5038678"/>
            <a:ext cx="2284853" cy="770257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9238" y="5117805"/>
            <a:ext cx="3147237" cy="158504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Remark has been used to refer to the “event driven” data transfer made at the time using the stand-alone data object</a:t>
            </a:r>
          </a:p>
        </p:txBody>
      </p:sp>
      <p:cxnSp>
        <p:nvCxnSpPr>
          <p:cNvPr id="26" name="Elbow Connector 25"/>
          <p:cNvCxnSpPr>
            <a:stCxn id="24" idx="3"/>
          </p:cNvCxnSpPr>
          <p:nvPr/>
        </p:nvCxnSpPr>
        <p:spPr>
          <a:xfrm flipV="1">
            <a:off x="3246475" y="5528932"/>
            <a:ext cx="1134139" cy="381396"/>
          </a:xfrm>
          <a:prstGeom prst="bentConnector3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7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571" y="1072651"/>
            <a:ext cx="9397429" cy="567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9159"/>
            <a:ext cx="10972800" cy="1143000"/>
          </a:xfrm>
        </p:spPr>
        <p:txBody>
          <a:bodyPr>
            <a:noAutofit/>
          </a:bodyPr>
          <a:lstStyle/>
          <a:p>
            <a:r>
              <a:rPr lang="en-GB" sz="3200" dirty="0"/>
              <a:t>Production </a:t>
            </a:r>
            <a:r>
              <a:rPr lang="en-GB" sz="3200" dirty="0" err="1"/>
              <a:t>Welltest</a:t>
            </a:r>
            <a:r>
              <a:rPr lang="en-GB" sz="3200" dirty="0"/>
              <a:t> – expected transferred upon event</a:t>
            </a:r>
          </a:p>
        </p:txBody>
      </p:sp>
      <p:sp>
        <p:nvSpPr>
          <p:cNvPr id="4" name="Oval 3"/>
          <p:cNvSpPr/>
          <p:nvPr/>
        </p:nvSpPr>
        <p:spPr>
          <a:xfrm>
            <a:off x="3260334" y="2808269"/>
            <a:ext cx="2137025" cy="38356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109646" y="6369977"/>
            <a:ext cx="1821951" cy="191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082248" y="2589088"/>
            <a:ext cx="1986337" cy="19178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92529" y="1942851"/>
            <a:ext cx="2465055" cy="1000270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Fluid Component </a:t>
            </a:r>
            <a:r>
              <a:rPr lang="en-GB" sz="1900" dirty="0" err="1">
                <a:solidFill>
                  <a:srgbClr val="000000"/>
                </a:solidFill>
              </a:rPr>
              <a:t>Catalog</a:t>
            </a:r>
            <a:r>
              <a:rPr lang="en-GB" sz="1900" dirty="0">
                <a:solidFill>
                  <a:srgbClr val="000000"/>
                </a:solidFill>
              </a:rPr>
              <a:t> and ref same as other objects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762" y="5297942"/>
            <a:ext cx="2414028" cy="1000270"/>
          </a:xfrm>
          <a:prstGeom prst="rect">
            <a:avLst/>
          </a:prstGeom>
          <a:solidFill>
            <a:schemeClr val="tx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Reporting Entity ref</a:t>
            </a:r>
          </a:p>
          <a:p>
            <a:r>
              <a:rPr lang="en-GB" sz="1900" dirty="0">
                <a:solidFill>
                  <a:srgbClr val="000000"/>
                </a:solidFill>
              </a:rPr>
              <a:t>(</a:t>
            </a:r>
            <a:r>
              <a:rPr lang="en-GB" sz="1900" i="1" dirty="0">
                <a:solidFill>
                  <a:srgbClr val="000000"/>
                </a:solidFill>
              </a:rPr>
              <a:t>expected</a:t>
            </a:r>
            <a:r>
              <a:rPr lang="en-GB" sz="1900" dirty="0">
                <a:solidFill>
                  <a:srgbClr val="000000"/>
                </a:solidFill>
              </a:rPr>
              <a:t> to be a well but not enforced)</a:t>
            </a:r>
          </a:p>
        </p:txBody>
      </p:sp>
      <p:cxnSp>
        <p:nvCxnSpPr>
          <p:cNvPr id="23" name="Elbow Connector 22"/>
          <p:cNvCxnSpPr>
            <a:stCxn id="7" idx="3"/>
            <a:endCxn id="6" idx="1"/>
          </p:cNvCxnSpPr>
          <p:nvPr/>
        </p:nvCxnSpPr>
        <p:spPr>
          <a:xfrm>
            <a:off x="2657584" y="2442986"/>
            <a:ext cx="424664" cy="241994"/>
          </a:xfrm>
          <a:prstGeom prst="bentConnector3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30654" y="3751193"/>
            <a:ext cx="6221572" cy="7283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217646" y="3214547"/>
            <a:ext cx="2465055" cy="707882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Reports flow rates rather than Quantities</a:t>
            </a:r>
          </a:p>
        </p:txBody>
      </p:sp>
      <p:cxnSp>
        <p:nvCxnSpPr>
          <p:cNvPr id="30" name="Elbow Connector 29"/>
          <p:cNvCxnSpPr>
            <a:stCxn id="29" idx="3"/>
            <a:endCxn id="28" idx="1"/>
          </p:cNvCxnSpPr>
          <p:nvPr/>
        </p:nvCxnSpPr>
        <p:spPr>
          <a:xfrm>
            <a:off x="2682701" y="3568488"/>
            <a:ext cx="547953" cy="546875"/>
          </a:xfrm>
          <a:prstGeom prst="bentConnector3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3"/>
            <a:endCxn id="5" idx="1"/>
          </p:cNvCxnSpPr>
          <p:nvPr/>
        </p:nvCxnSpPr>
        <p:spPr>
          <a:xfrm>
            <a:off x="2602790" y="5798077"/>
            <a:ext cx="506856" cy="66779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99150" y="4874538"/>
            <a:ext cx="6317461" cy="13173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186482" y="4076480"/>
            <a:ext cx="2414028" cy="1000270"/>
          </a:xfrm>
          <a:prstGeom prst="rect">
            <a:avLst/>
          </a:prstGeom>
          <a:solidFill>
            <a:schemeClr val="tx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A Range of operating parameters can be included</a:t>
            </a:r>
          </a:p>
        </p:txBody>
      </p:sp>
      <p:cxnSp>
        <p:nvCxnSpPr>
          <p:cNvPr id="40" name="Elbow Connector 39"/>
          <p:cNvCxnSpPr>
            <a:stCxn id="39" idx="3"/>
            <a:endCxn id="38" idx="1"/>
          </p:cNvCxnSpPr>
          <p:nvPr/>
        </p:nvCxnSpPr>
        <p:spPr>
          <a:xfrm>
            <a:off x="2600510" y="4576615"/>
            <a:ext cx="698640" cy="9566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15366"/>
          <p:cNvSpPr txBox="1"/>
          <p:nvPr/>
        </p:nvSpPr>
        <p:spPr>
          <a:xfrm>
            <a:off x="7520683" y="2739776"/>
            <a:ext cx="2497729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Method and validation</a:t>
            </a:r>
          </a:p>
        </p:txBody>
      </p:sp>
      <p:cxnSp>
        <p:nvCxnSpPr>
          <p:cNvPr id="15369" name="Elbow Connector 15368"/>
          <p:cNvCxnSpPr>
            <a:endCxn id="4" idx="6"/>
          </p:cNvCxnSpPr>
          <p:nvPr/>
        </p:nvCxnSpPr>
        <p:spPr>
          <a:xfrm rot="10800000" flipV="1">
            <a:off x="5397361" y="2958957"/>
            <a:ext cx="2095927" cy="41096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0" b="2336"/>
          <a:stretch/>
        </p:blipFill>
        <p:spPr bwMode="auto">
          <a:xfrm>
            <a:off x="2986355" y="1053232"/>
            <a:ext cx="9205645" cy="580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3033"/>
            <a:ext cx="10972800" cy="1143000"/>
          </a:xfrm>
        </p:spPr>
        <p:txBody>
          <a:bodyPr>
            <a:noAutofit/>
          </a:bodyPr>
          <a:lstStyle/>
          <a:p>
            <a:r>
              <a:rPr lang="en-GB" sz="3200" dirty="0"/>
              <a:t>Well Production Parameters can transfer a range of well parameters across any number of discrete periods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352" y="4725635"/>
            <a:ext cx="2625725" cy="70788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Product Rates can also be transferred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4832" y="3089415"/>
            <a:ext cx="3686113" cy="5818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890550" y="1930426"/>
            <a:ext cx="3728484" cy="18774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Example, if Well Status or Choke Orifice Size changes during the period being reported for Volumes, the Period can be sub-divided into Production Periods each with own Parameters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2552" y="5895362"/>
            <a:ext cx="3686113" cy="5818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cxnSp>
        <p:nvCxnSpPr>
          <p:cNvPr id="11" name="Elbow Connector 10"/>
          <p:cNvCxnSpPr>
            <a:stCxn id="6" idx="1"/>
            <a:endCxn id="5" idx="3"/>
          </p:cNvCxnSpPr>
          <p:nvPr/>
        </p:nvCxnSpPr>
        <p:spPr>
          <a:xfrm rot="10800000" flipV="1">
            <a:off x="6780946" y="2869143"/>
            <a:ext cx="1109605" cy="511214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1"/>
            <a:endCxn id="10" idx="3"/>
          </p:cNvCxnSpPr>
          <p:nvPr/>
        </p:nvCxnSpPr>
        <p:spPr>
          <a:xfrm rot="10800000" flipV="1">
            <a:off x="6778666" y="2869142"/>
            <a:ext cx="1111885" cy="3317161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3"/>
          </p:cNvCxnSpPr>
          <p:nvPr/>
        </p:nvCxnSpPr>
        <p:spPr>
          <a:xfrm>
            <a:off x="2726077" y="5079576"/>
            <a:ext cx="712341" cy="386277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" y="3191839"/>
            <a:ext cx="2767172" cy="100027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Well Status and a range of operating parameters can be reported</a:t>
            </a:r>
          </a:p>
        </p:txBody>
      </p:sp>
      <p:cxnSp>
        <p:nvCxnSpPr>
          <p:cNvPr id="19" name="Elbow Connector 18"/>
          <p:cNvCxnSpPr>
            <a:stCxn id="16" idx="3"/>
          </p:cNvCxnSpPr>
          <p:nvPr/>
        </p:nvCxnSpPr>
        <p:spPr>
          <a:xfrm>
            <a:off x="2767173" y="3691974"/>
            <a:ext cx="767138" cy="2396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64531" y="5232971"/>
            <a:ext cx="3758111" cy="1292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This is the example for Well 1 and the choke changes correspond to the period being split into two sub-periods, see Slide 27</a:t>
            </a:r>
          </a:p>
        </p:txBody>
      </p:sp>
    </p:spTree>
    <p:extLst>
      <p:ext uri="{BB962C8B-B14F-4D97-AF65-F5344CB8AC3E}">
        <p14:creationId xmlns:p14="http://schemas.microsoft.com/office/powerpoint/2010/main" val="105704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74639"/>
            <a:ext cx="11617291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 of Data Objects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4386924" y="1807109"/>
            <a:ext cx="2671280" cy="1041115"/>
            <a:chOff x="1017142" y="2137025"/>
            <a:chExt cx="2003460" cy="780836"/>
          </a:xfrm>
        </p:grpSpPr>
        <p:sp>
          <p:nvSpPr>
            <p:cNvPr id="3" name="TextBox 2"/>
            <p:cNvSpPr txBox="1"/>
            <p:nvPr/>
          </p:nvSpPr>
          <p:spPr>
            <a:xfrm>
              <a:off x="1047965" y="2373330"/>
              <a:ext cx="1465161" cy="311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GB" sz="2100" dirty="0">
                  <a:solidFill>
                    <a:srgbClr val="000000"/>
                  </a:solidFill>
                </a:rPr>
                <a:t>Reporting Entity</a:t>
              </a:r>
            </a:p>
          </p:txBody>
        </p:sp>
        <p:sp>
          <p:nvSpPr>
            <p:cNvPr id="4" name="Flowchart: Multidocument 3"/>
            <p:cNvSpPr/>
            <p:nvPr/>
          </p:nvSpPr>
          <p:spPr>
            <a:xfrm>
              <a:off x="1017142" y="2137025"/>
              <a:ext cx="2003460" cy="780836"/>
            </a:xfrm>
            <a:prstGeom prst="flowChartMultidocumen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GB">
                <a:solidFill>
                  <a:srgbClr val="A2A2A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126717" y="1874461"/>
            <a:ext cx="1940675" cy="906408"/>
            <a:chOff x="3308279" y="1292832"/>
            <a:chExt cx="1455506" cy="679806"/>
          </a:xfrm>
        </p:grpSpPr>
        <p:sp>
          <p:nvSpPr>
            <p:cNvPr id="8" name="Rounded Rectangle 7"/>
            <p:cNvSpPr/>
            <p:nvPr/>
          </p:nvSpPr>
          <p:spPr>
            <a:xfrm>
              <a:off x="3712396" y="1292832"/>
              <a:ext cx="647272" cy="256854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GB">
                <a:solidFill>
                  <a:srgbClr val="A2A2A2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308279" y="1715784"/>
              <a:ext cx="647272" cy="256854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GB" sz="19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16513" y="1715784"/>
              <a:ext cx="647272" cy="256854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GB">
                <a:solidFill>
                  <a:srgbClr val="A2A2A2"/>
                </a:solidFill>
              </a:endParaRPr>
            </a:p>
          </p:txBody>
        </p:sp>
        <p:cxnSp>
          <p:nvCxnSpPr>
            <p:cNvPr id="12" name="Elbow Connector 11"/>
            <p:cNvCxnSpPr>
              <a:stCxn id="8" idx="2"/>
              <a:endCxn id="7" idx="0"/>
            </p:cNvCxnSpPr>
            <p:nvPr/>
          </p:nvCxnSpPr>
          <p:spPr>
            <a:xfrm rot="5400000">
              <a:off x="3750925" y="1430677"/>
              <a:ext cx="166098" cy="404117"/>
            </a:xfrm>
            <a:prstGeom prst="bentConnector3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8" idx="2"/>
              <a:endCxn id="9" idx="0"/>
            </p:cNvCxnSpPr>
            <p:nvPr/>
          </p:nvCxnSpPr>
          <p:spPr>
            <a:xfrm rot="16200000" flipH="1">
              <a:off x="4155041" y="1430676"/>
              <a:ext cx="166098" cy="404117"/>
            </a:xfrm>
            <a:prstGeom prst="bentConnector3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880136" y="2808268"/>
            <a:ext cx="2513765" cy="4514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defTabSz="609585"/>
            <a:r>
              <a:rPr lang="en-GB" sz="2100" i="1" dirty="0">
                <a:solidFill>
                  <a:srgbClr val="000000"/>
                </a:solidFill>
              </a:rPr>
              <a:t>Optional</a:t>
            </a:r>
            <a:r>
              <a:rPr lang="en-GB" sz="2100" dirty="0">
                <a:solidFill>
                  <a:srgbClr val="000000"/>
                </a:solidFill>
              </a:rPr>
              <a:t> Hierarchies</a:t>
            </a:r>
          </a:p>
        </p:txBody>
      </p:sp>
      <p:cxnSp>
        <p:nvCxnSpPr>
          <p:cNvPr id="18" name="Elbow Connector 17"/>
          <p:cNvCxnSpPr>
            <a:stCxn id="7" idx="1"/>
          </p:cNvCxnSpPr>
          <p:nvPr/>
        </p:nvCxnSpPr>
        <p:spPr>
          <a:xfrm rot="10800000">
            <a:off x="6825331" y="2178121"/>
            <a:ext cx="1301391" cy="431512"/>
          </a:xfrm>
          <a:prstGeom prst="bentConnector3">
            <a:avLst/>
          </a:prstGeom>
          <a:ln w="12700">
            <a:solidFill>
              <a:srgbClr val="0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69182" y="2095930"/>
            <a:ext cx="568419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defTabSz="609585"/>
            <a:r>
              <a:rPr lang="en-GB" sz="1900" dirty="0">
                <a:solidFill>
                  <a:srgbClr val="000000"/>
                </a:solidFill>
              </a:rPr>
              <a:t>Ref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962215" y="1950950"/>
            <a:ext cx="2274013" cy="753439"/>
          </a:xfrm>
          <a:prstGeom prst="foldedCorne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r>
              <a:rPr lang="en-GB" sz="2100" dirty="0">
                <a:solidFill>
                  <a:srgbClr val="000000"/>
                </a:solidFill>
              </a:rPr>
              <a:t>Physical Object Data</a:t>
            </a:r>
          </a:p>
        </p:txBody>
      </p:sp>
      <p:cxnSp>
        <p:nvCxnSpPr>
          <p:cNvPr id="22" name="Elbow Connector 21"/>
          <p:cNvCxnSpPr>
            <a:stCxn id="4" idx="1"/>
            <a:endCxn id="20" idx="3"/>
          </p:cNvCxnSpPr>
          <p:nvPr/>
        </p:nvCxnSpPr>
        <p:spPr>
          <a:xfrm rot="10800000" flipV="1">
            <a:off x="3236228" y="2327668"/>
            <a:ext cx="115069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22529" y="2411000"/>
            <a:ext cx="1097923" cy="70788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defTabSz="609585"/>
            <a:r>
              <a:rPr lang="en-GB" sz="1900" i="1" dirty="0">
                <a:solidFill>
                  <a:srgbClr val="000000"/>
                </a:solidFill>
              </a:rPr>
              <a:t>Optional</a:t>
            </a:r>
          </a:p>
          <a:p>
            <a:pPr defTabSz="609585"/>
            <a:r>
              <a:rPr lang="en-GB" sz="1900" dirty="0">
                <a:solidFill>
                  <a:srgbClr val="000000"/>
                </a:solidFill>
              </a:rPr>
              <a:t>Ref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4795" y="1369889"/>
            <a:ext cx="12055011" cy="184308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7" tIns="0" rIns="121917" bIns="60958" rtlCol="0" anchor="t"/>
          <a:lstStyle/>
          <a:p>
            <a:pPr defTabSz="609585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Transfer initially then only when changes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152117" y="4395053"/>
            <a:ext cx="2671280" cy="1041115"/>
            <a:chOff x="1017142" y="2137025"/>
            <a:chExt cx="2003460" cy="780836"/>
          </a:xfrm>
        </p:grpSpPr>
        <p:sp>
          <p:nvSpPr>
            <p:cNvPr id="33" name="TextBox 32"/>
            <p:cNvSpPr txBox="1"/>
            <p:nvPr/>
          </p:nvSpPr>
          <p:spPr>
            <a:xfrm>
              <a:off x="1068513" y="2301412"/>
              <a:ext cx="1625038" cy="55399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defTabSz="609585"/>
              <a:r>
                <a:rPr lang="en-GB" sz="2100" dirty="0">
                  <a:solidFill>
                    <a:srgbClr val="000000"/>
                  </a:solidFill>
                </a:rPr>
                <a:t>Asset Production Volumes</a:t>
              </a:r>
            </a:p>
          </p:txBody>
        </p:sp>
        <p:sp>
          <p:nvSpPr>
            <p:cNvPr id="34" name="Flowchart: Multidocument 33"/>
            <p:cNvSpPr/>
            <p:nvPr/>
          </p:nvSpPr>
          <p:spPr>
            <a:xfrm>
              <a:off x="1017142" y="2137025"/>
              <a:ext cx="2003460" cy="780836"/>
            </a:xfrm>
            <a:prstGeom prst="flowChartMultidocumen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GB">
                <a:solidFill>
                  <a:srgbClr val="A2A2A2"/>
                </a:solidFill>
              </a:endParaRPr>
            </a:p>
          </p:txBody>
        </p:sp>
      </p:grpSp>
      <p:cxnSp>
        <p:nvCxnSpPr>
          <p:cNvPr id="36" name="Elbow Connector 35"/>
          <p:cNvCxnSpPr>
            <a:stCxn id="33" idx="1"/>
          </p:cNvCxnSpPr>
          <p:nvPr/>
        </p:nvCxnSpPr>
        <p:spPr>
          <a:xfrm rot="10800000">
            <a:off x="6288026" y="2780934"/>
            <a:ext cx="932586" cy="2202635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0" idx="2"/>
          </p:cNvCxnSpPr>
          <p:nvPr/>
        </p:nvCxnSpPr>
        <p:spPr>
          <a:xfrm>
            <a:off x="9387329" y="4983568"/>
            <a:ext cx="1548226" cy="3006"/>
          </a:xfrm>
          <a:prstGeom prst="bentConnector4">
            <a:avLst>
              <a:gd name="adj1" fmla="val 14936"/>
              <a:gd name="adj2" fmla="val 770479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40151" y="5445224"/>
            <a:ext cx="3092300" cy="4514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defTabSz="609585"/>
            <a:r>
              <a:rPr lang="en-GB" sz="2100" dirty="0">
                <a:solidFill>
                  <a:srgbClr val="000000"/>
                </a:solidFill>
              </a:rPr>
              <a:t>All Entity volumes + fluids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00635" y="2808268"/>
            <a:ext cx="1853072" cy="4514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defTabSz="609585"/>
            <a:r>
              <a:rPr lang="en-GB" sz="2100" dirty="0">
                <a:solidFill>
                  <a:srgbClr val="000000"/>
                </a:solidFill>
              </a:rPr>
              <a:t>One per Entity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89162" y="4452133"/>
            <a:ext cx="568419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defTabSz="609585"/>
            <a:r>
              <a:rPr lang="en-GB" sz="1900" dirty="0">
                <a:solidFill>
                  <a:srgbClr val="FF0000"/>
                </a:solidFill>
              </a:rPr>
              <a:t>Ref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20472" y="5157193"/>
            <a:ext cx="568419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defTabSz="609585"/>
            <a:r>
              <a:rPr lang="en-GB" sz="1900" dirty="0">
                <a:solidFill>
                  <a:srgbClr val="7030A0"/>
                </a:solidFill>
              </a:rPr>
              <a:t>Ref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849809" y="3597313"/>
            <a:ext cx="2171492" cy="1389261"/>
            <a:chOff x="7299791" y="1834505"/>
            <a:chExt cx="1628619" cy="1389260"/>
          </a:xfrm>
        </p:grpSpPr>
        <p:sp>
          <p:nvSpPr>
            <p:cNvPr id="30" name="TextBox 29"/>
            <p:cNvSpPr txBox="1"/>
            <p:nvPr/>
          </p:nvSpPr>
          <p:spPr>
            <a:xfrm>
              <a:off x="7299791" y="2808267"/>
              <a:ext cx="16286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GB" sz="2100" dirty="0">
                  <a:solidFill>
                    <a:srgbClr val="000000"/>
                  </a:solidFill>
                </a:rPr>
                <a:t>Fluid Components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723111" y="1872179"/>
              <a:ext cx="849330" cy="821932"/>
              <a:chOff x="7510408" y="1404134"/>
              <a:chExt cx="849330" cy="616449"/>
            </a:xfrm>
          </p:grpSpPr>
          <p:sp>
            <p:nvSpPr>
              <p:cNvPr id="29" name="Heptagon 28"/>
              <p:cNvSpPr/>
              <p:nvPr/>
            </p:nvSpPr>
            <p:spPr>
              <a:xfrm>
                <a:off x="7938498" y="1404134"/>
                <a:ext cx="421240" cy="359595"/>
              </a:xfrm>
              <a:prstGeom prst="heptagon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r>
                  <a:rPr lang="en-GB" dirty="0">
                    <a:solidFill>
                      <a:srgbClr val="A2A2A2"/>
                    </a:solidFill>
                  </a:rPr>
                  <a:t>W</a:t>
                </a:r>
              </a:p>
            </p:txBody>
          </p:sp>
          <p:sp>
            <p:nvSpPr>
              <p:cNvPr id="28" name="Heptagon 27"/>
              <p:cNvSpPr/>
              <p:nvPr/>
            </p:nvSpPr>
            <p:spPr>
              <a:xfrm>
                <a:off x="7724453" y="1532561"/>
                <a:ext cx="421240" cy="359595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r>
                  <a:rPr lang="en-GB" dirty="0">
                    <a:solidFill>
                      <a:srgbClr val="A2A2A2"/>
                    </a:solidFill>
                  </a:rPr>
                  <a:t>G</a:t>
                </a:r>
              </a:p>
            </p:txBody>
          </p:sp>
          <p:sp>
            <p:nvSpPr>
              <p:cNvPr id="27" name="Heptagon 26"/>
              <p:cNvSpPr/>
              <p:nvPr/>
            </p:nvSpPr>
            <p:spPr>
              <a:xfrm>
                <a:off x="7510408" y="1660988"/>
                <a:ext cx="421240" cy="359595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r>
                  <a:rPr lang="en-GB" dirty="0">
                    <a:solidFill>
                      <a:srgbClr val="A2A2A2"/>
                    </a:solidFill>
                  </a:rPr>
                  <a:t>O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7433722" y="1834505"/>
              <a:ext cx="1428108" cy="98632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GB">
                <a:solidFill>
                  <a:srgbClr val="A2A2A2"/>
                </a:solidFill>
              </a:endParaRPr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6150801" y="3356992"/>
            <a:ext cx="5945313" cy="266429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7" tIns="0" rIns="121917" bIns="0" rtlCol="0" anchor="t"/>
          <a:lstStyle/>
          <a:p>
            <a:pPr defTabSz="609585"/>
            <a:r>
              <a:rPr lang="en-GB" dirty="0">
                <a:solidFill>
                  <a:srgbClr val="00B050"/>
                </a:solidFill>
              </a:rPr>
              <a:t>Transfer each Period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54796" y="3356992"/>
            <a:ext cx="5945313" cy="3096344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7" tIns="0" rIns="121917" bIns="0" rtlCol="0" anchor="t"/>
          <a:lstStyle/>
          <a:p>
            <a:pPr defTabSz="609585"/>
            <a:r>
              <a:rPr lang="en-GB" dirty="0">
                <a:solidFill>
                  <a:srgbClr val="0070C0"/>
                </a:solidFill>
              </a:rPr>
              <a:t>Transfer on occurrence </a:t>
            </a:r>
            <a:endParaRPr lang="en-GB" dirty="0" smtClean="0">
              <a:solidFill>
                <a:srgbClr val="0070C0"/>
              </a:solidFill>
            </a:endParaRPr>
          </a:p>
          <a:p>
            <a:pPr defTabSz="609585"/>
            <a:r>
              <a:rPr lang="en-GB" i="1" dirty="0" smtClean="0">
                <a:solidFill>
                  <a:srgbClr val="0070C0"/>
                </a:solidFill>
              </a:rPr>
              <a:t>and/or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at period end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335362" y="4947512"/>
            <a:ext cx="4920188" cy="1433816"/>
            <a:chOff x="270549" y="2969232"/>
            <a:chExt cx="3690141" cy="1075362"/>
          </a:xfrm>
        </p:grpSpPr>
        <p:sp>
          <p:nvSpPr>
            <p:cNvPr id="49" name="Snip Diagonal Corner Rectangle 48"/>
            <p:cNvSpPr/>
            <p:nvPr/>
          </p:nvSpPr>
          <p:spPr>
            <a:xfrm>
              <a:off x="270549" y="2969232"/>
              <a:ext cx="1772288" cy="472611"/>
            </a:xfrm>
            <a:prstGeom prst="snip2Diag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GB" sz="2100" dirty="0" err="1">
                  <a:solidFill>
                    <a:srgbClr val="000000"/>
                  </a:solidFill>
                </a:rPr>
                <a:t>Welltest</a:t>
              </a:r>
              <a:endParaRPr lang="en-GB" sz="2100" dirty="0">
                <a:solidFill>
                  <a:srgbClr val="000000"/>
                </a:solidFill>
              </a:endParaRPr>
            </a:p>
          </p:txBody>
        </p:sp>
        <p:sp>
          <p:nvSpPr>
            <p:cNvPr id="52" name="Snip Diagonal Corner Rectangle 51"/>
            <p:cNvSpPr/>
            <p:nvPr/>
          </p:nvSpPr>
          <p:spPr>
            <a:xfrm>
              <a:off x="270549" y="3571983"/>
              <a:ext cx="1772288" cy="472611"/>
            </a:xfrm>
            <a:prstGeom prst="snip2Diag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GB" sz="2100" dirty="0">
                  <a:solidFill>
                    <a:srgbClr val="000000"/>
                  </a:solidFill>
                </a:rPr>
                <a:t>Well Production Parameters</a:t>
              </a:r>
            </a:p>
          </p:txBody>
        </p:sp>
        <p:sp>
          <p:nvSpPr>
            <p:cNvPr id="53" name="Snip Diagonal Corner Rectangle 52"/>
            <p:cNvSpPr/>
            <p:nvPr/>
          </p:nvSpPr>
          <p:spPr>
            <a:xfrm>
              <a:off x="2188402" y="3571983"/>
              <a:ext cx="1772288" cy="472611"/>
            </a:xfrm>
            <a:prstGeom prst="snip2Diag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GB" sz="2100" dirty="0">
                  <a:solidFill>
                    <a:srgbClr val="000000"/>
                  </a:solidFill>
                </a:rPr>
                <a:t>Terminal Lifting</a:t>
              </a:r>
            </a:p>
          </p:txBody>
        </p:sp>
        <p:sp>
          <p:nvSpPr>
            <p:cNvPr id="54" name="Snip Diagonal Corner Rectangle 53"/>
            <p:cNvSpPr/>
            <p:nvPr/>
          </p:nvSpPr>
          <p:spPr>
            <a:xfrm>
              <a:off x="2188402" y="2969232"/>
              <a:ext cx="1772288" cy="472611"/>
            </a:xfrm>
            <a:prstGeom prst="snip2Diag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r>
                <a:rPr lang="en-GB" sz="2100" dirty="0">
                  <a:solidFill>
                    <a:srgbClr val="000000"/>
                  </a:solidFill>
                </a:rPr>
                <a:t>Transfer</a:t>
              </a:r>
            </a:p>
          </p:txBody>
        </p:sp>
      </p:grpSp>
      <p:cxnSp>
        <p:nvCxnSpPr>
          <p:cNvPr id="58" name="Elbow Connector 57"/>
          <p:cNvCxnSpPr/>
          <p:nvPr/>
        </p:nvCxnSpPr>
        <p:spPr>
          <a:xfrm rot="5400000" flipH="1" flipV="1">
            <a:off x="3141410" y="2812032"/>
            <a:ext cx="2625215" cy="3165981"/>
          </a:xfrm>
          <a:prstGeom prst="bentConnector3">
            <a:avLst>
              <a:gd name="adj1" fmla="val 112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20469" y="5331788"/>
            <a:ext cx="568419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defTabSz="609585"/>
            <a:r>
              <a:rPr lang="en-GB" sz="1900" dirty="0">
                <a:solidFill>
                  <a:srgbClr val="FF0000"/>
                </a:solidFill>
              </a:rPr>
              <a:t>Ref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04295" y="4547366"/>
            <a:ext cx="568419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defTabSz="609585"/>
            <a:r>
              <a:rPr lang="en-GB" sz="1900" dirty="0">
                <a:solidFill>
                  <a:srgbClr val="7030A0"/>
                </a:solidFill>
              </a:rPr>
              <a:t>Ref</a:t>
            </a:r>
          </a:p>
        </p:txBody>
      </p:sp>
      <p:sp>
        <p:nvSpPr>
          <p:cNvPr id="81" name="Quad Arrow 80"/>
          <p:cNvSpPr/>
          <p:nvPr/>
        </p:nvSpPr>
        <p:spPr>
          <a:xfrm rot="2789363">
            <a:off x="2515387" y="5327122"/>
            <a:ext cx="580184" cy="762871"/>
          </a:xfrm>
          <a:prstGeom prst="quadArrow">
            <a:avLst/>
          </a:prstGeom>
          <a:solidFill>
            <a:schemeClr val="tx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609585"/>
            <a:endParaRPr lang="en-GB">
              <a:solidFill>
                <a:srgbClr val="A2A2A2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595101" y="3597313"/>
            <a:ext cx="2171492" cy="1389261"/>
            <a:chOff x="7299791" y="1834505"/>
            <a:chExt cx="1628619" cy="1389260"/>
          </a:xfrm>
        </p:grpSpPr>
        <p:sp>
          <p:nvSpPr>
            <p:cNvPr id="57" name="TextBox 56"/>
            <p:cNvSpPr txBox="1"/>
            <p:nvPr/>
          </p:nvSpPr>
          <p:spPr>
            <a:xfrm>
              <a:off x="7299791" y="2808267"/>
              <a:ext cx="16286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GB" sz="2100" dirty="0">
                  <a:solidFill>
                    <a:srgbClr val="000000"/>
                  </a:solidFill>
                </a:rPr>
                <a:t>Fluid Components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7723111" y="1872179"/>
              <a:ext cx="849330" cy="821932"/>
              <a:chOff x="7510408" y="1404134"/>
              <a:chExt cx="849330" cy="616449"/>
            </a:xfrm>
          </p:grpSpPr>
          <p:sp>
            <p:nvSpPr>
              <p:cNvPr id="62" name="Heptagon 61"/>
              <p:cNvSpPr/>
              <p:nvPr/>
            </p:nvSpPr>
            <p:spPr>
              <a:xfrm>
                <a:off x="7938498" y="1404134"/>
                <a:ext cx="421240" cy="359595"/>
              </a:xfrm>
              <a:prstGeom prst="heptagon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r>
                  <a:rPr lang="en-GB" dirty="0">
                    <a:solidFill>
                      <a:srgbClr val="A2A2A2"/>
                    </a:solidFill>
                  </a:rPr>
                  <a:t>W</a:t>
                </a:r>
              </a:p>
            </p:txBody>
          </p:sp>
          <p:sp>
            <p:nvSpPr>
              <p:cNvPr id="63" name="Heptagon 62"/>
              <p:cNvSpPr/>
              <p:nvPr/>
            </p:nvSpPr>
            <p:spPr>
              <a:xfrm>
                <a:off x="7724453" y="1532561"/>
                <a:ext cx="421240" cy="359595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r>
                  <a:rPr lang="en-GB" dirty="0">
                    <a:solidFill>
                      <a:srgbClr val="A2A2A2"/>
                    </a:solidFill>
                  </a:rPr>
                  <a:t>G</a:t>
                </a:r>
              </a:p>
            </p:txBody>
          </p:sp>
          <p:sp>
            <p:nvSpPr>
              <p:cNvPr id="64" name="Heptagon 63"/>
              <p:cNvSpPr/>
              <p:nvPr/>
            </p:nvSpPr>
            <p:spPr>
              <a:xfrm>
                <a:off x="7510408" y="1660988"/>
                <a:ext cx="421240" cy="359595"/>
              </a:xfrm>
              <a:prstGeom prst="heptagon">
                <a:avLst/>
              </a:prstGeom>
              <a:solidFill>
                <a:schemeClr val="tx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85"/>
                <a:r>
                  <a:rPr lang="en-GB" dirty="0">
                    <a:solidFill>
                      <a:srgbClr val="A2A2A2"/>
                    </a:solidFill>
                  </a:rPr>
                  <a:t>O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7433722" y="1834505"/>
              <a:ext cx="1428108" cy="98632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GB">
                <a:solidFill>
                  <a:srgbClr val="A2A2A2"/>
                </a:solidFill>
              </a:endParaRPr>
            </a:p>
          </p:txBody>
        </p:sp>
      </p:grpSp>
      <p:cxnSp>
        <p:nvCxnSpPr>
          <p:cNvPr id="68" name="Elbow Connector 67"/>
          <p:cNvCxnSpPr>
            <a:endCxn id="61" idx="1"/>
          </p:cNvCxnSpPr>
          <p:nvPr/>
        </p:nvCxnSpPr>
        <p:spPr>
          <a:xfrm rot="5400000" flipH="1" flipV="1">
            <a:off x="2481817" y="4401019"/>
            <a:ext cx="1602407" cy="981309"/>
          </a:xfrm>
          <a:prstGeom prst="bentConnector2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2955" y="4277033"/>
            <a:ext cx="1710813" cy="7797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2100" b="1" dirty="0">
                <a:solidFill>
                  <a:srgbClr val="0070C0"/>
                </a:solidFill>
              </a:rPr>
              <a:t>One</a:t>
            </a:r>
            <a:r>
              <a:rPr lang="en-GB" sz="2100" dirty="0">
                <a:solidFill>
                  <a:srgbClr val="0070C0"/>
                </a:solidFill>
              </a:rPr>
              <a:t> of these per transfer</a:t>
            </a:r>
          </a:p>
        </p:txBody>
      </p:sp>
      <p:cxnSp>
        <p:nvCxnSpPr>
          <p:cNvPr id="72" name="Elbow Connector 71"/>
          <p:cNvCxnSpPr>
            <a:stCxn id="69" idx="3"/>
            <a:endCxn id="81" idx="1"/>
          </p:cNvCxnSpPr>
          <p:nvPr/>
        </p:nvCxnSpPr>
        <p:spPr>
          <a:xfrm>
            <a:off x="2123769" y="4666883"/>
            <a:ext cx="481985" cy="831287"/>
          </a:xfrm>
          <a:prstGeom prst="bentConnector2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8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 animBg="1"/>
      <p:bldP spid="24" grpId="0"/>
      <p:bldP spid="41" grpId="0"/>
      <p:bldP spid="42" grpId="0"/>
      <p:bldP spid="44" grpId="0"/>
      <p:bldP spid="45" grpId="0"/>
      <p:bldP spid="50" grpId="0" animBg="1"/>
      <p:bldP spid="51" grpId="0" animBg="1"/>
      <p:bldP spid="59" grpId="0"/>
      <p:bldP spid="70" grpId="0"/>
      <p:bldP spid="81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213" y="507518"/>
            <a:ext cx="3431568" cy="2656921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3700" dirty="0"/>
              <a:t>Top Level Model Diagram showing central role of Reporting Entity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t="2954" r="2500" b="2283"/>
          <a:stretch/>
        </p:blipFill>
        <p:spPr bwMode="auto">
          <a:xfrm>
            <a:off x="5712432" y="1"/>
            <a:ext cx="6479568" cy="687314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698715" y="3589105"/>
            <a:ext cx="3301429" cy="1178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r>
              <a:rPr lang="en-GB" sz="2100" dirty="0">
                <a:solidFill>
                  <a:srgbClr val="FF0000"/>
                </a:solidFill>
              </a:rPr>
              <a:t>Reporting</a:t>
            </a:r>
          </a:p>
          <a:p>
            <a:r>
              <a:rPr lang="en-GB" sz="2100" dirty="0">
                <a:solidFill>
                  <a:srgbClr val="FF0000"/>
                </a:solidFill>
              </a:rPr>
              <a:t>Entity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3919" y="121007"/>
            <a:ext cx="2984072" cy="27557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b"/>
          <a:lstStyle/>
          <a:p>
            <a:r>
              <a:rPr lang="en-GB" sz="2100" dirty="0">
                <a:solidFill>
                  <a:srgbClr val="00B050"/>
                </a:solidFill>
              </a:rPr>
              <a:t>Hierarchy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8637" y="38816"/>
            <a:ext cx="2984072" cy="24406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b"/>
          <a:lstStyle/>
          <a:p>
            <a:pPr algn="r"/>
            <a:r>
              <a:rPr lang="en-GB" sz="2100" dirty="0">
                <a:solidFill>
                  <a:srgbClr val="0070C0"/>
                </a:solidFill>
              </a:rPr>
              <a:t>Periodic</a:t>
            </a:r>
          </a:p>
          <a:p>
            <a:pPr algn="r"/>
            <a:r>
              <a:rPr lang="en-GB" sz="2100" dirty="0">
                <a:solidFill>
                  <a:srgbClr val="0070C0"/>
                </a:solidFill>
              </a:rPr>
              <a:t>Volumes</a:t>
            </a:r>
          </a:p>
        </p:txBody>
      </p:sp>
      <p:sp>
        <p:nvSpPr>
          <p:cNvPr id="4" name="Freeform 3"/>
          <p:cNvSpPr/>
          <p:nvPr/>
        </p:nvSpPr>
        <p:spPr>
          <a:xfrm>
            <a:off x="4698715" y="2589088"/>
            <a:ext cx="7465888" cy="4246651"/>
          </a:xfrm>
          <a:custGeom>
            <a:avLst/>
            <a:gdLst>
              <a:gd name="connsiteX0" fmla="*/ 5599416 w 5599416"/>
              <a:gd name="connsiteY0" fmla="*/ 3133618 h 3184988"/>
              <a:gd name="connsiteX1" fmla="*/ 5599416 w 5599416"/>
              <a:gd name="connsiteY1" fmla="*/ 0 h 3184988"/>
              <a:gd name="connsiteX2" fmla="*/ 3750067 w 5599416"/>
              <a:gd name="connsiteY2" fmla="*/ 0 h 3184988"/>
              <a:gd name="connsiteX3" fmla="*/ 3750067 w 5599416"/>
              <a:gd name="connsiteY3" fmla="*/ 2126750 h 3184988"/>
              <a:gd name="connsiteX4" fmla="*/ 0 w 5599416"/>
              <a:gd name="connsiteY4" fmla="*/ 2126750 h 3184988"/>
              <a:gd name="connsiteX5" fmla="*/ 0 w 5599416"/>
              <a:gd name="connsiteY5" fmla="*/ 3184988 h 3184988"/>
              <a:gd name="connsiteX6" fmla="*/ 5599416 w 5599416"/>
              <a:gd name="connsiteY6" fmla="*/ 3133618 h 318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9416" h="3184988">
                <a:moveTo>
                  <a:pt x="5599416" y="3133618"/>
                </a:moveTo>
                <a:lnTo>
                  <a:pt x="5599416" y="0"/>
                </a:lnTo>
                <a:lnTo>
                  <a:pt x="3750067" y="0"/>
                </a:lnTo>
                <a:lnTo>
                  <a:pt x="3750067" y="2126750"/>
                </a:lnTo>
                <a:lnTo>
                  <a:pt x="0" y="2126750"/>
                </a:lnTo>
                <a:lnTo>
                  <a:pt x="0" y="3184988"/>
                </a:lnTo>
                <a:lnTo>
                  <a:pt x="5599416" y="3133618"/>
                </a:ln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b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Event-driven Data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2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556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Section 1 – describe the assets </a:t>
            </a:r>
            <a:r>
              <a:rPr lang="en-GB" i="1" dirty="0" smtClean="0"/>
              <a:t>(only done when setting up the reporting relationship)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97000"/>
            <a:ext cx="11239928" cy="5055171"/>
          </a:xfrm>
        </p:spPr>
        <p:txBody>
          <a:bodyPr>
            <a:normAutofit/>
          </a:bodyPr>
          <a:lstStyle/>
          <a:p>
            <a:r>
              <a:rPr lang="en-GB" dirty="0" smtClean="0"/>
              <a:t>Reporting Entity – the physical, organizational or geographic “thing” we report production data against</a:t>
            </a:r>
          </a:p>
          <a:p>
            <a:r>
              <a:rPr lang="en-GB" dirty="0" smtClean="0"/>
              <a:t>Simple placeholder object, which can optionally reference the “physical” data object, e.g. fully to describe a well</a:t>
            </a:r>
          </a:p>
          <a:p>
            <a:r>
              <a:rPr lang="en-GB" dirty="0" smtClean="0"/>
              <a:t>Hierarchies can be used to show how the Reporting Entities relate to one another in order to give context</a:t>
            </a:r>
          </a:p>
          <a:p>
            <a:pPr marL="0" indent="0">
              <a:buNone/>
            </a:pPr>
            <a:r>
              <a:rPr lang="en-GB" i="1" dirty="0" smtClean="0"/>
              <a:t>All figures which follow relate to the Worked Example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4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5216976" y="5353979"/>
            <a:ext cx="5013789" cy="98632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dirty="0" smtClean="0">
                <a:solidFill>
                  <a:srgbClr val="0070C0"/>
                </a:solidFill>
              </a:rPr>
              <a:t>Reservoir B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68512" y="4643919"/>
            <a:ext cx="5013789" cy="98632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en-GB" dirty="0" smtClean="0">
                <a:solidFill>
                  <a:srgbClr val="00B050"/>
                </a:solidFill>
              </a:rPr>
              <a:t>Reservoir A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599" y="274639"/>
            <a:ext cx="1133582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Reporting Entities – Physical &amp; Commercial Layout</a:t>
            </a:r>
            <a:endParaRPr lang="en-GB" dirty="0"/>
          </a:p>
        </p:txBody>
      </p:sp>
      <p:grpSp>
        <p:nvGrpSpPr>
          <p:cNvPr id="30" name="Group 29"/>
          <p:cNvGrpSpPr/>
          <p:nvPr/>
        </p:nvGrpSpPr>
        <p:grpSpPr>
          <a:xfrm>
            <a:off x="1082210" y="1397286"/>
            <a:ext cx="586773" cy="3874497"/>
            <a:chOff x="811657" y="1047964"/>
            <a:chExt cx="440080" cy="2905873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068511" y="1325366"/>
              <a:ext cx="0" cy="2342508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Bent Arrow 8"/>
            <p:cNvSpPr/>
            <p:nvPr/>
          </p:nvSpPr>
          <p:spPr>
            <a:xfrm flipH="1">
              <a:off x="811657" y="1047964"/>
              <a:ext cx="277402" cy="256854"/>
            </a:xfrm>
            <a:prstGeom prst="bentArrow">
              <a:avLst/>
            </a:prstGeom>
            <a:solidFill>
              <a:schemeClr val="tx1">
                <a:lumMod val="65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Bent Arrow 9"/>
            <p:cNvSpPr/>
            <p:nvPr/>
          </p:nvSpPr>
          <p:spPr>
            <a:xfrm rot="5400000" flipH="1" flipV="1">
              <a:off x="984609" y="3686709"/>
              <a:ext cx="277402" cy="256854"/>
            </a:xfrm>
            <a:prstGeom prst="bentArrow">
              <a:avLst/>
            </a:prstGeom>
            <a:solidFill>
              <a:srgbClr val="FF000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38183" y="1397285"/>
            <a:ext cx="586773" cy="3874499"/>
            <a:chOff x="2353637" y="1047964"/>
            <a:chExt cx="440080" cy="2905874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610491" y="1325366"/>
              <a:ext cx="0" cy="2342508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ent Arrow 13"/>
            <p:cNvSpPr/>
            <p:nvPr/>
          </p:nvSpPr>
          <p:spPr>
            <a:xfrm flipH="1">
              <a:off x="2353637" y="1047964"/>
              <a:ext cx="277402" cy="256854"/>
            </a:xfrm>
            <a:prstGeom prst="bentArrow">
              <a:avLst/>
            </a:prstGeom>
            <a:solidFill>
              <a:schemeClr val="tx1">
                <a:lumMod val="65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Bent Arrow 14"/>
            <p:cNvSpPr/>
            <p:nvPr/>
          </p:nvSpPr>
          <p:spPr>
            <a:xfrm rot="5400000" flipH="1" flipV="1">
              <a:off x="2526589" y="3686710"/>
              <a:ext cx="277402" cy="256854"/>
            </a:xfrm>
            <a:prstGeom prst="bentArrow">
              <a:avLst/>
            </a:prstGeom>
            <a:solidFill>
              <a:srgbClr val="FF000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50130" y="1397286"/>
            <a:ext cx="586772" cy="4589124"/>
            <a:chOff x="811657" y="1047964"/>
            <a:chExt cx="440079" cy="2854744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1068511" y="1325366"/>
              <a:ext cx="0" cy="2342508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Bent Arrow 21"/>
            <p:cNvSpPr/>
            <p:nvPr/>
          </p:nvSpPr>
          <p:spPr>
            <a:xfrm flipH="1">
              <a:off x="811657" y="1047964"/>
              <a:ext cx="277402" cy="256854"/>
            </a:xfrm>
            <a:prstGeom prst="bentArrow">
              <a:avLst/>
            </a:prstGeom>
            <a:solidFill>
              <a:schemeClr val="tx1">
                <a:lumMod val="65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Bent Arrow 22"/>
            <p:cNvSpPr/>
            <p:nvPr/>
          </p:nvSpPr>
          <p:spPr>
            <a:xfrm rot="5400000" flipH="1" flipV="1">
              <a:off x="1010173" y="3661145"/>
              <a:ext cx="226272" cy="256854"/>
            </a:xfrm>
            <a:prstGeom prst="bentArrow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306102" y="1397286"/>
            <a:ext cx="586773" cy="4575425"/>
            <a:chOff x="811657" y="1047964"/>
            <a:chExt cx="440080" cy="2846223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68511" y="1325366"/>
              <a:ext cx="0" cy="2342508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ent Arrow 25"/>
            <p:cNvSpPr/>
            <p:nvPr/>
          </p:nvSpPr>
          <p:spPr>
            <a:xfrm flipH="1">
              <a:off x="811657" y="1047964"/>
              <a:ext cx="277402" cy="256854"/>
            </a:xfrm>
            <a:prstGeom prst="bentArrow">
              <a:avLst/>
            </a:prstGeom>
            <a:solidFill>
              <a:schemeClr val="tx1">
                <a:lumMod val="65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7" name="Bent Arrow 26"/>
            <p:cNvSpPr/>
            <p:nvPr/>
          </p:nvSpPr>
          <p:spPr>
            <a:xfrm rot="5400000" flipH="1" flipV="1">
              <a:off x="1014434" y="3656885"/>
              <a:ext cx="217751" cy="256854"/>
            </a:xfrm>
            <a:prstGeom prst="bentArrow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94156" y="1397286"/>
            <a:ext cx="586773" cy="4630220"/>
            <a:chOff x="3895617" y="1047964"/>
            <a:chExt cx="440080" cy="3472665"/>
          </a:xfrm>
        </p:grpSpPr>
        <p:grpSp>
          <p:nvGrpSpPr>
            <p:cNvPr id="16" name="Group 15"/>
            <p:cNvGrpSpPr/>
            <p:nvPr/>
          </p:nvGrpSpPr>
          <p:grpSpPr>
            <a:xfrm>
              <a:off x="3895617" y="1047964"/>
              <a:ext cx="440080" cy="3472665"/>
              <a:chOff x="811657" y="1047964"/>
              <a:chExt cx="440080" cy="288030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1068511" y="1325366"/>
                <a:ext cx="0" cy="2342508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Bent Arrow 17"/>
              <p:cNvSpPr/>
              <p:nvPr/>
            </p:nvSpPr>
            <p:spPr>
              <a:xfrm flipH="1">
                <a:off x="811657" y="1047964"/>
                <a:ext cx="277402" cy="256854"/>
              </a:xfrm>
              <a:prstGeom prst="bentArrow">
                <a:avLst/>
              </a:prstGeom>
              <a:solidFill>
                <a:schemeClr val="tx1">
                  <a:lumMod val="65000"/>
                </a:schemeClr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Bent Arrow 18"/>
              <p:cNvSpPr/>
              <p:nvPr/>
            </p:nvSpPr>
            <p:spPr>
              <a:xfrm rot="5400000" flipH="1" flipV="1">
                <a:off x="997391" y="3673928"/>
                <a:ext cx="251837" cy="256854"/>
              </a:xfrm>
              <a:prstGeom prst="bentArrow">
                <a:avLst/>
              </a:prstGeom>
              <a:solidFill>
                <a:srgbClr val="7030A0"/>
              </a:solidFill>
              <a:ln w="95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Bent Arrow 27"/>
            <p:cNvSpPr/>
            <p:nvPr/>
          </p:nvSpPr>
          <p:spPr>
            <a:xfrm rot="5400000" flipH="1" flipV="1">
              <a:off x="4055705" y="3686709"/>
              <a:ext cx="277402" cy="256854"/>
            </a:xfrm>
            <a:prstGeom prst="bentArrow">
              <a:avLst/>
            </a:prstGeom>
            <a:solidFill>
              <a:srgbClr val="FF000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2473" y="2127892"/>
            <a:ext cx="834068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Well 1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95021" y="2127892"/>
            <a:ext cx="834068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Well 2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47569" y="2127892"/>
            <a:ext cx="834068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Well 3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00117" y="2127892"/>
            <a:ext cx="834068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Well 4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52666" y="2127892"/>
            <a:ext cx="834068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Well 5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075" y="5191883"/>
            <a:ext cx="1333564" cy="67710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Contact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Interval 1-A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5430" y="5216999"/>
            <a:ext cx="1333564" cy="67710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Contact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Interval 2-A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72214" y="4899642"/>
            <a:ext cx="1333564" cy="67710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Contact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Interval 3-A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07326" y="5614262"/>
            <a:ext cx="1325550" cy="67710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Contact</a:t>
            </a:r>
          </a:p>
          <a:p>
            <a:r>
              <a:rPr lang="en-GB" dirty="0" smtClean="0">
                <a:solidFill>
                  <a:srgbClr val="7030A0"/>
                </a:solidFill>
              </a:rPr>
              <a:t>Interval 3-B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57134" y="5899653"/>
            <a:ext cx="1325550" cy="67710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Contact</a:t>
            </a:r>
          </a:p>
          <a:p>
            <a:r>
              <a:rPr lang="en-GB" dirty="0" smtClean="0">
                <a:solidFill>
                  <a:srgbClr val="7030A0"/>
                </a:solidFill>
              </a:rPr>
              <a:t>Interval 4-B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19262" y="5938461"/>
            <a:ext cx="1325550" cy="67710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Contact</a:t>
            </a:r>
          </a:p>
          <a:p>
            <a:r>
              <a:rPr lang="en-GB" dirty="0" smtClean="0">
                <a:solidFill>
                  <a:srgbClr val="7030A0"/>
                </a:solidFill>
              </a:rPr>
              <a:t>Interval 5-B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3290" y="1383587"/>
            <a:ext cx="11561852" cy="536996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pPr algn="r"/>
            <a:r>
              <a:rPr lang="en-GB" b="1" u="sng" dirty="0" smtClean="0">
                <a:solidFill>
                  <a:srgbClr val="C00000"/>
                </a:solidFill>
              </a:rPr>
              <a:t>Lease X</a:t>
            </a:r>
            <a:endParaRPr lang="en-GB" b="1" u="sng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0965" y="1849346"/>
            <a:ext cx="7397396" cy="79453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lIns="121917" tIns="0" rIns="335992" bIns="60958" rtlCol="0">
            <a:noAutofit/>
          </a:bodyPr>
          <a:lstStyle/>
          <a:p>
            <a:pPr algn="r"/>
            <a:r>
              <a:rPr lang="en-GB" sz="2100" dirty="0">
                <a:solidFill>
                  <a:schemeClr val="accent2">
                    <a:lumMod val="75000"/>
                  </a:schemeClr>
                </a:solidFill>
              </a:rPr>
              <a:t>ABC Interest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48027" y="2178122"/>
            <a:ext cx="5328863" cy="931524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txBody>
          <a:bodyPr wrap="square" lIns="121917" tIns="60958" rIns="383990" bIns="60958" rtlCol="0" anchor="b">
            <a:noAutofit/>
          </a:bodyPr>
          <a:lstStyle/>
          <a:p>
            <a:pPr algn="r"/>
            <a:r>
              <a:rPr lang="en-GB" sz="2100" dirty="0">
                <a:solidFill>
                  <a:srgbClr val="7030A0"/>
                </a:solidFill>
              </a:rPr>
              <a:t>XYZ Company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35793" y="3397322"/>
            <a:ext cx="1539396" cy="451405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commercial</a:t>
            </a:r>
          </a:p>
        </p:txBody>
      </p:sp>
      <p:cxnSp>
        <p:nvCxnSpPr>
          <p:cNvPr id="7" name="Elbow Connector 6"/>
          <p:cNvCxnSpPr>
            <a:stCxn id="3" idx="0"/>
          </p:cNvCxnSpPr>
          <p:nvPr/>
        </p:nvCxnSpPr>
        <p:spPr>
          <a:xfrm rot="5400000" flipH="1" flipV="1">
            <a:off x="10158998" y="2323242"/>
            <a:ext cx="1520575" cy="627588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" idx="0"/>
            <a:endCxn id="47" idx="3"/>
          </p:cNvCxnSpPr>
          <p:nvPr/>
        </p:nvCxnSpPr>
        <p:spPr>
          <a:xfrm rot="16200000" flipV="1">
            <a:off x="9864472" y="2656302"/>
            <a:ext cx="753437" cy="728601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5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40" grpId="0"/>
      <p:bldP spid="41" grpId="0"/>
      <p:bldP spid="42" grpId="0"/>
      <p:bldP spid="43" grpId="0"/>
      <p:bldP spid="44" grpId="0"/>
      <p:bldP spid="45" grpId="0"/>
      <p:bldP spid="46" grpId="0" animBg="1"/>
      <p:bldP spid="2" grpId="0" animBg="1"/>
      <p:bldP spid="47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599" y="274639"/>
            <a:ext cx="1133582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Reporting Entities – Other Related Facilities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84" y="1607127"/>
            <a:ext cx="6392229" cy="30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963892" y="1620983"/>
            <a:ext cx="2590800" cy="1524000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pPr algn="r"/>
            <a:r>
              <a:rPr lang="en-GB" b="1" u="sng" dirty="0">
                <a:solidFill>
                  <a:srgbClr val="0070C0"/>
                </a:solidFill>
              </a:rPr>
              <a:t>Lease Y</a:t>
            </a:r>
          </a:p>
        </p:txBody>
      </p:sp>
      <p:sp>
        <p:nvSpPr>
          <p:cNvPr id="12" name="Right Arrow 11"/>
          <p:cNvSpPr/>
          <p:nvPr/>
        </p:nvSpPr>
        <p:spPr>
          <a:xfrm flipH="1">
            <a:off x="6830289" y="2078175"/>
            <a:ext cx="2022764" cy="54032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Transfer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959272" y="4262604"/>
            <a:ext cx="2590800" cy="1524000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pPr algn="r"/>
            <a:r>
              <a:rPr lang="en-GB" b="1" u="sng" dirty="0" smtClean="0">
                <a:solidFill>
                  <a:srgbClr val="0070C0"/>
                </a:solidFill>
              </a:rPr>
              <a:t>Terminal Z</a:t>
            </a:r>
            <a:endParaRPr lang="en-GB" b="1" u="sng" dirty="0">
              <a:solidFill>
                <a:srgbClr val="0070C0"/>
              </a:solidFill>
            </a:endParaRPr>
          </a:p>
        </p:txBody>
      </p:sp>
      <p:sp>
        <p:nvSpPr>
          <p:cNvPr id="39" name="Curved Up Arrow 38"/>
          <p:cNvSpPr/>
          <p:nvPr/>
        </p:nvSpPr>
        <p:spPr>
          <a:xfrm rot="1312790">
            <a:off x="5241715" y="5198060"/>
            <a:ext cx="3517292" cy="1052945"/>
          </a:xfrm>
          <a:prstGeom prst="curved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27" name="Picture 3" descr="C:\Users\Laurence\AppData\Local\Microsoft\Windows\INetCache\IE\9385I43H\800px-Ship_from_sid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619" y="5215526"/>
            <a:ext cx="2355607" cy="80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5948219" y="4821383"/>
            <a:ext cx="1690841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Terminal Lifting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74327" y="5504874"/>
            <a:ext cx="1221189" cy="4514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Barge 99</a:t>
            </a:r>
          </a:p>
        </p:txBody>
      </p:sp>
    </p:spTree>
    <p:extLst>
      <p:ext uri="{BB962C8B-B14F-4D97-AF65-F5344CB8AC3E}">
        <p14:creationId xmlns:p14="http://schemas.microsoft.com/office/powerpoint/2010/main" val="35546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55460"/>
            <a:ext cx="11582401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Reporting Entities are transferred one per XML file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340189" y="3038866"/>
            <a:ext cx="1520575" cy="260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682678" y="3038867"/>
            <a:ext cx="1520575" cy="260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7" y="1163364"/>
            <a:ext cx="3760355" cy="56946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15"/>
          <a:stretch/>
        </p:blipFill>
        <p:spPr bwMode="auto">
          <a:xfrm>
            <a:off x="6206838" y="1348509"/>
            <a:ext cx="5048340" cy="534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16"/>
          <p:cNvSpPr/>
          <p:nvPr/>
        </p:nvSpPr>
        <p:spPr>
          <a:xfrm>
            <a:off x="6467531" y="3251201"/>
            <a:ext cx="2621051" cy="31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cxnSp>
        <p:nvCxnSpPr>
          <p:cNvPr id="18" name="Elbow Connector 17"/>
          <p:cNvCxnSpPr>
            <a:stCxn id="20" idx="6"/>
            <a:endCxn id="17" idx="2"/>
          </p:cNvCxnSpPr>
          <p:nvPr/>
        </p:nvCxnSpPr>
        <p:spPr>
          <a:xfrm flipV="1">
            <a:off x="3731491" y="3408219"/>
            <a:ext cx="2736040" cy="58397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40909" y="3858302"/>
            <a:ext cx="2190583" cy="267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841607" y="5941785"/>
            <a:ext cx="2164611" cy="779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>
                <a:solidFill>
                  <a:srgbClr val="000000"/>
                </a:solidFill>
              </a:rPr>
              <a:t>Folder is:</a:t>
            </a:r>
          </a:p>
          <a:p>
            <a:r>
              <a:rPr lang="en-GB" sz="2100" dirty="0" err="1">
                <a:solidFill>
                  <a:srgbClr val="000000"/>
                </a:solidFill>
              </a:rPr>
              <a:t>ReportingEntities</a:t>
            </a:r>
            <a:endParaRPr lang="en-GB" sz="21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1156" y="5506947"/>
            <a:ext cx="3374892" cy="1292658"/>
          </a:xfrm>
          <a:prstGeom prst="rect">
            <a:avLst/>
          </a:prstGeom>
          <a:solidFill>
            <a:schemeClr val="tx1"/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1900" dirty="0">
                <a:solidFill>
                  <a:srgbClr val="000000"/>
                </a:solidFill>
              </a:rPr>
              <a:t>Reporting Entities may be:</a:t>
            </a:r>
          </a:p>
          <a:p>
            <a:pPr marL="232828" indent="-232828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0000"/>
                </a:solidFill>
              </a:rPr>
              <a:t>Physical, e.g. well</a:t>
            </a:r>
          </a:p>
          <a:p>
            <a:pPr marL="232828" indent="-232828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0000"/>
                </a:solidFill>
              </a:rPr>
              <a:t>Geographical, e.g. State</a:t>
            </a:r>
          </a:p>
          <a:p>
            <a:pPr marL="232828" indent="-232828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0000"/>
                </a:solidFill>
              </a:rPr>
              <a:t>Organizational, e.g. Company</a:t>
            </a:r>
          </a:p>
        </p:txBody>
      </p:sp>
    </p:spTree>
    <p:extLst>
      <p:ext uri="{BB962C8B-B14F-4D97-AF65-F5344CB8AC3E}">
        <p14:creationId xmlns:p14="http://schemas.microsoft.com/office/powerpoint/2010/main" val="20066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Energistics 16-9">
  <a:themeElements>
    <a:clrScheme name="Custom 1">
      <a:dk1>
        <a:srgbClr val="FFFFFF"/>
      </a:dk1>
      <a:lt1>
        <a:srgbClr val="A2A2A2"/>
      </a:lt1>
      <a:dk2>
        <a:srgbClr val="691D03"/>
      </a:dk2>
      <a:lt2>
        <a:srgbClr val="FFFFFF"/>
      </a:lt2>
      <a:accent1>
        <a:srgbClr val="691D0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A9345657-D4CE-5F44-AD7F-413978C79777}" vid="{13E9B7E1-4CDC-A441-ACA0-07E82B64F2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 Energistics 16-9</Template>
  <TotalTime>17</TotalTime>
  <Words>1810</Words>
  <Application>Microsoft Office PowerPoint</Application>
  <PresentationFormat>Custom</PresentationFormat>
  <Paragraphs>268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2016 Energistics 16-9</vt:lpstr>
      <vt:lpstr>PRODML  Production Reporting  using Simple Product Volume</vt:lpstr>
      <vt:lpstr>Overview</vt:lpstr>
      <vt:lpstr>Outline of Capabilities</vt:lpstr>
      <vt:lpstr>Summary of Data Objects</vt:lpstr>
      <vt:lpstr>Top Level Model Diagram showing central role of Reporting Entity</vt:lpstr>
      <vt:lpstr>Section 1 – describe the assets (only done when setting up the reporting relationship)</vt:lpstr>
      <vt:lpstr>Reporting Entities – Physical &amp; Commercial Layout</vt:lpstr>
      <vt:lpstr>Reporting Entities – Other Related Facilities</vt:lpstr>
      <vt:lpstr>Reporting Entities are transferred one per XML file</vt:lpstr>
      <vt:lpstr>Reporting Entities are the reporting “thing” referenced by other objects which transfer data</vt:lpstr>
      <vt:lpstr>Optionally, Reporting Entities can reference a data object containing full physical data</vt:lpstr>
      <vt:lpstr>Reporting Entity Kinds</vt:lpstr>
      <vt:lpstr>Hierarchies can be defined for Reporting Entities:  as many as required for different purposes – no limit on kind or name</vt:lpstr>
      <vt:lpstr>Hierarchies reference the Reporting Entities:  each starts with own root node</vt:lpstr>
      <vt:lpstr>Section 2 – Reporting the Quantities</vt:lpstr>
      <vt:lpstr>Periodic Transfer Data Objects</vt:lpstr>
      <vt:lpstr>Content of Asset Production Volumes example</vt:lpstr>
      <vt:lpstr>Volumes Reported in Worked Example</vt:lpstr>
      <vt:lpstr>Reconciliation of Quantities</vt:lpstr>
      <vt:lpstr>Worked Example Timeline</vt:lpstr>
      <vt:lpstr>Asset Production Volumes has repeating Reporting Entity Volumes per Reporting Entity</vt:lpstr>
      <vt:lpstr>All the kinds of Quantity are contained within each Reporting Entity Volumes</vt:lpstr>
      <vt:lpstr>Fluid Components Transferred Once per Asset Production Volumes (periodic) object and then referenced</vt:lpstr>
      <vt:lpstr>Quantity Methods and Product Fluid Kind can be included in the volumes</vt:lpstr>
      <vt:lpstr>Service Fluids can be included in the volumes</vt:lpstr>
      <vt:lpstr>Fluids can be reported Compositionally</vt:lpstr>
      <vt:lpstr>Allocation to Individual Layers</vt:lpstr>
      <vt:lpstr>Splitting Quantities Allocated Across a Period (e.g.) because of a Choke Change</vt:lpstr>
      <vt:lpstr>Deferred Production</vt:lpstr>
      <vt:lpstr>Section 3 – Reporting the non-periodic events</vt:lpstr>
      <vt:lpstr>Transfer – movement of production fluid from one Reporting Entity to another via pipeline </vt:lpstr>
      <vt:lpstr>Terminal Lifting – export of production fluid from one Reporting Entity to another via Tanker</vt:lpstr>
      <vt:lpstr>Transfer and Terminal Lifting can included in Asset Production Volumes period report “by value”</vt:lpstr>
      <vt:lpstr>Production Welltest – expected transferred upon event</vt:lpstr>
      <vt:lpstr>Well Production Parameters can transfer a range of well parameters across any number of discrete periods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PRODML  Production Reporting  using Simple Product Volume</dc:title>
  <dc:creator>Donna Marcotte</dc:creator>
  <cp:lastModifiedBy>Donna Marcotte</cp:lastModifiedBy>
  <cp:revision>7</cp:revision>
  <dcterms:created xsi:type="dcterms:W3CDTF">2016-12-02T01:38:05Z</dcterms:created>
  <dcterms:modified xsi:type="dcterms:W3CDTF">2016-12-02T01:56:59Z</dcterms:modified>
</cp:coreProperties>
</file>