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1506" y="21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BDC47EA-6837-42C5-ADDC-A612DBA9815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615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4C570AC-FB8B-4C8D-9837-A8555024C4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290109-1193-4DC7-BBF5-E78191B3B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15F41-730C-4800-A714-FC5502C80C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B89A4E-885C-47DA-92C8-51B68FFF6A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65474-422E-45E8-BA10-DF42098B0C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4F1EE-CE95-4ABE-9F72-78ABD6380D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77D85F-6DCF-432D-B995-3E8BD91134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7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A52D33-616A-4631-A561-CD4C4AC688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80180C-1505-4E58-97F7-F5036244C0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7938AA-9D8D-411A-B7DC-E2CF14ECD9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7AAED-7D34-45E0-B800-F7E6BCF58D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EA20E7-9827-4614-A8D6-313171EAD5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38CD566-1658-4196-9548-BF125FD878F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Traveling Salesperson Problem</a:t>
            </a:r>
            <a:br>
              <a:rPr lang="en-US"/>
            </a:br>
            <a:r>
              <a:rPr lang="en-US" sz="2000"/>
              <a:t>CS 325 Group #6: William Jernigan, Alexander Merrill, Sean Rettig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63760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1800" b="1"/>
              <a:t>Nearest neighbor (greedy)</a:t>
            </a:r>
          </a:p>
          <a:p>
            <a:pPr lvl="1" rtl="0" hangingPunct="0"/>
            <a:r>
              <a:rPr lang="en-US" sz="1800"/>
              <a:t>From any city, always visits the closest unvisited city</a:t>
            </a:r>
          </a:p>
          <a:p>
            <a:pPr lvl="0"/>
            <a:r>
              <a:rPr lang="en-US" sz="1800" b="1"/>
              <a:t>Best of nearest neighbor</a:t>
            </a:r>
          </a:p>
          <a:p>
            <a:pPr lvl="1" rtl="0" hangingPunct="0"/>
            <a:r>
              <a:rPr lang="en-US" sz="1800"/>
              <a:t>Performs a nearest neighbor walk from each city and chooses the best result</a:t>
            </a:r>
          </a:p>
          <a:p>
            <a:pPr lvl="0"/>
            <a:r>
              <a:rPr lang="en-US" sz="1800" b="1"/>
              <a:t>Common path aggregation</a:t>
            </a:r>
          </a:p>
          <a:p>
            <a:pPr lvl="1" rtl="0" hangingPunct="0"/>
            <a:r>
              <a:rPr lang="en-US" sz="1800"/>
              <a:t>Creates a new path based on the most common edges from other algorithms</a:t>
            </a:r>
          </a:p>
          <a:p>
            <a:pPr lvl="0"/>
            <a:r>
              <a:rPr lang="en-US" sz="1800" b="1"/>
              <a:t>Genetic algorithm:</a:t>
            </a:r>
          </a:p>
          <a:p>
            <a:pPr lvl="1" rtl="0" hangingPunct="0"/>
            <a:r>
              <a:rPr lang="en-US" sz="1800"/>
              <a:t>Performs a series of random “mutations” on a path, keeping beneficial ones</a:t>
            </a:r>
          </a:p>
          <a:p>
            <a:pPr lvl="2" rtl="0" hangingPunct="0"/>
            <a:r>
              <a:rPr lang="en-US" sz="1800" b="1"/>
              <a:t>Adjacent city swapping:</a:t>
            </a:r>
            <a:r>
              <a:rPr lang="en-US" sz="1800"/>
              <a:t> swaps the order of two adjacent cities</a:t>
            </a:r>
          </a:p>
          <a:p>
            <a:pPr lvl="2" rtl="0" hangingPunct="0"/>
            <a:r>
              <a:rPr lang="en-US" sz="1800" b="1"/>
              <a:t>Random city swapping:</a:t>
            </a:r>
            <a:r>
              <a:rPr lang="en-US" sz="1800"/>
              <a:t> swaps the order of two random cities</a:t>
            </a:r>
          </a:p>
          <a:p>
            <a:pPr lvl="2" rtl="0" hangingPunct="0"/>
            <a:r>
              <a:rPr lang="en-US" sz="1800" b="1"/>
              <a:t>Random city injecting:</a:t>
            </a:r>
            <a:r>
              <a:rPr lang="en-US" sz="1800"/>
              <a:t> removes a random city from the path and reinserts it between two adjacent cities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65645" y="2563399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1691" y="2395407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01665" y="2899385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9728" y="2899385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09728" y="2479403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0" idx="1"/>
            <a:endCxn id="8" idx="5"/>
          </p:cNvCxnSpPr>
          <p:nvPr/>
        </p:nvCxnSpPr>
        <p:spPr>
          <a:xfrm>
            <a:off x="3717109" y="2486783"/>
            <a:ext cx="35640" cy="45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7" idx="1"/>
          </p:cNvCxnSpPr>
          <p:nvPr/>
        </p:nvCxnSpPr>
        <p:spPr>
          <a:xfrm>
            <a:off x="2408666" y="2606416"/>
            <a:ext cx="300380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1"/>
            <a:endCxn id="10" idx="2"/>
          </p:cNvCxnSpPr>
          <p:nvPr/>
        </p:nvCxnSpPr>
        <p:spPr>
          <a:xfrm>
            <a:off x="3129072" y="2402787"/>
            <a:ext cx="580656" cy="1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3"/>
          </p:cNvCxnSpPr>
          <p:nvPr/>
        </p:nvCxnSpPr>
        <p:spPr>
          <a:xfrm flipV="1">
            <a:off x="3080708" y="2942402"/>
            <a:ext cx="636401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399248" y="3235370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21691" y="2815389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" idx="1"/>
            <a:endCxn id="5" idx="1"/>
          </p:cNvCxnSpPr>
          <p:nvPr/>
        </p:nvCxnSpPr>
        <p:spPr>
          <a:xfrm flipH="1">
            <a:off x="2373025" y="2402786"/>
            <a:ext cx="756047" cy="16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  <a:endCxn id="25" idx="4"/>
          </p:cNvCxnSpPr>
          <p:nvPr/>
        </p:nvCxnSpPr>
        <p:spPr>
          <a:xfrm flipH="1">
            <a:off x="2424449" y="2906765"/>
            <a:ext cx="284597" cy="3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7"/>
            <a:endCxn id="26" idx="4"/>
          </p:cNvCxnSpPr>
          <p:nvPr/>
        </p:nvCxnSpPr>
        <p:spPr>
          <a:xfrm flipV="1">
            <a:off x="2442269" y="2865785"/>
            <a:ext cx="704624" cy="3769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6" idx="4"/>
          </p:cNvCxnSpPr>
          <p:nvPr/>
        </p:nvCxnSpPr>
        <p:spPr>
          <a:xfrm flipV="1">
            <a:off x="3080707" y="2865785"/>
            <a:ext cx="66186" cy="37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221822" y="260388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77869" y="2435896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57842" y="2939874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65905" y="2939874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93863" y="3275860"/>
            <a:ext cx="50402" cy="50397"/>
          </a:xfrm>
          <a:prstGeom prst="ellips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565905" y="2519892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1"/>
            <a:endCxn id="41" idx="5"/>
          </p:cNvCxnSpPr>
          <p:nvPr/>
        </p:nvCxnSpPr>
        <p:spPr>
          <a:xfrm>
            <a:off x="6573286" y="2527272"/>
            <a:ext cx="35640" cy="45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5"/>
            <a:endCxn id="40" idx="1"/>
          </p:cNvCxnSpPr>
          <p:nvPr/>
        </p:nvCxnSpPr>
        <p:spPr>
          <a:xfrm>
            <a:off x="5264843" y="2646905"/>
            <a:ext cx="300380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1"/>
            <a:endCxn id="43" idx="2"/>
          </p:cNvCxnSpPr>
          <p:nvPr/>
        </p:nvCxnSpPr>
        <p:spPr>
          <a:xfrm>
            <a:off x="5985249" y="2443276"/>
            <a:ext cx="580656" cy="1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55425" y="3275860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977869" y="285587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39" idx="1"/>
            <a:endCxn id="38" idx="1"/>
          </p:cNvCxnSpPr>
          <p:nvPr/>
        </p:nvCxnSpPr>
        <p:spPr>
          <a:xfrm flipH="1">
            <a:off x="5229202" y="2443275"/>
            <a:ext cx="756047" cy="16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1"/>
            <a:endCxn id="48" idx="4"/>
          </p:cNvCxnSpPr>
          <p:nvPr/>
        </p:nvCxnSpPr>
        <p:spPr>
          <a:xfrm flipH="1">
            <a:off x="5280626" y="2947254"/>
            <a:ext cx="284597" cy="3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7"/>
            <a:endCxn id="42" idx="3"/>
          </p:cNvCxnSpPr>
          <p:nvPr/>
        </p:nvCxnSpPr>
        <p:spPr>
          <a:xfrm>
            <a:off x="5298446" y="3283240"/>
            <a:ext cx="602798" cy="3563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9" idx="4"/>
            <a:endCxn id="42" idx="4"/>
          </p:cNvCxnSpPr>
          <p:nvPr/>
        </p:nvCxnSpPr>
        <p:spPr>
          <a:xfrm flipH="1">
            <a:off x="5919064" y="2906274"/>
            <a:ext cx="84005" cy="41998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1" idx="1"/>
            <a:endCxn id="49" idx="6"/>
          </p:cNvCxnSpPr>
          <p:nvPr/>
        </p:nvCxnSpPr>
        <p:spPr>
          <a:xfrm flipH="1" flipV="1">
            <a:off x="6028270" y="2881077"/>
            <a:ext cx="545015" cy="6617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p Arrow 61"/>
          <p:cNvSpPr/>
          <p:nvPr/>
        </p:nvSpPr>
        <p:spPr>
          <a:xfrm>
            <a:off x="3037686" y="3319366"/>
            <a:ext cx="84005" cy="4199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>
            <a:off x="2617660" y="3151374"/>
            <a:ext cx="84005" cy="11759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785671" y="3739348"/>
            <a:ext cx="1382726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dirty="0" smtClean="0"/>
              <a:t>City </a:t>
            </a:r>
            <a:r>
              <a:rPr lang="en-US" smtClean="0"/>
              <a:t>to </a:t>
            </a:r>
            <a:r>
              <a:rPr lang="en-US" smtClean="0"/>
              <a:t>inject</a:t>
            </a:r>
            <a:endParaRPr lang="en-US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693603" y="4327324"/>
            <a:ext cx="2795292" cy="655776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mtClean="0"/>
              <a:t>Edge </a:t>
            </a:r>
            <a:r>
              <a:rPr lang="en-US" smtClean="0"/>
              <a:t>to be injected</a:t>
            </a:r>
            <a:endParaRPr lang="en-US" dirty="0" smtClean="0"/>
          </a:p>
          <a:p>
            <a:r>
              <a:rPr lang="en-US" dirty="0" smtClean="0"/>
              <a:t>(cities on each end of edge)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1639" y="2015913"/>
            <a:ext cx="1409977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dirty="0" smtClean="0"/>
              <a:t>Original Path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37816" y="2015913"/>
            <a:ext cx="1538987" cy="378777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dirty="0" smtClean="0"/>
              <a:t>Resulting Path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74259" y="562037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030305" y="5452386"/>
            <a:ext cx="50402" cy="50397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610279" y="5956364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946300" y="6292350"/>
            <a:ext cx="50402" cy="50397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618342" y="5536382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1"/>
          </p:cNvCxnSpPr>
          <p:nvPr/>
        </p:nvCxnSpPr>
        <p:spPr>
          <a:xfrm>
            <a:off x="3625723" y="5543762"/>
            <a:ext cx="35640" cy="45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5"/>
            <a:endCxn id="70" idx="1"/>
          </p:cNvCxnSpPr>
          <p:nvPr/>
        </p:nvCxnSpPr>
        <p:spPr>
          <a:xfrm>
            <a:off x="2317280" y="5663395"/>
            <a:ext cx="300380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1"/>
            <a:endCxn id="73" idx="2"/>
          </p:cNvCxnSpPr>
          <p:nvPr/>
        </p:nvCxnSpPr>
        <p:spPr>
          <a:xfrm>
            <a:off x="3037686" y="5459766"/>
            <a:ext cx="580656" cy="1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2" idx="7"/>
          </p:cNvCxnSpPr>
          <p:nvPr/>
        </p:nvCxnSpPr>
        <p:spPr>
          <a:xfrm flipV="1">
            <a:off x="2989322" y="5999381"/>
            <a:ext cx="636401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307862" y="6292350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30305" y="587236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69" idx="1"/>
            <a:endCxn id="68" idx="1"/>
          </p:cNvCxnSpPr>
          <p:nvPr/>
        </p:nvCxnSpPr>
        <p:spPr>
          <a:xfrm flipH="1">
            <a:off x="2281639" y="5459765"/>
            <a:ext cx="756047" cy="16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0" idx="1"/>
            <a:endCxn id="78" idx="4"/>
          </p:cNvCxnSpPr>
          <p:nvPr/>
        </p:nvCxnSpPr>
        <p:spPr>
          <a:xfrm flipH="1">
            <a:off x="2333063" y="5963744"/>
            <a:ext cx="284597" cy="3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7"/>
            <a:endCxn id="79" idx="4"/>
          </p:cNvCxnSpPr>
          <p:nvPr/>
        </p:nvCxnSpPr>
        <p:spPr>
          <a:xfrm flipV="1">
            <a:off x="2350883" y="5922764"/>
            <a:ext cx="704624" cy="3769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7"/>
            <a:endCxn id="79" idx="4"/>
          </p:cNvCxnSpPr>
          <p:nvPr/>
        </p:nvCxnSpPr>
        <p:spPr>
          <a:xfrm flipV="1">
            <a:off x="2989321" y="5922764"/>
            <a:ext cx="66186" cy="37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214441" y="562037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970488" y="5452386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550462" y="5956364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558524" y="5956364"/>
            <a:ext cx="50402" cy="50397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86483" y="6292350"/>
            <a:ext cx="50402" cy="50397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558524" y="5536382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4" idx="5"/>
            <a:endCxn id="86" idx="1"/>
          </p:cNvCxnSpPr>
          <p:nvPr/>
        </p:nvCxnSpPr>
        <p:spPr>
          <a:xfrm>
            <a:off x="5257462" y="5663395"/>
            <a:ext cx="300380" cy="30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1"/>
            <a:endCxn id="89" idx="2"/>
          </p:cNvCxnSpPr>
          <p:nvPr/>
        </p:nvCxnSpPr>
        <p:spPr>
          <a:xfrm>
            <a:off x="5977868" y="5459766"/>
            <a:ext cx="580656" cy="1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248044" y="6292350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970488" y="5872368"/>
            <a:ext cx="50402" cy="50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85" idx="1"/>
            <a:endCxn id="84" idx="1"/>
          </p:cNvCxnSpPr>
          <p:nvPr/>
        </p:nvCxnSpPr>
        <p:spPr>
          <a:xfrm flipH="1">
            <a:off x="5221821" y="5459765"/>
            <a:ext cx="756047" cy="16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1"/>
            <a:endCxn id="94" idx="4"/>
          </p:cNvCxnSpPr>
          <p:nvPr/>
        </p:nvCxnSpPr>
        <p:spPr>
          <a:xfrm flipH="1">
            <a:off x="5273245" y="5963744"/>
            <a:ext cx="284597" cy="37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8" idx="7"/>
            <a:endCxn id="95" idx="4"/>
          </p:cNvCxnSpPr>
          <p:nvPr/>
        </p:nvCxnSpPr>
        <p:spPr>
          <a:xfrm flipV="1">
            <a:off x="5929503" y="5922764"/>
            <a:ext cx="66186" cy="37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>
            <a:off x="3541717" y="5879747"/>
            <a:ext cx="168010" cy="1679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3037686" y="3107866"/>
            <a:ext cx="168010" cy="16799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87" idx="1"/>
            <a:endCxn id="95" idx="4"/>
          </p:cNvCxnSpPr>
          <p:nvPr/>
        </p:nvCxnSpPr>
        <p:spPr>
          <a:xfrm flipH="1" flipV="1">
            <a:off x="5995689" y="5922764"/>
            <a:ext cx="570216" cy="409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94" idx="7"/>
            <a:endCxn id="87" idx="3"/>
          </p:cNvCxnSpPr>
          <p:nvPr/>
        </p:nvCxnSpPr>
        <p:spPr>
          <a:xfrm flipV="1">
            <a:off x="5291065" y="5999381"/>
            <a:ext cx="1274840" cy="30034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88" idx="1"/>
            <a:endCxn id="89" idx="6"/>
          </p:cNvCxnSpPr>
          <p:nvPr/>
        </p:nvCxnSpPr>
        <p:spPr>
          <a:xfrm flipV="1">
            <a:off x="5893863" y="5561581"/>
            <a:ext cx="715063" cy="73814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Multiply 134"/>
          <p:cNvSpPr/>
          <p:nvPr/>
        </p:nvSpPr>
        <p:spPr>
          <a:xfrm>
            <a:off x="6972432" y="5039783"/>
            <a:ext cx="1512094" cy="1763924"/>
          </a:xfrm>
          <a:prstGeom prst="mathMultiply">
            <a:avLst>
              <a:gd name="adj1" fmla="val 16043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37" name="Half Frame 136"/>
          <p:cNvSpPr/>
          <p:nvPr/>
        </p:nvSpPr>
        <p:spPr>
          <a:xfrm rot="18861101" flipV="1">
            <a:off x="6990493" y="2497550"/>
            <a:ext cx="1542723" cy="464663"/>
          </a:xfrm>
          <a:prstGeom prst="halfFrame">
            <a:avLst>
              <a:gd name="adj1" fmla="val 35920"/>
              <a:gd name="adj2" fmla="val 39943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Title 1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Injection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6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8193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8245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8297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28349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8401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8453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148505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88557" y="1847920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8010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8063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8115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88167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28219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68271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8323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48375" y="4115823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8193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48245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8297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28349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68401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08453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148505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88557" y="6383725"/>
            <a:ext cx="840052" cy="755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2016" y="2028775"/>
            <a:ext cx="2604161" cy="378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Adjacent city swapping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0443" y="4283816"/>
            <a:ext cx="2604161" cy="378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Random city swapping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021" y="6551718"/>
            <a:ext cx="2436151" cy="378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0794" tIns="50397" rIns="100794" bIns="50397" rtlCol="0">
            <a:spAutoFit/>
          </a:bodyPr>
          <a:lstStyle/>
          <a:p>
            <a:r>
              <a:rPr lang="en-US" dirty="0" smtClean="0"/>
              <a:t>Random city injecting</a:t>
            </a:r>
            <a:endParaRPr lang="en-US" dirty="0"/>
          </a:p>
        </p:txBody>
      </p:sp>
      <p:cxnSp>
        <p:nvCxnSpPr>
          <p:cNvPr id="32" name="Curved Connector 31"/>
          <p:cNvCxnSpPr>
            <a:stCxn id="5" idx="0"/>
            <a:endCxn id="6" idx="0"/>
          </p:cNvCxnSpPr>
          <p:nvPr/>
        </p:nvCxnSpPr>
        <p:spPr>
          <a:xfrm rot="5400000" flipH="1" flipV="1">
            <a:off x="4788298" y="1427895"/>
            <a:ext cx="13999" cy="840052"/>
          </a:xfrm>
          <a:prstGeom prst="curvedConnector3">
            <a:avLst>
              <a:gd name="adj1" fmla="val 42685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urved Connector 41"/>
          <p:cNvCxnSpPr>
            <a:stCxn id="12" idx="0"/>
            <a:endCxn id="15" idx="0"/>
          </p:cNvCxnSpPr>
          <p:nvPr/>
        </p:nvCxnSpPr>
        <p:spPr>
          <a:xfrm rot="5400000" flipH="1" flipV="1">
            <a:off x="1848116" y="2855745"/>
            <a:ext cx="13999" cy="2520156"/>
          </a:xfrm>
          <a:prstGeom prst="curvedConnector3">
            <a:avLst>
              <a:gd name="adj1" fmla="val 49885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urved Connector 69"/>
          <p:cNvCxnSpPr>
            <a:stCxn id="27" idx="0"/>
          </p:cNvCxnSpPr>
          <p:nvPr/>
        </p:nvCxnSpPr>
        <p:spPr>
          <a:xfrm rot="16200000" flipV="1">
            <a:off x="6678415" y="3653556"/>
            <a:ext cx="13999" cy="5460339"/>
          </a:xfrm>
          <a:prstGeom prst="curvedConnector3">
            <a:avLst>
              <a:gd name="adj1" fmla="val 704571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323324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139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</vt:lpstr>
      <vt:lpstr>Traveling Salesperson Problem CS 325 Group #6: William Jernigan, Alexander Merrill, Sean Rettig</vt:lpstr>
      <vt:lpstr>Injection Algorithm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Salesperson Problem CS 325 Group #6: William Jernigan, Alexander Merrill, Sean Rettig</dc:title>
  <dc:creator>chekkaa</dc:creator>
  <cp:lastModifiedBy>chekkaa</cp:lastModifiedBy>
  <cp:revision>2</cp:revision>
  <dcterms:created xsi:type="dcterms:W3CDTF">2014-11-17T15:16:26Z</dcterms:created>
  <dcterms:modified xsi:type="dcterms:W3CDTF">2014-11-18T17:31:13Z</dcterms:modified>
</cp:coreProperties>
</file>