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48891A-A702-412F-BC57-D9B8C02481CD}"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339118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8891A-A702-412F-BC57-D9B8C02481CD}"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67993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8891A-A702-412F-BC57-D9B8C02481CD}"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409742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8891A-A702-412F-BC57-D9B8C02481CD}"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301624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48891A-A702-412F-BC57-D9B8C02481CD}"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406622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48891A-A702-412F-BC57-D9B8C02481CD}"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50124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48891A-A702-412F-BC57-D9B8C02481CD}"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149383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48891A-A702-412F-BC57-D9B8C02481CD}"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316824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891A-A702-412F-BC57-D9B8C02481CD}"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10730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8891A-A702-412F-BC57-D9B8C02481CD}"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139016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8891A-A702-412F-BC57-D9B8C02481CD}"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CE606-9214-4FBF-9AC2-25510EAB1B7B}" type="slidenum">
              <a:rPr lang="en-US" smtClean="0"/>
              <a:t>‹#›</a:t>
            </a:fld>
            <a:endParaRPr lang="en-US"/>
          </a:p>
        </p:txBody>
      </p:sp>
    </p:spTree>
    <p:extLst>
      <p:ext uri="{BB962C8B-B14F-4D97-AF65-F5344CB8AC3E}">
        <p14:creationId xmlns:p14="http://schemas.microsoft.com/office/powerpoint/2010/main" val="282069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891A-A702-412F-BC57-D9B8C02481CD}" type="datetimeFigureOut">
              <a:rPr lang="en-US" smtClean="0"/>
              <a:t>2/27/2014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CE606-9214-4FBF-9AC2-25510EAB1B7B}" type="slidenum">
              <a:rPr lang="en-US" smtClean="0"/>
              <a:t>‹#›</a:t>
            </a:fld>
            <a:endParaRPr lang="en-US"/>
          </a:p>
        </p:txBody>
      </p:sp>
    </p:spTree>
    <p:extLst>
      <p:ext uri="{BB962C8B-B14F-4D97-AF65-F5344CB8AC3E}">
        <p14:creationId xmlns:p14="http://schemas.microsoft.com/office/powerpoint/2010/main" val="1637523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raman@onid.oregonstate.edu" TargetMode="External"/><Relationship Id="rId2" Type="http://schemas.openxmlformats.org/officeDocument/2006/relationships/hyperlink" Target="mailto:agroce@gmail.com" TargetMode="External"/><Relationship Id="rId1" Type="http://schemas.openxmlformats.org/officeDocument/2006/relationships/slideLayout" Target="../slideLayouts/slideLayout2.xml"/><Relationship Id="rId4" Type="http://schemas.openxmlformats.org/officeDocument/2006/relationships/hyperlink" Target="mailto:christia@onid.oregonstate.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2"/>
            <a:ext cx="10515600" cy="6691745"/>
          </a:xfrm>
        </p:spPr>
        <p:txBody>
          <a:bodyPr>
            <a:normAutofit fontScale="77500" lnSpcReduction="20000"/>
          </a:bodyPr>
          <a:lstStyle/>
          <a:p>
            <a:r>
              <a:rPr lang="en-US" dirty="0" smtClean="0"/>
              <a:t>David needs to test a function that compares dates (in C) with the following specification:</a:t>
            </a:r>
          </a:p>
          <a:p>
            <a:pPr marL="457200" lvl="1" indent="0">
              <a:buNone/>
            </a:pPr>
            <a:r>
              <a:rPr lang="en-US" dirty="0"/>
              <a:t/>
            </a:r>
            <a:br>
              <a:rPr lang="en-US" dirty="0"/>
            </a:br>
            <a:r>
              <a:rPr lang="en-US" sz="2100" dirty="0" smtClean="0">
                <a:latin typeface="Lucida Console" panose="020B0609040504020204" pitchFamily="49" charset="0"/>
              </a:rPr>
              <a:t>/* returns 0 if date1 = date2, -1 if date1 before date2, 1 if date1 after date2,</a:t>
            </a:r>
            <a:br>
              <a:rPr lang="en-US" sz="2100" dirty="0" smtClean="0">
                <a:latin typeface="Lucida Console" panose="020B0609040504020204" pitchFamily="49" charset="0"/>
              </a:rPr>
            </a:br>
            <a:r>
              <a:rPr lang="en-US" sz="2100" dirty="0" smtClean="0">
                <a:latin typeface="Lucida Console" panose="020B0609040504020204" pitchFamily="49" charset="0"/>
              </a:rPr>
              <a:t>   -2 if any element of any date is invalid;</a:t>
            </a:r>
            <a:br>
              <a:rPr lang="en-US" sz="2100" dirty="0" smtClean="0">
                <a:latin typeface="Lucida Console" panose="020B0609040504020204" pitchFamily="49" charset="0"/>
              </a:rPr>
            </a:br>
            <a:r>
              <a:rPr lang="en-US" sz="2100" dirty="0" smtClean="0">
                <a:latin typeface="Lucida Console" panose="020B0609040504020204" pitchFamily="49" charset="0"/>
              </a:rPr>
              <a:t>   valid years are all integers (&lt;0 = BC); valid month is 1-12; valid day is</a:t>
            </a:r>
            <a:br>
              <a:rPr lang="en-US" sz="2100" dirty="0" smtClean="0">
                <a:latin typeface="Lucida Console" panose="020B0609040504020204" pitchFamily="49" charset="0"/>
              </a:rPr>
            </a:br>
            <a:r>
              <a:rPr lang="en-US" sz="2100" dirty="0" smtClean="0">
                <a:latin typeface="Lucida Console" panose="020B0609040504020204" pitchFamily="49" charset="0"/>
              </a:rPr>
              <a:t>   1-{28,29,30,31}</a:t>
            </a:r>
            <a:r>
              <a:rPr lang="en-US" sz="2100" dirty="0">
                <a:latin typeface="Lucida Console" panose="020B0609040504020204" pitchFamily="49" charset="0"/>
              </a:rPr>
              <a:t> </a:t>
            </a:r>
            <a:r>
              <a:rPr lang="en-US" sz="2100" dirty="0" smtClean="0">
                <a:latin typeface="Lucida Console" panose="020B0609040504020204" pitchFamily="49" charset="0"/>
              </a:rPr>
              <a:t>depending on the year and month */</a:t>
            </a:r>
            <a:br>
              <a:rPr lang="en-US" sz="2100" dirty="0" smtClean="0">
                <a:latin typeface="Lucida Console" panose="020B0609040504020204" pitchFamily="49" charset="0"/>
              </a:rPr>
            </a:br>
            <a:r>
              <a:rPr lang="en-US" sz="2100" dirty="0" err="1" smtClean="0">
                <a:latin typeface="Lucida Console" panose="020B0609040504020204" pitchFamily="49" charset="0"/>
              </a:rPr>
              <a:t>int</a:t>
            </a:r>
            <a:r>
              <a:rPr lang="en-US" sz="2100" dirty="0" smtClean="0">
                <a:latin typeface="Lucida Console" panose="020B0609040504020204" pitchFamily="49" charset="0"/>
              </a:rPr>
              <a:t> </a:t>
            </a:r>
            <a:r>
              <a:rPr lang="en-US" sz="2100" dirty="0" err="1" smtClean="0">
                <a:latin typeface="Lucida Console" panose="020B0609040504020204" pitchFamily="49" charset="0"/>
              </a:rPr>
              <a:t>compdate</a:t>
            </a:r>
            <a:r>
              <a:rPr lang="en-US" sz="2100" dirty="0" smtClean="0">
                <a:latin typeface="Lucida Console" panose="020B0609040504020204" pitchFamily="49" charset="0"/>
              </a:rPr>
              <a:t>(</a:t>
            </a:r>
            <a:r>
              <a:rPr lang="en-US" sz="2100" dirty="0" err="1" smtClean="0">
                <a:latin typeface="Lucida Console" panose="020B0609040504020204" pitchFamily="49" charset="0"/>
              </a:rPr>
              <a:t>int</a:t>
            </a:r>
            <a:r>
              <a:rPr lang="en-US" sz="2100" dirty="0" smtClean="0">
                <a:latin typeface="Lucida Console" panose="020B0609040504020204" pitchFamily="49" charset="0"/>
              </a:rPr>
              <a:t> year1, </a:t>
            </a:r>
            <a:r>
              <a:rPr lang="en-US" sz="2100" dirty="0" err="1" smtClean="0">
                <a:latin typeface="Lucida Console" panose="020B0609040504020204" pitchFamily="49" charset="0"/>
              </a:rPr>
              <a:t>int</a:t>
            </a:r>
            <a:r>
              <a:rPr lang="en-US" sz="2100" dirty="0" smtClean="0">
                <a:latin typeface="Lucida Console" panose="020B0609040504020204" pitchFamily="49" charset="0"/>
              </a:rPr>
              <a:t> month1, </a:t>
            </a:r>
            <a:r>
              <a:rPr lang="en-US" sz="2100" dirty="0" err="1" smtClean="0">
                <a:latin typeface="Lucida Console" panose="020B0609040504020204" pitchFamily="49" charset="0"/>
              </a:rPr>
              <a:t>int</a:t>
            </a:r>
            <a:r>
              <a:rPr lang="en-US" sz="2100" dirty="0" smtClean="0">
                <a:latin typeface="Lucida Console" panose="020B0609040504020204" pitchFamily="49" charset="0"/>
              </a:rPr>
              <a:t> day1, </a:t>
            </a:r>
            <a:r>
              <a:rPr lang="en-US" sz="2100" dirty="0" err="1" smtClean="0">
                <a:latin typeface="Lucida Console" panose="020B0609040504020204" pitchFamily="49" charset="0"/>
              </a:rPr>
              <a:t>int</a:t>
            </a:r>
            <a:r>
              <a:rPr lang="en-US" sz="2100" dirty="0" smtClean="0">
                <a:latin typeface="Lucida Console" panose="020B0609040504020204" pitchFamily="49" charset="0"/>
              </a:rPr>
              <a:t> year2, </a:t>
            </a:r>
            <a:r>
              <a:rPr lang="en-US" sz="2100" dirty="0" err="1" smtClean="0">
                <a:latin typeface="Lucida Console" panose="020B0609040504020204" pitchFamily="49" charset="0"/>
              </a:rPr>
              <a:t>int</a:t>
            </a:r>
            <a:r>
              <a:rPr lang="en-US" sz="2100" dirty="0" smtClean="0">
                <a:latin typeface="Lucida Console" panose="020B0609040504020204" pitchFamily="49" charset="0"/>
              </a:rPr>
              <a:t> month2, </a:t>
            </a:r>
            <a:r>
              <a:rPr lang="en-US" sz="2100" dirty="0" err="1" smtClean="0">
                <a:latin typeface="Lucida Console" panose="020B0609040504020204" pitchFamily="49" charset="0"/>
              </a:rPr>
              <a:t>int</a:t>
            </a:r>
            <a:r>
              <a:rPr lang="en-US" sz="2100" dirty="0" smtClean="0">
                <a:latin typeface="Lucida Console" panose="020B0609040504020204" pitchFamily="49" charset="0"/>
              </a:rPr>
              <a:t> day2);</a:t>
            </a:r>
          </a:p>
          <a:p>
            <a:pPr marL="457200" lvl="1" indent="0">
              <a:buNone/>
            </a:pPr>
            <a:endParaRPr lang="en-US" sz="1600" dirty="0">
              <a:latin typeface="Lucida Console" panose="020B0609040504020204" pitchFamily="49" charset="0"/>
            </a:endParaRPr>
          </a:p>
          <a:p>
            <a:pPr lvl="0"/>
            <a:r>
              <a:rPr lang="en-US" dirty="0" smtClean="0">
                <a:solidFill>
                  <a:prstClr val="black"/>
                </a:solidFill>
              </a:rPr>
              <a:t>He proposes a random testing scheme, running 2,000,000 tests where each test is performed by the following function:</a:t>
            </a:r>
          </a:p>
          <a:p>
            <a:pPr marL="0" lvl="0" indent="0">
              <a:buNone/>
            </a:pP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oneTest</a:t>
            </a:r>
            <a:r>
              <a:rPr lang="en-US" sz="2300" dirty="0" smtClean="0">
                <a:solidFill>
                  <a:prstClr val="black"/>
                </a:solidFill>
                <a:latin typeface="Lucida Console" panose="020B0609040504020204" pitchFamily="49" charset="0"/>
              </a:rPr>
              <a:t>() {</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y1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 /* returns a random 32 bit value */</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y2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m1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 % 11) + 1;</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m2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 % 11) + 1;</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d1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 % 30) + 1;</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d2 = (</a:t>
            </a:r>
            <a:r>
              <a:rPr lang="en-US" sz="2300" dirty="0" err="1" smtClean="0">
                <a:solidFill>
                  <a:prstClr val="black"/>
                </a:solidFill>
                <a:latin typeface="Lucida Console" panose="020B0609040504020204" pitchFamily="49" charset="0"/>
              </a:rPr>
              <a:t>random_int</a:t>
            </a:r>
            <a:r>
              <a:rPr lang="en-US" sz="2300" dirty="0" smtClean="0">
                <a:solidFill>
                  <a:prstClr val="black"/>
                </a:solidFill>
                <a:latin typeface="Lucida Console" panose="020B0609040504020204" pitchFamily="49" charset="0"/>
              </a:rPr>
              <a:t>() % 30) + 1;</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a:t>
            </a:r>
            <a:r>
              <a:rPr lang="en-US" sz="2300" dirty="0" err="1" smtClean="0">
                <a:solidFill>
                  <a:prstClr val="black"/>
                </a:solidFill>
                <a:latin typeface="Lucida Console" panose="020B0609040504020204" pitchFamily="49" charset="0"/>
              </a:rPr>
              <a:t>int</a:t>
            </a:r>
            <a:r>
              <a:rPr lang="en-US" sz="2300" dirty="0" smtClean="0">
                <a:solidFill>
                  <a:prstClr val="black"/>
                </a:solidFill>
                <a:latin typeface="Lucida Console" panose="020B0609040504020204" pitchFamily="49" charset="0"/>
              </a:rPr>
              <a:t> c = </a:t>
            </a:r>
            <a:r>
              <a:rPr lang="en-US" sz="2300" dirty="0" err="1" smtClean="0">
                <a:solidFill>
                  <a:prstClr val="black"/>
                </a:solidFill>
                <a:latin typeface="Lucida Console" panose="020B0609040504020204" pitchFamily="49" charset="0"/>
              </a:rPr>
              <a:t>compdate</a:t>
            </a:r>
            <a:r>
              <a:rPr lang="en-US" sz="2300" dirty="0" smtClean="0">
                <a:solidFill>
                  <a:prstClr val="black"/>
                </a:solidFill>
                <a:latin typeface="Lucida Console" panose="020B0609040504020204" pitchFamily="49" charset="0"/>
              </a:rPr>
              <a:t>(y1,m1,d1,y2,m2,d2);</a:t>
            </a:r>
            <a:br>
              <a:rPr lang="en-US" sz="2300" dirty="0" smtClean="0">
                <a:solidFill>
                  <a:prstClr val="black"/>
                </a:solidFill>
                <a:latin typeface="Lucida Console" panose="020B0609040504020204" pitchFamily="49" charset="0"/>
              </a:rPr>
            </a:br>
            <a:r>
              <a:rPr lang="en-US" sz="2300" dirty="0" smtClean="0">
                <a:solidFill>
                  <a:prstClr val="black"/>
                </a:solidFill>
                <a:latin typeface="Lucida Console" panose="020B0609040504020204" pitchFamily="49" charset="0"/>
              </a:rPr>
              <a:t>		oracle(y1,m1,d1,y2,m2,d2,c);</a:t>
            </a:r>
          </a:p>
          <a:p>
            <a:pPr marL="0" lvl="0" indent="0">
              <a:buNone/>
            </a:pPr>
            <a:r>
              <a:rPr lang="en-US" sz="2300" dirty="0" smtClean="0">
                <a:solidFill>
                  <a:prstClr val="black"/>
                </a:solidFill>
                <a:latin typeface="Lucida Console" panose="020B0609040504020204" pitchFamily="49" charset="0"/>
              </a:rPr>
              <a:t>	}</a:t>
            </a:r>
          </a:p>
          <a:p>
            <a:pPr lvl="0"/>
            <a:r>
              <a:rPr lang="en-US" dirty="0" smtClean="0">
                <a:solidFill>
                  <a:prstClr val="black"/>
                </a:solidFill>
              </a:rPr>
              <a:t>Assuming that </a:t>
            </a:r>
            <a:r>
              <a:rPr lang="en-US" dirty="0" smtClean="0">
                <a:solidFill>
                  <a:prstClr val="black"/>
                </a:solidFill>
                <a:latin typeface="Lucida Console" panose="020B0609040504020204" pitchFamily="49" charset="0"/>
              </a:rPr>
              <a:t>oracle</a:t>
            </a:r>
            <a:r>
              <a:rPr lang="en-US" dirty="0" smtClean="0">
                <a:solidFill>
                  <a:prstClr val="black"/>
                </a:solidFill>
              </a:rPr>
              <a:t> does a good job of checking </a:t>
            </a:r>
            <a:r>
              <a:rPr lang="en-US" dirty="0" err="1" smtClean="0">
                <a:solidFill>
                  <a:prstClr val="black"/>
                </a:solidFill>
                <a:latin typeface="Lucida Console" panose="020B0609040504020204" pitchFamily="49" charset="0"/>
              </a:rPr>
              <a:t>compdate</a:t>
            </a:r>
            <a:r>
              <a:rPr lang="en-US" dirty="0" err="1" smtClean="0">
                <a:solidFill>
                  <a:prstClr val="black"/>
                </a:solidFill>
              </a:rPr>
              <a:t>’s</a:t>
            </a:r>
            <a:r>
              <a:rPr lang="en-US" dirty="0" smtClean="0">
                <a:solidFill>
                  <a:prstClr val="black"/>
                </a:solidFill>
              </a:rPr>
              <a:t> correctness, discuss David’s test approach, and propose how to improve it.  For each improvement, explain the weakness of the original scheme.  How would you validate the effectiveness of David’s approach and your improvements?  What might you do without the oracle?</a:t>
            </a:r>
          </a:p>
          <a:p>
            <a:pPr lvl="0"/>
            <a:r>
              <a:rPr lang="en-US" dirty="0" smtClean="0">
                <a:solidFill>
                  <a:prstClr val="black"/>
                </a:solidFill>
              </a:rPr>
              <a:t>Email answers to </a:t>
            </a:r>
            <a:r>
              <a:rPr lang="en-US" dirty="0" smtClean="0">
                <a:solidFill>
                  <a:prstClr val="black"/>
                </a:solidFill>
                <a:hlinkClick r:id="rId2"/>
              </a:rPr>
              <a:t>agroce@gmail.com</a:t>
            </a:r>
            <a:r>
              <a:rPr lang="en-US" dirty="0" smtClean="0">
                <a:solidFill>
                  <a:prstClr val="black"/>
                </a:solidFill>
              </a:rPr>
              <a:t>, </a:t>
            </a:r>
            <a:r>
              <a:rPr lang="en-US" dirty="0" smtClean="0">
                <a:solidFill>
                  <a:prstClr val="black"/>
                </a:solidFill>
                <a:hlinkClick r:id="rId3"/>
              </a:rPr>
              <a:t>subraman@onid.oregonstate.edu</a:t>
            </a:r>
            <a:r>
              <a:rPr lang="en-US" dirty="0" smtClean="0">
                <a:solidFill>
                  <a:prstClr val="black"/>
                </a:solidFill>
              </a:rPr>
              <a:t>, and </a:t>
            </a:r>
            <a:r>
              <a:rPr lang="en-US" dirty="0" smtClean="0">
                <a:solidFill>
                  <a:prstClr val="black"/>
                </a:solidFill>
                <a:hlinkClick r:id="rId4"/>
              </a:rPr>
              <a:t>christia@onid.oregonstate.edu</a:t>
            </a:r>
            <a:r>
              <a:rPr lang="en-US" dirty="0" smtClean="0">
                <a:solidFill>
                  <a:prstClr val="black"/>
                </a:solidFill>
              </a:rPr>
              <a:t> with subject (VERBATIM!  EXCEPTIONS LOSE 5 POINTS):  </a:t>
            </a:r>
            <a:br>
              <a:rPr lang="en-US" dirty="0" smtClean="0">
                <a:solidFill>
                  <a:prstClr val="black"/>
                </a:solidFill>
              </a:rPr>
            </a:br>
            <a:r>
              <a:rPr lang="en-US" dirty="0" smtClean="0">
                <a:solidFill>
                  <a:prstClr val="black"/>
                </a:solidFill>
              </a:rPr>
              <a:t>                                                             </a:t>
            </a:r>
            <a:r>
              <a:rPr lang="en-US" b="1" dirty="0" smtClean="0">
                <a:solidFill>
                  <a:prstClr val="black"/>
                </a:solidFill>
              </a:rPr>
              <a:t>CS362 MIDTERM </a:t>
            </a:r>
            <a:r>
              <a:rPr lang="en-US" b="1" dirty="0" smtClean="0">
                <a:solidFill>
                  <a:prstClr val="black"/>
                </a:solidFill>
              </a:rPr>
              <a:t>WINTER</a:t>
            </a:r>
            <a:r>
              <a:rPr lang="en-US" b="1" dirty="0" smtClean="0">
                <a:solidFill>
                  <a:prstClr val="black"/>
                </a:solidFill>
              </a:rPr>
              <a:t> </a:t>
            </a:r>
            <a:r>
              <a:rPr lang="en-US" b="1" dirty="0" smtClean="0">
                <a:solidFill>
                  <a:prstClr val="black"/>
                </a:solidFill>
              </a:rPr>
              <a:t>2014 [&lt;</a:t>
            </a:r>
            <a:r>
              <a:rPr lang="en-US" b="1" dirty="0" err="1" smtClean="0">
                <a:solidFill>
                  <a:prstClr val="black"/>
                </a:solidFill>
              </a:rPr>
              <a:t>yourONIDid</a:t>
            </a:r>
            <a:r>
              <a:rPr lang="en-US" b="1" dirty="0" smtClean="0">
                <a:solidFill>
                  <a:prstClr val="black"/>
                </a:solidFill>
              </a:rPr>
              <a:t>&gt;]</a:t>
            </a:r>
            <a:endParaRPr lang="en-US" b="1" dirty="0">
              <a:solidFill>
                <a:prstClr val="black"/>
              </a:solidFill>
            </a:endParaRPr>
          </a:p>
          <a:p>
            <a:pPr marL="457200" lvl="1" indent="0">
              <a:buNone/>
            </a:pPr>
            <a:endParaRPr lang="en-US" sz="1600" b="1" dirty="0">
              <a:latin typeface="Lucida Console" panose="020B0609040504020204" pitchFamily="49" charset="0"/>
            </a:endParaRPr>
          </a:p>
        </p:txBody>
      </p:sp>
    </p:spTree>
    <p:extLst>
      <p:ext uri="{BB962C8B-B14F-4D97-AF65-F5344CB8AC3E}">
        <p14:creationId xmlns:p14="http://schemas.microsoft.com/office/powerpoint/2010/main" val="361548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18</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Console</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9</cp:revision>
  <dcterms:created xsi:type="dcterms:W3CDTF">2014-02-27T07:10:03Z</dcterms:created>
  <dcterms:modified xsi:type="dcterms:W3CDTF">2014-02-27T18:15:38Z</dcterms:modified>
</cp:coreProperties>
</file>