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1932" r:id="rId2"/>
    <p:sldId id="1935" r:id="rId3"/>
    <p:sldId id="1986" r:id="rId4"/>
    <p:sldId id="2003" r:id="rId5"/>
    <p:sldId id="2004" r:id="rId6"/>
    <p:sldId id="2006" r:id="rId7"/>
    <p:sldId id="2007" r:id="rId8"/>
    <p:sldId id="2008" r:id="rId9"/>
    <p:sldId id="2009" r:id="rId10"/>
    <p:sldId id="2001" r:id="rId11"/>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extLst/>
  </p:cmAuthor>
  <p:cmAuthor id="2" name="Shang, Jingbo" initials="SJ"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0000CC"/>
    <a:srgbClr val="0033CC"/>
    <a:srgbClr val="F0CDBC"/>
    <a:srgbClr val="94A088"/>
    <a:srgbClr val="008080"/>
    <a:srgbClr val="BD582C"/>
    <a:srgbClr val="7F7F7F"/>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0E40BB-3666-4D4B-94E5-A69C76B68477}" v="39" dt="2019-04-03T18:26:00.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0" autoAdjust="0"/>
    <p:restoredTop sz="76990" autoAdjust="0"/>
  </p:normalViewPr>
  <p:slideViewPr>
    <p:cSldViewPr snapToGrid="0">
      <p:cViewPr>
        <p:scale>
          <a:sx n="65" d="100"/>
          <a:sy n="65" d="100"/>
        </p:scale>
        <p:origin x="1418" y="19"/>
      </p:cViewPr>
      <p:guideLst>
        <p:guide orient="horz" pos="2160"/>
        <p:guide pos="3840"/>
      </p:guideLst>
    </p:cSldViewPr>
  </p:slideViewPr>
  <p:outlineViewPr>
    <p:cViewPr>
      <p:scale>
        <a:sx n="33" d="100"/>
        <a:sy n="33" d="100"/>
      </p:scale>
      <p:origin x="0" y="-8358"/>
    </p:cViewPr>
  </p:outlineViewPr>
  <p:notesTextViewPr>
    <p:cViewPr>
      <p:scale>
        <a:sx n="1" d="1"/>
        <a:sy n="1" d="1"/>
      </p:scale>
      <p:origin x="0" y="0"/>
    </p:cViewPr>
  </p:notesTextViewPr>
  <p:sorterViewPr>
    <p:cViewPr varScale="1">
      <p:scale>
        <a:sx n="1" d="1"/>
        <a:sy n="1" d="1"/>
      </p:scale>
      <p:origin x="0" y="-166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Rettko" userId="2403d85c30d20827" providerId="LiveId" clId="{F50E40BB-3666-4D4B-94E5-A69C76B68477}"/>
    <pc:docChg chg="undo custSel modSld delMainMaster modMainMaster">
      <pc:chgData name="Andrew Rettko" userId="2403d85c30d20827" providerId="LiveId" clId="{F50E40BB-3666-4D4B-94E5-A69C76B68477}" dt="2019-04-03T18:35:28.534" v="1105" actId="20577"/>
      <pc:docMkLst>
        <pc:docMk/>
      </pc:docMkLst>
      <pc:sldChg chg="modSp">
        <pc:chgData name="Andrew Rettko" userId="2403d85c30d20827" providerId="LiveId" clId="{F50E40BB-3666-4D4B-94E5-A69C76B68477}" dt="2019-04-03T15:29:39.163" v="105" actId="20577"/>
        <pc:sldMkLst>
          <pc:docMk/>
          <pc:sldMk cId="447012694" sldId="1932"/>
        </pc:sldMkLst>
        <pc:spChg chg="mod">
          <ac:chgData name="Andrew Rettko" userId="2403d85c30d20827" providerId="LiveId" clId="{F50E40BB-3666-4D4B-94E5-A69C76B68477}" dt="2019-04-03T15:28:42.141" v="25" actId="20577"/>
          <ac:spMkLst>
            <pc:docMk/>
            <pc:sldMk cId="447012694" sldId="1932"/>
            <ac:spMk id="2" creationId="{00000000-0000-0000-0000-000000000000}"/>
          </ac:spMkLst>
        </pc:spChg>
        <pc:spChg chg="mod">
          <ac:chgData name="Andrew Rettko" userId="2403d85c30d20827" providerId="LiveId" clId="{F50E40BB-3666-4D4B-94E5-A69C76B68477}" dt="2019-04-03T15:29:39.163" v="105" actId="20577"/>
          <ac:spMkLst>
            <pc:docMk/>
            <pc:sldMk cId="447012694" sldId="1932"/>
            <ac:spMk id="23" creationId="{00000000-0000-0000-0000-000000000000}"/>
          </ac:spMkLst>
        </pc:spChg>
      </pc:sldChg>
      <pc:sldChg chg="addSp modSp">
        <pc:chgData name="Andrew Rettko" userId="2403d85c30d20827" providerId="LiveId" clId="{F50E40BB-3666-4D4B-94E5-A69C76B68477}" dt="2019-04-03T16:27:15.815" v="996" actId="20577"/>
        <pc:sldMkLst>
          <pc:docMk/>
          <pc:sldMk cId="2108821014" sldId="1935"/>
        </pc:sldMkLst>
        <pc:spChg chg="add mod">
          <ac:chgData name="Andrew Rettko" userId="2403d85c30d20827" providerId="LiveId" clId="{F50E40BB-3666-4D4B-94E5-A69C76B68477}" dt="2019-04-03T16:27:15.815" v="996" actId="20577"/>
          <ac:spMkLst>
            <pc:docMk/>
            <pc:sldMk cId="2108821014" sldId="1935"/>
            <ac:spMk id="2" creationId="{B5D0A2A9-8C0D-436D-8F46-9BB652965E8E}"/>
          </ac:spMkLst>
        </pc:spChg>
      </pc:sldChg>
      <pc:sldChg chg="addSp modSp">
        <pc:chgData name="Andrew Rettko" userId="2403d85c30d20827" providerId="LiveId" clId="{F50E40BB-3666-4D4B-94E5-A69C76B68477}" dt="2019-04-03T18:35:28.534" v="1105" actId="20577"/>
        <pc:sldMkLst>
          <pc:docMk/>
          <pc:sldMk cId="851433761" sldId="1986"/>
        </pc:sldMkLst>
        <pc:spChg chg="add mod">
          <ac:chgData name="Andrew Rettko" userId="2403d85c30d20827" providerId="LiveId" clId="{F50E40BB-3666-4D4B-94E5-A69C76B68477}" dt="2019-04-03T18:35:28.534" v="1105" actId="20577"/>
          <ac:spMkLst>
            <pc:docMk/>
            <pc:sldMk cId="851433761" sldId="1986"/>
            <ac:spMk id="2" creationId="{CE228CD8-432F-4621-92D1-7D432C161F13}"/>
          </ac:spMkLst>
        </pc:spChg>
      </pc:sldChg>
      <pc:sldChg chg="addSp modSp">
        <pc:chgData name="Andrew Rettko" userId="2403d85c30d20827" providerId="LiveId" clId="{F50E40BB-3666-4D4B-94E5-A69C76B68477}" dt="2019-04-03T16:08:05.504" v="494" actId="5793"/>
        <pc:sldMkLst>
          <pc:docMk/>
          <pc:sldMk cId="1304976325" sldId="2003"/>
        </pc:sldMkLst>
        <pc:spChg chg="add mod">
          <ac:chgData name="Andrew Rettko" userId="2403d85c30d20827" providerId="LiveId" clId="{F50E40BB-3666-4D4B-94E5-A69C76B68477}" dt="2019-04-03T16:08:05.504" v="494" actId="5793"/>
          <ac:spMkLst>
            <pc:docMk/>
            <pc:sldMk cId="1304976325" sldId="2003"/>
            <ac:spMk id="2" creationId="{C6F1BC50-D033-42F8-BD25-B209DB0E09E2}"/>
          </ac:spMkLst>
        </pc:spChg>
      </pc:sldChg>
      <pc:sldChg chg="addSp delSp modSp">
        <pc:chgData name="Andrew Rettko" userId="2403d85c30d20827" providerId="LiveId" clId="{F50E40BB-3666-4D4B-94E5-A69C76B68477}" dt="2019-04-03T18:26:11.694" v="1104" actId="20577"/>
        <pc:sldMkLst>
          <pc:docMk/>
          <pc:sldMk cId="2078387968" sldId="2004"/>
        </pc:sldMkLst>
        <pc:spChg chg="add del mod">
          <ac:chgData name="Andrew Rettko" userId="2403d85c30d20827" providerId="LiveId" clId="{F50E40BB-3666-4D4B-94E5-A69C76B68477}" dt="2019-04-03T18:26:11.694" v="1104" actId="20577"/>
          <ac:spMkLst>
            <pc:docMk/>
            <pc:sldMk cId="2078387968" sldId="2004"/>
            <ac:spMk id="2" creationId="{196709A0-E33D-4E4D-8A75-286B9FA2F03A}"/>
          </ac:spMkLst>
        </pc:spChg>
        <pc:spChg chg="add del">
          <ac:chgData name="Andrew Rettko" userId="2403d85c30d20827" providerId="LiveId" clId="{F50E40BB-3666-4D4B-94E5-A69C76B68477}" dt="2019-04-03T18:26:00.864" v="1074"/>
          <ac:spMkLst>
            <pc:docMk/>
            <pc:sldMk cId="2078387968" sldId="2004"/>
            <ac:spMk id="3" creationId="{7D02F633-6E7B-4978-B6FB-D85AF88E556D}"/>
          </ac:spMkLst>
        </pc:spChg>
      </pc:sldChg>
      <pc:sldChg chg="addSp delSp modSp">
        <pc:chgData name="Andrew Rettko" userId="2403d85c30d20827" providerId="LiveId" clId="{F50E40BB-3666-4D4B-94E5-A69C76B68477}" dt="2019-04-03T16:19:07.812" v="882" actId="20577"/>
        <pc:sldMkLst>
          <pc:docMk/>
          <pc:sldMk cId="1517638665" sldId="2006"/>
        </pc:sldMkLst>
        <pc:spChg chg="add mod">
          <ac:chgData name="Andrew Rettko" userId="2403d85c30d20827" providerId="LiveId" clId="{F50E40BB-3666-4D4B-94E5-A69C76B68477}" dt="2019-04-03T16:19:07.812" v="882" actId="20577"/>
          <ac:spMkLst>
            <pc:docMk/>
            <pc:sldMk cId="1517638665" sldId="2006"/>
            <ac:spMk id="2" creationId="{0D7F616C-8351-441C-B39D-31E2830ECB46}"/>
          </ac:spMkLst>
        </pc:spChg>
        <pc:spChg chg="add del">
          <ac:chgData name="Andrew Rettko" userId="2403d85c30d20827" providerId="LiveId" clId="{F50E40BB-3666-4D4B-94E5-A69C76B68477}" dt="2019-04-03T16:15:13.907" v="764"/>
          <ac:spMkLst>
            <pc:docMk/>
            <pc:sldMk cId="1517638665" sldId="2006"/>
            <ac:spMk id="3" creationId="{CF83331E-A918-4B50-9B2C-5A458E7BB069}"/>
          </ac:spMkLst>
        </pc:spChg>
        <pc:spChg chg="add mod">
          <ac:chgData name="Andrew Rettko" userId="2403d85c30d20827" providerId="LiveId" clId="{F50E40BB-3666-4D4B-94E5-A69C76B68477}" dt="2019-04-03T16:18:29.856" v="876"/>
          <ac:spMkLst>
            <pc:docMk/>
            <pc:sldMk cId="1517638665" sldId="2006"/>
            <ac:spMk id="4" creationId="{0BF1B3B3-A41E-462C-A913-7EF957B9D559}"/>
          </ac:spMkLst>
        </pc:spChg>
      </pc:sldChg>
      <pc:sldChg chg="addSp modSp">
        <pc:chgData name="Andrew Rettko" userId="2403d85c30d20827" providerId="LiveId" clId="{F50E40BB-3666-4D4B-94E5-A69C76B68477}" dt="2019-04-03T16:24:21.822" v="961" actId="1076"/>
        <pc:sldMkLst>
          <pc:docMk/>
          <pc:sldMk cId="754711895" sldId="2007"/>
        </pc:sldMkLst>
        <pc:spChg chg="add mod">
          <ac:chgData name="Andrew Rettko" userId="2403d85c30d20827" providerId="LiveId" clId="{F50E40BB-3666-4D4B-94E5-A69C76B68477}" dt="2019-04-03T16:24:21.822" v="961" actId="1076"/>
          <ac:spMkLst>
            <pc:docMk/>
            <pc:sldMk cId="754711895" sldId="2007"/>
            <ac:spMk id="2" creationId="{89C12053-3D4C-424D-812F-079F04E4C8BE}"/>
          </ac:spMkLst>
        </pc:spChg>
      </pc:sldChg>
      <pc:sldChg chg="addSp modSp">
        <pc:chgData name="Andrew Rettko" userId="2403d85c30d20827" providerId="LiveId" clId="{F50E40BB-3666-4D4B-94E5-A69C76B68477}" dt="2019-04-03T16:31:10.304" v="1040" actId="20577"/>
        <pc:sldMkLst>
          <pc:docMk/>
          <pc:sldMk cId="785451708" sldId="2008"/>
        </pc:sldMkLst>
        <pc:spChg chg="add mod">
          <ac:chgData name="Andrew Rettko" userId="2403d85c30d20827" providerId="LiveId" clId="{F50E40BB-3666-4D4B-94E5-A69C76B68477}" dt="2019-04-03T16:31:10.304" v="1040" actId="20577"/>
          <ac:spMkLst>
            <pc:docMk/>
            <pc:sldMk cId="785451708" sldId="2008"/>
            <ac:spMk id="2" creationId="{E5719427-3183-4A4C-B091-C5B94DFD7C53}"/>
          </ac:spMkLst>
        </pc:spChg>
      </pc:sldChg>
      <pc:sldChg chg="addSp modSp">
        <pc:chgData name="Andrew Rettko" userId="2403d85c30d20827" providerId="LiveId" clId="{F50E40BB-3666-4D4B-94E5-A69C76B68477}" dt="2019-04-03T16:24:08.677" v="954" actId="1076"/>
        <pc:sldMkLst>
          <pc:docMk/>
          <pc:sldMk cId="1887193056" sldId="2009"/>
        </pc:sldMkLst>
        <pc:spChg chg="add mod">
          <ac:chgData name="Andrew Rettko" userId="2403d85c30d20827" providerId="LiveId" clId="{F50E40BB-3666-4D4B-94E5-A69C76B68477}" dt="2019-04-03T16:24:08.677" v="954" actId="1076"/>
          <ac:spMkLst>
            <pc:docMk/>
            <pc:sldMk cId="1887193056" sldId="2009"/>
            <ac:spMk id="2" creationId="{BD92B50D-FCA2-4484-92A3-D7795FF11362}"/>
          </ac:spMkLst>
        </pc:spChg>
      </pc:sldChg>
      <pc:sldMasterChg chg="addSp delSp modSp modSldLayout">
        <pc:chgData name="Andrew Rettko" userId="2403d85c30d20827" providerId="LiveId" clId="{F50E40BB-3666-4D4B-94E5-A69C76B68477}" dt="2019-04-01T02:33:59.120" v="10" actId="478"/>
        <pc:sldMasterMkLst>
          <pc:docMk/>
          <pc:sldMasterMk cId="0" sldId="2147483648"/>
        </pc:sldMasterMkLst>
        <pc:spChg chg="mod">
          <ac:chgData name="Andrew Rettko" userId="2403d85c30d20827" providerId="LiveId" clId="{F50E40BB-3666-4D4B-94E5-A69C76B68477}" dt="2019-04-01T02:33:48.797" v="6" actId="1076"/>
          <ac:spMkLst>
            <pc:docMk/>
            <pc:sldMasterMk cId="0" sldId="2147483648"/>
            <ac:spMk id="2" creationId="{00000000-0000-0000-0000-000000000000}"/>
          </ac:spMkLst>
        </pc:spChg>
        <pc:spChg chg="add del">
          <ac:chgData name="Andrew Rettko" userId="2403d85c30d20827" providerId="LiveId" clId="{F50E40BB-3666-4D4B-94E5-A69C76B68477}" dt="2019-04-01T02:33:59.120" v="10" actId="478"/>
          <ac:spMkLst>
            <pc:docMk/>
            <pc:sldMasterMk cId="0" sldId="2147483648"/>
            <ac:spMk id="6" creationId="{30B0411A-0F2B-4348-8CF3-01BBF5B721F2}"/>
          </ac:spMkLst>
        </pc:spChg>
        <pc:picChg chg="add del">
          <ac:chgData name="Andrew Rettko" userId="2403d85c30d20827" providerId="LiveId" clId="{F50E40BB-3666-4D4B-94E5-A69C76B68477}" dt="2019-04-01T02:33:53.730" v="8" actId="478"/>
          <ac:picMkLst>
            <pc:docMk/>
            <pc:sldMasterMk cId="0" sldId="2147483648"/>
            <ac:picMk id="4" creationId="{8DF84CEF-664D-4E4E-9B54-8B7C9A071589}"/>
          </ac:picMkLst>
        </pc:picChg>
        <pc:sldLayoutChg chg="addSp modSp">
          <pc:chgData name="Andrew Rettko" userId="2403d85c30d20827" providerId="LiveId" clId="{F50E40BB-3666-4D4B-94E5-A69C76B68477}" dt="2019-04-01T02:32:58.408" v="3" actId="14100"/>
          <pc:sldLayoutMkLst>
            <pc:docMk/>
            <pc:sldMasterMk cId="0" sldId="2147483648"/>
            <pc:sldLayoutMk cId="0" sldId="2147483686"/>
          </pc:sldLayoutMkLst>
          <pc:spChg chg="add mod">
            <ac:chgData name="Andrew Rettko" userId="2403d85c30d20827" providerId="LiveId" clId="{F50E40BB-3666-4D4B-94E5-A69C76B68477}" dt="2019-04-01T02:32:58.408" v="3" actId="14100"/>
            <ac:spMkLst>
              <pc:docMk/>
              <pc:sldMasterMk cId="0" sldId="2147483648"/>
              <pc:sldLayoutMk cId="0" sldId="2147483686"/>
              <ac:spMk id="8" creationId="{6BCDCEF2-D81B-42F4-B2FB-CCEC4EC9190C}"/>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E15ABE1-37DB-A043-A3F3-8CEDAD7E6AC2}" type="datetimeFigureOut">
              <a:rPr lang="en-US" smtClean="0"/>
              <a:t>4/3/2019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EBA5D8D-294E-644D-A6CB-46AA25D5480C}" type="slidenum">
              <a:rPr lang="en-US" smtClean="0"/>
              <a:t>‹#›</a:t>
            </a:fld>
            <a:endParaRPr lang="en-US"/>
          </a:p>
        </p:txBody>
      </p:sp>
    </p:spTree>
    <p:extLst>
      <p:ext uri="{BB962C8B-B14F-4D97-AF65-F5344CB8AC3E}">
        <p14:creationId xmlns:p14="http://schemas.microsoft.com/office/powerpoint/2010/main" val="35604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4/3/2019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a:t>
            </a:fld>
            <a:endParaRPr lang="en-US"/>
          </a:p>
        </p:txBody>
      </p:sp>
    </p:spTree>
    <p:extLst>
      <p:ext uri="{BB962C8B-B14F-4D97-AF65-F5344CB8AC3E}">
        <p14:creationId xmlns:p14="http://schemas.microsoft.com/office/powerpoint/2010/main" val="1044550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10</a:t>
            </a:fld>
            <a:endParaRPr lang="en-US"/>
          </a:p>
        </p:txBody>
      </p:sp>
    </p:spTree>
    <p:extLst>
      <p:ext uri="{BB962C8B-B14F-4D97-AF65-F5344CB8AC3E}">
        <p14:creationId xmlns:p14="http://schemas.microsoft.com/office/powerpoint/2010/main" val="156399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any information</a:t>
            </a:r>
            <a:r>
              <a:rPr lang="en-US" baseline="0" dirty="0"/>
              <a:t> need to orient the audience what topic you are about to present. </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2</a:t>
            </a:fld>
            <a:endParaRPr lang="en-US"/>
          </a:p>
        </p:txBody>
      </p:sp>
    </p:spTree>
    <p:extLst>
      <p:ext uri="{BB962C8B-B14F-4D97-AF65-F5344CB8AC3E}">
        <p14:creationId xmlns:p14="http://schemas.microsoft.com/office/powerpoint/2010/main" val="151492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Motivate. what problem does this technology tries to solve; What is its purpose</a:t>
            </a:r>
          </a:p>
        </p:txBody>
      </p:sp>
      <p:sp>
        <p:nvSpPr>
          <p:cNvPr id="4" name="Slide Number Placeholder 3"/>
          <p:cNvSpPr>
            <a:spLocks noGrp="1"/>
          </p:cNvSpPr>
          <p:nvPr>
            <p:ph type="sldNum" sz="quarter" idx="10"/>
          </p:nvPr>
        </p:nvSpPr>
        <p:spPr/>
        <p:txBody>
          <a:bodyPr/>
          <a:lstStyle/>
          <a:p>
            <a:fld id="{A6F8110F-5CB8-4B7A-89C2-96B671E6053B}" type="slidenum">
              <a:rPr lang="en-US" smtClean="0"/>
              <a:t>3</a:t>
            </a:fld>
            <a:endParaRPr lang="en-US"/>
          </a:p>
        </p:txBody>
      </p:sp>
    </p:spTree>
    <p:extLst>
      <p:ext uri="{BB962C8B-B14F-4D97-AF65-F5344CB8AC3E}">
        <p14:creationId xmlns:p14="http://schemas.microsoft.com/office/powerpoint/2010/main" val="1363681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Identify</a:t>
            </a:r>
            <a:r>
              <a:rPr lang="en-US" sz="1200" kern="1200" baseline="0" dirty="0">
                <a:solidFill>
                  <a:schemeClr val="tx1"/>
                </a:solidFill>
                <a:effectLst/>
                <a:latin typeface="+mn-lt"/>
                <a:ea typeface="+mn-ea"/>
                <a:cs typeface="+mn-cs"/>
              </a:rPr>
              <a:t> possible use cases, examples, problems someone could consider using this technology.</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4</a:t>
            </a:fld>
            <a:endParaRPr lang="en-US"/>
          </a:p>
        </p:txBody>
      </p:sp>
    </p:spTree>
    <p:extLst>
      <p:ext uri="{BB962C8B-B14F-4D97-AF65-F5344CB8AC3E}">
        <p14:creationId xmlns:p14="http://schemas.microsoft.com/office/powerpoint/2010/main" val="486607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any background, key concepts</a:t>
            </a:r>
            <a:r>
              <a:rPr lang="en-US" sz="1200" kern="1200" baseline="0" dirty="0">
                <a:solidFill>
                  <a:schemeClr val="tx1"/>
                </a:solidFill>
                <a:effectLst/>
                <a:latin typeface="+mn-lt"/>
                <a:ea typeface="+mn-ea"/>
                <a:cs typeface="+mn-cs"/>
              </a:rPr>
              <a:t> and terminology needed for the audience to understand the technology your are presenting.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5</a:t>
            </a:fld>
            <a:endParaRPr lang="en-US"/>
          </a:p>
        </p:txBody>
      </p:sp>
    </p:spTree>
    <p:extLst>
      <p:ext uri="{BB962C8B-B14F-4D97-AF65-F5344CB8AC3E}">
        <p14:creationId xmlns:p14="http://schemas.microsoft.com/office/powerpoint/2010/main" val="49757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Present a getting tutorial;</a:t>
            </a:r>
            <a:r>
              <a:rPr lang="en-US" sz="1200" kern="1200" baseline="0" dirty="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6</a:t>
            </a:fld>
            <a:endParaRPr lang="en-US"/>
          </a:p>
        </p:txBody>
      </p:sp>
    </p:spTree>
    <p:extLst>
      <p:ext uri="{BB962C8B-B14F-4D97-AF65-F5344CB8AC3E}">
        <p14:creationId xmlns:p14="http://schemas.microsoft.com/office/powerpoint/2010/main" val="1289767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Demonstrate a </a:t>
            </a:r>
            <a:r>
              <a:rPr lang="en-US" sz="1200" b="1" kern="1200" dirty="0">
                <a:solidFill>
                  <a:schemeClr val="tx1"/>
                </a:solidFill>
                <a:effectLst/>
                <a:latin typeface="+mn-lt"/>
                <a:ea typeface="+mn-ea"/>
                <a:cs typeface="+mn-cs"/>
              </a:rPr>
              <a:t>non-trivial use case/application</a:t>
            </a:r>
            <a:r>
              <a:rPr lang="en-US" sz="1200" kern="1200" dirty="0">
                <a:solidFill>
                  <a:schemeClr val="tx1"/>
                </a:solidFill>
                <a:effectLst/>
                <a:latin typeface="+mn-lt"/>
                <a:ea typeface="+mn-ea"/>
                <a:cs typeface="+mn-cs"/>
              </a:rPr>
              <a:t> of the technology that you coded/prepared.</a:t>
            </a:r>
            <a:r>
              <a:rPr lang="en-US" sz="1200" kern="1200" baseline="0" dirty="0">
                <a:solidFill>
                  <a:schemeClr val="tx1"/>
                </a:solidFill>
                <a:effectLst/>
                <a:latin typeface="+mn-lt"/>
                <a:ea typeface="+mn-ea"/>
                <a:cs typeface="+mn-cs"/>
              </a:rPr>
              <a:t> This should be a custom example you coded yourself. Possibly this can be an example demonstrating how you could use this technology in your team’s project. You might need more that one slide for this section.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7</a:t>
            </a:fld>
            <a:endParaRPr lang="en-US"/>
          </a:p>
        </p:txBody>
      </p:sp>
    </p:spTree>
    <p:extLst>
      <p:ext uri="{BB962C8B-B14F-4D97-AF65-F5344CB8AC3E}">
        <p14:creationId xmlns:p14="http://schemas.microsoft.com/office/powerpoint/2010/main" val="1404400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Resources for further reading.</a:t>
            </a:r>
            <a:r>
              <a:rPr lang="en-US" sz="1200" kern="1200" baseline="0" dirty="0">
                <a:solidFill>
                  <a:schemeClr val="tx1"/>
                </a:solidFill>
                <a:effectLst/>
                <a:latin typeface="+mn-lt"/>
                <a:ea typeface="+mn-ea"/>
                <a:cs typeface="+mn-cs"/>
              </a:rPr>
              <a:t> Provide a list of resources to help your classmates to learn more about this </a:t>
            </a:r>
            <a:r>
              <a:rPr lang="en-US" sz="1200" kern="1200" baseline="0" dirty="0" err="1">
                <a:solidFill>
                  <a:schemeClr val="tx1"/>
                </a:solidFill>
                <a:effectLst/>
                <a:latin typeface="+mn-lt"/>
                <a:ea typeface="+mn-ea"/>
                <a:cs typeface="+mn-cs"/>
              </a:rPr>
              <a:t>technolgy</a:t>
            </a:r>
            <a:r>
              <a:rPr lang="en-US" sz="1200" kern="1200" baseline="0" dirty="0">
                <a:solidFill>
                  <a:schemeClr val="tx1"/>
                </a:solidFill>
                <a:effectLst/>
                <a:latin typeface="+mn-lt"/>
                <a:ea typeface="+mn-ea"/>
                <a:cs typeface="+mn-cs"/>
              </a:rPr>
              <a:t>.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8</a:t>
            </a:fld>
            <a:endParaRPr lang="en-US"/>
          </a:p>
        </p:txBody>
      </p:sp>
    </p:spTree>
    <p:extLst>
      <p:ext uri="{BB962C8B-B14F-4D97-AF65-F5344CB8AC3E}">
        <p14:creationId xmlns:p14="http://schemas.microsoft.com/office/powerpoint/2010/main" val="504878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Open</a:t>
            </a:r>
            <a:r>
              <a:rPr lang="en-US" sz="1200" kern="1200" baseline="0" dirty="0">
                <a:solidFill>
                  <a:schemeClr val="tx1"/>
                </a:solidFill>
                <a:effectLst/>
                <a:latin typeface="+mn-lt"/>
                <a:ea typeface="+mn-ea"/>
                <a:cs typeface="+mn-cs"/>
              </a:rPr>
              <a:t> the floor for your classmates and the instructor to ask question about your </a:t>
            </a:r>
            <a:r>
              <a:rPr lang="en-US" sz="1200" kern="1200" baseline="0" dirty="0" err="1">
                <a:solidFill>
                  <a:schemeClr val="tx1"/>
                </a:solidFill>
                <a:effectLst/>
                <a:latin typeface="+mn-lt"/>
                <a:ea typeface="+mn-ea"/>
                <a:cs typeface="+mn-cs"/>
              </a:rPr>
              <a:t>presentaiton</a:t>
            </a:r>
            <a:r>
              <a:rPr lang="en-US" sz="1200" kern="1200" baseline="0" dirty="0">
                <a:solidFill>
                  <a:schemeClr val="tx1"/>
                </a:solidFill>
                <a:effectLst/>
                <a:latin typeface="+mn-lt"/>
                <a:ea typeface="+mn-ea"/>
                <a:cs typeface="+mn-cs"/>
              </a:rPr>
              <a:t>.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9</a:t>
            </a:fld>
            <a:endParaRPr lang="en-US"/>
          </a:p>
        </p:txBody>
      </p:sp>
    </p:spTree>
    <p:extLst>
      <p:ext uri="{BB962C8B-B14F-4D97-AF65-F5344CB8AC3E}">
        <p14:creationId xmlns:p14="http://schemas.microsoft.com/office/powerpoint/2010/main" val="186770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Rectangle 2"/>
          <p:cNvSpPr/>
          <p:nvPr userDrawn="1"/>
        </p:nvSpPr>
        <p:spPr>
          <a:xfrm>
            <a:off x="0" y="0"/>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itle 3"/>
          <p:cNvSpPr>
            <a:spLocks noGrp="1"/>
          </p:cNvSpPr>
          <p:nvPr>
            <p:ph type="title"/>
          </p:nvPr>
        </p:nvSpPr>
        <p:spPr>
          <a:xfrm>
            <a:off x="411018" y="1103093"/>
            <a:ext cx="11369963" cy="673979"/>
          </a:xfrm>
        </p:spPr>
        <p:txBody>
          <a:bodyPr/>
          <a:lstStyle>
            <a:lvl1pPr>
              <a:defRPr>
                <a:latin typeface="+mn-lt"/>
              </a:defRPr>
            </a:lvl1pPr>
          </a:lstStyle>
          <a:p>
            <a:r>
              <a:rPr lang="en-US" dirty="0"/>
              <a:t>Click to edit Master title style</a:t>
            </a:r>
          </a:p>
        </p:txBody>
      </p:sp>
      <p:sp>
        <p:nvSpPr>
          <p:cNvPr id="7" name="TextBox 6"/>
          <p:cNvSpPr txBox="1"/>
          <p:nvPr userDrawn="1"/>
        </p:nvSpPr>
        <p:spPr>
          <a:xfrm>
            <a:off x="7247467" y="270866"/>
            <a:ext cx="4788589" cy="461665"/>
          </a:xfrm>
          <a:prstGeom prst="rect">
            <a:avLst/>
          </a:prstGeom>
          <a:noFill/>
        </p:spPr>
        <p:txBody>
          <a:bodyPr wrap="square" rtlCol="0">
            <a:spAutoFit/>
          </a:bodyPr>
          <a:lstStyle/>
          <a:p>
            <a:pPr algn="r"/>
            <a:r>
              <a:rPr lang="en-US" sz="2400" dirty="0">
                <a:solidFill>
                  <a:schemeClr val="bg1"/>
                </a:solidFill>
              </a:rPr>
              <a:t>CUS1166</a:t>
            </a:r>
            <a:r>
              <a:rPr lang="en-US" sz="2400" baseline="0" dirty="0">
                <a:solidFill>
                  <a:schemeClr val="bg1"/>
                </a:solidFill>
              </a:rPr>
              <a:t> </a:t>
            </a:r>
            <a:r>
              <a:rPr lang="mr-IN" sz="2400" baseline="0" dirty="0">
                <a:solidFill>
                  <a:schemeClr val="bg1"/>
                </a:solidFill>
              </a:rPr>
              <a:t>–</a:t>
            </a:r>
            <a:r>
              <a:rPr lang="en-US" sz="2400" baseline="0" dirty="0">
                <a:solidFill>
                  <a:schemeClr val="bg1"/>
                </a:solidFill>
              </a:rPr>
              <a:t> Technology Presentation</a:t>
            </a:r>
            <a:endParaRPr lang="en-US" sz="2400" dirty="0">
              <a:solidFill>
                <a:schemeClr val="bg1"/>
              </a:solidFill>
            </a:endParaRPr>
          </a:p>
        </p:txBody>
      </p:sp>
      <p:sp>
        <p:nvSpPr>
          <p:cNvPr id="9" name="Rectangle 8"/>
          <p:cNvSpPr/>
          <p:nvPr userDrawn="1"/>
        </p:nvSpPr>
        <p:spPr>
          <a:xfrm>
            <a:off x="-1" y="6390167"/>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TextBox 5"/>
          <p:cNvSpPr txBox="1"/>
          <p:nvPr userDrawn="1"/>
        </p:nvSpPr>
        <p:spPr>
          <a:xfrm>
            <a:off x="7506586" y="6390167"/>
            <a:ext cx="4529470" cy="461665"/>
          </a:xfrm>
          <a:prstGeom prst="rect">
            <a:avLst/>
          </a:prstGeom>
          <a:noFill/>
        </p:spPr>
        <p:txBody>
          <a:bodyPr wrap="square" rtlCol="0">
            <a:spAutoFit/>
          </a:bodyPr>
          <a:lstStyle/>
          <a:p>
            <a:pPr algn="r"/>
            <a:r>
              <a:rPr lang="en-US" sz="2400" dirty="0">
                <a:solidFill>
                  <a:schemeClr val="bg1"/>
                </a:solidFill>
              </a:rPr>
              <a:t>Dr. Christoforos</a:t>
            </a:r>
            <a:r>
              <a:rPr lang="en-US" sz="2400" baseline="0" dirty="0">
                <a:solidFill>
                  <a:schemeClr val="bg1"/>
                </a:solidFill>
              </a:rPr>
              <a:t> Christoforou</a:t>
            </a:r>
            <a:endParaRPr lang="en-US" sz="2400" dirty="0">
              <a:solidFill>
                <a:schemeClr val="bg1"/>
              </a:solidFill>
            </a:endParaRPr>
          </a:p>
        </p:txBody>
      </p:sp>
      <p:sp>
        <p:nvSpPr>
          <p:cNvPr id="8" name="Text Placeholder 2">
            <a:extLst>
              <a:ext uri="{FF2B5EF4-FFF2-40B4-BE49-F238E27FC236}">
                <a16:creationId xmlns:a16="http://schemas.microsoft.com/office/drawing/2014/main" id="{6BCDCEF2-D81B-42F4-B2FB-CCEC4EC9190C}"/>
              </a:ext>
            </a:extLst>
          </p:cNvPr>
          <p:cNvSpPr>
            <a:spLocks noGrp="1"/>
          </p:cNvSpPr>
          <p:nvPr>
            <p:ph idx="1"/>
          </p:nvPr>
        </p:nvSpPr>
        <p:spPr>
          <a:xfrm>
            <a:off x="411017" y="1777072"/>
            <a:ext cx="11369963" cy="4613095"/>
          </a:xfrm>
          <a:prstGeom prst="rect">
            <a:avLst/>
          </a:prstGeom>
        </p:spPr>
        <p:txBody>
          <a:bodyPr vert="horz" lIns="91436" tIns="45718" rIns="91436" bIns="45718" rtlCol="0">
            <a:no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Tree>
    <p:extLst>
      <p:ext uri="{BB962C8B-B14F-4D97-AF65-F5344CB8AC3E}">
        <p14:creationId xmlns:p14="http://schemas.microsoft.com/office/powerpoint/2010/main" val="367944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a:xfrm>
            <a:off x="0" y="0"/>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itle 3"/>
          <p:cNvSpPr>
            <a:spLocks noGrp="1"/>
          </p:cNvSpPr>
          <p:nvPr>
            <p:ph type="title"/>
          </p:nvPr>
        </p:nvSpPr>
        <p:spPr>
          <a:xfrm>
            <a:off x="411018" y="1103093"/>
            <a:ext cx="11369963" cy="673979"/>
          </a:xfrm>
        </p:spPr>
        <p:txBody>
          <a:bodyPr/>
          <a:lstStyle>
            <a:lvl1pPr>
              <a:defRPr>
                <a:latin typeface="+mn-lt"/>
              </a:defRPr>
            </a:lvl1pPr>
          </a:lstStyle>
          <a:p>
            <a:r>
              <a:rPr lang="en-US" dirty="0"/>
              <a:t>Click to edit Master title style</a:t>
            </a:r>
          </a:p>
        </p:txBody>
      </p:sp>
      <p:sp>
        <p:nvSpPr>
          <p:cNvPr id="7" name="TextBox 6"/>
          <p:cNvSpPr txBox="1"/>
          <p:nvPr userDrawn="1"/>
        </p:nvSpPr>
        <p:spPr>
          <a:xfrm>
            <a:off x="7247467" y="270866"/>
            <a:ext cx="4788589" cy="461665"/>
          </a:xfrm>
          <a:prstGeom prst="rect">
            <a:avLst/>
          </a:prstGeom>
          <a:noFill/>
        </p:spPr>
        <p:txBody>
          <a:bodyPr wrap="square" rtlCol="0">
            <a:spAutoFit/>
          </a:bodyPr>
          <a:lstStyle/>
          <a:p>
            <a:pPr algn="r"/>
            <a:r>
              <a:rPr lang="en-US" sz="2400" dirty="0">
                <a:solidFill>
                  <a:schemeClr val="bg1"/>
                </a:solidFill>
              </a:rPr>
              <a:t>CUS1166</a:t>
            </a:r>
            <a:r>
              <a:rPr lang="en-US" sz="2400" baseline="0" dirty="0">
                <a:solidFill>
                  <a:schemeClr val="bg1"/>
                </a:solidFill>
              </a:rPr>
              <a:t> </a:t>
            </a:r>
            <a:r>
              <a:rPr lang="mr-IN" sz="2400" baseline="0" dirty="0">
                <a:solidFill>
                  <a:schemeClr val="bg1"/>
                </a:solidFill>
              </a:rPr>
              <a:t>–</a:t>
            </a:r>
            <a:r>
              <a:rPr lang="en-US" sz="2400" baseline="0" dirty="0">
                <a:solidFill>
                  <a:schemeClr val="bg1"/>
                </a:solidFill>
              </a:rPr>
              <a:t> Technology Presentation</a:t>
            </a:r>
            <a:endParaRPr lang="en-US" sz="2400" dirty="0">
              <a:solidFill>
                <a:schemeClr val="bg1"/>
              </a:solidFill>
            </a:endParaRPr>
          </a:p>
        </p:txBody>
      </p:sp>
      <p:sp>
        <p:nvSpPr>
          <p:cNvPr id="9" name="Rectangle 8"/>
          <p:cNvSpPr/>
          <p:nvPr userDrawn="1"/>
        </p:nvSpPr>
        <p:spPr>
          <a:xfrm>
            <a:off x="-1" y="6390167"/>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TextBox 5"/>
          <p:cNvSpPr txBox="1"/>
          <p:nvPr userDrawn="1"/>
        </p:nvSpPr>
        <p:spPr>
          <a:xfrm>
            <a:off x="7506586" y="6390167"/>
            <a:ext cx="4529470" cy="461665"/>
          </a:xfrm>
          <a:prstGeom prst="rect">
            <a:avLst/>
          </a:prstGeom>
          <a:noFill/>
        </p:spPr>
        <p:txBody>
          <a:bodyPr wrap="square" rtlCol="0">
            <a:spAutoFit/>
          </a:bodyPr>
          <a:lstStyle/>
          <a:p>
            <a:pPr algn="r"/>
            <a:r>
              <a:rPr lang="en-US" sz="2400" dirty="0">
                <a:solidFill>
                  <a:schemeClr val="bg1"/>
                </a:solidFill>
              </a:rPr>
              <a:t>Dr. Christoforos</a:t>
            </a:r>
            <a:r>
              <a:rPr lang="en-US" sz="2400" baseline="0" dirty="0">
                <a:solidFill>
                  <a:schemeClr val="bg1"/>
                </a:solidFill>
              </a:rPr>
              <a:t> Christoforou</a:t>
            </a:r>
            <a:endParaRPr lang="en-US" sz="2400" dirty="0">
              <a:solidFill>
                <a:schemeClr val="bg1"/>
              </a:solidFill>
            </a:endParaRPr>
          </a:p>
        </p:txBody>
      </p:sp>
      <p:sp>
        <p:nvSpPr>
          <p:cNvPr id="8" name="Text Placeholder 2">
            <a:extLst>
              <a:ext uri="{FF2B5EF4-FFF2-40B4-BE49-F238E27FC236}">
                <a16:creationId xmlns:a16="http://schemas.microsoft.com/office/drawing/2014/main" id="{6BCDCEF2-D81B-42F4-B2FB-CCEC4EC9190C}"/>
              </a:ext>
            </a:extLst>
          </p:cNvPr>
          <p:cNvSpPr>
            <a:spLocks noGrp="1"/>
          </p:cNvSpPr>
          <p:nvPr>
            <p:ph idx="1"/>
          </p:nvPr>
        </p:nvSpPr>
        <p:spPr>
          <a:xfrm>
            <a:off x="411017" y="1777072"/>
            <a:ext cx="11369963" cy="4613095"/>
          </a:xfrm>
          <a:prstGeom prst="rect">
            <a:avLst/>
          </a:prstGeom>
        </p:spPr>
        <p:txBody>
          <a:bodyPr vert="horz" lIns="91436" tIns="45718" rIns="91436" bIns="45718" rtlCol="0">
            <a:no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0" y="0"/>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itle 3"/>
          <p:cNvSpPr>
            <a:spLocks noGrp="1"/>
          </p:cNvSpPr>
          <p:nvPr>
            <p:ph type="title"/>
          </p:nvPr>
        </p:nvSpPr>
        <p:spPr>
          <a:xfrm>
            <a:off x="411018" y="1103093"/>
            <a:ext cx="11369963" cy="673979"/>
          </a:xfrm>
        </p:spPr>
        <p:txBody>
          <a:bodyPr/>
          <a:lstStyle>
            <a:lvl1pPr>
              <a:defRPr>
                <a:latin typeface="+mn-lt"/>
              </a:defRPr>
            </a:lvl1pPr>
          </a:lstStyle>
          <a:p>
            <a:r>
              <a:rPr lang="en-US" dirty="0"/>
              <a:t>Click to edit Master title style</a:t>
            </a:r>
          </a:p>
        </p:txBody>
      </p:sp>
      <p:sp>
        <p:nvSpPr>
          <p:cNvPr id="7" name="TextBox 6"/>
          <p:cNvSpPr txBox="1"/>
          <p:nvPr userDrawn="1"/>
        </p:nvSpPr>
        <p:spPr>
          <a:xfrm>
            <a:off x="7247467" y="270866"/>
            <a:ext cx="4788589" cy="461665"/>
          </a:xfrm>
          <a:prstGeom prst="rect">
            <a:avLst/>
          </a:prstGeom>
          <a:noFill/>
        </p:spPr>
        <p:txBody>
          <a:bodyPr wrap="square" rtlCol="0">
            <a:spAutoFit/>
          </a:bodyPr>
          <a:lstStyle/>
          <a:p>
            <a:pPr algn="r"/>
            <a:r>
              <a:rPr lang="en-US" sz="2400" dirty="0">
                <a:solidFill>
                  <a:schemeClr val="bg1"/>
                </a:solidFill>
              </a:rPr>
              <a:t>CUS1166</a:t>
            </a:r>
            <a:r>
              <a:rPr lang="en-US" sz="2400" baseline="0" dirty="0">
                <a:solidFill>
                  <a:schemeClr val="bg1"/>
                </a:solidFill>
              </a:rPr>
              <a:t> </a:t>
            </a:r>
            <a:r>
              <a:rPr lang="mr-IN" sz="2400" baseline="0" dirty="0">
                <a:solidFill>
                  <a:schemeClr val="bg1"/>
                </a:solidFill>
              </a:rPr>
              <a:t>–</a:t>
            </a:r>
            <a:r>
              <a:rPr lang="en-US" sz="2400" baseline="0" dirty="0">
                <a:solidFill>
                  <a:schemeClr val="bg1"/>
                </a:solidFill>
              </a:rPr>
              <a:t> Technology Presentation</a:t>
            </a:r>
            <a:endParaRPr lang="en-US" sz="2400" dirty="0">
              <a:solidFill>
                <a:schemeClr val="bg1"/>
              </a:solidFill>
            </a:endParaRPr>
          </a:p>
        </p:txBody>
      </p:sp>
      <p:sp>
        <p:nvSpPr>
          <p:cNvPr id="9" name="Rectangle 8"/>
          <p:cNvSpPr/>
          <p:nvPr userDrawn="1"/>
        </p:nvSpPr>
        <p:spPr>
          <a:xfrm>
            <a:off x="-1" y="6390167"/>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TextBox 5"/>
          <p:cNvSpPr txBox="1"/>
          <p:nvPr userDrawn="1"/>
        </p:nvSpPr>
        <p:spPr>
          <a:xfrm>
            <a:off x="7506586" y="6390167"/>
            <a:ext cx="4529470" cy="461665"/>
          </a:xfrm>
          <a:prstGeom prst="rect">
            <a:avLst/>
          </a:prstGeom>
          <a:noFill/>
        </p:spPr>
        <p:txBody>
          <a:bodyPr wrap="square" rtlCol="0">
            <a:spAutoFit/>
          </a:bodyPr>
          <a:lstStyle/>
          <a:p>
            <a:pPr algn="r"/>
            <a:r>
              <a:rPr lang="en-US" sz="2400" dirty="0">
                <a:solidFill>
                  <a:schemeClr val="bg1"/>
                </a:solidFill>
              </a:rPr>
              <a:t>Dr. Christoforos</a:t>
            </a:r>
            <a:r>
              <a:rPr lang="en-US" sz="2400" baseline="0" dirty="0">
                <a:solidFill>
                  <a:schemeClr val="bg1"/>
                </a:solidFill>
              </a:rPr>
              <a:t> Christoforou</a:t>
            </a:r>
            <a:endParaRPr lang="en-US" sz="2400" dirty="0">
              <a:solidFill>
                <a:schemeClr val="bg1"/>
              </a:solidFill>
            </a:endParaRPr>
          </a:p>
        </p:txBody>
      </p:sp>
    </p:spTree>
    <p:extLst>
      <p:ext uri="{BB962C8B-B14F-4D97-AF65-F5344CB8AC3E}">
        <p14:creationId xmlns:p14="http://schemas.microsoft.com/office/powerpoint/2010/main" val="3985449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1138254"/>
            <a:ext cx="11369963" cy="673979"/>
          </a:xfrm>
          <a:prstGeom prst="rect">
            <a:avLst/>
          </a:prstGeom>
        </p:spPr>
        <p:txBody>
          <a:bodyPr vert="horz" lIns="91436" tIns="45718" rIns="91436" bIns="45718" rtlCol="0" anchor="b">
            <a:normAutofit/>
          </a:bodyPr>
          <a:lstStyle/>
          <a:p>
            <a:r>
              <a:rPr lang="en-US" dirty="0"/>
              <a:t>Click to edit Master title style</a:t>
            </a:r>
          </a:p>
        </p:txBody>
      </p: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88" r:id="rId1"/>
    <p:sldLayoutId id="2147483686" r:id="rId2"/>
    <p:sldLayoutId id="2147483687" r:id="rId3"/>
  </p:sldLayoutIdLst>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lask-socketio.readthedocs.io/en/lates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youtube.com/watch?v=RdSrkkrj3l4&amp;list=PL1Sfe0mki1OXITsa7zZjQ6_biF-agtoPh" TargetMode="External"/><Relationship Id="rId5" Type="http://schemas.openxmlformats.org/officeDocument/2006/relationships/hyperlink" Target="https://blog.miguelgrinberg.com/post/flask-socketio-and-the-user-session" TargetMode="External"/><Relationship Id="rId4" Type="http://schemas.openxmlformats.org/officeDocument/2006/relationships/hyperlink" Target="https://github.com/miguelgrinberg/Flask-SocketIO"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47" y="2378204"/>
            <a:ext cx="11369963" cy="673979"/>
          </a:xfrm>
        </p:spPr>
        <p:txBody>
          <a:bodyPr>
            <a:normAutofit fontScale="90000"/>
          </a:bodyPr>
          <a:lstStyle/>
          <a:p>
            <a:r>
              <a:rPr lang="en-US" altLang="en-US" dirty="0"/>
              <a:t>CUS1166 </a:t>
            </a:r>
            <a:r>
              <a:rPr lang="mr-IN" altLang="en-US" dirty="0"/>
              <a:t>–</a:t>
            </a:r>
            <a:r>
              <a:rPr lang="en-US" altLang="en-US" dirty="0"/>
              <a:t> Software Engineering </a:t>
            </a:r>
            <a:br>
              <a:rPr lang="en-US" altLang="en-US" dirty="0"/>
            </a:br>
            <a:br>
              <a:rPr lang="en-US" altLang="en-US" dirty="0"/>
            </a:br>
            <a:r>
              <a:rPr lang="en-US" altLang="en-US" dirty="0"/>
              <a:t>Technology Presentation </a:t>
            </a:r>
            <a:endParaRPr lang="en-US" dirty="0"/>
          </a:p>
        </p:txBody>
      </p:sp>
      <p:sp>
        <p:nvSpPr>
          <p:cNvPr id="23" name="Content Placeholder 2"/>
          <p:cNvSpPr txBox="1">
            <a:spLocks/>
          </p:cNvSpPr>
          <p:nvPr/>
        </p:nvSpPr>
        <p:spPr>
          <a:xfrm>
            <a:off x="428947" y="3526365"/>
            <a:ext cx="11369963" cy="2462059"/>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lgn="ctr">
              <a:buFont typeface="Wingdings" panose="05000000000000000000" pitchFamily="2" charset="2"/>
              <a:buNone/>
            </a:pPr>
            <a:r>
              <a:rPr lang="en-US" sz="2800" b="1" dirty="0"/>
              <a:t>Flask-</a:t>
            </a:r>
            <a:r>
              <a:rPr lang="en-US" sz="2800" b="1" dirty="0" err="1"/>
              <a:t>SocketIO</a:t>
            </a:r>
            <a:endParaRPr lang="en-US" sz="2800" b="1" dirty="0"/>
          </a:p>
          <a:p>
            <a:pPr marL="0" indent="0" algn="ctr">
              <a:buFont typeface="Wingdings" panose="05000000000000000000" pitchFamily="2" charset="2"/>
              <a:buNone/>
            </a:pPr>
            <a:r>
              <a:rPr lang="en-US" sz="2800" dirty="0"/>
              <a:t>Andrew Rettko</a:t>
            </a:r>
          </a:p>
          <a:p>
            <a:pPr marL="0" indent="0" algn="ctr">
              <a:buFont typeface="Wingdings" panose="05000000000000000000" pitchFamily="2" charset="2"/>
              <a:buNone/>
            </a:pPr>
            <a:r>
              <a:rPr lang="en-US" sz="2800" dirty="0"/>
              <a:t>April 3, 2019</a:t>
            </a:r>
          </a:p>
          <a:p>
            <a:pPr marL="0" indent="0">
              <a:buFont typeface="Wingdings" panose="05000000000000000000" pitchFamily="2" charset="2"/>
              <a:buNone/>
            </a:pPr>
            <a:endParaRPr lang="en-US" sz="2800" dirty="0"/>
          </a:p>
        </p:txBody>
      </p:sp>
    </p:spTree>
    <p:extLst>
      <p:ext uri="{BB962C8B-B14F-4D97-AF65-F5344CB8AC3E}">
        <p14:creationId xmlns:p14="http://schemas.microsoft.com/office/powerpoint/2010/main" val="44701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3991285" y="2859736"/>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endParaRPr lang="en-US" dirty="0"/>
          </a:p>
        </p:txBody>
      </p:sp>
      <p:sp>
        <p:nvSpPr>
          <p:cNvPr id="7" name="Content Placeholder 2"/>
          <p:cNvSpPr txBox="1">
            <a:spLocks/>
          </p:cNvSpPr>
          <p:nvPr/>
        </p:nvSpPr>
        <p:spPr>
          <a:xfrm>
            <a:off x="5091953" y="3438439"/>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b="1" dirty="0"/>
              <a:t>Thank you!!!</a:t>
            </a:r>
          </a:p>
        </p:txBody>
      </p:sp>
    </p:spTree>
    <p:extLst>
      <p:ext uri="{BB962C8B-B14F-4D97-AF65-F5344CB8AC3E}">
        <p14:creationId xmlns:p14="http://schemas.microsoft.com/office/powerpoint/2010/main" val="28860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Overview</a:t>
            </a:r>
          </a:p>
        </p:txBody>
      </p:sp>
      <p:sp>
        <p:nvSpPr>
          <p:cNvPr id="2" name="TextBox 1">
            <a:extLst>
              <a:ext uri="{FF2B5EF4-FFF2-40B4-BE49-F238E27FC236}">
                <a16:creationId xmlns:a16="http://schemas.microsoft.com/office/drawing/2014/main" id="{B5D0A2A9-8C0D-436D-8F46-9BB652965E8E}"/>
              </a:ext>
            </a:extLst>
          </p:cNvPr>
          <p:cNvSpPr txBox="1"/>
          <p:nvPr/>
        </p:nvSpPr>
        <p:spPr>
          <a:xfrm>
            <a:off x="386862" y="1072662"/>
            <a:ext cx="11494476" cy="2600712"/>
          </a:xfrm>
          <a:prstGeom prst="rect">
            <a:avLst/>
          </a:prstGeom>
          <a:noFill/>
        </p:spPr>
        <p:txBody>
          <a:bodyPr wrap="square" rtlCol="0">
            <a:spAutoFit/>
          </a:bodyPr>
          <a:lstStyle/>
          <a:p>
            <a:pPr marL="342900" indent="-342900">
              <a:buFont typeface="Arial" panose="020B0604020202020204" pitchFamily="34" charset="0"/>
              <a:buChar char="•"/>
            </a:pPr>
            <a:r>
              <a:rPr lang="en-US" sz="4800" dirty="0"/>
              <a:t>Flask-</a:t>
            </a:r>
            <a:r>
              <a:rPr lang="en-US" sz="4800" dirty="0" err="1"/>
              <a:t>SocketIO</a:t>
            </a:r>
            <a:r>
              <a:rPr lang="en-US" sz="4800" dirty="0"/>
              <a:t> is an extension of Flask </a:t>
            </a:r>
          </a:p>
          <a:p>
            <a:pPr marL="342900" indent="-342900">
              <a:buFont typeface="Arial" panose="020B0604020202020204" pitchFamily="34" charset="0"/>
              <a:buChar char="•"/>
            </a:pPr>
            <a:r>
              <a:rPr lang="en-US" sz="4800" dirty="0"/>
              <a:t>Based on </a:t>
            </a:r>
            <a:r>
              <a:rPr lang="en-US" sz="4800" dirty="0" err="1"/>
              <a:t>Websockets</a:t>
            </a:r>
            <a:endParaRPr lang="en-US" sz="4800" dirty="0"/>
          </a:p>
          <a:p>
            <a:pPr marL="800078" lvl="1" indent="-342900">
              <a:buFont typeface="Arial" panose="020B0604020202020204" pitchFamily="34" charset="0"/>
              <a:buChar char="•"/>
            </a:pPr>
            <a:r>
              <a:rPr lang="en-US" sz="4800" dirty="0"/>
              <a:t>Computer Communication Protocol</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10882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Purpose/Goal of Technology</a:t>
            </a:r>
          </a:p>
        </p:txBody>
      </p:sp>
      <p:sp>
        <p:nvSpPr>
          <p:cNvPr id="2" name="TextBox 1">
            <a:extLst>
              <a:ext uri="{FF2B5EF4-FFF2-40B4-BE49-F238E27FC236}">
                <a16:creationId xmlns:a16="http://schemas.microsoft.com/office/drawing/2014/main" id="{CE228CD8-432F-4621-92D1-7D432C161F13}"/>
              </a:ext>
            </a:extLst>
          </p:cNvPr>
          <p:cNvSpPr txBox="1"/>
          <p:nvPr/>
        </p:nvSpPr>
        <p:spPr>
          <a:xfrm>
            <a:off x="181708" y="1078523"/>
            <a:ext cx="11699630" cy="3477875"/>
          </a:xfrm>
          <a:prstGeom prst="rect">
            <a:avLst/>
          </a:prstGeom>
          <a:noFill/>
        </p:spPr>
        <p:txBody>
          <a:bodyPr wrap="square" rtlCol="0">
            <a:spAutoFit/>
          </a:bodyPr>
          <a:lstStyle/>
          <a:p>
            <a:pPr marL="342900" indent="-342900">
              <a:buFont typeface="Arial" panose="020B0604020202020204" pitchFamily="34" charset="0"/>
              <a:buChar char="•"/>
            </a:pPr>
            <a:r>
              <a:rPr lang="en-US" sz="4400" dirty="0"/>
              <a:t>To create communications bi-directional communications between the clients and the server in real-time</a:t>
            </a:r>
          </a:p>
          <a:p>
            <a:pPr marL="342900" indent="-342900">
              <a:buFont typeface="Arial" panose="020B0604020202020204" pitchFamily="34" charset="0"/>
              <a:buChar char="•"/>
            </a:pPr>
            <a:r>
              <a:rPr lang="en-US" sz="4400" dirty="0"/>
              <a:t>Can create private and public chats </a:t>
            </a:r>
          </a:p>
          <a:p>
            <a:pPr marL="342900" indent="-342900">
              <a:buFont typeface="Arial" panose="020B0604020202020204" pitchFamily="34" charset="0"/>
              <a:buChar char="•"/>
            </a:pPr>
            <a:r>
              <a:rPr lang="en-US" sz="4400" dirty="0"/>
              <a:t>Can be used along with other Flask extensions</a:t>
            </a:r>
          </a:p>
        </p:txBody>
      </p:sp>
    </p:spTree>
    <p:extLst>
      <p:ext uri="{BB962C8B-B14F-4D97-AF65-F5344CB8AC3E}">
        <p14:creationId xmlns:p14="http://schemas.microsoft.com/office/powerpoint/2010/main" val="85143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6346" y="271862"/>
            <a:ext cx="7853082" cy="461665"/>
          </a:xfrm>
          <a:prstGeom prst="rect">
            <a:avLst/>
          </a:prstGeom>
          <a:noFill/>
        </p:spPr>
        <p:txBody>
          <a:bodyPr wrap="square" rtlCol="0">
            <a:spAutoFit/>
          </a:bodyPr>
          <a:lstStyle/>
          <a:p>
            <a:r>
              <a:rPr lang="en-US" sz="2400" dirty="0">
                <a:solidFill>
                  <a:schemeClr val="bg1"/>
                </a:solidFill>
              </a:rPr>
              <a:t>Use Cases/Examples/ Applications</a:t>
            </a:r>
          </a:p>
        </p:txBody>
      </p:sp>
      <p:sp>
        <p:nvSpPr>
          <p:cNvPr id="2" name="TextBox 1">
            <a:extLst>
              <a:ext uri="{FF2B5EF4-FFF2-40B4-BE49-F238E27FC236}">
                <a16:creationId xmlns:a16="http://schemas.microsoft.com/office/drawing/2014/main" id="{C6F1BC50-D033-42F8-BD25-B209DB0E09E2}"/>
              </a:ext>
            </a:extLst>
          </p:cNvPr>
          <p:cNvSpPr txBox="1"/>
          <p:nvPr/>
        </p:nvSpPr>
        <p:spPr>
          <a:xfrm>
            <a:off x="386862" y="1131277"/>
            <a:ext cx="11277600" cy="2677656"/>
          </a:xfrm>
          <a:prstGeom prst="rect">
            <a:avLst/>
          </a:prstGeom>
          <a:noFill/>
        </p:spPr>
        <p:txBody>
          <a:bodyPr wrap="square" rtlCol="0">
            <a:spAutoFit/>
          </a:bodyPr>
          <a:lstStyle/>
          <a:p>
            <a:pPr marL="342900" indent="-342900">
              <a:buFont typeface="Arial" panose="020B0604020202020204" pitchFamily="34" charset="0"/>
              <a:buChar char="•"/>
            </a:pPr>
            <a:r>
              <a:rPr lang="en-US" sz="2800" dirty="0"/>
              <a:t>Examples:</a:t>
            </a:r>
          </a:p>
          <a:p>
            <a:pPr marL="800078" lvl="1" indent="-342900">
              <a:buFont typeface="Arial" panose="020B0604020202020204" pitchFamily="34" charset="0"/>
              <a:buChar char="•"/>
            </a:pPr>
            <a:r>
              <a:rPr lang="en-US" sz="2800" dirty="0"/>
              <a:t>Live Chats</a:t>
            </a:r>
          </a:p>
          <a:p>
            <a:pPr marL="800078" lvl="1" indent="-342900">
              <a:buFont typeface="Arial" panose="020B0604020202020204" pitchFamily="34" charset="0"/>
              <a:buChar char="•"/>
            </a:pPr>
            <a:r>
              <a:rPr lang="en-US" sz="2800" dirty="0"/>
              <a:t>Live Streams</a:t>
            </a:r>
          </a:p>
          <a:p>
            <a:pPr marL="800078" lvl="1" indent="-342900">
              <a:buFont typeface="Arial" panose="020B0604020202020204" pitchFamily="34" charset="0"/>
              <a:buChar char="•"/>
            </a:pPr>
            <a:r>
              <a:rPr lang="en-US" sz="2800" dirty="0"/>
              <a:t>Online Polls</a:t>
            </a:r>
          </a:p>
          <a:p>
            <a:pPr marL="800078" lvl="1" indent="-342900">
              <a:buFont typeface="Arial" panose="020B0604020202020204" pitchFamily="34" charset="0"/>
              <a:buChar char="•"/>
            </a:pPr>
            <a:r>
              <a:rPr lang="en-US" sz="2800" dirty="0"/>
              <a:t>Commenting</a:t>
            </a:r>
          </a:p>
          <a:p>
            <a:endParaRPr lang="en-US" sz="2800" dirty="0"/>
          </a:p>
        </p:txBody>
      </p:sp>
    </p:spTree>
    <p:extLst>
      <p:ext uri="{BB962C8B-B14F-4D97-AF65-F5344CB8AC3E}">
        <p14:creationId xmlns:p14="http://schemas.microsoft.com/office/powerpoint/2010/main" val="130497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Background </a:t>
            </a:r>
            <a:r>
              <a:rPr lang="mr-IN" sz="2400" dirty="0">
                <a:solidFill>
                  <a:schemeClr val="bg1"/>
                </a:solidFill>
              </a:rPr>
              <a:t>–</a:t>
            </a:r>
            <a:r>
              <a:rPr lang="en-US" sz="2400" dirty="0">
                <a:solidFill>
                  <a:schemeClr val="bg1"/>
                </a:solidFill>
              </a:rPr>
              <a:t> Key Concepts</a:t>
            </a:r>
          </a:p>
        </p:txBody>
      </p:sp>
      <p:sp>
        <p:nvSpPr>
          <p:cNvPr id="2" name="TextBox 1">
            <a:extLst>
              <a:ext uri="{FF2B5EF4-FFF2-40B4-BE49-F238E27FC236}">
                <a16:creationId xmlns:a16="http://schemas.microsoft.com/office/drawing/2014/main" id="{196709A0-E33D-4E4D-8A75-286B9FA2F03A}"/>
              </a:ext>
            </a:extLst>
          </p:cNvPr>
          <p:cNvSpPr txBox="1"/>
          <p:nvPr/>
        </p:nvSpPr>
        <p:spPr>
          <a:xfrm>
            <a:off x="251012" y="1025769"/>
            <a:ext cx="11589296"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Uses JavaScript for the client side</a:t>
            </a:r>
          </a:p>
          <a:p>
            <a:pPr marL="342900" indent="-342900">
              <a:buFont typeface="Arial" panose="020B0604020202020204" pitchFamily="34" charset="0"/>
              <a:buChar char="•"/>
            </a:pPr>
            <a:r>
              <a:rPr lang="en-US" sz="2400" dirty="0"/>
              <a:t>Uses Python for the server side</a:t>
            </a:r>
          </a:p>
          <a:p>
            <a:pPr marL="800078" lvl="1" indent="-342900">
              <a:buFont typeface="Arial" panose="020B0604020202020204" pitchFamily="34" charset="0"/>
              <a:buChar char="•"/>
            </a:pPr>
            <a:r>
              <a:rPr lang="en-US" sz="2400" dirty="0"/>
              <a:t>The server side is not created within the routes</a:t>
            </a:r>
          </a:p>
          <a:p>
            <a:pPr marL="342900" indent="-342900">
              <a:buFont typeface="Arial" panose="020B0604020202020204" pitchFamily="34" charset="0"/>
              <a:buChar char="•"/>
            </a:pPr>
            <a:r>
              <a:rPr lang="en-US" sz="2400" dirty="0"/>
              <a:t>Message history will not be stored</a:t>
            </a:r>
          </a:p>
          <a:p>
            <a:pPr marL="800078" lvl="1" indent="-342900">
              <a:buFont typeface="Arial" panose="020B0604020202020204" pitchFamily="34" charset="0"/>
              <a:buChar char="•"/>
            </a:pPr>
            <a:r>
              <a:rPr lang="en-US" sz="2400" dirty="0"/>
              <a:t>You will need </a:t>
            </a:r>
            <a:r>
              <a:rPr lang="en-US" sz="2400" dirty="0" err="1"/>
              <a:t>SQLAlchemy</a:t>
            </a:r>
            <a:r>
              <a:rPr lang="en-US" sz="2400" dirty="0"/>
              <a:t> to store past history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creating chat rooms, it is important that you are able to get the session id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$pip install flask-</a:t>
            </a:r>
            <a:r>
              <a:rPr lang="en-US" sz="2400" dirty="0" err="1"/>
              <a:t>socketio</a:t>
            </a:r>
            <a:endParaRPr lang="en-US" sz="2400" dirty="0"/>
          </a:p>
        </p:txBody>
      </p:sp>
    </p:spTree>
    <p:extLst>
      <p:ext uri="{BB962C8B-B14F-4D97-AF65-F5344CB8AC3E}">
        <p14:creationId xmlns:p14="http://schemas.microsoft.com/office/powerpoint/2010/main" val="207838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sp>
        <p:nvSpPr>
          <p:cNvPr id="2" name="TextBox 1">
            <a:extLst>
              <a:ext uri="{FF2B5EF4-FFF2-40B4-BE49-F238E27FC236}">
                <a16:creationId xmlns:a16="http://schemas.microsoft.com/office/drawing/2014/main" id="{0D7F616C-8351-441C-B39D-31E2830ECB46}"/>
              </a:ext>
            </a:extLst>
          </p:cNvPr>
          <p:cNvSpPr txBox="1"/>
          <p:nvPr/>
        </p:nvSpPr>
        <p:spPr>
          <a:xfrm>
            <a:off x="427892" y="1160585"/>
            <a:ext cx="11312770" cy="4478149"/>
          </a:xfrm>
          <a:prstGeom prst="rect">
            <a:avLst/>
          </a:prstGeom>
          <a:noFill/>
        </p:spPr>
        <p:txBody>
          <a:bodyPr wrap="square" rtlCol="0">
            <a:spAutoFit/>
          </a:bodyPr>
          <a:lstStyle/>
          <a:p>
            <a:r>
              <a:rPr lang="en-US" b="1" dirty="0"/>
              <a:t>from</a:t>
            </a:r>
            <a:r>
              <a:rPr lang="en-US" dirty="0"/>
              <a:t> </a:t>
            </a:r>
            <a:r>
              <a:rPr lang="en-US" b="1" dirty="0"/>
              <a:t>flask</a:t>
            </a:r>
            <a:r>
              <a:rPr lang="en-US" dirty="0"/>
              <a:t> </a:t>
            </a:r>
            <a:r>
              <a:rPr lang="en-US" b="1" dirty="0"/>
              <a:t>import</a:t>
            </a:r>
            <a:r>
              <a:rPr lang="en-US" dirty="0"/>
              <a:t> Flask, </a:t>
            </a:r>
            <a:r>
              <a:rPr lang="en-US" dirty="0" err="1"/>
              <a:t>render_template</a:t>
            </a:r>
            <a:endParaRPr lang="en-US" dirty="0"/>
          </a:p>
          <a:p>
            <a:r>
              <a:rPr lang="en-US" b="1" dirty="0"/>
              <a:t>from</a:t>
            </a:r>
            <a:r>
              <a:rPr lang="en-US" dirty="0"/>
              <a:t> </a:t>
            </a:r>
            <a:r>
              <a:rPr lang="en-US" b="1" dirty="0" err="1"/>
              <a:t>flask_socketio</a:t>
            </a:r>
            <a:r>
              <a:rPr lang="en-US" dirty="0"/>
              <a:t> </a:t>
            </a:r>
            <a:r>
              <a:rPr lang="en-US" b="1" dirty="0"/>
              <a:t>import</a:t>
            </a:r>
            <a:r>
              <a:rPr lang="en-US" dirty="0"/>
              <a:t> </a:t>
            </a:r>
            <a:r>
              <a:rPr lang="en-US" dirty="0" err="1"/>
              <a:t>SocketIO</a:t>
            </a:r>
            <a:r>
              <a:rPr lang="en-US" dirty="0"/>
              <a:t>, send</a:t>
            </a:r>
          </a:p>
          <a:p>
            <a:r>
              <a:rPr lang="en-US" dirty="0"/>
              <a:t> </a:t>
            </a:r>
          </a:p>
          <a:p>
            <a:r>
              <a:rPr lang="en-US" dirty="0"/>
              <a:t>app = Flask(__name__)</a:t>
            </a:r>
          </a:p>
          <a:p>
            <a:r>
              <a:rPr lang="en-US" dirty="0" err="1"/>
              <a:t>app.config</a:t>
            </a:r>
            <a:r>
              <a:rPr lang="en-US" dirty="0"/>
              <a:t>['SECRET_KEY'] = 'secret!'</a:t>
            </a:r>
          </a:p>
          <a:p>
            <a:r>
              <a:rPr lang="en-US" dirty="0" err="1"/>
              <a:t>socketio</a:t>
            </a:r>
            <a:r>
              <a:rPr lang="en-US" dirty="0"/>
              <a:t> = </a:t>
            </a:r>
            <a:r>
              <a:rPr lang="en-US" dirty="0" err="1"/>
              <a:t>SocketIO</a:t>
            </a:r>
            <a:r>
              <a:rPr lang="en-US" dirty="0"/>
              <a:t>(app)</a:t>
            </a:r>
          </a:p>
          <a:p>
            <a:endParaRPr lang="en-US" dirty="0"/>
          </a:p>
          <a:p>
            <a:r>
              <a:rPr lang="da-DK" dirty="0"/>
              <a:t>@socketio.on('message')</a:t>
            </a:r>
          </a:p>
          <a:p>
            <a:r>
              <a:rPr lang="da-DK" dirty="0"/>
              <a:t>def handleMessage(msg):</a:t>
            </a:r>
          </a:p>
          <a:p>
            <a:r>
              <a:rPr lang="da-DK" dirty="0"/>
              <a:t>    print('Message: ' + str(msg))</a:t>
            </a:r>
          </a:p>
          <a:p>
            <a:r>
              <a:rPr lang="da-DK" dirty="0"/>
              <a:t>    send(msg, broadcast=True)</a:t>
            </a:r>
            <a:endParaRPr lang="en-US" dirty="0"/>
          </a:p>
          <a:p>
            <a:r>
              <a:rPr lang="en-US" dirty="0"/>
              <a:t> </a:t>
            </a:r>
          </a:p>
          <a:p>
            <a:r>
              <a:rPr lang="en-US" b="1" dirty="0"/>
              <a:t>if</a:t>
            </a:r>
            <a:r>
              <a:rPr lang="en-US" dirty="0"/>
              <a:t> __name__ == '__main__':</a:t>
            </a:r>
          </a:p>
          <a:p>
            <a:r>
              <a:rPr lang="en-US" dirty="0"/>
              <a:t>    </a:t>
            </a:r>
            <a:r>
              <a:rPr lang="en-US" dirty="0" err="1"/>
              <a:t>socketio.run</a:t>
            </a:r>
            <a:r>
              <a:rPr lang="en-US" dirty="0"/>
              <a:t>(app)</a:t>
            </a:r>
          </a:p>
          <a:p>
            <a:endParaRPr lang="en-US" dirty="0"/>
          </a:p>
        </p:txBody>
      </p:sp>
      <p:sp>
        <p:nvSpPr>
          <p:cNvPr id="4" name="TextBox 3">
            <a:extLst>
              <a:ext uri="{FF2B5EF4-FFF2-40B4-BE49-F238E27FC236}">
                <a16:creationId xmlns:a16="http://schemas.microsoft.com/office/drawing/2014/main" id="{0BF1B3B3-A41E-462C-A913-7EF957B9D559}"/>
              </a:ext>
            </a:extLst>
          </p:cNvPr>
          <p:cNvSpPr txBox="1"/>
          <p:nvPr/>
        </p:nvSpPr>
        <p:spPr>
          <a:xfrm>
            <a:off x="6254262" y="1160585"/>
            <a:ext cx="5216769" cy="5062924"/>
          </a:xfrm>
          <a:prstGeom prst="rect">
            <a:avLst/>
          </a:prstGeom>
          <a:noFill/>
        </p:spPr>
        <p:txBody>
          <a:bodyPr wrap="square" rtlCol="0">
            <a:spAutoFit/>
          </a:bodyPr>
          <a:lstStyle/>
          <a:p>
            <a:r>
              <a:rPr lang="en-US" dirty="0"/>
              <a:t>&lt;script type="text/</a:t>
            </a:r>
            <a:r>
              <a:rPr lang="en-US" dirty="0" err="1"/>
              <a:t>javascript</a:t>
            </a:r>
            <a:r>
              <a:rPr lang="en-US" dirty="0"/>
              <a:t>"&gt;</a:t>
            </a:r>
          </a:p>
          <a:p>
            <a:r>
              <a:rPr lang="en-US" dirty="0"/>
              <a:t>      $(document).ready(function() {</a:t>
            </a:r>
          </a:p>
          <a:p>
            <a:r>
              <a:rPr lang="en-US" dirty="0"/>
              <a:t>        var socket = </a:t>
            </a:r>
            <a:r>
              <a:rPr lang="en-US" dirty="0" err="1"/>
              <a:t>io.connect</a:t>
            </a:r>
            <a:r>
              <a:rPr lang="en-US" dirty="0"/>
              <a:t>("http://127.0.0.1:5000");</a:t>
            </a:r>
          </a:p>
          <a:p>
            <a:r>
              <a:rPr lang="en-US" dirty="0"/>
              <a:t>        </a:t>
            </a:r>
            <a:r>
              <a:rPr lang="en-US" dirty="0" err="1"/>
              <a:t>socket.on</a:t>
            </a:r>
            <a:r>
              <a:rPr lang="en-US" dirty="0"/>
              <a:t>('connect', function() {</a:t>
            </a:r>
          </a:p>
          <a:p>
            <a:r>
              <a:rPr lang="en-US" dirty="0"/>
              <a:t>          </a:t>
            </a:r>
            <a:r>
              <a:rPr lang="en-US" dirty="0" err="1"/>
              <a:t>socket.send</a:t>
            </a:r>
            <a:r>
              <a:rPr lang="en-US" dirty="0"/>
              <a:t>('User has connected!');</a:t>
            </a:r>
          </a:p>
          <a:p>
            <a:r>
              <a:rPr lang="en-US" dirty="0"/>
              <a:t>        });</a:t>
            </a:r>
          </a:p>
          <a:p>
            <a:r>
              <a:rPr lang="en-US" dirty="0"/>
              <a:t>        </a:t>
            </a:r>
            <a:r>
              <a:rPr lang="en-US" dirty="0" err="1"/>
              <a:t>socket.on</a:t>
            </a:r>
            <a:r>
              <a:rPr lang="en-US" dirty="0"/>
              <a:t>('message', function(msg) {</a:t>
            </a:r>
          </a:p>
          <a:p>
            <a:r>
              <a:rPr lang="en-US" dirty="0"/>
              <a:t>          $("#messages").append('&lt;li&gt;'+msg+'&lt;/li&gt;');</a:t>
            </a:r>
          </a:p>
          <a:p>
            <a:r>
              <a:rPr lang="en-US" dirty="0"/>
              <a:t>          console.log('Received message');</a:t>
            </a:r>
          </a:p>
          <a:p>
            <a:r>
              <a:rPr lang="en-US" dirty="0"/>
              <a:t>        });</a:t>
            </a:r>
          </a:p>
          <a:p>
            <a:r>
              <a:rPr lang="en-US" dirty="0"/>
              <a:t>        $('#</a:t>
            </a:r>
            <a:r>
              <a:rPr lang="en-US" dirty="0" err="1"/>
              <a:t>sendbutton</a:t>
            </a:r>
            <a:r>
              <a:rPr lang="en-US" dirty="0"/>
              <a:t>').on('click', function() {</a:t>
            </a:r>
          </a:p>
          <a:p>
            <a:r>
              <a:rPr lang="en-US" dirty="0"/>
              <a:t>          </a:t>
            </a:r>
            <a:r>
              <a:rPr lang="en-US" dirty="0" err="1"/>
              <a:t>socket.send</a:t>
            </a:r>
            <a:r>
              <a:rPr lang="en-US" dirty="0"/>
              <a:t>($('#</a:t>
            </a:r>
            <a:r>
              <a:rPr lang="en-US" dirty="0" err="1"/>
              <a:t>myMessage</a:t>
            </a:r>
            <a:r>
              <a:rPr lang="en-US" dirty="0"/>
              <a:t>').</a:t>
            </a:r>
            <a:r>
              <a:rPr lang="en-US" dirty="0" err="1"/>
              <a:t>val</a:t>
            </a:r>
            <a:r>
              <a:rPr lang="en-US" dirty="0"/>
              <a:t>());</a:t>
            </a:r>
          </a:p>
          <a:p>
            <a:r>
              <a:rPr lang="en-US" dirty="0"/>
              <a:t>          $('#</a:t>
            </a:r>
            <a:r>
              <a:rPr lang="en-US" dirty="0" err="1"/>
              <a:t>myMessage</a:t>
            </a:r>
            <a:r>
              <a:rPr lang="en-US" dirty="0"/>
              <a:t>').</a:t>
            </a:r>
            <a:r>
              <a:rPr lang="en-US" dirty="0" err="1"/>
              <a:t>val</a:t>
            </a:r>
            <a:r>
              <a:rPr lang="en-US" dirty="0"/>
              <a:t>('');</a:t>
            </a:r>
          </a:p>
          <a:p>
            <a:r>
              <a:rPr lang="en-US" dirty="0"/>
              <a:t>        });</a:t>
            </a:r>
          </a:p>
          <a:p>
            <a:r>
              <a:rPr lang="en-US" dirty="0"/>
              <a:t>      });</a:t>
            </a:r>
          </a:p>
          <a:p>
            <a:r>
              <a:rPr lang="en-US" dirty="0"/>
              <a:t>    &lt;/script&gt;</a:t>
            </a:r>
          </a:p>
        </p:txBody>
      </p:sp>
    </p:spTree>
    <p:extLst>
      <p:ext uri="{BB962C8B-B14F-4D97-AF65-F5344CB8AC3E}">
        <p14:creationId xmlns:p14="http://schemas.microsoft.com/office/powerpoint/2010/main" val="1517638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Non-Trivial Application </a:t>
            </a:r>
          </a:p>
        </p:txBody>
      </p:sp>
      <p:sp>
        <p:nvSpPr>
          <p:cNvPr id="2" name="TextBox 1">
            <a:extLst>
              <a:ext uri="{FF2B5EF4-FFF2-40B4-BE49-F238E27FC236}">
                <a16:creationId xmlns:a16="http://schemas.microsoft.com/office/drawing/2014/main" id="{89C12053-3D4C-424D-812F-079F04E4C8BE}"/>
              </a:ext>
            </a:extLst>
          </p:cNvPr>
          <p:cNvSpPr txBox="1"/>
          <p:nvPr/>
        </p:nvSpPr>
        <p:spPr>
          <a:xfrm>
            <a:off x="4349263" y="2901461"/>
            <a:ext cx="6887307" cy="707886"/>
          </a:xfrm>
          <a:prstGeom prst="rect">
            <a:avLst/>
          </a:prstGeom>
          <a:noFill/>
        </p:spPr>
        <p:txBody>
          <a:bodyPr wrap="square" rtlCol="0">
            <a:spAutoFit/>
          </a:bodyPr>
          <a:lstStyle/>
          <a:p>
            <a:r>
              <a:rPr lang="en-US" sz="4000" dirty="0"/>
              <a:t>On to the Code!</a:t>
            </a:r>
          </a:p>
        </p:txBody>
      </p:sp>
    </p:spTree>
    <p:extLst>
      <p:ext uri="{BB962C8B-B14F-4D97-AF65-F5344CB8AC3E}">
        <p14:creationId xmlns:p14="http://schemas.microsoft.com/office/powerpoint/2010/main" val="75471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Resources</a:t>
            </a:r>
          </a:p>
        </p:txBody>
      </p:sp>
      <p:sp>
        <p:nvSpPr>
          <p:cNvPr id="2" name="TextBox 1">
            <a:extLst>
              <a:ext uri="{FF2B5EF4-FFF2-40B4-BE49-F238E27FC236}">
                <a16:creationId xmlns:a16="http://schemas.microsoft.com/office/drawing/2014/main" id="{E5719427-3183-4A4C-B091-C5B94DFD7C53}"/>
              </a:ext>
            </a:extLst>
          </p:cNvPr>
          <p:cNvSpPr txBox="1"/>
          <p:nvPr/>
        </p:nvSpPr>
        <p:spPr>
          <a:xfrm>
            <a:off x="773723" y="1342292"/>
            <a:ext cx="11066585" cy="3708708"/>
          </a:xfrm>
          <a:prstGeom prst="rect">
            <a:avLst/>
          </a:prstGeom>
          <a:noFill/>
        </p:spPr>
        <p:txBody>
          <a:bodyPr wrap="square" rtlCol="0">
            <a:spAutoFit/>
          </a:bodyPr>
          <a:lstStyle/>
          <a:p>
            <a:pPr marL="342900" indent="-342900">
              <a:buFont typeface="Arial" panose="020B0604020202020204" pitchFamily="34" charset="0"/>
              <a:buChar char="•"/>
            </a:pPr>
            <a:r>
              <a:rPr lang="en-US" sz="3600" dirty="0">
                <a:hlinkClick r:id="rId3"/>
              </a:rPr>
              <a:t>https://flask-socketio.readthedocs.io/en/latest/</a:t>
            </a:r>
            <a:endParaRPr lang="en-US" sz="3600" dirty="0"/>
          </a:p>
          <a:p>
            <a:pPr marL="342900" indent="-342900">
              <a:buFont typeface="Arial" panose="020B0604020202020204" pitchFamily="34" charset="0"/>
              <a:buChar char="•"/>
            </a:pPr>
            <a:r>
              <a:rPr lang="en-US" sz="3600" dirty="0">
                <a:hlinkClick r:id="rId4"/>
              </a:rPr>
              <a:t>https://github.com/miguelgrinberg/Flask-SocketIO</a:t>
            </a:r>
            <a:endParaRPr lang="en-US" sz="3600" dirty="0"/>
          </a:p>
          <a:p>
            <a:pPr marL="342900" indent="-342900">
              <a:buFont typeface="Arial" panose="020B0604020202020204" pitchFamily="34" charset="0"/>
              <a:buChar char="•"/>
            </a:pPr>
            <a:r>
              <a:rPr lang="en-US" sz="3600" dirty="0">
                <a:hlinkClick r:id="rId5"/>
              </a:rPr>
              <a:t>https://blog.miguelgrinberg.com/post/flask-socketio-and-the-user-session</a:t>
            </a:r>
            <a:endParaRPr lang="en-US" sz="3600" dirty="0"/>
          </a:p>
          <a:p>
            <a:pPr marL="342900" indent="-342900">
              <a:buFont typeface="Arial" panose="020B0604020202020204" pitchFamily="34" charset="0"/>
              <a:buChar char="•"/>
            </a:pPr>
            <a:r>
              <a:rPr lang="en-US" sz="3600" dirty="0">
                <a:hlinkClick r:id="rId6"/>
              </a:rPr>
              <a:t>https://www.youtube.com/watch?v=RdSrkkrj3l4&amp;list=PL1Sfe0mki1OXITsa7zZjQ6_biF-agtoPh</a:t>
            </a:r>
            <a:endParaRPr lang="en-US" sz="3600" dirty="0"/>
          </a:p>
          <a:p>
            <a:endParaRPr lang="en-US" dirty="0"/>
          </a:p>
        </p:txBody>
      </p:sp>
    </p:spTree>
    <p:extLst>
      <p:ext uri="{BB962C8B-B14F-4D97-AF65-F5344CB8AC3E}">
        <p14:creationId xmlns:p14="http://schemas.microsoft.com/office/powerpoint/2010/main" val="78545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Q&amp;A</a:t>
            </a:r>
          </a:p>
        </p:txBody>
      </p:sp>
      <p:sp>
        <p:nvSpPr>
          <p:cNvPr id="2" name="TextBox 1">
            <a:extLst>
              <a:ext uri="{FF2B5EF4-FFF2-40B4-BE49-F238E27FC236}">
                <a16:creationId xmlns:a16="http://schemas.microsoft.com/office/drawing/2014/main" id="{BD92B50D-FCA2-4484-92A3-D7795FF11362}"/>
              </a:ext>
            </a:extLst>
          </p:cNvPr>
          <p:cNvSpPr txBox="1"/>
          <p:nvPr/>
        </p:nvSpPr>
        <p:spPr>
          <a:xfrm>
            <a:off x="4665785" y="2825261"/>
            <a:ext cx="8317523" cy="830997"/>
          </a:xfrm>
          <a:prstGeom prst="rect">
            <a:avLst/>
          </a:prstGeom>
          <a:noFill/>
        </p:spPr>
        <p:txBody>
          <a:bodyPr wrap="square" rtlCol="0">
            <a:spAutoFit/>
          </a:bodyPr>
          <a:lstStyle/>
          <a:p>
            <a:r>
              <a:rPr lang="en-US" sz="4800" dirty="0"/>
              <a:t>Questions?</a:t>
            </a:r>
          </a:p>
        </p:txBody>
      </p:sp>
    </p:spTree>
    <p:extLst>
      <p:ext uri="{BB962C8B-B14F-4D97-AF65-F5344CB8AC3E}">
        <p14:creationId xmlns:p14="http://schemas.microsoft.com/office/powerpoint/2010/main" val="18871930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50819</TotalTime>
  <Words>538</Words>
  <Application>Microsoft Office PowerPoint</Application>
  <PresentationFormat>Widescreen</PresentationFormat>
  <Paragraphs>87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Berlin Sans FB Demi</vt:lpstr>
      <vt:lpstr>Calibri</vt:lpstr>
      <vt:lpstr>Wingdings</vt:lpstr>
      <vt:lpstr>Retrospect</vt:lpstr>
      <vt:lpstr>CUS1166 – Software Engineering   Technology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Andrew Rettko</cp:lastModifiedBy>
  <cp:revision>1333</cp:revision>
  <cp:lastPrinted>2018-03-01T23:16:58Z</cp:lastPrinted>
  <dcterms:created xsi:type="dcterms:W3CDTF">2014-06-02T15:06:14Z</dcterms:created>
  <dcterms:modified xsi:type="dcterms:W3CDTF">2019-04-03T18:35:37Z</dcterms:modified>
</cp:coreProperties>
</file>