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7" r:id="rId4"/>
    <p:sldId id="267" r:id="rId5"/>
    <p:sldId id="268" r:id="rId6"/>
    <p:sldId id="264" r:id="rId7"/>
    <p:sldId id="258" r:id="rId8"/>
    <p:sldId id="263" r:id="rId9"/>
    <p:sldId id="265" r:id="rId10"/>
    <p:sldId id="259" r:id="rId11"/>
    <p:sldId id="260" r:id="rId12"/>
    <p:sldId id="262" r:id="rId13"/>
    <p:sldId id="261" r:id="rId14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5"/>
    </p:embeddedFont>
    <p:embeddedFont>
      <p:font typeface="나눔스퀘어 Bold" panose="020B0600000101010101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2706C"/>
    <a:srgbClr val="202A40"/>
    <a:srgbClr val="30377E"/>
    <a:srgbClr val="0DABAB"/>
    <a:srgbClr val="3A4C74"/>
    <a:srgbClr val="086664"/>
    <a:srgbClr val="043B3A"/>
    <a:srgbClr val="02294A"/>
    <a:srgbClr val="056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3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18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5B4FA-95A8-4E25-9857-0828A1E06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3E0B3-BBAA-42FD-9CCD-87D625336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E882A-E091-4925-8F84-2CDCECB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1EDA-227A-4031-A54D-F1819539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2181A-B5AE-4D57-8CF6-7509B3EE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E5688-938C-45FC-B307-8F42F665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13612-684A-49F2-8996-CA1ED05DB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05495-415C-4D16-B9B8-1E9A02AE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11480-63D2-4012-A720-7229134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FDC9-4769-4FB5-A3BC-1A82229E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36736F-9820-4B78-BC21-70A64C152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0CBB16-D59F-4ACE-97A2-2CC6A6BE2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C2CED-11B6-4367-AFBF-D73A4288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4599E-0AD7-4C33-A485-2AA8DF48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1C576-89D2-4F42-8DEA-45DF58C6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0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D3EBF-6464-4142-8F63-E643B74C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1D13B-FF85-49B4-B7DE-F73CE5B6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E4080-6D99-4CAC-8498-91584339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1D7BF-E1B8-4F82-ADC3-7CF059CB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E2FA4-26B1-431D-A843-B6413A5A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3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CF899-466C-41E7-832E-FBCBDE0E95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68700" y="2495372"/>
            <a:ext cx="5041900" cy="120032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/>
              <a:t>타이틀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0A41-A3C5-4209-A43B-6C64A138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4BF07-DFF0-4890-BF1B-3E288F4C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44290-DA18-474D-B09A-75152055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45CC0-C363-460A-B0D9-1995F3C7E0DE}"/>
              </a:ext>
            </a:extLst>
          </p:cNvPr>
          <p:cNvSpPr txBox="1"/>
          <p:nvPr userDrawn="1"/>
        </p:nvSpPr>
        <p:spPr>
          <a:xfrm flipV="1">
            <a:off x="2790825" y="2552522"/>
            <a:ext cx="790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FFF00"/>
                </a:solidFill>
              </a:rPr>
              <a:t>}</a:t>
            </a:r>
            <a:endParaRPr lang="ko-KR" altLang="en-US" sz="66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2FD51-7643-45C1-85A8-E565DC15DF1D}"/>
              </a:ext>
            </a:extLst>
          </p:cNvPr>
          <p:cNvSpPr txBox="1"/>
          <p:nvPr userDrawn="1"/>
        </p:nvSpPr>
        <p:spPr>
          <a:xfrm>
            <a:off x="8610600" y="2552522"/>
            <a:ext cx="790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FFF00"/>
                </a:solidFill>
              </a:rPr>
              <a:t>}</a:t>
            </a:r>
            <a:endParaRPr lang="ko-KR" alt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57412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F5E3-2803-4B10-BC2D-8754012E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A3DF6-21F0-4A20-B401-73F51E3F6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7F75B-28B5-4BE4-8AFD-848D90FA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4A05-DBB5-42C9-889F-0617904D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4A2A4-8E3D-4868-AD5E-E82DA1F1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321A8-5CB0-4CC7-B103-95245764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748FD-3249-42BF-8C6E-E9343BD7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9FA1B-C71B-4123-8570-51606C26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D60374-1501-407E-8B1A-3D5804DDA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FC625-42E4-4643-BE13-7BE51A792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B6B6FE-AFA2-4171-AA3A-46BEA1631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53711-8F16-4358-98BE-4A5B6D21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DF5E15-83CF-43AE-B556-C702F04F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7DBAB-F379-469C-8863-06001FCE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8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BC753-9E88-4229-9490-37807FE4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1D7ED-64B0-49F8-BBC8-91FD3A02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A13E3-EA0C-4B3B-B53D-BC2E2E45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B034B-F0DF-4C9E-A9C4-423AD4D9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4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429681-A4AE-473A-A87F-942D82B3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508FBF-3A19-41F9-B46D-93A4CD72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6D1D79-FEDC-4ECF-AF2F-FFCBA71C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2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B76F6-1339-466A-882A-D157DA8E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F3849-2FD6-469A-A6CA-254DC649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82765-C18E-48F7-806B-FC497C57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50FAD-9F60-4E42-93F8-1912FD8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D95D7-2D91-4379-AA10-817AC367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BE3FA-9348-48AE-9009-311EBB76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9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C6BE-6DA6-45AB-9EB3-91BB35C1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F152C4-5E6B-4A4C-9D82-8C77FECF9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2DE5-FBB0-4BE9-AEFB-D6543E6D8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E1A08-9C56-4735-8FEB-7672C19A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09757-4176-4FA3-B0A6-C9EB164A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AC888-86A3-432B-841B-736E8C6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7A857-35A0-4E27-A73E-B8F98526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B2418-FC9F-494B-A2AA-32681188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10A4C-8D0E-4608-8F47-1DAC71F72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8905-9E30-4F00-A8FE-277A76F41EA4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45F1F-5599-42ED-8A1B-AC6EF3C9A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64B10-17C7-4655-8762-EFEE8208D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6A3C-5AA1-4AB9-8874-655C7A735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DABA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dsGWM5XGd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5EA89-DFB7-476E-A35F-364AFAB0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81" y="1243550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{  </a:t>
            </a:r>
            <a:r>
              <a:rPr lang="ko-KR" altLang="en-US" dirty="0"/>
              <a:t>공개 와이파이의 위험성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D6399-E449-4284-9798-6C2FA8E2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561" y="370145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KNUSEC 2017 </a:t>
            </a:r>
            <a:r>
              <a:rPr lang="ko-KR" altLang="en-US" sz="1800" dirty="0" err="1">
                <a:solidFill>
                  <a:schemeClr val="bg1"/>
                </a:solidFill>
              </a:rPr>
              <a:t>이은학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이건우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박재웅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신동호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C1AEB3-3739-48B1-B1B6-B02DFA5CBEDF}"/>
              </a:ext>
            </a:extLst>
          </p:cNvPr>
          <p:cNvSpPr/>
          <p:nvPr/>
        </p:nvSpPr>
        <p:spPr>
          <a:xfrm>
            <a:off x="-2045465" y="-2732182"/>
            <a:ext cx="4472848" cy="4472848"/>
          </a:xfrm>
          <a:prstGeom prst="ellipse">
            <a:avLst/>
          </a:prstGeom>
          <a:pattFill prst="wdDnDiag">
            <a:fgClr>
              <a:srgbClr val="0DABAB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0153141-F2EA-4F28-B207-686300C1EF8C}"/>
              </a:ext>
            </a:extLst>
          </p:cNvPr>
          <p:cNvSpPr/>
          <p:nvPr/>
        </p:nvSpPr>
        <p:spPr>
          <a:xfrm>
            <a:off x="9110951" y="4497637"/>
            <a:ext cx="4472848" cy="4472848"/>
          </a:xfrm>
          <a:prstGeom prst="ellipse">
            <a:avLst/>
          </a:prstGeom>
          <a:pattFill prst="pct5">
            <a:fgClr>
              <a:srgbClr val="0DABAB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89454F-235E-40B0-ABB9-D38E729C5097}"/>
              </a:ext>
            </a:extLst>
          </p:cNvPr>
          <p:cNvSpPr/>
          <p:nvPr/>
        </p:nvSpPr>
        <p:spPr>
          <a:xfrm>
            <a:off x="8061592" y="2018515"/>
            <a:ext cx="418641" cy="418641"/>
          </a:xfrm>
          <a:prstGeom prst="ellipse">
            <a:avLst/>
          </a:prstGeom>
          <a:solidFill>
            <a:srgbClr val="127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61C418-FF7C-40E8-A2D9-B51E9E10EFEA}"/>
              </a:ext>
            </a:extLst>
          </p:cNvPr>
          <p:cNvSpPr/>
          <p:nvPr/>
        </p:nvSpPr>
        <p:spPr>
          <a:xfrm>
            <a:off x="9010878" y="2437156"/>
            <a:ext cx="328671" cy="328671"/>
          </a:xfrm>
          <a:prstGeom prst="ellipse">
            <a:avLst/>
          </a:prstGeom>
          <a:solidFill>
            <a:srgbClr val="127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CAFE8E4-F35C-4DC3-8468-5C69C6C7D358}"/>
              </a:ext>
            </a:extLst>
          </p:cNvPr>
          <p:cNvSpPr/>
          <p:nvPr/>
        </p:nvSpPr>
        <p:spPr>
          <a:xfrm>
            <a:off x="9610381" y="1624663"/>
            <a:ext cx="768426" cy="768426"/>
          </a:xfrm>
          <a:prstGeom prst="ellipse">
            <a:avLst/>
          </a:prstGeom>
          <a:solidFill>
            <a:srgbClr val="127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09123"/>
      </p:ext>
    </p:extLst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/>
            </a:gs>
            <a:gs pos="100000">
              <a:srgbClr val="0DABAB">
                <a:lumMod val="3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18F2D-4303-4819-9214-5830F9C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6" y="684615"/>
            <a:ext cx="10515600" cy="5589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#3</a:t>
            </a:r>
            <a:r>
              <a:rPr lang="en-US" altLang="ko-KR" sz="2400" dirty="0"/>
              <a:t>-1</a:t>
            </a:r>
            <a:r>
              <a:rPr lang="en-US" altLang="ko-KR" dirty="0"/>
              <a:t> </a:t>
            </a:r>
            <a:r>
              <a:rPr lang="en-US" altLang="ko-KR" sz="2400" dirty="0"/>
              <a:t>ARP Spoofing </a:t>
            </a:r>
            <a:r>
              <a:rPr lang="ko-KR" altLang="en-US" sz="2400" dirty="0"/>
              <a:t>시연영상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52F1-6DCA-4D9B-A1C0-6E7CF204E32D}"/>
              </a:ext>
            </a:extLst>
          </p:cNvPr>
          <p:cNvSpPr txBox="1"/>
          <p:nvPr/>
        </p:nvSpPr>
        <p:spPr>
          <a:xfrm>
            <a:off x="9665445" y="346060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와이파이의 위험성</a:t>
            </a:r>
          </a:p>
        </p:txBody>
      </p:sp>
      <p:pic>
        <p:nvPicPr>
          <p:cNvPr id="4" name="온라인 미디어 3">
            <a:hlinkClick r:id="" action="ppaction://media"/>
            <a:extLst>
              <a:ext uri="{FF2B5EF4-FFF2-40B4-BE49-F238E27FC236}">
                <a16:creationId xmlns:a16="http://schemas.microsoft.com/office/drawing/2014/main" id="{8429117A-65BA-4089-A7A8-F5D48F37DFC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2544" y="1691640"/>
            <a:ext cx="11106912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01750"/>
      </p:ext>
    </p:extLst>
  </p:cSld>
  <p:clrMapOvr>
    <a:masterClrMapping/>
  </p:clrMapOvr>
  <p:transition spd="slow"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/>
            </a:gs>
            <a:gs pos="100000">
              <a:srgbClr val="0DABAB">
                <a:lumMod val="3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18F2D-4303-4819-9214-5830F9C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6" y="684614"/>
            <a:ext cx="10515600" cy="1325563"/>
          </a:xfrm>
        </p:spPr>
        <p:txBody>
          <a:bodyPr/>
          <a:lstStyle/>
          <a:p>
            <a:r>
              <a:rPr lang="en-US" altLang="ko-KR" sz="7200" dirty="0"/>
              <a:t>#3</a:t>
            </a:r>
            <a:r>
              <a:rPr lang="en-US" altLang="ko-KR" dirty="0"/>
              <a:t>-2</a:t>
            </a:r>
            <a:r>
              <a:rPr lang="en-US" altLang="ko-KR" sz="7200" dirty="0"/>
              <a:t> </a:t>
            </a:r>
            <a:r>
              <a:rPr lang="ko-KR" altLang="en-US" dirty="0"/>
              <a:t>죄송합니다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52F1-6DCA-4D9B-A1C0-6E7CF204E32D}"/>
              </a:ext>
            </a:extLst>
          </p:cNvPr>
          <p:cNvSpPr txBox="1"/>
          <p:nvPr/>
        </p:nvSpPr>
        <p:spPr>
          <a:xfrm>
            <a:off x="9665445" y="346060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와이파이의 위험성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7AD862B-C986-4A55-A780-ECA130126E72}"/>
              </a:ext>
            </a:extLst>
          </p:cNvPr>
          <p:cNvSpPr txBox="1">
            <a:spLocks/>
          </p:cNvSpPr>
          <p:nvPr/>
        </p:nvSpPr>
        <p:spPr>
          <a:xfrm>
            <a:off x="397526" y="20101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ABA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</a:rPr>
              <a:t>컴퓨터 밀고나서 </a:t>
            </a:r>
            <a:r>
              <a:rPr lang="ko-KR" altLang="en-US" sz="2000" dirty="0" err="1">
                <a:solidFill>
                  <a:schemeClr val="bg1"/>
                </a:solidFill>
              </a:rPr>
              <a:t>자료ㅕ</a:t>
            </a:r>
            <a:r>
              <a:rPr lang="ko-KR" altLang="en-US" sz="2000" dirty="0">
                <a:solidFill>
                  <a:schemeClr val="bg1"/>
                </a:solidFill>
              </a:rPr>
              <a:t> 있는게 생각나서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긴급하게 만들었으니 양해부탁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11381"/>
      </p:ext>
    </p:extLst>
  </p:cSld>
  <p:clrMapOvr>
    <a:masterClrMapping/>
  </p:clrMapOvr>
  <p:transition spd="slow"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/>
            </a:gs>
            <a:gs pos="100000">
              <a:srgbClr val="0DABAB">
                <a:lumMod val="3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18F2D-4303-4819-9214-5830F9C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6" y="684614"/>
            <a:ext cx="10515600" cy="1325563"/>
          </a:xfrm>
        </p:spPr>
        <p:txBody>
          <a:bodyPr/>
          <a:lstStyle/>
          <a:p>
            <a:r>
              <a:rPr lang="en-US" altLang="ko-KR" sz="7200" dirty="0"/>
              <a:t>#3</a:t>
            </a:r>
            <a:r>
              <a:rPr lang="en-US" altLang="ko-KR" dirty="0"/>
              <a:t>-3</a:t>
            </a:r>
            <a:r>
              <a:rPr lang="en-US" altLang="ko-KR" sz="7200" dirty="0"/>
              <a:t> </a:t>
            </a:r>
            <a:r>
              <a:rPr lang="ko-KR" altLang="en-US" dirty="0"/>
              <a:t>죄송합니다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52F1-6DCA-4D9B-A1C0-6E7CF204E32D}"/>
              </a:ext>
            </a:extLst>
          </p:cNvPr>
          <p:cNvSpPr txBox="1"/>
          <p:nvPr/>
        </p:nvSpPr>
        <p:spPr>
          <a:xfrm>
            <a:off x="9665445" y="346060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와이파이의 위험성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7AD862B-C986-4A55-A780-ECA130126E72}"/>
              </a:ext>
            </a:extLst>
          </p:cNvPr>
          <p:cNvSpPr txBox="1">
            <a:spLocks/>
          </p:cNvSpPr>
          <p:nvPr/>
        </p:nvSpPr>
        <p:spPr>
          <a:xfrm>
            <a:off x="397526" y="20101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ABA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</a:rPr>
              <a:t>디자인도 솔직히 생각이 </a:t>
            </a:r>
            <a:r>
              <a:rPr lang="ko-KR" altLang="en-US" sz="2000" dirty="0" err="1">
                <a:solidFill>
                  <a:schemeClr val="bg1"/>
                </a:solidFill>
              </a:rPr>
              <a:t>안나서</a:t>
            </a:r>
            <a:r>
              <a:rPr lang="ko-KR" altLang="en-US" sz="2000" dirty="0">
                <a:solidFill>
                  <a:schemeClr val="bg1"/>
                </a:solidFill>
              </a:rPr>
              <a:t> 조금 대충하긴 했습니다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r>
              <a:rPr lang="ko-KR" altLang="en-US" sz="2000" dirty="0">
                <a:solidFill>
                  <a:schemeClr val="bg1"/>
                </a:solidFill>
              </a:rPr>
              <a:t>분내로 </a:t>
            </a:r>
            <a:r>
              <a:rPr lang="ko-KR" altLang="en-US" sz="2000" dirty="0" err="1">
                <a:solidFill>
                  <a:schemeClr val="bg1"/>
                </a:solidFill>
              </a:rPr>
              <a:t>자러가지</a:t>
            </a:r>
            <a:r>
              <a:rPr lang="ko-KR" altLang="en-US" sz="2000" dirty="0">
                <a:solidFill>
                  <a:schemeClr val="bg1"/>
                </a:solidFill>
              </a:rPr>
              <a:t> 않으면 내일 활동에 지장이 와서 양해부탁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그래도 나름 </a:t>
            </a:r>
            <a:r>
              <a:rPr lang="ko-KR" altLang="en-US" sz="2000" dirty="0" err="1">
                <a:solidFill>
                  <a:schemeClr val="bg1"/>
                </a:solidFill>
              </a:rPr>
              <a:t>인포그래픽도</a:t>
            </a:r>
            <a:r>
              <a:rPr lang="ko-KR" altLang="en-US" sz="2000" dirty="0">
                <a:solidFill>
                  <a:schemeClr val="bg1"/>
                </a:solidFill>
              </a:rPr>
              <a:t> 하고 열심히 했음 나름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45441"/>
      </p:ext>
    </p:extLst>
  </p:cSld>
  <p:clrMapOvr>
    <a:masterClrMapping/>
  </p:clrMapOvr>
  <p:transition spd="slow"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76F4502-B5D1-4411-B982-BDA395235647}"/>
              </a:ext>
            </a:extLst>
          </p:cNvPr>
          <p:cNvSpPr/>
          <p:nvPr/>
        </p:nvSpPr>
        <p:spPr>
          <a:xfrm>
            <a:off x="3859576" y="1134738"/>
            <a:ext cx="4472848" cy="4472848"/>
          </a:xfrm>
          <a:prstGeom prst="ellipse">
            <a:avLst/>
          </a:prstGeom>
          <a:solidFill>
            <a:srgbClr val="0D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3F8F29-D334-4BAC-8592-CBF6D38B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4262"/>
            <a:ext cx="121920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감사합니다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1C11174-0E61-4559-AE40-F39E14377E0E}"/>
              </a:ext>
            </a:extLst>
          </p:cNvPr>
          <p:cNvSpPr txBox="1">
            <a:spLocks/>
          </p:cNvSpPr>
          <p:nvPr/>
        </p:nvSpPr>
        <p:spPr>
          <a:xfrm>
            <a:off x="0" y="307704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ABA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Thanks for watching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9615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9515-0585-4E72-938A-929A8C53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방문자 </a:t>
            </a:r>
            <a:r>
              <a:rPr lang="ko-KR" altLang="en-US" dirty="0" err="1"/>
              <a:t>추적기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657883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/>
            </a:gs>
            <a:gs pos="100000">
              <a:srgbClr val="0DABAB">
                <a:lumMod val="3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18F2D-4303-4819-9214-5830F9C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6" y="684614"/>
            <a:ext cx="10515600" cy="1325563"/>
          </a:xfrm>
        </p:spPr>
        <p:txBody>
          <a:bodyPr/>
          <a:lstStyle/>
          <a:p>
            <a:r>
              <a:rPr lang="en-US" altLang="ko-KR" sz="7200" dirty="0"/>
              <a:t>#1 </a:t>
            </a:r>
            <a:r>
              <a:rPr lang="en-US" altLang="ko-KR" dirty="0"/>
              <a:t>Facebook </a:t>
            </a:r>
            <a:r>
              <a:rPr lang="ko-KR" altLang="en-US" dirty="0"/>
              <a:t>토큰탈취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7AD862B-C986-4A55-A780-ECA130126E72}"/>
              </a:ext>
            </a:extLst>
          </p:cNvPr>
          <p:cNvSpPr txBox="1">
            <a:spLocks/>
          </p:cNvSpPr>
          <p:nvPr/>
        </p:nvSpPr>
        <p:spPr>
          <a:xfrm>
            <a:off x="1045226" y="2010177"/>
            <a:ext cx="2472674" cy="4098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ABA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방문자추적기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</a:rPr>
              <a:t>절친찾기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</a:rPr>
              <a:t>스토커찾기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랜덤채팅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좋아요 </a:t>
            </a:r>
            <a:r>
              <a:rPr lang="ko-KR" altLang="en-US" sz="2000" dirty="0" err="1">
                <a:solidFill>
                  <a:schemeClr val="bg1"/>
                </a:solidFill>
              </a:rPr>
              <a:t>부스터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</a:rPr>
              <a:t>팔로워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부스터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친구 관리하기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유령친구 삭제하기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타임라인 염탐하기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차단 확인하기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F04438-096C-4CA0-884D-B007D4090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/>
          <a:stretch/>
        </p:blipFill>
        <p:spPr bwMode="auto">
          <a:xfrm>
            <a:off x="5372711" y="3248297"/>
            <a:ext cx="3180158" cy="161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fblike (1)">
            <a:extLst>
              <a:ext uri="{FF2B5EF4-FFF2-40B4-BE49-F238E27FC236}">
                <a16:creationId xmlns:a16="http://schemas.microsoft.com/office/drawing/2014/main" id="{DFE0D01C-E345-4654-8DEE-934AA21C1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4864270"/>
            <a:ext cx="3232125" cy="18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DE8CB8-E910-49CB-BF8F-E8B95FD6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870" y="1357944"/>
            <a:ext cx="3467900" cy="17939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922C5E-C643-4394-A759-8D9F0EC82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870" y="3097381"/>
            <a:ext cx="3467900" cy="1793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23DA17-F596-440C-B626-D561DD5DA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870" y="4891313"/>
            <a:ext cx="3467901" cy="179393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7C577CF-9D57-4DBB-B62D-64A7E68CD44C}"/>
              </a:ext>
            </a:extLst>
          </p:cNvPr>
          <p:cNvCxnSpPr>
            <a:cxnSpLocks/>
          </p:cNvCxnSpPr>
          <p:nvPr/>
        </p:nvCxnSpPr>
        <p:spPr>
          <a:xfrm>
            <a:off x="3517900" y="2010177"/>
            <a:ext cx="0" cy="141882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F89D5F-FDDB-4EEF-8716-0FD4BFE4E67C}"/>
              </a:ext>
            </a:extLst>
          </p:cNvPr>
          <p:cNvCxnSpPr>
            <a:cxnSpLocks/>
          </p:cNvCxnSpPr>
          <p:nvPr/>
        </p:nvCxnSpPr>
        <p:spPr>
          <a:xfrm>
            <a:off x="3517900" y="3429000"/>
            <a:ext cx="0" cy="1435269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5474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/>
            </a:gs>
            <a:gs pos="100000">
              <a:srgbClr val="0DABAB">
                <a:lumMod val="3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17C719-BF3A-4D17-B16C-5F0C98EA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955AF-69D8-43F4-84D2-352EC970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"/>
            <a:ext cx="12192000" cy="68519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605C7E-131D-411D-A06E-489B01D7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388" y="2809875"/>
            <a:ext cx="6211224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918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9515-0585-4E72-938A-929A8C53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r>
              <a:rPr lang="ko-KR" altLang="en-US" dirty="0"/>
              <a:t> </a:t>
            </a:r>
            <a:r>
              <a:rPr lang="en-US" altLang="ko-KR" dirty="0"/>
              <a:t>Spoofing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932262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/>
            </a:gs>
            <a:gs pos="100000">
              <a:srgbClr val="0DABAB">
                <a:lumMod val="3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18F2D-4303-4819-9214-5830F9C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6" y="684614"/>
            <a:ext cx="10515600" cy="1325563"/>
          </a:xfrm>
        </p:spPr>
        <p:txBody>
          <a:bodyPr/>
          <a:lstStyle/>
          <a:p>
            <a:r>
              <a:rPr lang="en-US" altLang="ko-KR" sz="7200" dirty="0"/>
              <a:t>#2 </a:t>
            </a:r>
            <a:r>
              <a:rPr lang="en-US" altLang="ko-KR" dirty="0"/>
              <a:t>ARP Spoofing?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52F1-6DCA-4D9B-A1C0-6E7CF204E32D}"/>
              </a:ext>
            </a:extLst>
          </p:cNvPr>
          <p:cNvSpPr txBox="1"/>
          <p:nvPr/>
        </p:nvSpPr>
        <p:spPr>
          <a:xfrm>
            <a:off x="9665445" y="346060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와이파이의 위험성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FFA0D00-6CE5-4B7A-B173-EE67FE918D56}"/>
              </a:ext>
            </a:extLst>
          </p:cNvPr>
          <p:cNvSpPr txBox="1">
            <a:spLocks/>
          </p:cNvSpPr>
          <p:nvPr/>
        </p:nvSpPr>
        <p:spPr>
          <a:xfrm>
            <a:off x="397526" y="20101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ABA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>
                <a:solidFill>
                  <a:schemeClr val="bg1"/>
                </a:solidFill>
              </a:rPr>
              <a:t>스푸핑이란</a:t>
            </a:r>
            <a:r>
              <a:rPr lang="ko-KR" altLang="en-US" sz="2000" dirty="0">
                <a:solidFill>
                  <a:schemeClr val="bg1"/>
                </a:solidFill>
              </a:rPr>
              <a:t> 무엇인가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ARP</a:t>
            </a:r>
            <a:r>
              <a:rPr lang="ko-KR" altLang="en-US" sz="2000" dirty="0">
                <a:solidFill>
                  <a:schemeClr val="bg1"/>
                </a:solidFill>
              </a:rPr>
              <a:t>란 무엇인가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82370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/>
            </a:gs>
            <a:gs pos="100000">
              <a:srgbClr val="0DABAB">
                <a:lumMod val="3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CF6F6E2-36BB-43F6-8AAE-8C67E1E47A4C}"/>
              </a:ext>
            </a:extLst>
          </p:cNvPr>
          <p:cNvSpPr/>
          <p:nvPr/>
        </p:nvSpPr>
        <p:spPr>
          <a:xfrm>
            <a:off x="4835602" y="2765230"/>
            <a:ext cx="2897437" cy="1647025"/>
          </a:xfrm>
          <a:prstGeom prst="rightArrow">
            <a:avLst>
              <a:gd name="adj1" fmla="val 79431"/>
              <a:gd name="adj2" fmla="val 50000"/>
            </a:avLst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6000">
                <a:schemeClr val="bg1">
                  <a:alpha val="22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518F2D-4303-4819-9214-5830F9C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6" y="684614"/>
            <a:ext cx="10515600" cy="1325563"/>
          </a:xfrm>
        </p:spPr>
        <p:txBody>
          <a:bodyPr/>
          <a:lstStyle/>
          <a:p>
            <a:r>
              <a:rPr lang="en-US" altLang="ko-KR" sz="7200" dirty="0"/>
              <a:t>#2</a:t>
            </a:r>
            <a:r>
              <a:rPr lang="en-US" altLang="ko-KR" dirty="0"/>
              <a:t>-1</a:t>
            </a:r>
            <a:r>
              <a:rPr lang="en-US" altLang="ko-KR" sz="7200" dirty="0"/>
              <a:t> </a:t>
            </a:r>
            <a:r>
              <a:rPr lang="en-US" altLang="ko-KR" dirty="0"/>
              <a:t>Send ARP Packet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52F1-6DCA-4D9B-A1C0-6E7CF204E32D}"/>
              </a:ext>
            </a:extLst>
          </p:cNvPr>
          <p:cNvSpPr txBox="1"/>
          <p:nvPr/>
        </p:nvSpPr>
        <p:spPr>
          <a:xfrm>
            <a:off x="9665445" y="346060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와이파이의 위험성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2CF535-EEE0-4413-BEE0-86204ED44188}"/>
              </a:ext>
            </a:extLst>
          </p:cNvPr>
          <p:cNvSpPr/>
          <p:nvPr/>
        </p:nvSpPr>
        <p:spPr>
          <a:xfrm>
            <a:off x="5322180" y="2765230"/>
            <a:ext cx="495760" cy="49575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0631E78-AB9D-4508-9253-A2E2293A7E74}"/>
              </a:ext>
            </a:extLst>
          </p:cNvPr>
          <p:cNvSpPr/>
          <p:nvPr/>
        </p:nvSpPr>
        <p:spPr>
          <a:xfrm>
            <a:off x="2016083" y="2820316"/>
            <a:ext cx="1839822" cy="1839818"/>
          </a:xfrm>
          <a:prstGeom prst="ellipse">
            <a:avLst/>
          </a:prstGeom>
          <a:solidFill>
            <a:srgbClr val="0D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Hacker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2AF88F-93AF-4E7E-9D21-B63DABE3A537}"/>
              </a:ext>
            </a:extLst>
          </p:cNvPr>
          <p:cNvGrpSpPr/>
          <p:nvPr/>
        </p:nvGrpSpPr>
        <p:grpSpPr>
          <a:xfrm>
            <a:off x="5900564" y="3351782"/>
            <a:ext cx="1024567" cy="1024567"/>
            <a:chOff x="5900564" y="3351782"/>
            <a:chExt cx="1024567" cy="102456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9F2A244-09C3-4E13-B766-D39FC29BF64D}"/>
                </a:ext>
              </a:extLst>
            </p:cNvPr>
            <p:cNvSpPr/>
            <p:nvPr/>
          </p:nvSpPr>
          <p:spPr>
            <a:xfrm>
              <a:off x="5900564" y="3351782"/>
              <a:ext cx="1024567" cy="1024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C089E0-58DA-4E01-A3F8-4525C3B34CA4}"/>
                </a:ext>
              </a:extLst>
            </p:cNvPr>
            <p:cNvSpPr txBox="1"/>
            <p:nvPr/>
          </p:nvSpPr>
          <p:spPr>
            <a:xfrm>
              <a:off x="5955960" y="3539589"/>
              <a:ext cx="913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ARP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Packet</a:t>
              </a: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ADA15058-D172-491A-A5A9-EE621BFB4B7D}"/>
              </a:ext>
            </a:extLst>
          </p:cNvPr>
          <p:cNvSpPr/>
          <p:nvPr/>
        </p:nvSpPr>
        <p:spPr>
          <a:xfrm flipH="1">
            <a:off x="5129226" y="3862754"/>
            <a:ext cx="495760" cy="49575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47D8A3-330C-4400-B825-0E018BDEA29E}"/>
              </a:ext>
            </a:extLst>
          </p:cNvPr>
          <p:cNvSpPr/>
          <p:nvPr/>
        </p:nvSpPr>
        <p:spPr>
          <a:xfrm>
            <a:off x="9140146" y="2010177"/>
            <a:ext cx="1050597" cy="1050595"/>
          </a:xfrm>
          <a:prstGeom prst="ellipse">
            <a:avLst/>
          </a:prstGeom>
          <a:solidFill>
            <a:srgbClr val="0D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8C8C73-04A4-48D7-82A4-0D85A401410B}"/>
              </a:ext>
            </a:extLst>
          </p:cNvPr>
          <p:cNvSpPr/>
          <p:nvPr/>
        </p:nvSpPr>
        <p:spPr>
          <a:xfrm>
            <a:off x="9140146" y="3335740"/>
            <a:ext cx="1050597" cy="1050595"/>
          </a:xfrm>
          <a:prstGeom prst="ellipse">
            <a:avLst/>
          </a:prstGeom>
          <a:solidFill>
            <a:srgbClr val="0D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2166E99-163E-4342-8CF0-002A8A5FC149}"/>
              </a:ext>
            </a:extLst>
          </p:cNvPr>
          <p:cNvSpPr/>
          <p:nvPr/>
        </p:nvSpPr>
        <p:spPr>
          <a:xfrm>
            <a:off x="9140146" y="4660134"/>
            <a:ext cx="1050597" cy="1050595"/>
          </a:xfrm>
          <a:prstGeom prst="ellipse">
            <a:avLst/>
          </a:prstGeom>
          <a:solidFill>
            <a:srgbClr val="0D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0C740-41A2-4F91-B43E-A3BA18CEE9CB}"/>
              </a:ext>
            </a:extLst>
          </p:cNvPr>
          <p:cNvSpPr txBox="1"/>
          <p:nvPr/>
        </p:nvSpPr>
        <p:spPr>
          <a:xfrm>
            <a:off x="9223368" y="2348731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8F2AB-3485-4991-AF14-24B98BE03F7E}"/>
              </a:ext>
            </a:extLst>
          </p:cNvPr>
          <p:cNvSpPr txBox="1"/>
          <p:nvPr/>
        </p:nvSpPr>
        <p:spPr>
          <a:xfrm>
            <a:off x="9223368" y="3676371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E3CA86-5CAE-4C75-808D-609912EC5DE6}"/>
              </a:ext>
            </a:extLst>
          </p:cNvPr>
          <p:cNvSpPr txBox="1"/>
          <p:nvPr/>
        </p:nvSpPr>
        <p:spPr>
          <a:xfrm>
            <a:off x="9223368" y="5000765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F7D96-F3E4-4941-B39E-0EBD1225EC93}"/>
              </a:ext>
            </a:extLst>
          </p:cNvPr>
          <p:cNvSpPr txBox="1"/>
          <p:nvPr/>
        </p:nvSpPr>
        <p:spPr>
          <a:xfrm>
            <a:off x="397527" y="534139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해커가 </a:t>
            </a:r>
            <a:r>
              <a:rPr lang="ko-KR" altLang="en-US" dirty="0" err="1">
                <a:solidFill>
                  <a:schemeClr val="bg1"/>
                </a:solidFill>
              </a:rPr>
              <a:t>브로드캐스트로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ARP</a:t>
            </a:r>
            <a:r>
              <a:rPr lang="ko-KR" altLang="en-US" dirty="0">
                <a:solidFill>
                  <a:schemeClr val="bg1"/>
                </a:solidFill>
              </a:rPr>
              <a:t>패킷을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FD5158-8257-44F7-BACC-B86C95953964}"/>
              </a:ext>
            </a:extLst>
          </p:cNvPr>
          <p:cNvSpPr txBox="1"/>
          <p:nvPr/>
        </p:nvSpPr>
        <p:spPr>
          <a:xfrm>
            <a:off x="2438379" y="816152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DAB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ARP Spoofing?</a:t>
            </a:r>
            <a:endParaRPr lang="ko-KR" altLang="en-US" sz="1600" dirty="0">
              <a:solidFill>
                <a:srgbClr val="0DAB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2537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 animBg="1"/>
      <p:bldP spid="10" grpId="0" animBg="1"/>
      <p:bldP spid="13" grpId="0" animBg="1"/>
      <p:bldP spid="14" grpId="0" animBg="1"/>
      <p:bldP spid="15" grpId="0" animBg="1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/>
            </a:gs>
            <a:gs pos="100000">
              <a:srgbClr val="0DABAB">
                <a:lumMod val="3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CF6F6E2-36BB-43F6-8AAE-8C67E1E47A4C}"/>
              </a:ext>
            </a:extLst>
          </p:cNvPr>
          <p:cNvSpPr/>
          <p:nvPr/>
        </p:nvSpPr>
        <p:spPr>
          <a:xfrm rot="20700000">
            <a:off x="3897106" y="2695626"/>
            <a:ext cx="2897437" cy="1647025"/>
          </a:xfrm>
          <a:prstGeom prst="rightArrow">
            <a:avLst>
              <a:gd name="adj1" fmla="val 79431"/>
              <a:gd name="adj2" fmla="val 50000"/>
            </a:avLst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6000">
                <a:schemeClr val="bg1">
                  <a:alpha val="22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518F2D-4303-4819-9214-5830F9C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6" y="684614"/>
            <a:ext cx="10515600" cy="1325563"/>
          </a:xfrm>
        </p:spPr>
        <p:txBody>
          <a:bodyPr/>
          <a:lstStyle/>
          <a:p>
            <a:r>
              <a:rPr lang="en-US" altLang="ko-KR" sz="7200" dirty="0"/>
              <a:t>#2</a:t>
            </a:r>
            <a:r>
              <a:rPr lang="en-US" altLang="ko-KR" dirty="0"/>
              <a:t>-2</a:t>
            </a:r>
            <a:r>
              <a:rPr lang="en-US" altLang="ko-KR" sz="7200" dirty="0"/>
              <a:t> </a:t>
            </a:r>
            <a:r>
              <a:rPr lang="en-US" altLang="ko-KR" dirty="0"/>
              <a:t>Fake Gateway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52F1-6DCA-4D9B-A1C0-6E7CF204E32D}"/>
              </a:ext>
            </a:extLst>
          </p:cNvPr>
          <p:cNvSpPr txBox="1"/>
          <p:nvPr/>
        </p:nvSpPr>
        <p:spPr>
          <a:xfrm>
            <a:off x="9665445" y="346060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와이파이의 위험성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2CF535-EEE0-4413-BEE0-86204ED44188}"/>
              </a:ext>
            </a:extLst>
          </p:cNvPr>
          <p:cNvSpPr/>
          <p:nvPr/>
        </p:nvSpPr>
        <p:spPr>
          <a:xfrm>
            <a:off x="4840441" y="2676514"/>
            <a:ext cx="495760" cy="49575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0631E78-AB9D-4508-9253-A2E2293A7E74}"/>
              </a:ext>
            </a:extLst>
          </p:cNvPr>
          <p:cNvSpPr/>
          <p:nvPr/>
        </p:nvSpPr>
        <p:spPr>
          <a:xfrm>
            <a:off x="7085989" y="1679320"/>
            <a:ext cx="1839822" cy="1839818"/>
          </a:xfrm>
          <a:prstGeom prst="ellipse">
            <a:avLst/>
          </a:prstGeom>
          <a:solidFill>
            <a:srgbClr val="0D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Hacker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54C367-D6F9-40D1-8884-FE217BB0D2B7}"/>
              </a:ext>
            </a:extLst>
          </p:cNvPr>
          <p:cNvGrpSpPr/>
          <p:nvPr/>
        </p:nvGrpSpPr>
        <p:grpSpPr>
          <a:xfrm>
            <a:off x="5215990" y="3170747"/>
            <a:ext cx="1024567" cy="1024567"/>
            <a:chOff x="5215990" y="3170747"/>
            <a:chExt cx="1024567" cy="102456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9F2A244-09C3-4E13-B766-D39FC29BF64D}"/>
                </a:ext>
              </a:extLst>
            </p:cNvPr>
            <p:cNvSpPr/>
            <p:nvPr/>
          </p:nvSpPr>
          <p:spPr>
            <a:xfrm>
              <a:off x="5215990" y="3170747"/>
              <a:ext cx="1024567" cy="1024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C089E0-58DA-4E01-A3F8-4525C3B34CA4}"/>
                </a:ext>
              </a:extLst>
            </p:cNvPr>
            <p:cNvSpPr txBox="1"/>
            <p:nvPr/>
          </p:nvSpPr>
          <p:spPr>
            <a:xfrm>
              <a:off x="5385071" y="3497053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ADA15058-D172-491A-A5A9-EE621BFB4B7D}"/>
              </a:ext>
            </a:extLst>
          </p:cNvPr>
          <p:cNvSpPr/>
          <p:nvPr/>
        </p:nvSpPr>
        <p:spPr>
          <a:xfrm flipH="1">
            <a:off x="4160829" y="3529354"/>
            <a:ext cx="495760" cy="49575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F06303A-C2FA-4D42-BBF5-1EE9C8293327}"/>
              </a:ext>
            </a:extLst>
          </p:cNvPr>
          <p:cNvGrpSpPr/>
          <p:nvPr/>
        </p:nvGrpSpPr>
        <p:grpSpPr>
          <a:xfrm>
            <a:off x="2791113" y="3634765"/>
            <a:ext cx="1050597" cy="1050595"/>
            <a:chOff x="2791113" y="3634765"/>
            <a:chExt cx="1050597" cy="105059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047D8A3-330C-4400-B825-0E018BDEA29E}"/>
                </a:ext>
              </a:extLst>
            </p:cNvPr>
            <p:cNvSpPr/>
            <p:nvPr/>
          </p:nvSpPr>
          <p:spPr>
            <a:xfrm>
              <a:off x="2791113" y="3634765"/>
              <a:ext cx="1050597" cy="1050595"/>
            </a:xfrm>
            <a:prstGeom prst="ellipse">
              <a:avLst/>
            </a:prstGeom>
            <a:solidFill>
              <a:srgbClr val="0D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30C740-41A2-4F91-B43E-A3BA18CEE9CB}"/>
                </a:ext>
              </a:extLst>
            </p:cNvPr>
            <p:cNvSpPr txBox="1"/>
            <p:nvPr/>
          </p:nvSpPr>
          <p:spPr>
            <a:xfrm>
              <a:off x="2874335" y="3973319"/>
              <a:ext cx="884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Target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9F7D96-F3E4-4941-B39E-0EBD1225EC93}"/>
              </a:ext>
            </a:extLst>
          </p:cNvPr>
          <p:cNvSpPr txBox="1"/>
          <p:nvPr/>
        </p:nvSpPr>
        <p:spPr>
          <a:xfrm>
            <a:off x="397527" y="5341397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해커의 어드레스가 기존 게이트웨이의 어드레스로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A94EC-9274-44F5-B9F4-F309897503E4}"/>
              </a:ext>
            </a:extLst>
          </p:cNvPr>
          <p:cNvSpPr txBox="1"/>
          <p:nvPr/>
        </p:nvSpPr>
        <p:spPr>
          <a:xfrm>
            <a:off x="2438379" y="816152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DAB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ARP Spoofing?</a:t>
            </a:r>
            <a:endParaRPr lang="ko-KR" altLang="en-US" sz="1600" dirty="0">
              <a:solidFill>
                <a:srgbClr val="0DAB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01DAE-DC7B-4652-A237-DE8632C0B747}"/>
              </a:ext>
            </a:extLst>
          </p:cNvPr>
          <p:cNvSpPr txBox="1"/>
          <p:nvPr/>
        </p:nvSpPr>
        <p:spPr>
          <a:xfrm>
            <a:off x="3860998" y="2905848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?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103459F-CE62-4481-BB45-8ECF2061246D}"/>
              </a:ext>
            </a:extLst>
          </p:cNvPr>
          <p:cNvSpPr/>
          <p:nvPr/>
        </p:nvSpPr>
        <p:spPr>
          <a:xfrm>
            <a:off x="6572762" y="4282396"/>
            <a:ext cx="1244552" cy="1244548"/>
          </a:xfrm>
          <a:prstGeom prst="ellipse">
            <a:avLst/>
          </a:prstGeom>
          <a:solidFill>
            <a:srgbClr val="0D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dirty="0">
                <a:solidFill>
                  <a:prstClr val="white"/>
                </a:solidFill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137383166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 animBg="1"/>
      <p:bldP spid="10" grpId="0" animBg="1"/>
      <p:bldP spid="4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/>
            </a:gs>
            <a:gs pos="100000">
              <a:srgbClr val="0DABAB">
                <a:lumMod val="3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18F2D-4303-4819-9214-5830F9C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7" y="681310"/>
            <a:ext cx="10515600" cy="1325563"/>
          </a:xfrm>
        </p:spPr>
        <p:txBody>
          <a:bodyPr/>
          <a:lstStyle/>
          <a:p>
            <a:r>
              <a:rPr lang="en-US" altLang="ko-KR" sz="7200" dirty="0"/>
              <a:t>#2</a:t>
            </a:r>
            <a:r>
              <a:rPr lang="en-US" altLang="ko-KR" dirty="0"/>
              <a:t>-3</a:t>
            </a:r>
            <a:r>
              <a:rPr lang="en-US" altLang="ko-KR" sz="7200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52F1-6DCA-4D9B-A1C0-6E7CF204E32D}"/>
              </a:ext>
            </a:extLst>
          </p:cNvPr>
          <p:cNvSpPr txBox="1"/>
          <p:nvPr/>
        </p:nvSpPr>
        <p:spPr>
          <a:xfrm>
            <a:off x="9665445" y="346060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와이파이의 위험성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F7D96-F3E4-4941-B39E-0EBD1225EC93}"/>
              </a:ext>
            </a:extLst>
          </p:cNvPr>
          <p:cNvSpPr txBox="1"/>
          <p:nvPr/>
        </p:nvSpPr>
        <p:spPr>
          <a:xfrm>
            <a:off x="397527" y="5341397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최종 구조가 대충 이렇고 나는 지금 졸리다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A94EC-9274-44F5-B9F4-F309897503E4}"/>
              </a:ext>
            </a:extLst>
          </p:cNvPr>
          <p:cNvSpPr txBox="1"/>
          <p:nvPr/>
        </p:nvSpPr>
        <p:spPr>
          <a:xfrm>
            <a:off x="2438379" y="816152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DAB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ARP Spoofing?</a:t>
            </a:r>
            <a:endParaRPr lang="ko-KR" altLang="en-US" sz="1600" dirty="0">
              <a:solidFill>
                <a:srgbClr val="0DAB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3AF9E17-65EE-4835-AC6F-F0644E394384}"/>
              </a:ext>
            </a:extLst>
          </p:cNvPr>
          <p:cNvSpPr/>
          <p:nvPr/>
        </p:nvSpPr>
        <p:spPr>
          <a:xfrm>
            <a:off x="2544307" y="2901097"/>
            <a:ext cx="2250524" cy="1279292"/>
          </a:xfrm>
          <a:prstGeom prst="rightArrow">
            <a:avLst>
              <a:gd name="adj1" fmla="val 79431"/>
              <a:gd name="adj2" fmla="val 50000"/>
            </a:avLst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6000">
                <a:schemeClr val="bg1">
                  <a:alpha val="22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66D0E76-127D-442E-A436-E123AC8A7E7B}"/>
              </a:ext>
            </a:extLst>
          </p:cNvPr>
          <p:cNvSpPr/>
          <p:nvPr/>
        </p:nvSpPr>
        <p:spPr>
          <a:xfrm>
            <a:off x="3129835" y="2901096"/>
            <a:ext cx="385071" cy="3850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A95DBB7-A9D8-4003-AFD8-44BD7B6C5765}"/>
              </a:ext>
            </a:extLst>
          </p:cNvPr>
          <p:cNvSpPr/>
          <p:nvPr/>
        </p:nvSpPr>
        <p:spPr>
          <a:xfrm>
            <a:off x="865677" y="2826223"/>
            <a:ext cx="1429044" cy="1429040"/>
          </a:xfrm>
          <a:prstGeom prst="ellipse">
            <a:avLst/>
          </a:prstGeom>
          <a:solidFill>
            <a:srgbClr val="0D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D9AACDB-0EF3-4DB6-B2E3-A9AAE5F1473C}"/>
              </a:ext>
            </a:extLst>
          </p:cNvPr>
          <p:cNvSpPr/>
          <p:nvPr/>
        </p:nvSpPr>
        <p:spPr>
          <a:xfrm>
            <a:off x="3285370" y="3589949"/>
            <a:ext cx="795811" cy="7958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5B9434B-9665-4D7D-A7F2-325C867DDBB2}"/>
              </a:ext>
            </a:extLst>
          </p:cNvPr>
          <p:cNvSpPr/>
          <p:nvPr/>
        </p:nvSpPr>
        <p:spPr>
          <a:xfrm flipH="1">
            <a:off x="2572829" y="3562059"/>
            <a:ext cx="385071" cy="3850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C65976-A0EE-4A5C-AB40-C6E67198F929}"/>
              </a:ext>
            </a:extLst>
          </p:cNvPr>
          <p:cNvSpPr/>
          <p:nvPr/>
        </p:nvSpPr>
        <p:spPr>
          <a:xfrm>
            <a:off x="5049948" y="2560320"/>
            <a:ext cx="1960850" cy="1960846"/>
          </a:xfrm>
          <a:prstGeom prst="ellipse">
            <a:avLst/>
          </a:prstGeom>
          <a:solidFill>
            <a:srgbClr val="0D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Hacker</a:t>
            </a:r>
            <a:endParaRPr lang="en-US" altLang="ko-KR" sz="200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7CB7D77-17C0-42BE-97FA-D161BA53C51D}"/>
              </a:ext>
            </a:extLst>
          </p:cNvPr>
          <p:cNvSpPr/>
          <p:nvPr/>
        </p:nvSpPr>
        <p:spPr>
          <a:xfrm>
            <a:off x="7277497" y="2901097"/>
            <a:ext cx="2250524" cy="1279292"/>
          </a:xfrm>
          <a:prstGeom prst="rightArrow">
            <a:avLst>
              <a:gd name="adj1" fmla="val 79431"/>
              <a:gd name="adj2" fmla="val 50000"/>
            </a:avLst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6000">
                <a:schemeClr val="bg1">
                  <a:alpha val="22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F3F55BF-C54E-4D72-8D86-266B0CF7A2EF}"/>
              </a:ext>
            </a:extLst>
          </p:cNvPr>
          <p:cNvSpPr/>
          <p:nvPr/>
        </p:nvSpPr>
        <p:spPr>
          <a:xfrm>
            <a:off x="8046976" y="3870193"/>
            <a:ext cx="385071" cy="3850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183A9D2-E3D3-41D0-873E-B71E0BA0BEF7}"/>
              </a:ext>
            </a:extLst>
          </p:cNvPr>
          <p:cNvSpPr/>
          <p:nvPr/>
        </p:nvSpPr>
        <p:spPr>
          <a:xfrm>
            <a:off x="8046976" y="2695726"/>
            <a:ext cx="795811" cy="7958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C1E05D1-E9A0-4F92-840D-75BA7FD91975}"/>
              </a:ext>
            </a:extLst>
          </p:cNvPr>
          <p:cNvSpPr/>
          <p:nvPr/>
        </p:nvSpPr>
        <p:spPr>
          <a:xfrm flipH="1">
            <a:off x="7312678" y="3540743"/>
            <a:ext cx="385071" cy="3850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E67B46E-6AC4-4A4E-8F65-FDA9F42CFABA}"/>
              </a:ext>
            </a:extLst>
          </p:cNvPr>
          <p:cNvSpPr/>
          <p:nvPr/>
        </p:nvSpPr>
        <p:spPr>
          <a:xfrm>
            <a:off x="9855497" y="2826223"/>
            <a:ext cx="1429044" cy="1429040"/>
          </a:xfrm>
          <a:prstGeom prst="ellipse">
            <a:avLst/>
          </a:prstGeom>
          <a:solidFill>
            <a:srgbClr val="0D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177517792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159</Words>
  <Application>Microsoft Office PowerPoint</Application>
  <PresentationFormat>와이드스크린</PresentationFormat>
  <Paragraphs>58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 ExtraBold</vt:lpstr>
      <vt:lpstr>나눔스퀘어 Bold</vt:lpstr>
      <vt:lpstr>Arial</vt:lpstr>
      <vt:lpstr>Office 테마</vt:lpstr>
      <vt:lpstr>{  공개 와이파이의 위험성</vt:lpstr>
      <vt:lpstr>방문자 추적기</vt:lpstr>
      <vt:lpstr>#1 Facebook 토큰탈취</vt:lpstr>
      <vt:lpstr> </vt:lpstr>
      <vt:lpstr>ARP Spoofing</vt:lpstr>
      <vt:lpstr>#2 ARP Spoofing?</vt:lpstr>
      <vt:lpstr>#2-1 Send ARP Packet</vt:lpstr>
      <vt:lpstr>#2-2 Fake Gateway</vt:lpstr>
      <vt:lpstr>#2-3 Structure</vt:lpstr>
      <vt:lpstr>#3-1 ARP Spoofing 시연영상</vt:lpstr>
      <vt:lpstr>#3-2 죄송합니다</vt:lpstr>
      <vt:lpstr>#3-3 죄송합니다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공개 와이파이의 위험성</dc:title>
  <dc:creator>이건우</dc:creator>
  <cp:lastModifiedBy>EunHak Lee</cp:lastModifiedBy>
  <cp:revision>20</cp:revision>
  <dcterms:created xsi:type="dcterms:W3CDTF">2017-10-25T14:23:27Z</dcterms:created>
  <dcterms:modified xsi:type="dcterms:W3CDTF">2017-10-26T17:33:42Z</dcterms:modified>
</cp:coreProperties>
</file>