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8" r:id="rId3"/>
    <p:sldId id="259" r:id="rId4"/>
    <p:sldId id="266" r:id="rId5"/>
    <p:sldId id="261" r:id="rId6"/>
    <p:sldId id="262" r:id="rId7"/>
    <p:sldId id="263" r:id="rId8"/>
    <p:sldId id="264" r:id="rId9"/>
    <p:sldId id="265" r:id="rId10"/>
    <p:sldId id="25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1FE"/>
    <a:srgbClr val="6D6D6D"/>
    <a:srgbClr val="474747"/>
    <a:srgbClr val="74DE79"/>
    <a:srgbClr val="ECF66A"/>
    <a:srgbClr val="009B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6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B7D7B9-A1AC-4760-8B6C-AC2D2FEFCD47}" type="datetimeFigureOut">
              <a:rPr lang="it-IT" smtClean="0"/>
              <a:t>09/04/2019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8A4B63-28E8-4565-A325-6BEFB5A8933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30091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AF39D-A1A6-477D-8F91-00B61A1118B5}" type="datetime1">
              <a:rPr lang="it-IT" smtClean="0"/>
              <a:t>09/04/2019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FB39E-51AB-43CA-9543-27CB45208FF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5879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3F134-51D2-4163-85C6-D23BE48C0775}" type="datetime1">
              <a:rPr lang="it-IT" smtClean="0"/>
              <a:t>09/04/2019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FB39E-51AB-43CA-9543-27CB45208FF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03933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8EE59-E32F-4D6B-8543-685E29706305}" type="datetime1">
              <a:rPr lang="it-IT" smtClean="0"/>
              <a:t>09/04/2019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FB39E-51AB-43CA-9543-27CB45208FF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83505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284C5-F324-4693-B1A5-ECFC343285E5}" type="datetime1">
              <a:rPr lang="it-IT" smtClean="0"/>
              <a:t>09/04/2019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FB39E-51AB-43CA-9543-27CB45208FF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775646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EF868-9E66-41CB-8306-2E67C5011CA8}" type="datetime1">
              <a:rPr lang="it-IT" smtClean="0"/>
              <a:t>09/04/2019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FB39E-51AB-43CA-9543-27CB45208FF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234826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F27F9-F3D2-4BDE-A587-EB5005CE0B59}" type="datetime1">
              <a:rPr lang="it-IT" smtClean="0"/>
              <a:t>09/04/2019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FB39E-51AB-43CA-9543-27CB45208FF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633228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42364-E5D9-441F-85E9-B0EFDB9989E0}" type="datetime1">
              <a:rPr lang="it-IT" smtClean="0"/>
              <a:t>09/04/2019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FB39E-51AB-43CA-9543-27CB45208FF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853597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42605-1231-41A2-9F24-E03E4340D76A}" type="datetime1">
              <a:rPr lang="it-IT" smtClean="0"/>
              <a:t>09/04/2019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FB39E-51AB-43CA-9543-27CB45208FF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101472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9F6AC-F94A-4B35-B096-A9F67932D1E9}" type="datetime1">
              <a:rPr lang="it-IT" smtClean="0"/>
              <a:t>09/04/2019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FB39E-51AB-43CA-9543-27CB45208FF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03860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C28B0-EF1D-4ADE-BE20-AEEF67A6B756}" type="datetime1">
              <a:rPr lang="it-IT" smtClean="0"/>
              <a:t>09/04/2019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4BAFB39E-51AB-43CA-9543-27CB45208FF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35940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FC76-20FB-4FFE-AEE2-D8FE2C139D5B}" type="datetime1">
              <a:rPr lang="it-IT" smtClean="0"/>
              <a:t>09/04/2019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FB39E-51AB-43CA-9543-27CB45208FF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7089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17AE-C0D7-4863-BEFB-3E353F9A0FDC}" type="datetime1">
              <a:rPr lang="it-IT" smtClean="0"/>
              <a:t>09/04/2019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FB39E-51AB-43CA-9543-27CB45208FF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02691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1C4EF-9DC6-4466-AF3F-488872922599}" type="datetime1">
              <a:rPr lang="it-IT" smtClean="0"/>
              <a:t>09/04/2019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FB39E-51AB-43CA-9543-27CB45208FF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53638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D958D-3814-49DD-8EE5-F17CBA8A32C2}" type="datetime1">
              <a:rPr lang="it-IT" smtClean="0"/>
              <a:t>09/04/2019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FB39E-51AB-43CA-9543-27CB45208FF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02254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71740-1C2E-4C27-A508-AF557E3321ED}" type="datetime1">
              <a:rPr lang="it-IT" smtClean="0"/>
              <a:t>09/04/2019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FB39E-51AB-43CA-9543-27CB45208FF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58610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8EF9B-FE7A-4CA3-BDA1-6ACC9062DA9E}" type="datetime1">
              <a:rPr lang="it-IT" smtClean="0"/>
              <a:t>09/04/2019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FB39E-51AB-43CA-9543-27CB45208FF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9729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9B396-1AD5-4D72-A8EE-935E8487A9F7}" type="datetime1">
              <a:rPr lang="it-IT" smtClean="0"/>
              <a:t>09/04/2019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FB39E-51AB-43CA-9543-27CB45208FF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14249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B86AC30-FA4B-4317-8CD4-C63B5D310D98}" type="datetime1">
              <a:rPr lang="it-IT" smtClean="0"/>
              <a:t>09/04/2019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BAFB39E-51AB-43CA-9543-27CB45208FF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40167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B3FF75-29C5-40A5-B2CE-B4A3112496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81371" y="2604993"/>
            <a:ext cx="9144000" cy="2387600"/>
          </a:xfrm>
        </p:spPr>
        <p:txBody>
          <a:bodyPr>
            <a:normAutofit fontScale="90000"/>
          </a:bodyPr>
          <a:lstStyle/>
          <a:p>
            <a:pPr algn="ctr"/>
            <a:r>
              <a:rPr lang="it-IT" b="1" dirty="0">
                <a:solidFill>
                  <a:srgbClr val="009BD2"/>
                </a:solidFill>
                <a:latin typeface="+mn-lt"/>
              </a:rPr>
              <a:t>Strumenti per l’esplorazione efficiente della letteratura scientifica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1AC2CE3D-B796-478E-B46C-475840EABA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36146" y="5580628"/>
            <a:ext cx="4515610" cy="929229"/>
          </a:xfrm>
        </p:spPr>
        <p:txBody>
          <a:bodyPr/>
          <a:lstStyle/>
          <a:p>
            <a:pPr algn="l"/>
            <a:r>
              <a:rPr lang="it-IT" b="1" dirty="0"/>
              <a:t>Candidato: </a:t>
            </a:r>
            <a:r>
              <a:rPr lang="it-IT" dirty="0"/>
              <a:t>Paolo Crotti</a:t>
            </a:r>
          </a:p>
          <a:p>
            <a:pPr algn="l"/>
            <a:r>
              <a:rPr lang="it-IT" b="1" dirty="0"/>
              <a:t>Relatore: </a:t>
            </a:r>
            <a:r>
              <a:rPr lang="it-IT" dirty="0"/>
              <a:t>Dott. Mauro </a:t>
            </a:r>
            <a:r>
              <a:rPr lang="it-IT" dirty="0" err="1"/>
              <a:t>Andreolini</a:t>
            </a:r>
            <a:endParaRPr lang="it-IT" b="1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5AFD2E23-8556-4B59-A3B1-CFF60AFEDC22}"/>
              </a:ext>
            </a:extLst>
          </p:cNvPr>
          <p:cNvSpPr txBox="1"/>
          <p:nvPr/>
        </p:nvSpPr>
        <p:spPr>
          <a:xfrm>
            <a:off x="1504556" y="447298"/>
            <a:ext cx="1078029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dirty="0"/>
              <a:t>Università degli studi di Modena e Reggio Emilia</a:t>
            </a:r>
          </a:p>
          <a:p>
            <a:pPr algn="ctr"/>
            <a:r>
              <a:rPr lang="it-IT" sz="2800" dirty="0"/>
              <a:t>Dipartimento di Scienze Fisiche, Informatiche e Matematiche</a:t>
            </a:r>
          </a:p>
          <a:p>
            <a:pPr algn="ctr"/>
            <a:r>
              <a:rPr lang="it-IT" sz="2800" dirty="0"/>
              <a:t>Corso di laurea in Informatica A.A. 2018-2019</a:t>
            </a:r>
          </a:p>
        </p:txBody>
      </p:sp>
    </p:spTree>
    <p:extLst>
      <p:ext uri="{BB962C8B-B14F-4D97-AF65-F5344CB8AC3E}">
        <p14:creationId xmlns:p14="http://schemas.microsoft.com/office/powerpoint/2010/main" val="15149172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>
            <a:extLst>
              <a:ext uri="{FF2B5EF4-FFF2-40B4-BE49-F238E27FC236}">
                <a16:creationId xmlns:a16="http://schemas.microsoft.com/office/drawing/2014/main" id="{FD66E932-0B02-4FB1-AFB3-CB5367C518E5}"/>
              </a:ext>
            </a:extLst>
          </p:cNvPr>
          <p:cNvSpPr txBox="1"/>
          <p:nvPr/>
        </p:nvSpPr>
        <p:spPr>
          <a:xfrm>
            <a:off x="2901490" y="2649650"/>
            <a:ext cx="72299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dirty="0">
                <a:solidFill>
                  <a:srgbClr val="009BD2"/>
                </a:solidFill>
              </a:rPr>
              <a:t>Grazie per l’attenzione</a:t>
            </a:r>
            <a:endParaRPr lang="it-IT" sz="540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6EA07AC-0F53-4E2B-BD04-797917D67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FB39E-51AB-43CA-9543-27CB45208FF8}" type="slidenum">
              <a:rPr lang="it-IT" sz="2800" smtClean="0">
                <a:solidFill>
                  <a:srgbClr val="009BD2"/>
                </a:solidFill>
              </a:rPr>
              <a:t>10</a:t>
            </a:fld>
            <a:endParaRPr lang="it-IT" sz="2800" dirty="0">
              <a:solidFill>
                <a:srgbClr val="009BD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0719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>
            <a:extLst>
              <a:ext uri="{FF2B5EF4-FFF2-40B4-BE49-F238E27FC236}">
                <a16:creationId xmlns:a16="http://schemas.microsoft.com/office/drawing/2014/main" id="{C33C9A1B-C5B4-4865-846A-0CCB07DD3039}"/>
              </a:ext>
            </a:extLst>
          </p:cNvPr>
          <p:cNvSpPr txBox="1"/>
          <p:nvPr/>
        </p:nvSpPr>
        <p:spPr>
          <a:xfrm>
            <a:off x="2214693" y="494950"/>
            <a:ext cx="75249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b="1" dirty="0">
                <a:solidFill>
                  <a:srgbClr val="009BD2"/>
                </a:solidFill>
              </a:rPr>
              <a:t>Limiti dei Motori di Ricerca</a:t>
            </a:r>
            <a:endParaRPr lang="it-IT" sz="4000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8E734B1-A862-45EC-BC04-25039E2B6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FB39E-51AB-43CA-9543-27CB45208FF8}" type="slidenum">
              <a:rPr lang="it-IT" sz="2800" smtClean="0">
                <a:solidFill>
                  <a:srgbClr val="009BD2"/>
                </a:solidFill>
              </a:rPr>
              <a:t>2</a:t>
            </a:fld>
            <a:endParaRPr lang="it-IT" sz="2800" dirty="0">
              <a:solidFill>
                <a:srgbClr val="009BD2"/>
              </a:solidFill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BC836142-48DD-499B-96DC-50568DAB81A7}"/>
              </a:ext>
            </a:extLst>
          </p:cNvPr>
          <p:cNvSpPr txBox="1"/>
          <p:nvPr/>
        </p:nvSpPr>
        <p:spPr>
          <a:xfrm>
            <a:off x="2214693" y="2153516"/>
            <a:ext cx="6753138" cy="2907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IT" sz="3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Disponibilità delle pubblicazioni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IT" sz="3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Presentazione dei risultati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IT" sz="3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Stato dell’arte</a:t>
            </a:r>
          </a:p>
        </p:txBody>
      </p:sp>
    </p:spTree>
    <p:extLst>
      <p:ext uri="{BB962C8B-B14F-4D97-AF65-F5344CB8AC3E}">
        <p14:creationId xmlns:p14="http://schemas.microsoft.com/office/powerpoint/2010/main" val="746349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AD3FE18-0946-4CCE-A39E-05E31090D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8726" y="211745"/>
            <a:ext cx="10018713" cy="815829"/>
          </a:xfrm>
        </p:spPr>
        <p:txBody>
          <a:bodyPr/>
          <a:lstStyle/>
          <a:p>
            <a:r>
              <a:rPr lang="it-IT" b="1" dirty="0">
                <a:solidFill>
                  <a:srgbClr val="009BD2"/>
                </a:solidFill>
              </a:rPr>
              <a:t>Approccio Risolutivo</a:t>
            </a:r>
            <a:endParaRPr lang="it-IT" dirty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F15AF2C8-50DD-41AF-8AE7-8377A5DC5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FB39E-51AB-43CA-9543-27CB45208FF8}" type="slidenum">
              <a:rPr lang="it-IT" sz="2800" smtClean="0">
                <a:solidFill>
                  <a:srgbClr val="009BD2"/>
                </a:solidFill>
              </a:rPr>
              <a:t>3</a:t>
            </a:fld>
            <a:endParaRPr lang="it-IT" sz="2800" dirty="0">
              <a:solidFill>
                <a:srgbClr val="009BD2"/>
              </a:solidFill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38B4E091-28E7-4776-A211-0E12B9F3D842}"/>
              </a:ext>
            </a:extLst>
          </p:cNvPr>
          <p:cNvSpPr txBox="1"/>
          <p:nvPr/>
        </p:nvSpPr>
        <p:spPr>
          <a:xfrm>
            <a:off x="2000803" y="1551963"/>
            <a:ext cx="8951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3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Google Scholar  &amp;  Microsoft Academic</a:t>
            </a:r>
          </a:p>
        </p:txBody>
      </p:sp>
      <p:sp>
        <p:nvSpPr>
          <p:cNvPr id="5" name="Ovale 4">
            <a:extLst>
              <a:ext uri="{FF2B5EF4-FFF2-40B4-BE49-F238E27FC236}">
                <a16:creationId xmlns:a16="http://schemas.microsoft.com/office/drawing/2014/main" id="{05300EF6-18E7-4C1F-A288-CFB3C4BA64E1}"/>
              </a:ext>
            </a:extLst>
          </p:cNvPr>
          <p:cNvSpPr/>
          <p:nvPr/>
        </p:nvSpPr>
        <p:spPr>
          <a:xfrm>
            <a:off x="5008226" y="2990231"/>
            <a:ext cx="1912691" cy="584775"/>
          </a:xfrm>
          <a:prstGeom prst="ellipse">
            <a:avLst/>
          </a:prstGeom>
          <a:solidFill>
            <a:srgbClr val="ECF66A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  <a:cs typeface="Arial" panose="020B0604020202020204" pitchFamily="34" charset="0"/>
              </a:rPr>
              <a:t>«</a:t>
            </a:r>
            <a:r>
              <a:rPr lang="it-IT" dirty="0" err="1">
                <a:solidFill>
                  <a:schemeClr val="tx1"/>
                </a:solidFill>
                <a:cs typeface="Arial" panose="020B0604020202020204" pitchFamily="34" charset="0"/>
              </a:rPr>
              <a:t>Secure</a:t>
            </a:r>
            <a:r>
              <a:rPr lang="it-IT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it-IT" dirty="0" err="1">
                <a:solidFill>
                  <a:schemeClr val="tx1"/>
                </a:solidFill>
                <a:cs typeface="Arial" panose="020B0604020202020204" pitchFamily="34" charset="0"/>
              </a:rPr>
              <a:t>program</a:t>
            </a:r>
            <a:r>
              <a:rPr lang="it-IT" dirty="0">
                <a:solidFill>
                  <a:schemeClr val="tx1"/>
                </a:solidFill>
                <a:cs typeface="Arial" panose="020B0604020202020204" pitchFamily="34" charset="0"/>
              </a:rPr>
              <a:t>…»</a:t>
            </a:r>
          </a:p>
        </p:txBody>
      </p:sp>
      <p:sp>
        <p:nvSpPr>
          <p:cNvPr id="7" name="Ovale 6">
            <a:extLst>
              <a:ext uri="{FF2B5EF4-FFF2-40B4-BE49-F238E27FC236}">
                <a16:creationId xmlns:a16="http://schemas.microsoft.com/office/drawing/2014/main" id="{DB33AC43-728F-4D8E-A1CE-0C63A2073DB2}"/>
              </a:ext>
            </a:extLst>
          </p:cNvPr>
          <p:cNvSpPr/>
          <p:nvPr/>
        </p:nvSpPr>
        <p:spPr>
          <a:xfrm>
            <a:off x="2256639" y="4001345"/>
            <a:ext cx="2360104" cy="727607"/>
          </a:xfrm>
          <a:prstGeom prst="ellipse">
            <a:avLst/>
          </a:prstGeom>
          <a:solidFill>
            <a:srgbClr val="ECF66A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«The </a:t>
            </a:r>
            <a:r>
              <a:rPr lang="it-IT" dirty="0" err="1">
                <a:solidFill>
                  <a:schemeClr val="tx1"/>
                </a:solidFill>
              </a:rPr>
              <a:t>geometry</a:t>
            </a:r>
            <a:r>
              <a:rPr lang="it-IT" dirty="0">
                <a:solidFill>
                  <a:schemeClr val="tx1"/>
                </a:solidFill>
              </a:rPr>
              <a:t> of…»</a:t>
            </a:r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28FCB1FE-2013-45D9-8195-5363E42329D8}"/>
              </a:ext>
            </a:extLst>
          </p:cNvPr>
          <p:cNvSpPr/>
          <p:nvPr/>
        </p:nvSpPr>
        <p:spPr>
          <a:xfrm>
            <a:off x="8534399" y="3607794"/>
            <a:ext cx="1744912" cy="584775"/>
          </a:xfrm>
          <a:prstGeom prst="ellipse">
            <a:avLst/>
          </a:prstGeom>
          <a:solidFill>
            <a:srgbClr val="ECF66A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«</a:t>
            </a:r>
            <a:r>
              <a:rPr lang="it-IT" dirty="0" err="1">
                <a:solidFill>
                  <a:schemeClr val="tx1"/>
                </a:solidFill>
              </a:rPr>
              <a:t>Towards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taming</a:t>
            </a:r>
            <a:r>
              <a:rPr lang="it-IT" dirty="0">
                <a:solidFill>
                  <a:schemeClr val="tx1"/>
                </a:solidFill>
              </a:rPr>
              <a:t>…»</a:t>
            </a:r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CEE8AFD0-2F07-48AE-A94A-9E73CC480AB6}"/>
              </a:ext>
            </a:extLst>
          </p:cNvPr>
          <p:cNvSpPr/>
          <p:nvPr/>
        </p:nvSpPr>
        <p:spPr>
          <a:xfrm>
            <a:off x="6146334" y="4636995"/>
            <a:ext cx="2067858" cy="584775"/>
          </a:xfrm>
          <a:prstGeom prst="ellipse">
            <a:avLst/>
          </a:prstGeom>
          <a:solidFill>
            <a:srgbClr val="ECF66A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«</a:t>
            </a:r>
            <a:r>
              <a:rPr lang="it-IT" dirty="0" err="1">
                <a:solidFill>
                  <a:schemeClr val="tx1"/>
                </a:solidFill>
              </a:rPr>
              <a:t>Privilege</a:t>
            </a:r>
            <a:r>
              <a:rPr lang="it-IT" dirty="0">
                <a:solidFill>
                  <a:schemeClr val="tx1"/>
                </a:solidFill>
              </a:rPr>
              <a:t> escalation…»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B3197EB0-C57B-4661-9D7E-4F183D82E295}"/>
              </a:ext>
            </a:extLst>
          </p:cNvPr>
          <p:cNvSpPr txBox="1"/>
          <p:nvPr/>
        </p:nvSpPr>
        <p:spPr>
          <a:xfrm>
            <a:off x="4289547" y="3507796"/>
            <a:ext cx="645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cita</a:t>
            </a:r>
          </a:p>
        </p:txBody>
      </p: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DAB19E3B-B6BF-44CA-886D-7C72E317BFE1}"/>
              </a:ext>
            </a:extLst>
          </p:cNvPr>
          <p:cNvCxnSpPr>
            <a:stCxn id="7" idx="7"/>
            <a:endCxn id="5" idx="3"/>
          </p:cNvCxnSpPr>
          <p:nvPr/>
        </p:nvCxnSpPr>
        <p:spPr>
          <a:xfrm flipV="1">
            <a:off x="4271114" y="3489368"/>
            <a:ext cx="1017219" cy="6185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Connettore 2 22">
            <a:extLst>
              <a:ext uri="{FF2B5EF4-FFF2-40B4-BE49-F238E27FC236}">
                <a16:creationId xmlns:a16="http://schemas.microsoft.com/office/drawing/2014/main" id="{9426AC50-D9CB-494E-83CF-676FC29BF48B}"/>
              </a:ext>
            </a:extLst>
          </p:cNvPr>
          <p:cNvCxnSpPr>
            <a:stCxn id="9" idx="1"/>
            <a:endCxn id="5" idx="4"/>
          </p:cNvCxnSpPr>
          <p:nvPr/>
        </p:nvCxnSpPr>
        <p:spPr>
          <a:xfrm flipH="1" flipV="1">
            <a:off x="5964572" y="3575006"/>
            <a:ext cx="484593" cy="11476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Connettore 2 24">
            <a:extLst>
              <a:ext uri="{FF2B5EF4-FFF2-40B4-BE49-F238E27FC236}">
                <a16:creationId xmlns:a16="http://schemas.microsoft.com/office/drawing/2014/main" id="{856F9C26-43EF-46E5-B62E-E5235E72A81E}"/>
              </a:ext>
            </a:extLst>
          </p:cNvPr>
          <p:cNvCxnSpPr>
            <a:stCxn id="8" idx="2"/>
            <a:endCxn id="5" idx="5"/>
          </p:cNvCxnSpPr>
          <p:nvPr/>
        </p:nvCxnSpPr>
        <p:spPr>
          <a:xfrm flipH="1" flipV="1">
            <a:off x="6640810" y="3489368"/>
            <a:ext cx="1893589" cy="4108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848E48BF-55BF-452B-9FCA-67CFB9D5A6D1}"/>
              </a:ext>
            </a:extLst>
          </p:cNvPr>
          <p:cNvSpPr txBox="1"/>
          <p:nvPr/>
        </p:nvSpPr>
        <p:spPr>
          <a:xfrm>
            <a:off x="5690421" y="3995816"/>
            <a:ext cx="645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cita</a:t>
            </a:r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D02C1E3B-586E-4D5B-94C5-56F6E9CB355D}"/>
              </a:ext>
            </a:extLst>
          </p:cNvPr>
          <p:cNvSpPr txBox="1"/>
          <p:nvPr/>
        </p:nvSpPr>
        <p:spPr>
          <a:xfrm>
            <a:off x="7432217" y="3364050"/>
            <a:ext cx="645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cita</a:t>
            </a:r>
          </a:p>
        </p:txBody>
      </p:sp>
      <p:sp>
        <p:nvSpPr>
          <p:cNvPr id="37" name="Ovale 36">
            <a:extLst>
              <a:ext uri="{FF2B5EF4-FFF2-40B4-BE49-F238E27FC236}">
                <a16:creationId xmlns:a16="http://schemas.microsoft.com/office/drawing/2014/main" id="{7B9192CC-4FCC-4A8F-A7A2-60901672BBA1}"/>
              </a:ext>
            </a:extLst>
          </p:cNvPr>
          <p:cNvSpPr/>
          <p:nvPr/>
        </p:nvSpPr>
        <p:spPr>
          <a:xfrm>
            <a:off x="10110451" y="4773988"/>
            <a:ext cx="1744912" cy="552645"/>
          </a:xfrm>
          <a:prstGeom prst="ellipse">
            <a:avLst/>
          </a:prstGeom>
          <a:solidFill>
            <a:srgbClr val="74DE7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H. </a:t>
            </a:r>
            <a:r>
              <a:rPr lang="it-IT" dirty="0" err="1">
                <a:solidFill>
                  <a:schemeClr val="tx1"/>
                </a:solidFill>
              </a:rPr>
              <a:t>Motoda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38" name="Ovale 37">
            <a:extLst>
              <a:ext uri="{FF2B5EF4-FFF2-40B4-BE49-F238E27FC236}">
                <a16:creationId xmlns:a16="http://schemas.microsoft.com/office/drawing/2014/main" id="{155EC086-2F1D-4A5C-8799-115314DFBE27}"/>
              </a:ext>
            </a:extLst>
          </p:cNvPr>
          <p:cNvSpPr/>
          <p:nvPr/>
        </p:nvSpPr>
        <p:spPr>
          <a:xfrm>
            <a:off x="4940922" y="5939133"/>
            <a:ext cx="1543144" cy="61853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Software</a:t>
            </a:r>
          </a:p>
        </p:txBody>
      </p:sp>
      <p:sp>
        <p:nvSpPr>
          <p:cNvPr id="39" name="Ovale 38">
            <a:extLst>
              <a:ext uri="{FF2B5EF4-FFF2-40B4-BE49-F238E27FC236}">
                <a16:creationId xmlns:a16="http://schemas.microsoft.com/office/drawing/2014/main" id="{40753905-1373-4E73-BC2D-2DF9138FC9B5}"/>
              </a:ext>
            </a:extLst>
          </p:cNvPr>
          <p:cNvSpPr/>
          <p:nvPr/>
        </p:nvSpPr>
        <p:spPr>
          <a:xfrm>
            <a:off x="8534399" y="5719657"/>
            <a:ext cx="1744912" cy="552645"/>
          </a:xfrm>
          <a:prstGeom prst="ellipse">
            <a:avLst/>
          </a:prstGeom>
          <a:solidFill>
            <a:srgbClr val="74DE7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J. </a:t>
            </a:r>
            <a:r>
              <a:rPr lang="it-IT" dirty="0" err="1">
                <a:solidFill>
                  <a:schemeClr val="tx1"/>
                </a:solidFill>
              </a:rPr>
              <a:t>Rissanen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40" name="Ovale 39">
            <a:extLst>
              <a:ext uri="{FF2B5EF4-FFF2-40B4-BE49-F238E27FC236}">
                <a16:creationId xmlns:a16="http://schemas.microsoft.com/office/drawing/2014/main" id="{37358BEB-3918-4702-B25A-7461C0ECEE22}"/>
              </a:ext>
            </a:extLst>
          </p:cNvPr>
          <p:cNvSpPr/>
          <p:nvPr/>
        </p:nvSpPr>
        <p:spPr>
          <a:xfrm>
            <a:off x="2490692" y="5565329"/>
            <a:ext cx="1780422" cy="72760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Computer science</a:t>
            </a:r>
          </a:p>
        </p:txBody>
      </p:sp>
      <p:cxnSp>
        <p:nvCxnSpPr>
          <p:cNvPr id="42" name="Connettore 2 41">
            <a:extLst>
              <a:ext uri="{FF2B5EF4-FFF2-40B4-BE49-F238E27FC236}">
                <a16:creationId xmlns:a16="http://schemas.microsoft.com/office/drawing/2014/main" id="{D6A8FCFA-1370-45B4-A913-8EA8261DE389}"/>
              </a:ext>
            </a:extLst>
          </p:cNvPr>
          <p:cNvCxnSpPr>
            <a:stCxn id="40" idx="0"/>
            <a:endCxn id="7" idx="4"/>
          </p:cNvCxnSpPr>
          <p:nvPr/>
        </p:nvCxnSpPr>
        <p:spPr>
          <a:xfrm flipV="1">
            <a:off x="3380903" y="4728952"/>
            <a:ext cx="55788" cy="8363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Connettore 2 43">
            <a:extLst>
              <a:ext uri="{FF2B5EF4-FFF2-40B4-BE49-F238E27FC236}">
                <a16:creationId xmlns:a16="http://schemas.microsoft.com/office/drawing/2014/main" id="{5C1044A9-688E-42F4-924C-F19CEB731497}"/>
              </a:ext>
            </a:extLst>
          </p:cNvPr>
          <p:cNvCxnSpPr>
            <a:cxnSpLocks/>
            <a:stCxn id="38" idx="1"/>
            <a:endCxn id="7" idx="5"/>
          </p:cNvCxnSpPr>
          <p:nvPr/>
        </p:nvCxnSpPr>
        <p:spPr>
          <a:xfrm flipH="1" flipV="1">
            <a:off x="4271114" y="4622396"/>
            <a:ext cx="895796" cy="14073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Connettore 2 45">
            <a:extLst>
              <a:ext uri="{FF2B5EF4-FFF2-40B4-BE49-F238E27FC236}">
                <a16:creationId xmlns:a16="http://schemas.microsoft.com/office/drawing/2014/main" id="{514D485E-903D-4C2D-A690-083BBD46E5E6}"/>
              </a:ext>
            </a:extLst>
          </p:cNvPr>
          <p:cNvCxnSpPr>
            <a:cxnSpLocks/>
            <a:stCxn id="38" idx="0"/>
          </p:cNvCxnSpPr>
          <p:nvPr/>
        </p:nvCxnSpPr>
        <p:spPr>
          <a:xfrm flipH="1" flipV="1">
            <a:off x="5603849" y="3575006"/>
            <a:ext cx="108645" cy="23641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Connettore 2 49">
            <a:extLst>
              <a:ext uri="{FF2B5EF4-FFF2-40B4-BE49-F238E27FC236}">
                <a16:creationId xmlns:a16="http://schemas.microsoft.com/office/drawing/2014/main" id="{8C846B6E-9D22-466F-ADE6-52AB3314A3A0}"/>
              </a:ext>
            </a:extLst>
          </p:cNvPr>
          <p:cNvCxnSpPr>
            <a:cxnSpLocks/>
            <a:stCxn id="39" idx="1"/>
            <a:endCxn id="9" idx="5"/>
          </p:cNvCxnSpPr>
          <p:nvPr/>
        </p:nvCxnSpPr>
        <p:spPr>
          <a:xfrm flipH="1" flipV="1">
            <a:off x="7911361" y="5136132"/>
            <a:ext cx="878574" cy="66445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2" name="Connettore 2 51">
            <a:extLst>
              <a:ext uri="{FF2B5EF4-FFF2-40B4-BE49-F238E27FC236}">
                <a16:creationId xmlns:a16="http://schemas.microsoft.com/office/drawing/2014/main" id="{209BD56B-DF10-46B0-BDC2-169CA8AC9FC8}"/>
              </a:ext>
            </a:extLst>
          </p:cNvPr>
          <p:cNvCxnSpPr>
            <a:cxnSpLocks/>
            <a:stCxn id="37" idx="2"/>
            <a:endCxn id="9" idx="6"/>
          </p:cNvCxnSpPr>
          <p:nvPr/>
        </p:nvCxnSpPr>
        <p:spPr>
          <a:xfrm flipH="1" flipV="1">
            <a:off x="8214192" y="4929383"/>
            <a:ext cx="1896259" cy="12092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4" name="Connettore 2 53">
            <a:extLst>
              <a:ext uri="{FF2B5EF4-FFF2-40B4-BE49-F238E27FC236}">
                <a16:creationId xmlns:a16="http://schemas.microsoft.com/office/drawing/2014/main" id="{7602F478-18C6-4FE1-B4A2-66AD9E763146}"/>
              </a:ext>
            </a:extLst>
          </p:cNvPr>
          <p:cNvCxnSpPr>
            <a:cxnSpLocks/>
            <a:stCxn id="37" idx="1"/>
            <a:endCxn id="8" idx="4"/>
          </p:cNvCxnSpPr>
          <p:nvPr/>
        </p:nvCxnSpPr>
        <p:spPr>
          <a:xfrm flipH="1" flipV="1">
            <a:off x="9406855" y="4192569"/>
            <a:ext cx="959132" cy="662352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1994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CDA6E90-2408-4210-A2D1-309342479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8726" y="172324"/>
            <a:ext cx="10018713" cy="874552"/>
          </a:xfrm>
        </p:spPr>
        <p:txBody>
          <a:bodyPr/>
          <a:lstStyle/>
          <a:p>
            <a:r>
              <a:rPr lang="it-IT" b="1" dirty="0">
                <a:solidFill>
                  <a:srgbClr val="009BD2"/>
                </a:solidFill>
              </a:rPr>
              <a:t>Metriche</a:t>
            </a:r>
            <a:endParaRPr lang="it-IT" dirty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DB5450EE-0A66-4B60-BAE1-525E00D30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FB39E-51AB-43CA-9543-27CB45208FF8}" type="slidenum">
              <a:rPr lang="it-IT" sz="2800">
                <a:solidFill>
                  <a:srgbClr val="009BD2"/>
                </a:solidFill>
              </a:rPr>
              <a:pPr/>
              <a:t>4</a:t>
            </a:fld>
            <a:endParaRPr lang="it-IT" sz="2800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0C9C9DC3-9185-4BE5-A88C-C1EED1541A03}"/>
              </a:ext>
            </a:extLst>
          </p:cNvPr>
          <p:cNvSpPr txBox="1"/>
          <p:nvPr/>
        </p:nvSpPr>
        <p:spPr>
          <a:xfrm>
            <a:off x="2055303" y="1621872"/>
            <a:ext cx="3531765" cy="3894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it-IT" sz="3200" dirty="0"/>
              <a:t>Singolo articolo</a:t>
            </a:r>
          </a:p>
          <a:p>
            <a:pPr marL="457200" indent="-457200">
              <a:lnSpc>
                <a:spcPct val="600000"/>
              </a:lnSpc>
              <a:buFont typeface="Arial" panose="020B0604020202020204" pitchFamily="34" charset="0"/>
              <a:buChar char="•"/>
            </a:pPr>
            <a:r>
              <a:rPr lang="it-IT" sz="3200" dirty="0"/>
              <a:t>Fine ricerca</a:t>
            </a:r>
          </a:p>
        </p:txBody>
      </p:sp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DF9ED5E6-ADA2-408C-A391-ED1AD7357D64}"/>
              </a:ext>
            </a:extLst>
          </p:cNvPr>
          <p:cNvCxnSpPr>
            <a:cxnSpLocks/>
          </p:cNvCxnSpPr>
          <p:nvPr/>
        </p:nvCxnSpPr>
        <p:spPr>
          <a:xfrm flipV="1">
            <a:off x="5494789" y="1845578"/>
            <a:ext cx="1451295" cy="7298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AA668D2A-A995-49F0-92F9-DF49B7062E4C}"/>
              </a:ext>
            </a:extLst>
          </p:cNvPr>
          <p:cNvCxnSpPr>
            <a:cxnSpLocks/>
          </p:cNvCxnSpPr>
          <p:nvPr/>
        </p:nvCxnSpPr>
        <p:spPr>
          <a:xfrm>
            <a:off x="5494789" y="2793534"/>
            <a:ext cx="1451295" cy="6354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F4652227-BD98-46DF-A734-4BF23BECA9E3}"/>
              </a:ext>
            </a:extLst>
          </p:cNvPr>
          <p:cNvCxnSpPr>
            <a:cxnSpLocks/>
          </p:cNvCxnSpPr>
          <p:nvPr/>
        </p:nvCxnSpPr>
        <p:spPr>
          <a:xfrm>
            <a:off x="5176007" y="5244517"/>
            <a:ext cx="187074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73B0D29C-C3C9-4CE5-A1C0-4A2F9F9524F5}"/>
              </a:ext>
            </a:extLst>
          </p:cNvPr>
          <p:cNvSpPr txBox="1"/>
          <p:nvPr/>
        </p:nvSpPr>
        <p:spPr>
          <a:xfrm>
            <a:off x="7155809" y="1392572"/>
            <a:ext cx="434721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/>
              <a:t>soglia minima sul numero di citazioni (500)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E9FC7FA4-88F3-4DB5-BE67-83AC4025DACF}"/>
              </a:ext>
            </a:extLst>
          </p:cNvPr>
          <p:cNvSpPr txBox="1"/>
          <p:nvPr/>
        </p:nvSpPr>
        <p:spPr>
          <a:xfrm>
            <a:off x="7155809" y="2890391"/>
            <a:ext cx="353176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/>
              <a:t>% numero di citazioni </a:t>
            </a:r>
            <a:r>
              <a:rPr lang="it-IT" sz="3200" dirty="0" err="1"/>
              <a:t>max</a:t>
            </a:r>
            <a:r>
              <a:rPr lang="it-IT" sz="3200" dirty="0"/>
              <a:t> (50%)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455CB6BF-0CCE-4F78-8F1E-5AEFFDA1715F}"/>
              </a:ext>
            </a:extLst>
          </p:cNvPr>
          <p:cNvSpPr txBox="1"/>
          <p:nvPr/>
        </p:nvSpPr>
        <p:spPr>
          <a:xfrm>
            <a:off x="7239698" y="4705908"/>
            <a:ext cx="336398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/>
              <a:t>articoli collezionati (40-120)</a:t>
            </a:r>
          </a:p>
        </p:txBody>
      </p:sp>
    </p:spTree>
    <p:extLst>
      <p:ext uri="{BB962C8B-B14F-4D97-AF65-F5344CB8AC3E}">
        <p14:creationId xmlns:p14="http://schemas.microsoft.com/office/powerpoint/2010/main" val="3351868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A39F53C-B36E-4A0C-B2E0-C94C8662A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210074"/>
            <a:ext cx="10018713" cy="799052"/>
          </a:xfrm>
        </p:spPr>
        <p:txBody>
          <a:bodyPr>
            <a:normAutofit/>
          </a:bodyPr>
          <a:lstStyle/>
          <a:p>
            <a:r>
              <a:rPr lang="it-IT" b="1" dirty="0">
                <a:solidFill>
                  <a:srgbClr val="009BD2"/>
                </a:solidFill>
              </a:rPr>
              <a:t>Grafo </a:t>
            </a:r>
            <a:r>
              <a:rPr lang="it-IT" sz="4400" b="1" dirty="0">
                <a:solidFill>
                  <a:srgbClr val="009BD2"/>
                </a:solidFill>
              </a:rPr>
              <a:t>dello</a:t>
            </a:r>
            <a:r>
              <a:rPr lang="it-IT" b="1" dirty="0">
                <a:solidFill>
                  <a:srgbClr val="009BD2"/>
                </a:solidFill>
              </a:rPr>
              <a:t> Stato dell’Arte</a:t>
            </a:r>
            <a:endParaRPr lang="it-IT" dirty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D0021E4C-4B3D-45B7-B9B7-4D3FF4342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FB39E-51AB-43CA-9543-27CB45208FF8}" type="slidenum">
              <a:rPr lang="it-IT" sz="2800">
                <a:solidFill>
                  <a:srgbClr val="009BD2"/>
                </a:solidFill>
              </a:rPr>
              <a:pPr/>
              <a:t>5</a:t>
            </a:fld>
            <a:endParaRPr lang="it-IT" sz="2800" dirty="0">
              <a:solidFill>
                <a:srgbClr val="009BD2"/>
              </a:solidFill>
            </a:endParaRPr>
          </a:p>
          <a:p>
            <a:endParaRPr lang="it-IT" dirty="0"/>
          </a:p>
        </p:txBody>
      </p:sp>
      <p:sp>
        <p:nvSpPr>
          <p:cNvPr id="4" name="Ovale 3">
            <a:extLst>
              <a:ext uri="{FF2B5EF4-FFF2-40B4-BE49-F238E27FC236}">
                <a16:creationId xmlns:a16="http://schemas.microsoft.com/office/drawing/2014/main" id="{BCF3CBE8-DA14-4373-AB54-56B25E25D1E7}"/>
              </a:ext>
            </a:extLst>
          </p:cNvPr>
          <p:cNvSpPr/>
          <p:nvPr/>
        </p:nvSpPr>
        <p:spPr>
          <a:xfrm>
            <a:off x="1987650" y="1587009"/>
            <a:ext cx="192947" cy="178965"/>
          </a:xfrm>
          <a:prstGeom prst="ellipse">
            <a:avLst/>
          </a:prstGeom>
          <a:solidFill>
            <a:srgbClr val="FF0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Ovale 4">
            <a:extLst>
              <a:ext uri="{FF2B5EF4-FFF2-40B4-BE49-F238E27FC236}">
                <a16:creationId xmlns:a16="http://schemas.microsoft.com/office/drawing/2014/main" id="{E5A1A216-4A3D-4E11-BD1C-9972C2B1912C}"/>
              </a:ext>
            </a:extLst>
          </p:cNvPr>
          <p:cNvSpPr/>
          <p:nvPr/>
        </p:nvSpPr>
        <p:spPr>
          <a:xfrm>
            <a:off x="1702424" y="1984087"/>
            <a:ext cx="192947" cy="17896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96DD69BE-68D7-4916-A602-18013F7E7BDB}"/>
              </a:ext>
            </a:extLst>
          </p:cNvPr>
          <p:cNvSpPr/>
          <p:nvPr/>
        </p:nvSpPr>
        <p:spPr>
          <a:xfrm>
            <a:off x="2272876" y="1984087"/>
            <a:ext cx="192947" cy="178965"/>
          </a:xfrm>
          <a:prstGeom prst="ellipse">
            <a:avLst/>
          </a:prstGeom>
          <a:solidFill>
            <a:srgbClr val="00B05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Ovale 6">
            <a:extLst>
              <a:ext uri="{FF2B5EF4-FFF2-40B4-BE49-F238E27FC236}">
                <a16:creationId xmlns:a16="http://schemas.microsoft.com/office/drawing/2014/main" id="{48E93FA4-8551-4895-949E-353B538CDABA}"/>
              </a:ext>
            </a:extLst>
          </p:cNvPr>
          <p:cNvSpPr/>
          <p:nvPr/>
        </p:nvSpPr>
        <p:spPr>
          <a:xfrm>
            <a:off x="1714455" y="2313011"/>
            <a:ext cx="192947" cy="17896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D977F6AB-AC15-4CA9-9EE2-EA2B975CCBB6}"/>
              </a:ext>
            </a:extLst>
          </p:cNvPr>
          <p:cNvSpPr/>
          <p:nvPr/>
        </p:nvSpPr>
        <p:spPr>
          <a:xfrm>
            <a:off x="2088870" y="2313011"/>
            <a:ext cx="192947" cy="17896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F5F3D5D5-AD46-4965-B489-987F5EA80D92}"/>
              </a:ext>
            </a:extLst>
          </p:cNvPr>
          <p:cNvCxnSpPr>
            <a:cxnSpLocks/>
            <a:stCxn id="7" idx="0"/>
            <a:endCxn id="5" idx="4"/>
          </p:cNvCxnSpPr>
          <p:nvPr/>
        </p:nvCxnSpPr>
        <p:spPr>
          <a:xfrm flipH="1" flipV="1">
            <a:off x="1798898" y="2163052"/>
            <a:ext cx="12031" cy="1499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90687FAC-BA27-4344-BB6B-4A8FFA2DA7AC}"/>
              </a:ext>
            </a:extLst>
          </p:cNvPr>
          <p:cNvCxnSpPr>
            <a:cxnSpLocks/>
            <a:stCxn id="8" idx="0"/>
            <a:endCxn id="6" idx="3"/>
          </p:cNvCxnSpPr>
          <p:nvPr/>
        </p:nvCxnSpPr>
        <p:spPr>
          <a:xfrm flipV="1">
            <a:off x="2185344" y="2136843"/>
            <a:ext cx="115788" cy="1761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CEA34F19-E58E-4A71-AA78-0308F97925B1}"/>
              </a:ext>
            </a:extLst>
          </p:cNvPr>
          <p:cNvCxnSpPr>
            <a:stCxn id="6" idx="0"/>
            <a:endCxn id="4" idx="5"/>
          </p:cNvCxnSpPr>
          <p:nvPr/>
        </p:nvCxnSpPr>
        <p:spPr>
          <a:xfrm flipH="1" flipV="1">
            <a:off x="2152341" y="1739765"/>
            <a:ext cx="217009" cy="2443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3EE2FB1A-1246-404B-B89B-7829E03ED3FD}"/>
              </a:ext>
            </a:extLst>
          </p:cNvPr>
          <p:cNvCxnSpPr>
            <a:stCxn id="5" idx="0"/>
            <a:endCxn id="4" idx="3"/>
          </p:cNvCxnSpPr>
          <p:nvPr/>
        </p:nvCxnSpPr>
        <p:spPr>
          <a:xfrm flipV="1">
            <a:off x="1798898" y="1739765"/>
            <a:ext cx="217008" cy="2443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Rettangolo 23">
            <a:extLst>
              <a:ext uri="{FF2B5EF4-FFF2-40B4-BE49-F238E27FC236}">
                <a16:creationId xmlns:a16="http://schemas.microsoft.com/office/drawing/2014/main" id="{E577B228-5D9C-4A29-B54D-24B1648EB9FB}"/>
              </a:ext>
            </a:extLst>
          </p:cNvPr>
          <p:cNvSpPr/>
          <p:nvPr/>
        </p:nvSpPr>
        <p:spPr>
          <a:xfrm>
            <a:off x="1484310" y="1410841"/>
            <a:ext cx="1174459" cy="1300293"/>
          </a:xfrm>
          <a:prstGeom prst="rect">
            <a:avLst/>
          </a:prstGeom>
          <a:noFill/>
          <a:ln>
            <a:solidFill>
              <a:srgbClr val="474747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noFill/>
            </a:endParaRPr>
          </a:p>
        </p:txBody>
      </p:sp>
      <p:sp>
        <p:nvSpPr>
          <p:cNvPr id="76" name="Ovale 75">
            <a:extLst>
              <a:ext uri="{FF2B5EF4-FFF2-40B4-BE49-F238E27FC236}">
                <a16:creationId xmlns:a16="http://schemas.microsoft.com/office/drawing/2014/main" id="{EB2D4F20-BF8C-4643-9EC4-5903C835FF43}"/>
              </a:ext>
            </a:extLst>
          </p:cNvPr>
          <p:cNvSpPr/>
          <p:nvPr/>
        </p:nvSpPr>
        <p:spPr>
          <a:xfrm>
            <a:off x="3570080" y="1587009"/>
            <a:ext cx="192947" cy="17896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7" name="Ovale 76">
            <a:extLst>
              <a:ext uri="{FF2B5EF4-FFF2-40B4-BE49-F238E27FC236}">
                <a16:creationId xmlns:a16="http://schemas.microsoft.com/office/drawing/2014/main" id="{CE167FDB-7B27-4DF0-A60D-20818082C22A}"/>
              </a:ext>
            </a:extLst>
          </p:cNvPr>
          <p:cNvSpPr/>
          <p:nvPr/>
        </p:nvSpPr>
        <p:spPr>
          <a:xfrm>
            <a:off x="3284854" y="1984087"/>
            <a:ext cx="192947" cy="178965"/>
          </a:xfrm>
          <a:prstGeom prst="ellipse">
            <a:avLst/>
          </a:prstGeom>
          <a:solidFill>
            <a:srgbClr val="0091FE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8" name="Ovale 77">
            <a:extLst>
              <a:ext uri="{FF2B5EF4-FFF2-40B4-BE49-F238E27FC236}">
                <a16:creationId xmlns:a16="http://schemas.microsoft.com/office/drawing/2014/main" id="{61679E81-8EF7-4B21-A747-A215021FAB32}"/>
              </a:ext>
            </a:extLst>
          </p:cNvPr>
          <p:cNvSpPr/>
          <p:nvPr/>
        </p:nvSpPr>
        <p:spPr>
          <a:xfrm>
            <a:off x="3855306" y="1984087"/>
            <a:ext cx="192947" cy="17896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9" name="Ovale 78">
            <a:extLst>
              <a:ext uri="{FF2B5EF4-FFF2-40B4-BE49-F238E27FC236}">
                <a16:creationId xmlns:a16="http://schemas.microsoft.com/office/drawing/2014/main" id="{EF4CACB3-B829-4F5E-A3BC-84D045B2277C}"/>
              </a:ext>
            </a:extLst>
          </p:cNvPr>
          <p:cNvSpPr/>
          <p:nvPr/>
        </p:nvSpPr>
        <p:spPr>
          <a:xfrm>
            <a:off x="3296885" y="2313011"/>
            <a:ext cx="192947" cy="17896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0" name="Ovale 79">
            <a:extLst>
              <a:ext uri="{FF2B5EF4-FFF2-40B4-BE49-F238E27FC236}">
                <a16:creationId xmlns:a16="http://schemas.microsoft.com/office/drawing/2014/main" id="{E3CFC1B4-8F86-4030-BB09-B7DCE9F3E590}"/>
              </a:ext>
            </a:extLst>
          </p:cNvPr>
          <p:cNvSpPr/>
          <p:nvPr/>
        </p:nvSpPr>
        <p:spPr>
          <a:xfrm>
            <a:off x="3671300" y="2313011"/>
            <a:ext cx="192947" cy="178965"/>
          </a:xfrm>
          <a:prstGeom prst="ellipse">
            <a:avLst/>
          </a:prstGeom>
          <a:solidFill>
            <a:srgbClr val="00B05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81" name="Connettore 2 80">
            <a:extLst>
              <a:ext uri="{FF2B5EF4-FFF2-40B4-BE49-F238E27FC236}">
                <a16:creationId xmlns:a16="http://schemas.microsoft.com/office/drawing/2014/main" id="{55D67BE6-2776-4D43-9341-E27C7AB7D52C}"/>
              </a:ext>
            </a:extLst>
          </p:cNvPr>
          <p:cNvCxnSpPr>
            <a:cxnSpLocks/>
            <a:stCxn id="79" idx="0"/>
            <a:endCxn id="77" idx="4"/>
          </p:cNvCxnSpPr>
          <p:nvPr/>
        </p:nvCxnSpPr>
        <p:spPr>
          <a:xfrm flipH="1" flipV="1">
            <a:off x="3381328" y="2163052"/>
            <a:ext cx="12031" cy="1499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2" name="Connettore 2 81">
            <a:extLst>
              <a:ext uri="{FF2B5EF4-FFF2-40B4-BE49-F238E27FC236}">
                <a16:creationId xmlns:a16="http://schemas.microsoft.com/office/drawing/2014/main" id="{682BDF66-F42D-4003-A4A0-E893915DDDD7}"/>
              </a:ext>
            </a:extLst>
          </p:cNvPr>
          <p:cNvCxnSpPr>
            <a:cxnSpLocks/>
            <a:stCxn id="80" idx="0"/>
            <a:endCxn id="78" idx="3"/>
          </p:cNvCxnSpPr>
          <p:nvPr/>
        </p:nvCxnSpPr>
        <p:spPr>
          <a:xfrm flipV="1">
            <a:off x="3767774" y="2136843"/>
            <a:ext cx="115788" cy="1761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3" name="Connettore 2 82">
            <a:extLst>
              <a:ext uri="{FF2B5EF4-FFF2-40B4-BE49-F238E27FC236}">
                <a16:creationId xmlns:a16="http://schemas.microsoft.com/office/drawing/2014/main" id="{586383FC-13D6-484A-B245-510E8299AAE6}"/>
              </a:ext>
            </a:extLst>
          </p:cNvPr>
          <p:cNvCxnSpPr>
            <a:stCxn id="78" idx="0"/>
            <a:endCxn id="76" idx="5"/>
          </p:cNvCxnSpPr>
          <p:nvPr/>
        </p:nvCxnSpPr>
        <p:spPr>
          <a:xfrm flipH="1" flipV="1">
            <a:off x="3734771" y="1739765"/>
            <a:ext cx="217009" cy="2443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4" name="Connettore 2 83">
            <a:extLst>
              <a:ext uri="{FF2B5EF4-FFF2-40B4-BE49-F238E27FC236}">
                <a16:creationId xmlns:a16="http://schemas.microsoft.com/office/drawing/2014/main" id="{2A06B3D2-0A41-451B-B284-31D8F9B2D629}"/>
              </a:ext>
            </a:extLst>
          </p:cNvPr>
          <p:cNvCxnSpPr>
            <a:stCxn id="77" idx="0"/>
            <a:endCxn id="76" idx="3"/>
          </p:cNvCxnSpPr>
          <p:nvPr/>
        </p:nvCxnSpPr>
        <p:spPr>
          <a:xfrm flipV="1">
            <a:off x="3381328" y="1739765"/>
            <a:ext cx="217008" cy="2443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5" name="Rettangolo 84">
            <a:extLst>
              <a:ext uri="{FF2B5EF4-FFF2-40B4-BE49-F238E27FC236}">
                <a16:creationId xmlns:a16="http://schemas.microsoft.com/office/drawing/2014/main" id="{E83B9863-4C47-4CE6-8C4B-95518E42A0F6}"/>
              </a:ext>
            </a:extLst>
          </p:cNvPr>
          <p:cNvSpPr/>
          <p:nvPr/>
        </p:nvSpPr>
        <p:spPr>
          <a:xfrm>
            <a:off x="3066740" y="1410841"/>
            <a:ext cx="1174459" cy="1300293"/>
          </a:xfrm>
          <a:prstGeom prst="rect">
            <a:avLst/>
          </a:prstGeom>
          <a:noFill/>
          <a:ln>
            <a:solidFill>
              <a:srgbClr val="474747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noFill/>
            </a:endParaRPr>
          </a:p>
        </p:txBody>
      </p:sp>
      <p:sp>
        <p:nvSpPr>
          <p:cNvPr id="86" name="Ovale 85">
            <a:extLst>
              <a:ext uri="{FF2B5EF4-FFF2-40B4-BE49-F238E27FC236}">
                <a16:creationId xmlns:a16="http://schemas.microsoft.com/office/drawing/2014/main" id="{525C9E9D-BA63-41FE-BAE1-EF64865B5303}"/>
              </a:ext>
            </a:extLst>
          </p:cNvPr>
          <p:cNvSpPr/>
          <p:nvPr/>
        </p:nvSpPr>
        <p:spPr>
          <a:xfrm>
            <a:off x="6917875" y="1587009"/>
            <a:ext cx="192947" cy="178965"/>
          </a:xfrm>
          <a:prstGeom prst="ellipse">
            <a:avLst/>
          </a:prstGeom>
          <a:solidFill>
            <a:srgbClr val="00B05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7" name="Ovale 86">
            <a:extLst>
              <a:ext uri="{FF2B5EF4-FFF2-40B4-BE49-F238E27FC236}">
                <a16:creationId xmlns:a16="http://schemas.microsoft.com/office/drawing/2014/main" id="{5DC94A46-C5FE-4A71-AE58-BE4101A9203D}"/>
              </a:ext>
            </a:extLst>
          </p:cNvPr>
          <p:cNvSpPr/>
          <p:nvPr/>
        </p:nvSpPr>
        <p:spPr>
          <a:xfrm>
            <a:off x="6632649" y="1984087"/>
            <a:ext cx="192947" cy="178965"/>
          </a:xfrm>
          <a:prstGeom prst="ellipse">
            <a:avLst/>
          </a:prstGeom>
          <a:solidFill>
            <a:srgbClr val="FFC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8" name="Ovale 87">
            <a:extLst>
              <a:ext uri="{FF2B5EF4-FFF2-40B4-BE49-F238E27FC236}">
                <a16:creationId xmlns:a16="http://schemas.microsoft.com/office/drawing/2014/main" id="{D439DF98-117C-49BB-9FEB-05DE54993DCD}"/>
              </a:ext>
            </a:extLst>
          </p:cNvPr>
          <p:cNvSpPr/>
          <p:nvPr/>
        </p:nvSpPr>
        <p:spPr>
          <a:xfrm>
            <a:off x="7203101" y="1984087"/>
            <a:ext cx="192947" cy="178965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9" name="Ovale 88">
            <a:extLst>
              <a:ext uri="{FF2B5EF4-FFF2-40B4-BE49-F238E27FC236}">
                <a16:creationId xmlns:a16="http://schemas.microsoft.com/office/drawing/2014/main" id="{31AB98A6-1628-4F42-A2FF-7815C0A3F816}"/>
              </a:ext>
            </a:extLst>
          </p:cNvPr>
          <p:cNvSpPr/>
          <p:nvPr/>
        </p:nvSpPr>
        <p:spPr>
          <a:xfrm>
            <a:off x="6644680" y="2313011"/>
            <a:ext cx="192947" cy="178965"/>
          </a:xfrm>
          <a:prstGeom prst="ellipse">
            <a:avLst/>
          </a:prstGeom>
          <a:solidFill>
            <a:srgbClr val="0091FE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0" name="Ovale 89">
            <a:extLst>
              <a:ext uri="{FF2B5EF4-FFF2-40B4-BE49-F238E27FC236}">
                <a16:creationId xmlns:a16="http://schemas.microsoft.com/office/drawing/2014/main" id="{A22AA50E-3B3D-4A75-A524-EC93BEF69517}"/>
              </a:ext>
            </a:extLst>
          </p:cNvPr>
          <p:cNvSpPr/>
          <p:nvPr/>
        </p:nvSpPr>
        <p:spPr>
          <a:xfrm>
            <a:off x="7019095" y="2313011"/>
            <a:ext cx="192947" cy="17896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91" name="Connettore 2 90">
            <a:extLst>
              <a:ext uri="{FF2B5EF4-FFF2-40B4-BE49-F238E27FC236}">
                <a16:creationId xmlns:a16="http://schemas.microsoft.com/office/drawing/2014/main" id="{76FBC8EC-9FC5-41B1-A6EB-40C8B67F1289}"/>
              </a:ext>
            </a:extLst>
          </p:cNvPr>
          <p:cNvCxnSpPr>
            <a:cxnSpLocks/>
            <a:stCxn id="89" idx="0"/>
            <a:endCxn id="87" idx="4"/>
          </p:cNvCxnSpPr>
          <p:nvPr/>
        </p:nvCxnSpPr>
        <p:spPr>
          <a:xfrm flipH="1" flipV="1">
            <a:off x="6729123" y="2163052"/>
            <a:ext cx="12031" cy="1499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2" name="Connettore 2 91">
            <a:extLst>
              <a:ext uri="{FF2B5EF4-FFF2-40B4-BE49-F238E27FC236}">
                <a16:creationId xmlns:a16="http://schemas.microsoft.com/office/drawing/2014/main" id="{60958013-0EB4-4FFF-800C-B14791A40C58}"/>
              </a:ext>
            </a:extLst>
          </p:cNvPr>
          <p:cNvCxnSpPr>
            <a:cxnSpLocks/>
            <a:stCxn id="90" idx="0"/>
            <a:endCxn id="88" idx="3"/>
          </p:cNvCxnSpPr>
          <p:nvPr/>
        </p:nvCxnSpPr>
        <p:spPr>
          <a:xfrm flipV="1">
            <a:off x="7115569" y="2136843"/>
            <a:ext cx="115788" cy="1761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3" name="Connettore 2 92">
            <a:extLst>
              <a:ext uri="{FF2B5EF4-FFF2-40B4-BE49-F238E27FC236}">
                <a16:creationId xmlns:a16="http://schemas.microsoft.com/office/drawing/2014/main" id="{ABF9617E-F32E-4687-8980-AF9A14E0ECB2}"/>
              </a:ext>
            </a:extLst>
          </p:cNvPr>
          <p:cNvCxnSpPr>
            <a:stCxn id="88" idx="0"/>
            <a:endCxn id="86" idx="5"/>
          </p:cNvCxnSpPr>
          <p:nvPr/>
        </p:nvCxnSpPr>
        <p:spPr>
          <a:xfrm flipH="1" flipV="1">
            <a:off x="7082566" y="1739765"/>
            <a:ext cx="217009" cy="2443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4" name="Connettore 2 93">
            <a:extLst>
              <a:ext uri="{FF2B5EF4-FFF2-40B4-BE49-F238E27FC236}">
                <a16:creationId xmlns:a16="http://schemas.microsoft.com/office/drawing/2014/main" id="{DD65FB8C-52F0-4332-BAFF-8CA673B7AFD6}"/>
              </a:ext>
            </a:extLst>
          </p:cNvPr>
          <p:cNvCxnSpPr>
            <a:stCxn id="87" idx="0"/>
            <a:endCxn id="86" idx="3"/>
          </p:cNvCxnSpPr>
          <p:nvPr/>
        </p:nvCxnSpPr>
        <p:spPr>
          <a:xfrm flipV="1">
            <a:off x="6729123" y="1739765"/>
            <a:ext cx="217008" cy="2443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5" name="Rettangolo 94">
            <a:extLst>
              <a:ext uri="{FF2B5EF4-FFF2-40B4-BE49-F238E27FC236}">
                <a16:creationId xmlns:a16="http://schemas.microsoft.com/office/drawing/2014/main" id="{5238D609-E6B0-44CF-971B-794B7D89E12C}"/>
              </a:ext>
            </a:extLst>
          </p:cNvPr>
          <p:cNvSpPr/>
          <p:nvPr/>
        </p:nvSpPr>
        <p:spPr>
          <a:xfrm>
            <a:off x="6414535" y="1410841"/>
            <a:ext cx="1174459" cy="1300293"/>
          </a:xfrm>
          <a:prstGeom prst="rect">
            <a:avLst/>
          </a:prstGeom>
          <a:noFill/>
          <a:ln>
            <a:solidFill>
              <a:srgbClr val="474747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noFill/>
            </a:endParaRPr>
          </a:p>
        </p:txBody>
      </p:sp>
      <p:sp>
        <p:nvSpPr>
          <p:cNvPr id="97" name="Ovale 96">
            <a:extLst>
              <a:ext uri="{FF2B5EF4-FFF2-40B4-BE49-F238E27FC236}">
                <a16:creationId xmlns:a16="http://schemas.microsoft.com/office/drawing/2014/main" id="{04039BC7-79BE-4B54-BAF8-B494B77FE843}"/>
              </a:ext>
            </a:extLst>
          </p:cNvPr>
          <p:cNvSpPr/>
          <p:nvPr/>
        </p:nvSpPr>
        <p:spPr>
          <a:xfrm>
            <a:off x="4832105" y="1984087"/>
            <a:ext cx="89706" cy="9787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8" name="Ovale 97">
            <a:extLst>
              <a:ext uri="{FF2B5EF4-FFF2-40B4-BE49-F238E27FC236}">
                <a16:creationId xmlns:a16="http://schemas.microsoft.com/office/drawing/2014/main" id="{1272D8E4-75BD-454B-8FD9-59955AF192B5}"/>
              </a:ext>
            </a:extLst>
          </p:cNvPr>
          <p:cNvSpPr/>
          <p:nvPr/>
        </p:nvSpPr>
        <p:spPr>
          <a:xfrm>
            <a:off x="5152026" y="1984087"/>
            <a:ext cx="89706" cy="9787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9" name="Ovale 98">
            <a:extLst>
              <a:ext uri="{FF2B5EF4-FFF2-40B4-BE49-F238E27FC236}">
                <a16:creationId xmlns:a16="http://schemas.microsoft.com/office/drawing/2014/main" id="{C3AF7C5C-4A3E-4D4E-AD0B-5544F3C8C9C6}"/>
              </a:ext>
            </a:extLst>
          </p:cNvPr>
          <p:cNvSpPr/>
          <p:nvPr/>
        </p:nvSpPr>
        <p:spPr>
          <a:xfrm>
            <a:off x="5521988" y="1984087"/>
            <a:ext cx="89706" cy="9787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2" name="Parentesi graffa chiusa 101">
            <a:extLst>
              <a:ext uri="{FF2B5EF4-FFF2-40B4-BE49-F238E27FC236}">
                <a16:creationId xmlns:a16="http://schemas.microsoft.com/office/drawing/2014/main" id="{C7097165-771B-41A5-843A-9B4BC5C88DF6}"/>
              </a:ext>
            </a:extLst>
          </p:cNvPr>
          <p:cNvSpPr/>
          <p:nvPr/>
        </p:nvSpPr>
        <p:spPr>
          <a:xfrm rot="5400000">
            <a:off x="4217289" y="332928"/>
            <a:ext cx="692515" cy="6104685"/>
          </a:xfrm>
          <a:prstGeom prst="rightBrace">
            <a:avLst>
              <a:gd name="adj1" fmla="val 8333"/>
              <a:gd name="adj2" fmla="val 75285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3" name="Ovale 102">
            <a:extLst>
              <a:ext uri="{FF2B5EF4-FFF2-40B4-BE49-F238E27FC236}">
                <a16:creationId xmlns:a16="http://schemas.microsoft.com/office/drawing/2014/main" id="{89A78836-D591-47A6-A277-E938D18034E4}"/>
              </a:ext>
            </a:extLst>
          </p:cNvPr>
          <p:cNvSpPr/>
          <p:nvPr/>
        </p:nvSpPr>
        <p:spPr>
          <a:xfrm>
            <a:off x="2402355" y="4015019"/>
            <a:ext cx="192947" cy="178965"/>
          </a:xfrm>
          <a:prstGeom prst="ellipse">
            <a:avLst/>
          </a:prstGeom>
          <a:solidFill>
            <a:srgbClr val="FF0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4" name="Ovale 103">
            <a:extLst>
              <a:ext uri="{FF2B5EF4-FFF2-40B4-BE49-F238E27FC236}">
                <a16:creationId xmlns:a16="http://schemas.microsoft.com/office/drawing/2014/main" id="{2EE36A50-A16A-44DA-AAAF-0EAF81C71B8D}"/>
              </a:ext>
            </a:extLst>
          </p:cNvPr>
          <p:cNvSpPr/>
          <p:nvPr/>
        </p:nvSpPr>
        <p:spPr>
          <a:xfrm>
            <a:off x="2117129" y="4412097"/>
            <a:ext cx="192947" cy="17896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5" name="Ovale 104">
            <a:extLst>
              <a:ext uri="{FF2B5EF4-FFF2-40B4-BE49-F238E27FC236}">
                <a16:creationId xmlns:a16="http://schemas.microsoft.com/office/drawing/2014/main" id="{DC6B78C6-7771-4624-BB9B-F8DEF547E8B9}"/>
              </a:ext>
            </a:extLst>
          </p:cNvPr>
          <p:cNvSpPr/>
          <p:nvPr/>
        </p:nvSpPr>
        <p:spPr>
          <a:xfrm>
            <a:off x="2687581" y="4412097"/>
            <a:ext cx="192947" cy="178965"/>
          </a:xfrm>
          <a:prstGeom prst="ellipse">
            <a:avLst/>
          </a:prstGeom>
          <a:solidFill>
            <a:srgbClr val="00B05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6" name="Ovale 105">
            <a:extLst>
              <a:ext uri="{FF2B5EF4-FFF2-40B4-BE49-F238E27FC236}">
                <a16:creationId xmlns:a16="http://schemas.microsoft.com/office/drawing/2014/main" id="{14B4C33E-E496-4864-873D-AD957591DA49}"/>
              </a:ext>
            </a:extLst>
          </p:cNvPr>
          <p:cNvSpPr/>
          <p:nvPr/>
        </p:nvSpPr>
        <p:spPr>
          <a:xfrm>
            <a:off x="3167409" y="4741021"/>
            <a:ext cx="192947" cy="178965"/>
          </a:xfrm>
          <a:prstGeom prst="ellipse">
            <a:avLst/>
          </a:prstGeom>
          <a:solidFill>
            <a:srgbClr val="0091FE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7" name="Ovale 106">
            <a:extLst>
              <a:ext uri="{FF2B5EF4-FFF2-40B4-BE49-F238E27FC236}">
                <a16:creationId xmlns:a16="http://schemas.microsoft.com/office/drawing/2014/main" id="{7DB3602E-86EE-46A0-A0C2-98ABB539F1C4}"/>
              </a:ext>
            </a:extLst>
          </p:cNvPr>
          <p:cNvSpPr/>
          <p:nvPr/>
        </p:nvSpPr>
        <p:spPr>
          <a:xfrm>
            <a:off x="3541824" y="4741021"/>
            <a:ext cx="192947" cy="17896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10" name="Connettore 2 109">
            <a:extLst>
              <a:ext uri="{FF2B5EF4-FFF2-40B4-BE49-F238E27FC236}">
                <a16:creationId xmlns:a16="http://schemas.microsoft.com/office/drawing/2014/main" id="{4DD0EFEC-D39D-46DE-8AC7-FE712F36B3C7}"/>
              </a:ext>
            </a:extLst>
          </p:cNvPr>
          <p:cNvCxnSpPr>
            <a:stCxn id="105" idx="0"/>
            <a:endCxn id="103" idx="5"/>
          </p:cNvCxnSpPr>
          <p:nvPr/>
        </p:nvCxnSpPr>
        <p:spPr>
          <a:xfrm flipH="1" flipV="1">
            <a:off x="2567046" y="4167775"/>
            <a:ext cx="217009" cy="2443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1" name="Connettore 2 110">
            <a:extLst>
              <a:ext uri="{FF2B5EF4-FFF2-40B4-BE49-F238E27FC236}">
                <a16:creationId xmlns:a16="http://schemas.microsoft.com/office/drawing/2014/main" id="{B2FC82BB-B092-496B-BF50-2C6FE3531102}"/>
              </a:ext>
            </a:extLst>
          </p:cNvPr>
          <p:cNvCxnSpPr>
            <a:stCxn id="104" idx="0"/>
            <a:endCxn id="103" idx="3"/>
          </p:cNvCxnSpPr>
          <p:nvPr/>
        </p:nvCxnSpPr>
        <p:spPr>
          <a:xfrm flipV="1">
            <a:off x="2213603" y="4167775"/>
            <a:ext cx="217008" cy="2443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2" name="Rettangolo 111">
            <a:extLst>
              <a:ext uri="{FF2B5EF4-FFF2-40B4-BE49-F238E27FC236}">
                <a16:creationId xmlns:a16="http://schemas.microsoft.com/office/drawing/2014/main" id="{BB4AF9DA-F2E7-42F6-BF10-307A31E62E47}"/>
              </a:ext>
            </a:extLst>
          </p:cNvPr>
          <p:cNvSpPr/>
          <p:nvPr/>
        </p:nvSpPr>
        <p:spPr>
          <a:xfrm>
            <a:off x="1852878" y="3838851"/>
            <a:ext cx="2569604" cy="1300293"/>
          </a:xfrm>
          <a:prstGeom prst="rect">
            <a:avLst/>
          </a:prstGeom>
          <a:noFill/>
          <a:ln>
            <a:solidFill>
              <a:srgbClr val="474747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noFill/>
            </a:endParaRPr>
          </a:p>
        </p:txBody>
      </p:sp>
      <p:sp>
        <p:nvSpPr>
          <p:cNvPr id="113" name="Ovale 112">
            <a:extLst>
              <a:ext uri="{FF2B5EF4-FFF2-40B4-BE49-F238E27FC236}">
                <a16:creationId xmlns:a16="http://schemas.microsoft.com/office/drawing/2014/main" id="{F649E15A-BC05-4899-A35D-5CD8220217BD}"/>
              </a:ext>
            </a:extLst>
          </p:cNvPr>
          <p:cNvSpPr/>
          <p:nvPr/>
        </p:nvSpPr>
        <p:spPr>
          <a:xfrm>
            <a:off x="3348877" y="4392443"/>
            <a:ext cx="192947" cy="17896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4" name="Ovale 113">
            <a:extLst>
              <a:ext uri="{FF2B5EF4-FFF2-40B4-BE49-F238E27FC236}">
                <a16:creationId xmlns:a16="http://schemas.microsoft.com/office/drawing/2014/main" id="{45B81AC5-C63B-49B0-B304-C74B5733DAD6}"/>
              </a:ext>
            </a:extLst>
          </p:cNvPr>
          <p:cNvSpPr/>
          <p:nvPr/>
        </p:nvSpPr>
        <p:spPr>
          <a:xfrm>
            <a:off x="3636124" y="4021489"/>
            <a:ext cx="192947" cy="17896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16" name="Connettore 2 115">
            <a:extLst>
              <a:ext uri="{FF2B5EF4-FFF2-40B4-BE49-F238E27FC236}">
                <a16:creationId xmlns:a16="http://schemas.microsoft.com/office/drawing/2014/main" id="{14400EF6-B7E8-4B0A-A7B6-8D127146C5CE}"/>
              </a:ext>
            </a:extLst>
          </p:cNvPr>
          <p:cNvCxnSpPr>
            <a:stCxn id="106" idx="0"/>
            <a:endCxn id="113" idx="3"/>
          </p:cNvCxnSpPr>
          <p:nvPr/>
        </p:nvCxnSpPr>
        <p:spPr>
          <a:xfrm flipV="1">
            <a:off x="3263883" y="4545199"/>
            <a:ext cx="113250" cy="1958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8" name="Connettore 2 117">
            <a:extLst>
              <a:ext uri="{FF2B5EF4-FFF2-40B4-BE49-F238E27FC236}">
                <a16:creationId xmlns:a16="http://schemas.microsoft.com/office/drawing/2014/main" id="{A4B705B6-FDF5-4775-B79B-781D6D978457}"/>
              </a:ext>
            </a:extLst>
          </p:cNvPr>
          <p:cNvCxnSpPr>
            <a:stCxn id="107" idx="0"/>
            <a:endCxn id="113" idx="5"/>
          </p:cNvCxnSpPr>
          <p:nvPr/>
        </p:nvCxnSpPr>
        <p:spPr>
          <a:xfrm flipH="1" flipV="1">
            <a:off x="3513568" y="4545199"/>
            <a:ext cx="124730" cy="1958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0" name="Connettore 2 119">
            <a:extLst>
              <a:ext uri="{FF2B5EF4-FFF2-40B4-BE49-F238E27FC236}">
                <a16:creationId xmlns:a16="http://schemas.microsoft.com/office/drawing/2014/main" id="{CAC1E8C4-D899-4DCA-8562-0E9872DF6EA6}"/>
              </a:ext>
            </a:extLst>
          </p:cNvPr>
          <p:cNvCxnSpPr>
            <a:stCxn id="113" idx="0"/>
            <a:endCxn id="114" idx="3"/>
          </p:cNvCxnSpPr>
          <p:nvPr/>
        </p:nvCxnSpPr>
        <p:spPr>
          <a:xfrm flipV="1">
            <a:off x="3445351" y="4174245"/>
            <a:ext cx="219029" cy="2181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1" name="CasellaDiTesto 120">
            <a:extLst>
              <a:ext uri="{FF2B5EF4-FFF2-40B4-BE49-F238E27FC236}">
                <a16:creationId xmlns:a16="http://schemas.microsoft.com/office/drawing/2014/main" id="{9458A004-DA66-48A7-A47B-150223859A55}"/>
              </a:ext>
            </a:extLst>
          </p:cNvPr>
          <p:cNvSpPr txBox="1"/>
          <p:nvPr/>
        </p:nvSpPr>
        <p:spPr>
          <a:xfrm>
            <a:off x="8285867" y="1445478"/>
            <a:ext cx="29529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/>
              <a:t>Grafi delle singole ricerche</a:t>
            </a:r>
          </a:p>
        </p:txBody>
      </p:sp>
      <p:pic>
        <p:nvPicPr>
          <p:cNvPr id="125" name="Immagine 124">
            <a:extLst>
              <a:ext uri="{FF2B5EF4-FFF2-40B4-BE49-F238E27FC236}">
                <a16:creationId xmlns:a16="http://schemas.microsoft.com/office/drawing/2014/main" id="{F5A12A34-378D-478E-96DC-752ADAB144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9023" y="3668187"/>
            <a:ext cx="6708613" cy="2093229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3857920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F8B9AB6-4C3E-4845-B092-35295FD89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217589"/>
            <a:ext cx="10018713" cy="784021"/>
          </a:xfrm>
        </p:spPr>
        <p:txBody>
          <a:bodyPr/>
          <a:lstStyle/>
          <a:p>
            <a:r>
              <a:rPr lang="it-IT" b="1" dirty="0">
                <a:solidFill>
                  <a:srgbClr val="009BD2"/>
                </a:solidFill>
              </a:rPr>
              <a:t>Grafo dei Campi di Studio</a:t>
            </a:r>
            <a:endParaRPr lang="it-IT" dirty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F4F79E06-9609-476E-831E-6C2CC426A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FB39E-51AB-43CA-9543-27CB45208FF8}" type="slidenum">
              <a:rPr lang="it-IT" sz="2800">
                <a:solidFill>
                  <a:srgbClr val="009BD2"/>
                </a:solidFill>
              </a:rPr>
              <a:pPr/>
              <a:t>6</a:t>
            </a:fld>
            <a:endParaRPr lang="it-IT" sz="2800" dirty="0"/>
          </a:p>
        </p:txBody>
      </p:sp>
      <p:sp>
        <p:nvSpPr>
          <p:cNvPr id="5" name="Ovale 4">
            <a:extLst>
              <a:ext uri="{FF2B5EF4-FFF2-40B4-BE49-F238E27FC236}">
                <a16:creationId xmlns:a16="http://schemas.microsoft.com/office/drawing/2014/main" id="{2C341D25-18C2-4D40-A87A-49CF2AD95779}"/>
              </a:ext>
            </a:extLst>
          </p:cNvPr>
          <p:cNvSpPr/>
          <p:nvPr/>
        </p:nvSpPr>
        <p:spPr>
          <a:xfrm>
            <a:off x="3363984" y="1589269"/>
            <a:ext cx="1855915" cy="528755"/>
          </a:xfrm>
          <a:prstGeom prst="ellipse">
            <a:avLst/>
          </a:prstGeom>
          <a:solidFill>
            <a:srgbClr val="ECF66A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  <a:cs typeface="Arial" panose="020B0604020202020204" pitchFamily="34" charset="0"/>
              </a:rPr>
              <a:t>Articolo A</a:t>
            </a:r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185069DA-4CDF-4FDE-88D6-730140AC67AB}"/>
              </a:ext>
            </a:extLst>
          </p:cNvPr>
          <p:cNvSpPr/>
          <p:nvPr/>
        </p:nvSpPr>
        <p:spPr>
          <a:xfrm>
            <a:off x="3363983" y="5033839"/>
            <a:ext cx="1855915" cy="528755"/>
          </a:xfrm>
          <a:prstGeom prst="ellipse">
            <a:avLst/>
          </a:prstGeom>
          <a:solidFill>
            <a:srgbClr val="ECF66A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  <a:cs typeface="Arial" panose="020B0604020202020204" pitchFamily="34" charset="0"/>
              </a:rPr>
              <a:t>Articolo C</a:t>
            </a:r>
          </a:p>
        </p:txBody>
      </p:sp>
      <p:sp>
        <p:nvSpPr>
          <p:cNvPr id="7" name="Ovale 6">
            <a:extLst>
              <a:ext uri="{FF2B5EF4-FFF2-40B4-BE49-F238E27FC236}">
                <a16:creationId xmlns:a16="http://schemas.microsoft.com/office/drawing/2014/main" id="{47A00B35-7C16-4368-9B67-E80FCA42D177}"/>
              </a:ext>
            </a:extLst>
          </p:cNvPr>
          <p:cNvSpPr/>
          <p:nvPr/>
        </p:nvSpPr>
        <p:spPr>
          <a:xfrm>
            <a:off x="3363982" y="3311554"/>
            <a:ext cx="1855915" cy="528755"/>
          </a:xfrm>
          <a:prstGeom prst="ellipse">
            <a:avLst/>
          </a:prstGeom>
          <a:solidFill>
            <a:srgbClr val="ECF66A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  <a:cs typeface="Arial" panose="020B0604020202020204" pitchFamily="34" charset="0"/>
              </a:rPr>
              <a:t>Articolo B</a:t>
            </a:r>
          </a:p>
        </p:txBody>
      </p: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E410EB84-A3B9-4F4D-9BDA-86A2C9885CEF}"/>
              </a:ext>
            </a:extLst>
          </p:cNvPr>
          <p:cNvCxnSpPr>
            <a:stCxn id="7" idx="4"/>
            <a:endCxn id="6" idx="0"/>
          </p:cNvCxnSpPr>
          <p:nvPr/>
        </p:nvCxnSpPr>
        <p:spPr>
          <a:xfrm>
            <a:off x="4291940" y="3840309"/>
            <a:ext cx="1" cy="11935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Connettore curvo 16">
            <a:extLst>
              <a:ext uri="{FF2B5EF4-FFF2-40B4-BE49-F238E27FC236}">
                <a16:creationId xmlns:a16="http://schemas.microsoft.com/office/drawing/2014/main" id="{C272546E-31EE-43D7-AD3F-9FB1A122905B}"/>
              </a:ext>
            </a:extLst>
          </p:cNvPr>
          <p:cNvCxnSpPr>
            <a:stCxn id="5" idx="4"/>
            <a:endCxn id="7" idx="0"/>
          </p:cNvCxnSpPr>
          <p:nvPr/>
        </p:nvCxnSpPr>
        <p:spPr>
          <a:xfrm rot="5400000">
            <a:off x="3695176" y="2714788"/>
            <a:ext cx="1193530" cy="2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Freccia a destra 41">
            <a:extLst>
              <a:ext uri="{FF2B5EF4-FFF2-40B4-BE49-F238E27FC236}">
                <a16:creationId xmlns:a16="http://schemas.microsoft.com/office/drawing/2014/main" id="{1DF95E1A-C2E9-456B-A134-52785965F69C}"/>
              </a:ext>
            </a:extLst>
          </p:cNvPr>
          <p:cNvSpPr/>
          <p:nvPr/>
        </p:nvSpPr>
        <p:spPr>
          <a:xfrm>
            <a:off x="7422075" y="3315237"/>
            <a:ext cx="790745" cy="5250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3" name="Ovale 42">
            <a:extLst>
              <a:ext uri="{FF2B5EF4-FFF2-40B4-BE49-F238E27FC236}">
                <a16:creationId xmlns:a16="http://schemas.microsoft.com/office/drawing/2014/main" id="{84909E15-6E8B-458A-886F-F2FE372F19BA}"/>
              </a:ext>
            </a:extLst>
          </p:cNvPr>
          <p:cNvSpPr/>
          <p:nvPr/>
        </p:nvSpPr>
        <p:spPr>
          <a:xfrm>
            <a:off x="5351338" y="2378996"/>
            <a:ext cx="1727572" cy="65790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Computer science</a:t>
            </a:r>
          </a:p>
        </p:txBody>
      </p:sp>
      <p:sp>
        <p:nvSpPr>
          <p:cNvPr id="44" name="Ovale 43">
            <a:extLst>
              <a:ext uri="{FF2B5EF4-FFF2-40B4-BE49-F238E27FC236}">
                <a16:creationId xmlns:a16="http://schemas.microsoft.com/office/drawing/2014/main" id="{1F5FA30A-BD98-4A7F-AED5-8FE5D1B54902}"/>
              </a:ext>
            </a:extLst>
          </p:cNvPr>
          <p:cNvSpPr/>
          <p:nvPr/>
        </p:nvSpPr>
        <p:spPr>
          <a:xfrm>
            <a:off x="5351338" y="4013367"/>
            <a:ext cx="1727572" cy="65790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Software</a:t>
            </a:r>
          </a:p>
        </p:txBody>
      </p:sp>
      <p:cxnSp>
        <p:nvCxnSpPr>
          <p:cNvPr id="45" name="Connettore 2 44">
            <a:extLst>
              <a:ext uri="{FF2B5EF4-FFF2-40B4-BE49-F238E27FC236}">
                <a16:creationId xmlns:a16="http://schemas.microsoft.com/office/drawing/2014/main" id="{B31792F9-1A57-4688-A2CC-392B7D84F636}"/>
              </a:ext>
            </a:extLst>
          </p:cNvPr>
          <p:cNvCxnSpPr>
            <a:cxnSpLocks/>
            <a:stCxn id="5" idx="5"/>
            <a:endCxn id="43" idx="1"/>
          </p:cNvCxnSpPr>
          <p:nvPr/>
        </p:nvCxnSpPr>
        <p:spPr>
          <a:xfrm>
            <a:off x="4948107" y="2040590"/>
            <a:ext cx="656228" cy="4347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Connettore 2 47">
            <a:extLst>
              <a:ext uri="{FF2B5EF4-FFF2-40B4-BE49-F238E27FC236}">
                <a16:creationId xmlns:a16="http://schemas.microsoft.com/office/drawing/2014/main" id="{6CBECBE7-7738-4C03-B219-E3A51AC13140}"/>
              </a:ext>
            </a:extLst>
          </p:cNvPr>
          <p:cNvCxnSpPr>
            <a:cxnSpLocks/>
            <a:stCxn id="7" idx="7"/>
            <a:endCxn id="43" idx="3"/>
          </p:cNvCxnSpPr>
          <p:nvPr/>
        </p:nvCxnSpPr>
        <p:spPr>
          <a:xfrm flipV="1">
            <a:off x="4948105" y="2940552"/>
            <a:ext cx="656230" cy="4484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Connettore 2 50">
            <a:extLst>
              <a:ext uri="{FF2B5EF4-FFF2-40B4-BE49-F238E27FC236}">
                <a16:creationId xmlns:a16="http://schemas.microsoft.com/office/drawing/2014/main" id="{E0F4BF6C-F101-4BD8-9A57-7BBDB4FA9475}"/>
              </a:ext>
            </a:extLst>
          </p:cNvPr>
          <p:cNvCxnSpPr>
            <a:cxnSpLocks/>
            <a:stCxn id="7" idx="5"/>
            <a:endCxn id="44" idx="1"/>
          </p:cNvCxnSpPr>
          <p:nvPr/>
        </p:nvCxnSpPr>
        <p:spPr>
          <a:xfrm>
            <a:off x="4948105" y="3762875"/>
            <a:ext cx="656230" cy="3468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Connettore 2 53">
            <a:extLst>
              <a:ext uri="{FF2B5EF4-FFF2-40B4-BE49-F238E27FC236}">
                <a16:creationId xmlns:a16="http://schemas.microsoft.com/office/drawing/2014/main" id="{328D1F02-B98D-4A82-B50C-73D318F4E95F}"/>
              </a:ext>
            </a:extLst>
          </p:cNvPr>
          <p:cNvCxnSpPr>
            <a:cxnSpLocks/>
            <a:stCxn id="6" idx="7"/>
            <a:endCxn id="44" idx="3"/>
          </p:cNvCxnSpPr>
          <p:nvPr/>
        </p:nvCxnSpPr>
        <p:spPr>
          <a:xfrm flipV="1">
            <a:off x="4948106" y="4574923"/>
            <a:ext cx="656229" cy="5363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Ovale 60">
            <a:extLst>
              <a:ext uri="{FF2B5EF4-FFF2-40B4-BE49-F238E27FC236}">
                <a16:creationId xmlns:a16="http://schemas.microsoft.com/office/drawing/2014/main" id="{CA0DCB2D-1498-4CCB-860C-5C8867AC2DDA}"/>
              </a:ext>
            </a:extLst>
          </p:cNvPr>
          <p:cNvSpPr/>
          <p:nvPr/>
        </p:nvSpPr>
        <p:spPr>
          <a:xfrm>
            <a:off x="8397940" y="2531396"/>
            <a:ext cx="1727572" cy="65790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Computer science</a:t>
            </a:r>
          </a:p>
        </p:txBody>
      </p:sp>
      <p:sp>
        <p:nvSpPr>
          <p:cNvPr id="62" name="Ovale 61">
            <a:extLst>
              <a:ext uri="{FF2B5EF4-FFF2-40B4-BE49-F238E27FC236}">
                <a16:creationId xmlns:a16="http://schemas.microsoft.com/office/drawing/2014/main" id="{26395052-809B-4E30-8E39-C7BEC518785A}"/>
              </a:ext>
            </a:extLst>
          </p:cNvPr>
          <p:cNvSpPr/>
          <p:nvPr/>
        </p:nvSpPr>
        <p:spPr>
          <a:xfrm>
            <a:off x="8397940" y="4165767"/>
            <a:ext cx="1727572" cy="65790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Software</a:t>
            </a:r>
          </a:p>
        </p:txBody>
      </p:sp>
      <p:cxnSp>
        <p:nvCxnSpPr>
          <p:cNvPr id="64" name="Connettore 2 63">
            <a:extLst>
              <a:ext uri="{FF2B5EF4-FFF2-40B4-BE49-F238E27FC236}">
                <a16:creationId xmlns:a16="http://schemas.microsoft.com/office/drawing/2014/main" id="{BFF2A5F5-C890-47A6-B2C0-43FD7750D8D2}"/>
              </a:ext>
            </a:extLst>
          </p:cNvPr>
          <p:cNvCxnSpPr>
            <a:stCxn id="61" idx="4"/>
            <a:endCxn id="62" idx="0"/>
          </p:cNvCxnSpPr>
          <p:nvPr/>
        </p:nvCxnSpPr>
        <p:spPr>
          <a:xfrm>
            <a:off x="9261726" y="3189300"/>
            <a:ext cx="0" cy="9764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3156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CC228B37-74B0-4D32-BF23-30457533C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FB39E-51AB-43CA-9543-27CB45208FF8}" type="slidenum">
              <a:rPr lang="it-IT" sz="2800">
                <a:solidFill>
                  <a:srgbClr val="009BD2"/>
                </a:solidFill>
              </a:rPr>
              <a:pPr/>
              <a:t>7</a:t>
            </a:fld>
            <a:endParaRPr lang="it-IT" sz="2800" dirty="0"/>
          </a:p>
        </p:txBody>
      </p:sp>
      <p:sp>
        <p:nvSpPr>
          <p:cNvPr id="3" name="Titolo 1">
            <a:extLst>
              <a:ext uri="{FF2B5EF4-FFF2-40B4-BE49-F238E27FC236}">
                <a16:creationId xmlns:a16="http://schemas.microsoft.com/office/drawing/2014/main" id="{C862C4DB-AF3B-4F7A-B12C-1B16E1AB34C5}"/>
              </a:ext>
            </a:extLst>
          </p:cNvPr>
          <p:cNvSpPr txBox="1">
            <a:spLocks/>
          </p:cNvSpPr>
          <p:nvPr/>
        </p:nvSpPr>
        <p:spPr>
          <a:xfrm>
            <a:off x="1484310" y="240222"/>
            <a:ext cx="10018713" cy="738756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b="1" dirty="0">
                <a:solidFill>
                  <a:srgbClr val="009BD2"/>
                </a:solidFill>
              </a:rPr>
              <a:t>Grafo dei Campi di Studio</a:t>
            </a:r>
            <a:endParaRPr lang="it-IT" dirty="0"/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ACAA44B5-3497-4739-89E5-3C2D101250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310" y="1235545"/>
            <a:ext cx="9843083" cy="981174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BBEAC739-E29B-4BFE-8550-AB1AE88772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2948" y="2573730"/>
            <a:ext cx="4505805" cy="1817296"/>
          </a:xfrm>
          <a:prstGeom prst="rect">
            <a:avLst/>
          </a:prstGeom>
        </p:spPr>
      </p:pic>
      <p:pic>
        <p:nvPicPr>
          <p:cNvPr id="21" name="Immagine 20">
            <a:extLst>
              <a:ext uri="{FF2B5EF4-FFF2-40B4-BE49-F238E27FC236}">
                <a16:creationId xmlns:a16="http://schemas.microsoft.com/office/drawing/2014/main" id="{236CC7B9-5FAF-4E75-B429-8642D3B121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8743" y="4684445"/>
            <a:ext cx="4961741" cy="1933333"/>
          </a:xfrm>
          <a:prstGeom prst="rect">
            <a:avLst/>
          </a:prstGeom>
        </p:spPr>
      </p:pic>
      <p:sp>
        <p:nvSpPr>
          <p:cNvPr id="24" name="Ovale 23">
            <a:extLst>
              <a:ext uri="{FF2B5EF4-FFF2-40B4-BE49-F238E27FC236}">
                <a16:creationId xmlns:a16="http://schemas.microsoft.com/office/drawing/2014/main" id="{DEE10FA8-A064-48ED-89E1-49C9A4FE61C4}"/>
              </a:ext>
            </a:extLst>
          </p:cNvPr>
          <p:cNvSpPr/>
          <p:nvPr/>
        </p:nvSpPr>
        <p:spPr>
          <a:xfrm>
            <a:off x="4340023" y="5622455"/>
            <a:ext cx="2749929" cy="859847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D0984F8B-2CDE-416C-8AE6-511A2BD67A45}"/>
              </a:ext>
            </a:extLst>
          </p:cNvPr>
          <p:cNvSpPr txBox="1"/>
          <p:nvPr/>
        </p:nvSpPr>
        <p:spPr>
          <a:xfrm>
            <a:off x="8591954" y="5406221"/>
            <a:ext cx="220630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/>
              <a:t>Topic Principali</a:t>
            </a: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1112F35A-0332-4AB7-BD81-B430FA237FDD}"/>
              </a:ext>
            </a:extLst>
          </p:cNvPr>
          <p:cNvSpPr txBox="1"/>
          <p:nvPr/>
        </p:nvSpPr>
        <p:spPr>
          <a:xfrm>
            <a:off x="1563322" y="3095889"/>
            <a:ext cx="220630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/>
              <a:t>Topic Secondari</a:t>
            </a: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16DE5FEA-A01A-4FA4-880C-C410397D57D2}"/>
              </a:ext>
            </a:extLst>
          </p:cNvPr>
          <p:cNvSpPr txBox="1"/>
          <p:nvPr/>
        </p:nvSpPr>
        <p:spPr>
          <a:xfrm>
            <a:off x="9695107" y="2857362"/>
            <a:ext cx="220630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/>
              <a:t>Topic Marginali</a:t>
            </a:r>
          </a:p>
        </p:txBody>
      </p:sp>
      <p:sp>
        <p:nvSpPr>
          <p:cNvPr id="28" name="Freccia in giù 27">
            <a:extLst>
              <a:ext uri="{FF2B5EF4-FFF2-40B4-BE49-F238E27FC236}">
                <a16:creationId xmlns:a16="http://schemas.microsoft.com/office/drawing/2014/main" id="{B5D9B4AB-4B7A-4AB0-80AC-D01107D13D62}"/>
              </a:ext>
            </a:extLst>
          </p:cNvPr>
          <p:cNvSpPr/>
          <p:nvPr/>
        </p:nvSpPr>
        <p:spPr>
          <a:xfrm>
            <a:off x="10084526" y="2307771"/>
            <a:ext cx="209005" cy="549591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1" name="Freccia in giù 30">
            <a:extLst>
              <a:ext uri="{FF2B5EF4-FFF2-40B4-BE49-F238E27FC236}">
                <a16:creationId xmlns:a16="http://schemas.microsoft.com/office/drawing/2014/main" id="{EAAD17AE-8579-4ECF-992C-2F1B7E26A62E}"/>
              </a:ext>
            </a:extLst>
          </p:cNvPr>
          <p:cNvSpPr/>
          <p:nvPr/>
        </p:nvSpPr>
        <p:spPr>
          <a:xfrm rot="5400000">
            <a:off x="3530269" y="3193644"/>
            <a:ext cx="209005" cy="549591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2" name="Freccia in giù 31">
            <a:extLst>
              <a:ext uri="{FF2B5EF4-FFF2-40B4-BE49-F238E27FC236}">
                <a16:creationId xmlns:a16="http://schemas.microsoft.com/office/drawing/2014/main" id="{CD84B001-F75A-4D55-9530-022328963118}"/>
              </a:ext>
            </a:extLst>
          </p:cNvPr>
          <p:cNvSpPr/>
          <p:nvPr/>
        </p:nvSpPr>
        <p:spPr>
          <a:xfrm rot="16200000">
            <a:off x="8054374" y="5608478"/>
            <a:ext cx="209005" cy="549591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87638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0532136-D5D5-4665-A547-F638D8403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212271"/>
            <a:ext cx="10018713" cy="794657"/>
          </a:xfrm>
        </p:spPr>
        <p:txBody>
          <a:bodyPr/>
          <a:lstStyle/>
          <a:p>
            <a:r>
              <a:rPr lang="it-IT" b="1" dirty="0">
                <a:solidFill>
                  <a:srgbClr val="009BD2"/>
                </a:solidFill>
              </a:rPr>
              <a:t>Classifiche</a:t>
            </a:r>
            <a:endParaRPr lang="it-IT" dirty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DEBE553C-2D08-465D-9672-5E835B3B2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FB39E-51AB-43CA-9543-27CB45208FF8}" type="slidenum">
              <a:rPr lang="it-IT" sz="2800">
                <a:solidFill>
                  <a:srgbClr val="009BD2"/>
                </a:solidFill>
              </a:rPr>
              <a:pPr/>
              <a:t>8</a:t>
            </a:fld>
            <a:endParaRPr lang="it-IT" sz="2800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E63694C5-DFFC-4755-88FD-7241F415123D}"/>
              </a:ext>
            </a:extLst>
          </p:cNvPr>
          <p:cNvSpPr txBox="1"/>
          <p:nvPr/>
        </p:nvSpPr>
        <p:spPr>
          <a:xfrm>
            <a:off x="2095490" y="802227"/>
            <a:ext cx="5095569" cy="2909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IT" sz="3200" dirty="0"/>
              <a:t>Topic più frequenti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IT" sz="3200" dirty="0"/>
              <a:t>Autori più prolifici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IT" sz="3200" dirty="0"/>
              <a:t>Articoli dello stato dell’arte</a:t>
            </a:r>
          </a:p>
        </p:txBody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id="{6054EEA4-28FF-4F80-9D46-A7C7AF1AE0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658" y="679573"/>
            <a:ext cx="3382360" cy="2412894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8BEFBC73-8F9E-423C-8C64-985D40C8A62C}"/>
              </a:ext>
            </a:extLst>
          </p:cNvPr>
          <p:cNvCxnSpPr/>
          <p:nvPr/>
        </p:nvCxnSpPr>
        <p:spPr>
          <a:xfrm>
            <a:off x="6266576" y="1459684"/>
            <a:ext cx="192107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Connettore a gomito 17">
            <a:extLst>
              <a:ext uri="{FF2B5EF4-FFF2-40B4-BE49-F238E27FC236}">
                <a16:creationId xmlns:a16="http://schemas.microsoft.com/office/drawing/2014/main" id="{388F568E-3A16-43E3-BE31-335C507134E0}"/>
              </a:ext>
            </a:extLst>
          </p:cNvPr>
          <p:cNvCxnSpPr>
            <a:cxnSpLocks/>
          </p:cNvCxnSpPr>
          <p:nvPr/>
        </p:nvCxnSpPr>
        <p:spPr>
          <a:xfrm>
            <a:off x="7191059" y="3429000"/>
            <a:ext cx="996596" cy="379602"/>
          </a:xfrm>
          <a:prstGeom prst="bentConnector3">
            <a:avLst>
              <a:gd name="adj1" fmla="val 99664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1" name="Immagine 10">
            <a:extLst>
              <a:ext uri="{FF2B5EF4-FFF2-40B4-BE49-F238E27FC236}">
                <a16:creationId xmlns:a16="http://schemas.microsoft.com/office/drawing/2014/main" id="{596E766B-5804-4FA8-9571-218B657F73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327" y="3917664"/>
            <a:ext cx="11346673" cy="261612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225205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13D43A4-1A0E-45A7-8388-242204813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176519"/>
            <a:ext cx="10018713" cy="866162"/>
          </a:xfrm>
        </p:spPr>
        <p:txBody>
          <a:bodyPr>
            <a:normAutofit/>
          </a:bodyPr>
          <a:lstStyle/>
          <a:p>
            <a:r>
              <a:rPr lang="it-IT" b="1" dirty="0">
                <a:solidFill>
                  <a:srgbClr val="009BD2"/>
                </a:solidFill>
              </a:rPr>
              <a:t>Conclusioni</a:t>
            </a:r>
            <a:endParaRPr lang="it-IT" dirty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46557E6E-2245-42E4-AE4D-D171F8E79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FB39E-51AB-43CA-9543-27CB45208FF8}" type="slidenum">
              <a:rPr lang="it-IT" sz="2800">
                <a:solidFill>
                  <a:srgbClr val="009BD2"/>
                </a:solidFill>
              </a:rPr>
              <a:pPr/>
              <a:t>9</a:t>
            </a:fld>
            <a:endParaRPr lang="it-IT" sz="2800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C863D581-682E-46F1-894C-10CFFF56BF90}"/>
              </a:ext>
            </a:extLst>
          </p:cNvPr>
          <p:cNvSpPr txBox="1"/>
          <p:nvPr/>
        </p:nvSpPr>
        <p:spPr>
          <a:xfrm>
            <a:off x="2466364" y="1367406"/>
            <a:ext cx="7474591" cy="3586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it-IT" sz="3200" dirty="0"/>
              <a:t>Grafo dello stato dell’arte</a:t>
            </a:r>
          </a:p>
          <a:p>
            <a:pPr marL="457200" indent="-4572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it-IT" sz="3200" dirty="0"/>
              <a:t>Gerarchia dei campi di studio</a:t>
            </a:r>
          </a:p>
          <a:p>
            <a:pPr marL="457200" indent="-4572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it-IT" sz="3200" dirty="0"/>
              <a:t>Autori più influenti</a:t>
            </a:r>
          </a:p>
        </p:txBody>
      </p:sp>
    </p:spTree>
    <p:extLst>
      <p:ext uri="{BB962C8B-B14F-4D97-AF65-F5344CB8AC3E}">
        <p14:creationId xmlns:p14="http://schemas.microsoft.com/office/powerpoint/2010/main" val="20427306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sse">
  <a:themeElements>
    <a:clrScheme name="Parallasse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sse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ss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TM03457496[[fn=Parallasse]]</Template>
  <TotalTime>649</TotalTime>
  <Words>191</Words>
  <Application>Microsoft Office PowerPoint</Application>
  <PresentationFormat>Widescreen</PresentationFormat>
  <Paragraphs>61</Paragraphs>
  <Slides>10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5" baseType="lpstr">
      <vt:lpstr>Arial</vt:lpstr>
      <vt:lpstr>Calibri</vt:lpstr>
      <vt:lpstr>Corbel</vt:lpstr>
      <vt:lpstr>Source Sans Pro</vt:lpstr>
      <vt:lpstr>Parallasse</vt:lpstr>
      <vt:lpstr>Strumenti per l’esplorazione efficiente della letteratura scientifica</vt:lpstr>
      <vt:lpstr>Presentazione standard di PowerPoint</vt:lpstr>
      <vt:lpstr>Approccio Risolutivo</vt:lpstr>
      <vt:lpstr>Metriche</vt:lpstr>
      <vt:lpstr>Grafo dello Stato dell’Arte</vt:lpstr>
      <vt:lpstr>Grafo dei Campi di Studio</vt:lpstr>
      <vt:lpstr>Presentazione standard di PowerPoint</vt:lpstr>
      <vt:lpstr>Classifiche</vt:lpstr>
      <vt:lpstr>Conclusioni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Strumenti per l’esplorazione efficiente della letteratura scientifica</dc:title>
  <dc:creator>paolo crotti</dc:creator>
  <cp:lastModifiedBy>paolo crotti</cp:lastModifiedBy>
  <cp:revision>36</cp:revision>
  <dcterms:created xsi:type="dcterms:W3CDTF">2019-04-07T14:12:16Z</dcterms:created>
  <dcterms:modified xsi:type="dcterms:W3CDTF">2019-04-09T14:28:00Z</dcterms:modified>
</cp:coreProperties>
</file>