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81" r:id="rId3"/>
    <p:sldId id="282" r:id="rId4"/>
    <p:sldId id="294" r:id="rId5"/>
    <p:sldId id="305" r:id="rId6"/>
    <p:sldId id="285" r:id="rId7"/>
    <p:sldId id="324" r:id="rId8"/>
    <p:sldId id="288" r:id="rId9"/>
    <p:sldId id="295" r:id="rId10"/>
    <p:sldId id="317" r:id="rId11"/>
    <p:sldId id="291" r:id="rId12"/>
    <p:sldId id="319" r:id="rId13"/>
    <p:sldId id="318" r:id="rId14"/>
    <p:sldId id="320" r:id="rId15"/>
    <p:sldId id="296" r:id="rId16"/>
    <p:sldId id="311" r:id="rId17"/>
    <p:sldId id="308" r:id="rId18"/>
    <p:sldId id="309" r:id="rId19"/>
    <p:sldId id="307" r:id="rId20"/>
    <p:sldId id="312" r:id="rId21"/>
    <p:sldId id="323" r:id="rId22"/>
    <p:sldId id="297" r:id="rId23"/>
    <p:sldId id="303" r:id="rId24"/>
    <p:sldId id="321" r:id="rId25"/>
    <p:sldId id="322" r:id="rId26"/>
    <p:sldId id="30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silivenre" initials="g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BF3A"/>
    <a:srgbClr val="E3A823"/>
    <a:srgbClr val="FDA907"/>
    <a:srgbClr val="1A7BAE"/>
    <a:srgbClr val="BF3420"/>
    <a:srgbClr val="95BC49"/>
    <a:srgbClr val="1D8AC1"/>
    <a:srgbClr val="062A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38980" autoAdjust="0"/>
  </p:normalViewPr>
  <p:slideViewPr>
    <p:cSldViewPr>
      <p:cViewPr varScale="1">
        <p:scale>
          <a:sx n="89" d="100"/>
          <a:sy n="89" d="100"/>
        </p:scale>
        <p:origin x="516" y="56"/>
      </p:cViewPr>
      <p:guideLst>
        <p:guide orient="horz" pos="2159"/>
        <p:guide orient="horz" pos="1053"/>
        <p:guide pos="3844"/>
        <p:guide pos="191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4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rot="5400000">
            <a:off x="1790966" y="425408"/>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7"/>
          <p:cNvSpPr/>
          <p:nvPr userDrawn="1"/>
        </p:nvSpPr>
        <p:spPr>
          <a:xfrm rot="5400000">
            <a:off x="2809827" y="584110"/>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userDrawn="1"/>
        </p:nvSpPr>
        <p:spPr>
          <a:xfrm rot="5400000">
            <a:off x="5324309" y="425407"/>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3"/>
          <p:cNvSpPr/>
          <p:nvPr userDrawn="1"/>
        </p:nvSpPr>
        <p:spPr>
          <a:xfrm rot="5400000">
            <a:off x="3987408" y="584418"/>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弧形 5"/>
          <p:cNvSpPr/>
          <p:nvPr userDrawn="1"/>
        </p:nvSpPr>
        <p:spPr>
          <a:xfrm>
            <a:off x="2074528" y="-2513200"/>
            <a:ext cx="4994940" cy="499494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95BC49"/>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FDA907"/>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FDA907"/>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grpSp>
        <p:nvGrpSpPr>
          <p:cNvPr id="2" name="组合 1"/>
          <p:cNvGrpSpPr/>
          <p:nvPr userDrawn="1"/>
        </p:nvGrpSpPr>
        <p:grpSpPr>
          <a:xfrm>
            <a:off x="161510" y="0"/>
            <a:ext cx="225739" cy="721610"/>
            <a:chOff x="161510" y="0"/>
            <a:chExt cx="225739" cy="721610"/>
          </a:xfrm>
        </p:grpSpPr>
        <p:sp>
          <p:nvSpPr>
            <p:cNvPr id="3" name="矩形 2"/>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225739" cy="180402"/>
            <a:chOff x="161510" y="0"/>
            <a:chExt cx="225739" cy="721610"/>
          </a:xfrm>
        </p:grpSpPr>
        <p:sp>
          <p:nvSpPr>
            <p:cNvPr id="8" name="矩形 7"/>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Documents and Settings\yangweizhou\桌面\2.jpg"/>
          <p:cNvPicPr>
            <a:picLocks noChangeAspect="1" noChangeArrowheads="1"/>
          </p:cNvPicPr>
          <p:nvPr userDrawn="1"/>
        </p:nvPicPr>
        <p:blipFill rotWithShape="1">
          <a:blip r:embed="rId2"/>
          <a:srcRect b="20467"/>
          <a:stretch>
            <a:fillRect/>
          </a:stretch>
        </p:blipFill>
        <p:spPr bwMode="auto">
          <a:xfrm>
            <a:off x="0" y="0"/>
            <a:ext cx="9144000" cy="5143500"/>
          </a:xfrm>
          <a:prstGeom prst="rect">
            <a:avLst/>
          </a:prstGeom>
          <a:noFill/>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microsoft.com/office/2007/relationships/hdphoto" Target="../media/image11.wdp"/><Relationship Id="rId7" Type="http://schemas.openxmlformats.org/officeDocument/2006/relationships/image" Target="../media/image10.png"/><Relationship Id="rId6" Type="http://schemas.microsoft.com/office/2007/relationships/hdphoto" Target="../media/image9.wdp"/><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9" Type="http://schemas.openxmlformats.org/officeDocument/2006/relationships/image" Target="../media/image21.png"/><Relationship Id="rId8" Type="http://schemas.microsoft.com/office/2007/relationships/hdphoto" Target="../media/image20.wdp"/><Relationship Id="rId7" Type="http://schemas.openxmlformats.org/officeDocument/2006/relationships/image" Target="../media/image19.png"/><Relationship Id="rId6" Type="http://schemas.microsoft.com/office/2007/relationships/hdphoto" Target="../media/image18.wdp"/><Relationship Id="rId5" Type="http://schemas.openxmlformats.org/officeDocument/2006/relationships/image" Target="../media/image17.png"/><Relationship Id="rId4" Type="http://schemas.microsoft.com/office/2007/relationships/hdphoto" Target="../media/image16.wdp"/><Relationship Id="rId3" Type="http://schemas.openxmlformats.org/officeDocument/2006/relationships/image" Target="../media/image15.png"/><Relationship Id="rId2" Type="http://schemas.microsoft.com/office/2007/relationships/hdphoto" Target="../media/image14.wdp"/><Relationship Id="rId10"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7.jpeg"/><Relationship Id="rId1" Type="http://schemas.openxmlformats.org/officeDocument/2006/relationships/image" Target="../media/image3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hdphoto" Target="../media/image3.wdp"/><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624000" y="2814490"/>
            <a:ext cx="5693306" cy="954107"/>
          </a:xfrm>
          <a:prstGeom prst="rect">
            <a:avLst/>
          </a:prstGeom>
          <a:noFill/>
          <a:effectLst/>
        </p:spPr>
        <p:txBody>
          <a:bodyPr wrap="square" rtlCol="0">
            <a:spAutoFit/>
          </a:bodyPr>
          <a:lstStyle/>
          <a:p>
            <a:r>
              <a:rPr lang="zh-CN" altLang="en-US" sz="2800" dirty="0">
                <a:solidFill>
                  <a:srgbClr val="BF3420"/>
                </a:solidFill>
              </a:rPr>
              <a:t>计科院</a:t>
            </a:r>
            <a:r>
              <a:rPr lang="en-US" altLang="zh-CN" sz="2800" dirty="0"/>
              <a:t> </a:t>
            </a:r>
            <a:r>
              <a:rPr lang="zh-CN" altLang="en-US" sz="2800" dirty="0">
                <a:solidFill>
                  <a:srgbClr val="FDA907"/>
                </a:solidFill>
              </a:rPr>
              <a:t>暑假实训</a:t>
            </a:r>
            <a:r>
              <a:rPr lang="en-US" altLang="zh-CN" sz="2800" dirty="0"/>
              <a:t> </a:t>
            </a:r>
            <a:r>
              <a:rPr lang="zh-CN" altLang="en-US" sz="2800" dirty="0">
                <a:solidFill>
                  <a:srgbClr val="95BC49"/>
                </a:solidFill>
              </a:rPr>
              <a:t>结题答辩</a:t>
            </a:r>
            <a:r>
              <a:rPr lang="en-US" altLang="zh-CN" sz="2800" dirty="0"/>
              <a:t> </a:t>
            </a:r>
            <a:endParaRPr lang="en-US" altLang="zh-CN" sz="2800" dirty="0"/>
          </a:p>
          <a:p>
            <a:pPr algn="r"/>
            <a:r>
              <a:rPr lang="en-US" altLang="zh-CN" sz="2800" dirty="0">
                <a:solidFill>
                  <a:srgbClr val="1A7BAE"/>
                </a:solidFill>
              </a:rPr>
              <a:t>——</a:t>
            </a:r>
            <a:r>
              <a:rPr lang="zh-CN" altLang="en-US" sz="2800" dirty="0">
                <a:solidFill>
                  <a:srgbClr val="1A7BAE"/>
                </a:solidFill>
              </a:rPr>
              <a:t>拼图影评</a:t>
            </a:r>
            <a:endParaRPr lang="zh-CN" altLang="en-US" sz="2800" dirty="0">
              <a:solidFill>
                <a:srgbClr val="1A7BAE"/>
              </a:solidFill>
            </a:endParaRPr>
          </a:p>
        </p:txBody>
      </p:sp>
      <p:sp>
        <p:nvSpPr>
          <p:cNvPr id="26" name="矩形 25"/>
          <p:cNvSpPr/>
          <p:nvPr/>
        </p:nvSpPr>
        <p:spPr>
          <a:xfrm>
            <a:off x="2029043" y="3768300"/>
            <a:ext cx="5085566" cy="368300"/>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Concluding reply of summer training of the CCS</a:t>
            </a:r>
            <a:endParaRPr lang="en-US" altLang="zh-CN" sz="1200" dirty="0">
              <a:solidFill>
                <a:schemeClr val="tx1">
                  <a:lumMod val="50000"/>
                  <a:lumOff val="50000"/>
                </a:schemeClr>
              </a:solidFill>
            </a:endParaRPr>
          </a:p>
        </p:txBody>
      </p:sp>
      <p:sp>
        <p:nvSpPr>
          <p:cNvPr id="4" name="矩形 3"/>
          <p:cNvSpPr/>
          <p:nvPr/>
        </p:nvSpPr>
        <p:spPr>
          <a:xfrm>
            <a:off x="2141730" y="4345381"/>
            <a:ext cx="5085566" cy="377026"/>
          </a:xfrm>
          <a:prstGeom prst="rect">
            <a:avLst/>
          </a:prstGeom>
        </p:spPr>
        <p:txBody>
          <a:bodyPr wrap="square">
            <a:spAutoFit/>
          </a:bodyPr>
          <a:lstStyle/>
          <a:p>
            <a:pPr algn="ctr">
              <a:lnSpc>
                <a:spcPct val="150000"/>
              </a:lnSpc>
            </a:pPr>
            <a:r>
              <a:rPr lang="zh-CN" altLang="en-US" sz="1400" dirty="0"/>
              <a:t>答辩组：漂泊的小舟组</a:t>
            </a:r>
            <a:endParaRPr lang="en-US" altLang="zh-CN" sz="14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704524" y="1200906"/>
            <a:ext cx="0" cy="2880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398490" y="844401"/>
            <a:ext cx="612068" cy="612068"/>
            <a:chOff x="3714631" y="870654"/>
            <a:chExt cx="612068" cy="612068"/>
          </a:xfrm>
        </p:grpSpPr>
        <p:sp>
          <p:nvSpPr>
            <p:cNvPr id="32" name="椭圆 31"/>
            <p:cNvSpPr/>
            <p:nvPr/>
          </p:nvSpPr>
          <p:spPr>
            <a:xfrm>
              <a:off x="3714631" y="870654"/>
              <a:ext cx="612068" cy="6120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928299" y="1022799"/>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grpSp>
        <p:nvGrpSpPr>
          <p:cNvPr id="34" name="组合 33"/>
          <p:cNvGrpSpPr/>
          <p:nvPr/>
        </p:nvGrpSpPr>
        <p:grpSpPr>
          <a:xfrm>
            <a:off x="398490" y="1804508"/>
            <a:ext cx="612068" cy="612068"/>
            <a:chOff x="3707904" y="1851670"/>
            <a:chExt cx="612068" cy="612068"/>
          </a:xfrm>
        </p:grpSpPr>
        <p:sp>
          <p:nvSpPr>
            <p:cNvPr id="35" name="椭圆 34"/>
            <p:cNvSpPr/>
            <p:nvPr/>
          </p:nvSpPr>
          <p:spPr>
            <a:xfrm>
              <a:off x="3707904" y="1851670"/>
              <a:ext cx="612068" cy="612068"/>
            </a:xfrm>
            <a:prstGeom prst="ellipse">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3921572" y="2003815"/>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grpSp>
        <p:nvGrpSpPr>
          <p:cNvPr id="37" name="组合 36"/>
          <p:cNvGrpSpPr/>
          <p:nvPr/>
        </p:nvGrpSpPr>
        <p:grpSpPr>
          <a:xfrm>
            <a:off x="398490" y="2764615"/>
            <a:ext cx="612068" cy="612068"/>
            <a:chOff x="3701177" y="2832686"/>
            <a:chExt cx="612068" cy="612068"/>
          </a:xfrm>
        </p:grpSpPr>
        <p:sp>
          <p:nvSpPr>
            <p:cNvPr id="38" name="椭圆 37"/>
            <p:cNvSpPr/>
            <p:nvPr/>
          </p:nvSpPr>
          <p:spPr>
            <a:xfrm>
              <a:off x="3701177" y="2832686"/>
              <a:ext cx="612068" cy="6120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3914845" y="2984831"/>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grpSp>
        <p:nvGrpSpPr>
          <p:cNvPr id="40" name="组合 39"/>
          <p:cNvGrpSpPr/>
          <p:nvPr/>
        </p:nvGrpSpPr>
        <p:grpSpPr>
          <a:xfrm>
            <a:off x="398490" y="3724721"/>
            <a:ext cx="612068" cy="612068"/>
            <a:chOff x="3694450" y="3813702"/>
            <a:chExt cx="612068" cy="612068"/>
          </a:xfrm>
        </p:grpSpPr>
        <p:sp>
          <p:nvSpPr>
            <p:cNvPr id="41" name="椭圆 40"/>
            <p:cNvSpPr/>
            <p:nvPr/>
          </p:nvSpPr>
          <p:spPr>
            <a:xfrm>
              <a:off x="3694450" y="3813702"/>
              <a:ext cx="612068" cy="612068"/>
            </a:xfrm>
            <a:prstGeom prst="ellipse">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3908118" y="3965847"/>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sp>
        <p:nvSpPr>
          <p:cNvPr id="48" name="TextBox 47"/>
          <p:cNvSpPr txBox="1"/>
          <p:nvPr/>
        </p:nvSpPr>
        <p:spPr>
          <a:xfrm>
            <a:off x="1176147" y="833124"/>
            <a:ext cx="1335909" cy="713016"/>
          </a:xfrm>
          <a:prstGeom prst="rect">
            <a:avLst/>
          </a:prstGeom>
          <a:noFill/>
        </p:spPr>
        <p:txBody>
          <a:bodyPr wrap="square" rtlCol="0">
            <a:spAutoFit/>
          </a:bodyPr>
          <a:lstStyle/>
          <a:p>
            <a:pPr>
              <a:spcBef>
                <a:spcPts val="500"/>
              </a:spcBef>
              <a:spcAft>
                <a:spcPts val="500"/>
              </a:spcAft>
            </a:pPr>
            <a:r>
              <a:rPr lang="zh-CN" altLang="en-US" sz="1600" dirty="0"/>
              <a:t>开发工具：</a:t>
            </a:r>
            <a:endParaRPr lang="en-US" altLang="zh-CN" sz="1600" dirty="0"/>
          </a:p>
          <a:p>
            <a:pPr>
              <a:spcBef>
                <a:spcPts val="500"/>
              </a:spcBef>
              <a:spcAft>
                <a:spcPts val="500"/>
              </a:spcAft>
            </a:pPr>
            <a:r>
              <a:rPr lang="en-US" altLang="zh-CN" sz="1600" dirty="0"/>
              <a:t>IntelliJ IDEA</a:t>
            </a:r>
            <a:endParaRPr lang="en-US" altLang="zh-CN" sz="1600" dirty="0"/>
          </a:p>
        </p:txBody>
      </p:sp>
      <p:sp>
        <p:nvSpPr>
          <p:cNvPr id="2" name="矩形 1"/>
          <p:cNvSpPr/>
          <p:nvPr/>
        </p:nvSpPr>
        <p:spPr>
          <a:xfrm>
            <a:off x="1176147" y="1831801"/>
            <a:ext cx="2201196" cy="584775"/>
          </a:xfrm>
          <a:prstGeom prst="rect">
            <a:avLst/>
          </a:prstGeom>
        </p:spPr>
        <p:txBody>
          <a:bodyPr wrap="square">
            <a:spAutoFit/>
          </a:bodyPr>
          <a:lstStyle/>
          <a:p>
            <a:r>
              <a:rPr lang="zh-CN" altLang="en-US" sz="1600" dirty="0"/>
              <a:t>前端技术：微信小程序开发工具</a:t>
            </a:r>
            <a:endParaRPr lang="zh-CN" altLang="en-US" sz="1600" dirty="0"/>
          </a:p>
        </p:txBody>
      </p:sp>
      <p:sp>
        <p:nvSpPr>
          <p:cNvPr id="3" name="矩形 2"/>
          <p:cNvSpPr/>
          <p:nvPr/>
        </p:nvSpPr>
        <p:spPr>
          <a:xfrm>
            <a:off x="1176147" y="3846089"/>
            <a:ext cx="1721112" cy="338554"/>
          </a:xfrm>
          <a:prstGeom prst="rect">
            <a:avLst/>
          </a:prstGeom>
        </p:spPr>
        <p:txBody>
          <a:bodyPr wrap="none">
            <a:spAutoFit/>
          </a:bodyPr>
          <a:lstStyle/>
          <a:p>
            <a:r>
              <a:rPr lang="zh-CN" altLang="en-US" sz="1600" dirty="0"/>
              <a:t>服务器： </a:t>
            </a:r>
            <a:r>
              <a:rPr lang="en-US" altLang="zh-CN" sz="1600" dirty="0"/>
              <a:t>Tomcat</a:t>
            </a:r>
            <a:endParaRPr lang="en-US" altLang="zh-CN" sz="1600" dirty="0"/>
          </a:p>
        </p:txBody>
      </p:sp>
      <p:sp>
        <p:nvSpPr>
          <p:cNvPr id="4" name="矩形 3"/>
          <p:cNvSpPr/>
          <p:nvPr/>
        </p:nvSpPr>
        <p:spPr>
          <a:xfrm>
            <a:off x="1130371" y="2897643"/>
            <a:ext cx="1689886" cy="338554"/>
          </a:xfrm>
          <a:prstGeom prst="rect">
            <a:avLst/>
          </a:prstGeom>
        </p:spPr>
        <p:txBody>
          <a:bodyPr wrap="none">
            <a:spAutoFit/>
          </a:bodyPr>
          <a:lstStyle/>
          <a:p>
            <a:r>
              <a:rPr lang="zh-CN" altLang="en-US" sz="1600" dirty="0"/>
              <a:t>数据库：</a:t>
            </a:r>
            <a:r>
              <a:rPr lang="en-US" altLang="zh-CN" sz="1600" dirty="0"/>
              <a:t>MySQL</a:t>
            </a:r>
            <a:endParaRPr lang="en-US" altLang="zh-CN" sz="1600" dirty="0"/>
          </a:p>
        </p:txBody>
      </p:sp>
      <p:pic>
        <p:nvPicPr>
          <p:cNvPr id="61" name="Picture 2" descr="C:\Documents and Settings\Administrator\桌面\图标\ico\verified-user.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3801" y="917176"/>
            <a:ext cx="466516" cy="4665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2" name="Picture 5" descr="C:\Documents and Settings\Administrator\桌面\图标\ico\trending-up.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8686" y="1831807"/>
            <a:ext cx="584775" cy="5847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3" name="Picture 5" descr="C:\Documents and Settings\Administrator\桌面\图标\ico\cloud-queue.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33210" y="2779965"/>
            <a:ext cx="527697" cy="5276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3" descr="C:\Documents and Settings\Administrator\桌面\图标\ico\call.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3801" y="3795882"/>
            <a:ext cx="469743" cy="4697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23" name="直接连接符 122"/>
          <p:cNvCxnSpPr/>
          <p:nvPr/>
        </p:nvCxnSpPr>
        <p:spPr>
          <a:xfrm>
            <a:off x="4752020" y="1200906"/>
            <a:ext cx="0" cy="2880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4445986" y="844401"/>
            <a:ext cx="612068" cy="612068"/>
            <a:chOff x="3714631" y="870654"/>
            <a:chExt cx="612068" cy="612068"/>
          </a:xfrm>
        </p:grpSpPr>
        <p:sp>
          <p:nvSpPr>
            <p:cNvPr id="125" name="椭圆 124"/>
            <p:cNvSpPr/>
            <p:nvPr/>
          </p:nvSpPr>
          <p:spPr>
            <a:xfrm>
              <a:off x="3714631" y="870654"/>
              <a:ext cx="612068" cy="6120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TextBox 32"/>
            <p:cNvSpPr txBox="1"/>
            <p:nvPr/>
          </p:nvSpPr>
          <p:spPr>
            <a:xfrm>
              <a:off x="3928299" y="1022799"/>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grpSp>
        <p:nvGrpSpPr>
          <p:cNvPr id="127" name="组合 126"/>
          <p:cNvGrpSpPr/>
          <p:nvPr/>
        </p:nvGrpSpPr>
        <p:grpSpPr>
          <a:xfrm>
            <a:off x="4445986" y="1804508"/>
            <a:ext cx="612068" cy="612068"/>
            <a:chOff x="3707904" y="1851670"/>
            <a:chExt cx="612068" cy="612068"/>
          </a:xfrm>
        </p:grpSpPr>
        <p:sp>
          <p:nvSpPr>
            <p:cNvPr id="128" name="椭圆 127"/>
            <p:cNvSpPr/>
            <p:nvPr/>
          </p:nvSpPr>
          <p:spPr>
            <a:xfrm>
              <a:off x="3707904" y="1851670"/>
              <a:ext cx="612068" cy="612068"/>
            </a:xfrm>
            <a:prstGeom prst="ellipse">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35"/>
            <p:cNvSpPr txBox="1"/>
            <p:nvPr/>
          </p:nvSpPr>
          <p:spPr>
            <a:xfrm>
              <a:off x="3921572" y="2003815"/>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grpSp>
        <p:nvGrpSpPr>
          <p:cNvPr id="130" name="组合 129"/>
          <p:cNvGrpSpPr/>
          <p:nvPr/>
        </p:nvGrpSpPr>
        <p:grpSpPr>
          <a:xfrm>
            <a:off x="4445986" y="2764615"/>
            <a:ext cx="612068" cy="612068"/>
            <a:chOff x="3701177" y="2832686"/>
            <a:chExt cx="612068" cy="612068"/>
          </a:xfrm>
        </p:grpSpPr>
        <p:sp>
          <p:nvSpPr>
            <p:cNvPr id="131" name="椭圆 130"/>
            <p:cNvSpPr/>
            <p:nvPr/>
          </p:nvSpPr>
          <p:spPr>
            <a:xfrm>
              <a:off x="3701177" y="2832686"/>
              <a:ext cx="612068" cy="6120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38"/>
            <p:cNvSpPr txBox="1"/>
            <p:nvPr/>
          </p:nvSpPr>
          <p:spPr>
            <a:xfrm>
              <a:off x="3914845" y="2984831"/>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grpSp>
        <p:nvGrpSpPr>
          <p:cNvPr id="133" name="组合 132"/>
          <p:cNvGrpSpPr/>
          <p:nvPr/>
        </p:nvGrpSpPr>
        <p:grpSpPr>
          <a:xfrm>
            <a:off x="4445986" y="3724721"/>
            <a:ext cx="612068" cy="612068"/>
            <a:chOff x="3694450" y="3813702"/>
            <a:chExt cx="612068" cy="612068"/>
          </a:xfrm>
        </p:grpSpPr>
        <p:sp>
          <p:nvSpPr>
            <p:cNvPr id="134" name="椭圆 133"/>
            <p:cNvSpPr/>
            <p:nvPr/>
          </p:nvSpPr>
          <p:spPr>
            <a:xfrm>
              <a:off x="3694450" y="3813702"/>
              <a:ext cx="612068" cy="612068"/>
            </a:xfrm>
            <a:prstGeom prst="ellipse">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41"/>
            <p:cNvSpPr txBox="1"/>
            <p:nvPr/>
          </p:nvSpPr>
          <p:spPr>
            <a:xfrm>
              <a:off x="3908118" y="3965847"/>
              <a:ext cx="184730" cy="307777"/>
            </a:xfrm>
            <a:prstGeom prst="rect">
              <a:avLst/>
            </a:prstGeom>
            <a:noFill/>
          </p:spPr>
          <p:txBody>
            <a:bodyPr wrap="none" rtlCol="0">
              <a:spAutoFit/>
            </a:bodyPr>
            <a:lstStyle/>
            <a:p>
              <a:pPr algn="ctr"/>
              <a:endParaRPr lang="zh-CN" altLang="en-US" sz="1400" dirty="0">
                <a:solidFill>
                  <a:schemeClr val="bg1"/>
                </a:solidFill>
              </a:endParaRPr>
            </a:p>
          </p:txBody>
        </p:sp>
      </p:grpSp>
      <p:pic>
        <p:nvPicPr>
          <p:cNvPr id="136" name="Picture 2" descr="C:\Documents and Settings\Administrator\桌面\图标\ico\verified-user.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511297" y="917176"/>
            <a:ext cx="466516" cy="4665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7" name="Picture 5" descr="C:\Documents and Settings\Administrator\桌面\图标\ico\trending-up.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436182" y="1831807"/>
            <a:ext cx="584775" cy="5847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8" name="Picture 5" descr="C:\Documents and Settings\Administrator\桌面\图标\ico\cloud-queue.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480706" y="2779965"/>
            <a:ext cx="527697" cy="5276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9" name="Picture 3" descr="C:\Documents and Settings\Administrator\桌面\图标\ico\call.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511297" y="3795882"/>
            <a:ext cx="469743" cy="4697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p:nvSpPr>
        <p:spPr>
          <a:xfrm>
            <a:off x="5168978" y="965768"/>
            <a:ext cx="987757" cy="369332"/>
          </a:xfrm>
          <a:prstGeom prst="rect">
            <a:avLst/>
          </a:prstGeom>
        </p:spPr>
        <p:txBody>
          <a:bodyPr wrap="square">
            <a:spAutoFit/>
          </a:bodyPr>
          <a:lstStyle/>
          <a:p>
            <a:pPr>
              <a:spcBef>
                <a:spcPts val="500"/>
              </a:spcBef>
              <a:spcAft>
                <a:spcPts val="500"/>
              </a:spcAft>
            </a:pPr>
            <a:r>
              <a:rPr lang="en-US" altLang="zh-CN" dirty="0"/>
              <a:t>Maven</a:t>
            </a:r>
            <a:endParaRPr lang="en-US" altLang="zh-CN" dirty="0"/>
          </a:p>
        </p:txBody>
      </p:sp>
      <p:sp>
        <p:nvSpPr>
          <p:cNvPr id="140" name="矩形 139"/>
          <p:cNvSpPr/>
          <p:nvPr/>
        </p:nvSpPr>
        <p:spPr>
          <a:xfrm>
            <a:off x="5208763" y="2903905"/>
            <a:ext cx="987757" cy="369332"/>
          </a:xfrm>
          <a:prstGeom prst="rect">
            <a:avLst/>
          </a:prstGeom>
        </p:spPr>
        <p:txBody>
          <a:bodyPr wrap="square">
            <a:spAutoFit/>
          </a:bodyPr>
          <a:lstStyle/>
          <a:p>
            <a:pPr>
              <a:spcBef>
                <a:spcPts val="500"/>
              </a:spcBef>
              <a:spcAft>
                <a:spcPts val="500"/>
              </a:spcAft>
            </a:pPr>
            <a:r>
              <a:rPr lang="en-US" altLang="zh-CN" dirty="0"/>
              <a:t>MySQL</a:t>
            </a:r>
            <a:endParaRPr lang="en-US" altLang="zh-CN" dirty="0"/>
          </a:p>
        </p:txBody>
      </p:sp>
      <p:sp>
        <p:nvSpPr>
          <p:cNvPr id="141" name="矩形 140"/>
          <p:cNvSpPr/>
          <p:nvPr/>
        </p:nvSpPr>
        <p:spPr>
          <a:xfrm>
            <a:off x="5192338" y="1939522"/>
            <a:ext cx="987757" cy="369332"/>
          </a:xfrm>
          <a:prstGeom prst="rect">
            <a:avLst/>
          </a:prstGeom>
        </p:spPr>
        <p:txBody>
          <a:bodyPr wrap="square">
            <a:spAutoFit/>
          </a:bodyPr>
          <a:lstStyle/>
          <a:p>
            <a:pPr>
              <a:spcBef>
                <a:spcPts val="500"/>
              </a:spcBef>
              <a:spcAft>
                <a:spcPts val="500"/>
              </a:spcAft>
            </a:pPr>
            <a:r>
              <a:rPr lang="en-US" altLang="zh-CN" dirty="0"/>
              <a:t>JDK</a:t>
            </a:r>
            <a:endParaRPr lang="en-US" altLang="zh-CN" dirty="0"/>
          </a:p>
        </p:txBody>
      </p:sp>
      <p:sp>
        <p:nvSpPr>
          <p:cNvPr id="142" name="矩形 141"/>
          <p:cNvSpPr/>
          <p:nvPr/>
        </p:nvSpPr>
        <p:spPr>
          <a:xfrm>
            <a:off x="5173482" y="3807947"/>
            <a:ext cx="2124536" cy="369332"/>
          </a:xfrm>
          <a:prstGeom prst="rect">
            <a:avLst/>
          </a:prstGeom>
        </p:spPr>
        <p:txBody>
          <a:bodyPr wrap="square">
            <a:spAutoFit/>
          </a:bodyPr>
          <a:lstStyle/>
          <a:p>
            <a:pPr>
              <a:spcBef>
                <a:spcPts val="500"/>
              </a:spcBef>
              <a:spcAft>
                <a:spcPts val="500"/>
              </a:spcAft>
            </a:pPr>
            <a:r>
              <a:rPr lang="en-US" altLang="zh-CN" dirty="0"/>
              <a:t>WIN10 </a:t>
            </a:r>
            <a:r>
              <a:rPr lang="zh-CN" altLang="en-US" dirty="0"/>
              <a:t>操作系统</a:t>
            </a:r>
            <a:endParaRPr lang="en-US" altLang="zh-CN" dirty="0"/>
          </a:p>
        </p:txBody>
      </p:sp>
      <p:sp>
        <p:nvSpPr>
          <p:cNvPr id="47" name="矩形 46"/>
          <p:cNvSpPr/>
          <p:nvPr/>
        </p:nvSpPr>
        <p:spPr>
          <a:xfrm>
            <a:off x="476520" y="430384"/>
            <a:ext cx="3870455" cy="307777"/>
          </a:xfrm>
          <a:prstGeom prst="rect">
            <a:avLst/>
          </a:prstGeom>
        </p:spPr>
        <p:txBody>
          <a:bodyPr wrap="square">
            <a:spAutoFit/>
          </a:bodyPr>
          <a:lstStyle/>
          <a:p>
            <a:r>
              <a:rPr lang="en-US" altLang="zh-CN" sz="1400" dirty="0">
                <a:solidFill>
                  <a:schemeClr val="tx1">
                    <a:lumMod val="50000"/>
                    <a:lumOff val="50000"/>
                  </a:schemeClr>
                </a:solidFill>
              </a:rPr>
              <a:t>Technical framework</a:t>
            </a:r>
            <a:endParaRPr lang="zh-CN" altLang="en-US" sz="1400" dirty="0">
              <a:solidFill>
                <a:schemeClr val="tx1">
                  <a:lumMod val="50000"/>
                  <a:lumOff val="50000"/>
                </a:schemeClr>
              </a:solidFill>
            </a:endParaRPr>
          </a:p>
        </p:txBody>
      </p:sp>
      <p:cxnSp>
        <p:nvCxnSpPr>
          <p:cNvPr id="49" name="直接连接符 48"/>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76520" y="70511"/>
            <a:ext cx="1210588" cy="400110"/>
          </a:xfrm>
          <a:prstGeom prst="rect">
            <a:avLst/>
          </a:prstGeom>
        </p:spPr>
        <p:txBody>
          <a:bodyPr wrap="none">
            <a:spAutoFit/>
          </a:bodyPr>
          <a:lstStyle/>
          <a:p>
            <a:r>
              <a:rPr lang="zh-CN" altLang="en-US" sz="2000" dirty="0">
                <a:solidFill>
                  <a:schemeClr val="tx1">
                    <a:lumMod val="85000"/>
                    <a:lumOff val="15000"/>
                  </a:schemeClr>
                </a:solidFill>
                <a:latin typeface="Impact" panose="020B0806030902050204" pitchFamily="34" charset="0"/>
              </a:rPr>
              <a:t>技术框架</a:t>
            </a:r>
            <a:endParaRPr lang="zh-CN" altLang="en-US" sz="2000" dirty="0">
              <a:solidFill>
                <a:schemeClr val="tx1">
                  <a:lumMod val="85000"/>
                  <a:lumOff val="15000"/>
                </a:schemeClr>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520" y="430384"/>
            <a:ext cx="3870455" cy="276999"/>
          </a:xfrm>
          <a:prstGeom prst="rect">
            <a:avLst/>
          </a:prstGeom>
        </p:spPr>
        <p:txBody>
          <a:bodyPr wrap="square">
            <a:spAutoFit/>
          </a:bodyPr>
          <a:lstStyle/>
          <a:p>
            <a:r>
              <a:rPr lang="en-US" altLang="zh-CN" sz="1200" dirty="0">
                <a:solidFill>
                  <a:schemeClr val="tx1">
                    <a:lumMod val="50000"/>
                    <a:lumOff val="50000"/>
                  </a:schemeClr>
                </a:solidFill>
              </a:rPr>
              <a:t>Technical framework</a:t>
            </a:r>
            <a:endParaRPr lang="zh-CN" altLang="en-US" sz="1200" dirty="0">
              <a:solidFill>
                <a:schemeClr val="tx1">
                  <a:lumMod val="50000"/>
                  <a:lumOff val="50000"/>
                </a:schemeClr>
              </a:solidFill>
            </a:endParaRPr>
          </a:p>
        </p:txBody>
      </p:sp>
      <p:cxnSp>
        <p:nvCxnSpPr>
          <p:cNvPr id="3" name="直接连接符 2"/>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51520" y="1073262"/>
            <a:ext cx="1741624" cy="612068"/>
            <a:chOff x="3149852" y="604158"/>
            <a:chExt cx="1741624" cy="612068"/>
          </a:xfrm>
        </p:grpSpPr>
        <p:sp>
          <p:nvSpPr>
            <p:cNvPr id="6" name="椭圆 5"/>
            <p:cNvSpPr/>
            <p:nvPr/>
          </p:nvSpPr>
          <p:spPr>
            <a:xfrm>
              <a:off x="3149852" y="604158"/>
              <a:ext cx="1741624" cy="6120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2"/>
            <p:cNvSpPr txBox="1"/>
            <p:nvPr/>
          </p:nvSpPr>
          <p:spPr>
            <a:xfrm>
              <a:off x="3479490" y="762427"/>
              <a:ext cx="1082348" cy="307777"/>
            </a:xfrm>
            <a:prstGeom prst="rect">
              <a:avLst/>
            </a:prstGeom>
            <a:noFill/>
          </p:spPr>
          <p:txBody>
            <a:bodyPr wrap="none" rtlCol="0">
              <a:spAutoFit/>
            </a:bodyPr>
            <a:lstStyle/>
            <a:p>
              <a:pPr algn="ctr"/>
              <a:r>
                <a:rPr lang="zh-CN" altLang="en-US" sz="1400" dirty="0">
                  <a:solidFill>
                    <a:schemeClr val="bg1"/>
                  </a:solidFill>
                </a:rPr>
                <a:t>体系结构图</a:t>
              </a:r>
              <a:endParaRPr lang="zh-CN" altLang="en-US" sz="1400" dirty="0">
                <a:solidFill>
                  <a:schemeClr val="bg1"/>
                </a:solidFill>
              </a:endParaRPr>
            </a:p>
          </p:txBody>
        </p:sp>
      </p:grpSp>
      <p:sp>
        <p:nvSpPr>
          <p:cNvPr id="17" name="矩形: 圆角 16"/>
          <p:cNvSpPr>
            <a:spLocks noChangeArrowheads="1"/>
          </p:cNvSpPr>
          <p:nvPr/>
        </p:nvSpPr>
        <p:spPr bwMode="auto">
          <a:xfrm>
            <a:off x="2537870" y="1118357"/>
            <a:ext cx="1447800" cy="2447925"/>
          </a:xfrm>
          <a:prstGeom prst="roundRect">
            <a:avLst>
              <a:gd name="adj" fmla="val 16667"/>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Client</a:t>
            </a:r>
            <a:endParaRPr kumimoji="0" lang="en-US" altLang="zh-CN"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微信小程序</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18" name="矩形: 圆角 17"/>
          <p:cNvSpPr/>
          <p:nvPr/>
        </p:nvSpPr>
        <p:spPr>
          <a:xfrm>
            <a:off x="5742130" y="546525"/>
            <a:ext cx="2866749" cy="401055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9" name="直接箭头连接符 18"/>
          <p:cNvCxnSpPr/>
          <p:nvPr/>
        </p:nvCxnSpPr>
        <p:spPr>
          <a:xfrm>
            <a:off x="4018105" y="1937708"/>
            <a:ext cx="17049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flipH="1">
            <a:off x="4028265" y="2490158"/>
            <a:ext cx="1714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9"/>
          <p:cNvSpPr txBox="1">
            <a:spLocks noChangeArrowheads="1"/>
          </p:cNvSpPr>
          <p:nvPr/>
        </p:nvSpPr>
        <p:spPr bwMode="auto">
          <a:xfrm>
            <a:off x="4242320" y="1603095"/>
            <a:ext cx="1319790" cy="31432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wx.request</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sp>
        <p:nvSpPr>
          <p:cNvPr id="22" name="文本框 10"/>
          <p:cNvSpPr txBox="1">
            <a:spLocks noChangeArrowheads="1"/>
          </p:cNvSpPr>
          <p:nvPr/>
        </p:nvSpPr>
        <p:spPr bwMode="auto">
          <a:xfrm>
            <a:off x="4276188" y="2147126"/>
            <a:ext cx="891163" cy="29527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200025"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json</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sp>
        <p:nvSpPr>
          <p:cNvPr id="23" name="矩形: 圆角 22"/>
          <p:cNvSpPr/>
          <p:nvPr/>
        </p:nvSpPr>
        <p:spPr>
          <a:xfrm>
            <a:off x="5961840" y="978358"/>
            <a:ext cx="2525595" cy="31406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4" name="文本框 13"/>
          <p:cNvSpPr txBox="1">
            <a:spLocks noChangeArrowheads="1"/>
          </p:cNvSpPr>
          <p:nvPr/>
        </p:nvSpPr>
        <p:spPr bwMode="auto">
          <a:xfrm>
            <a:off x="6310237" y="595841"/>
            <a:ext cx="914400" cy="31432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server</a:t>
            </a:r>
            <a:endParaRPr kumimoji="0" lang="en-US" altLang="zh-CN" sz="1200" b="0" i="0" u="none" strike="noStrike" cap="none" normalizeH="0" baseline="0" dirty="0">
              <a:ln>
                <a:noFill/>
              </a:ln>
              <a:solidFill>
                <a:schemeClr val="tx1"/>
              </a:solidFill>
              <a:effectLst/>
            </a:endParaRPr>
          </a:p>
        </p:txBody>
      </p:sp>
      <p:sp>
        <p:nvSpPr>
          <p:cNvPr id="25" name="矩形: 圆角 24"/>
          <p:cNvSpPr/>
          <p:nvPr/>
        </p:nvSpPr>
        <p:spPr>
          <a:xfrm>
            <a:off x="6190440" y="1491630"/>
            <a:ext cx="2026965" cy="24752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dirty="0"/>
          </a:p>
        </p:txBody>
      </p:sp>
      <p:sp>
        <p:nvSpPr>
          <p:cNvPr id="26" name="文本框 15"/>
          <p:cNvSpPr txBox="1">
            <a:spLocks noChangeArrowheads="1"/>
          </p:cNvSpPr>
          <p:nvPr/>
        </p:nvSpPr>
        <p:spPr bwMode="auto">
          <a:xfrm>
            <a:off x="6335971" y="1137170"/>
            <a:ext cx="888666" cy="27622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Tomcat</a:t>
            </a:r>
            <a:endParaRPr kumimoji="0" lang="en-US" altLang="zh-CN" sz="1050" b="0" i="0" u="none" strike="noStrike" cap="none" normalizeH="0" baseline="0" dirty="0">
              <a:ln>
                <a:noFill/>
              </a:ln>
              <a:solidFill>
                <a:schemeClr val="tx1"/>
              </a:solidFill>
              <a:effectLst/>
            </a:endParaRPr>
          </a:p>
        </p:txBody>
      </p:sp>
      <p:sp>
        <p:nvSpPr>
          <p:cNvPr id="27" name="文本框 16"/>
          <p:cNvSpPr txBox="1">
            <a:spLocks noChangeArrowheads="1"/>
          </p:cNvSpPr>
          <p:nvPr/>
        </p:nvSpPr>
        <p:spPr bwMode="auto">
          <a:xfrm>
            <a:off x="6462210" y="1599757"/>
            <a:ext cx="855095" cy="31432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War</a:t>
            </a:r>
            <a:r>
              <a:rPr kumimoji="0" lang="zh-CN" altLang="en-US"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包</a:t>
            </a:r>
            <a:endParaRPr kumimoji="0" lang="zh-CN" altLang="en-US" sz="1000" b="0" i="0" u="none" strike="noStrike" cap="none" normalizeH="0" baseline="0" dirty="0">
              <a:ln>
                <a:noFill/>
              </a:ln>
              <a:solidFill>
                <a:schemeClr val="tx1"/>
              </a:solidFill>
              <a:effectLst/>
            </a:endParaRPr>
          </a:p>
        </p:txBody>
      </p:sp>
      <p:sp>
        <p:nvSpPr>
          <p:cNvPr id="28" name="文本框 18"/>
          <p:cNvSpPr txBox="1">
            <a:spLocks noChangeArrowheads="1"/>
          </p:cNvSpPr>
          <p:nvPr/>
        </p:nvSpPr>
        <p:spPr bwMode="auto">
          <a:xfrm>
            <a:off x="6335971" y="3466721"/>
            <a:ext cx="1704975" cy="352425"/>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Mysql</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数据库</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29" name="文本框 20"/>
          <p:cNvSpPr txBox="1">
            <a:spLocks noChangeArrowheads="1"/>
          </p:cNvSpPr>
          <p:nvPr/>
        </p:nvSpPr>
        <p:spPr bwMode="auto">
          <a:xfrm>
            <a:off x="6335971" y="2971430"/>
            <a:ext cx="1704975" cy="352425"/>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Mybatis</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sp>
        <p:nvSpPr>
          <p:cNvPr id="30" name="文本框 23"/>
          <p:cNvSpPr txBox="1">
            <a:spLocks noChangeArrowheads="1"/>
          </p:cNvSpPr>
          <p:nvPr/>
        </p:nvSpPr>
        <p:spPr bwMode="auto">
          <a:xfrm>
            <a:off x="6335972" y="2462535"/>
            <a:ext cx="1704975" cy="352425"/>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SpringMVC</a:t>
            </a:r>
            <a:endParaRPr kumimoji="0" lang="en-US" altLang="zh-CN" sz="3600" b="0" i="0" u="none" strike="noStrike" cap="none" normalizeH="0" baseline="0" dirty="0">
              <a:ln>
                <a:noFill/>
              </a:ln>
              <a:solidFill>
                <a:schemeClr val="tx1"/>
              </a:solidFill>
              <a:effectLst/>
              <a:latin typeface="Arial" panose="020B0604020202020204" pitchFamily="34" charset="0"/>
            </a:endParaRPr>
          </a:p>
        </p:txBody>
      </p:sp>
      <p:sp>
        <p:nvSpPr>
          <p:cNvPr id="31" name="文本框 24"/>
          <p:cNvSpPr txBox="1">
            <a:spLocks noChangeArrowheads="1"/>
          </p:cNvSpPr>
          <p:nvPr/>
        </p:nvSpPr>
        <p:spPr bwMode="auto">
          <a:xfrm>
            <a:off x="6335971" y="1942339"/>
            <a:ext cx="1704975" cy="352425"/>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Spring</a:t>
            </a:r>
            <a:endParaRPr kumimoji="0" lang="en-US" altLang="zh-CN" sz="3600" b="0"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476520" y="70511"/>
            <a:ext cx="1210588" cy="400110"/>
          </a:xfrm>
          <a:prstGeom prst="rect">
            <a:avLst/>
          </a:prstGeom>
        </p:spPr>
        <p:txBody>
          <a:bodyPr wrap="none">
            <a:spAutoFit/>
          </a:bodyPr>
          <a:lstStyle/>
          <a:p>
            <a:r>
              <a:rPr lang="zh-CN" altLang="en-US" sz="2000" dirty="0">
                <a:solidFill>
                  <a:schemeClr val="tx1">
                    <a:lumMod val="85000"/>
                    <a:lumOff val="15000"/>
                  </a:schemeClr>
                </a:solidFill>
                <a:latin typeface="Impact" panose="020B0806030902050204" pitchFamily="34" charset="0"/>
              </a:rPr>
              <a:t>技术框架</a:t>
            </a:r>
            <a:endParaRPr lang="zh-CN" altLang="en-US" sz="2000" dirty="0">
              <a:solidFill>
                <a:schemeClr val="tx1">
                  <a:lumMod val="85000"/>
                  <a:lumOff val="15000"/>
                </a:schemeClr>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技术框架</a:t>
            </a:r>
            <a:endParaRPr lang="zh-CN" altLang="en-US" sz="2000" dirty="0">
              <a:solidFill>
                <a:schemeClr val="tx1">
                  <a:lumMod val="85000"/>
                  <a:lumOff val="15000"/>
                </a:schemeClr>
              </a:solidFill>
              <a:latin typeface="Impact" panose="020B0806030902050204" pitchFamily="34" charset="0"/>
              <a:ea typeface="+mj-ea"/>
            </a:endParaRPr>
          </a:p>
        </p:txBody>
      </p:sp>
      <p:sp>
        <p:nvSpPr>
          <p:cNvPr id="6" name="矩形 5"/>
          <p:cNvSpPr/>
          <p:nvPr/>
        </p:nvSpPr>
        <p:spPr>
          <a:xfrm>
            <a:off x="476520" y="430384"/>
            <a:ext cx="3870455" cy="276999"/>
          </a:xfrm>
          <a:prstGeom prst="rect">
            <a:avLst/>
          </a:prstGeom>
        </p:spPr>
        <p:txBody>
          <a:bodyPr wrap="square">
            <a:spAutoFit/>
          </a:bodyPr>
          <a:lstStyle/>
          <a:p>
            <a:r>
              <a:rPr lang="en-US" altLang="zh-CN" sz="1200" dirty="0">
                <a:solidFill>
                  <a:schemeClr val="tx1">
                    <a:lumMod val="50000"/>
                    <a:lumOff val="50000"/>
                  </a:schemeClr>
                </a:solidFill>
              </a:rPr>
              <a:t>Technical framework</a:t>
            </a:r>
            <a:endParaRPr lang="zh-CN" altLang="en-US" sz="1200" dirty="0">
              <a:solidFill>
                <a:schemeClr val="tx1">
                  <a:lumMod val="50000"/>
                  <a:lumOff val="50000"/>
                </a:schemeClr>
              </a:solidFill>
            </a:endParaRPr>
          </a:p>
        </p:txBody>
      </p:sp>
      <p:cxnSp>
        <p:nvCxnSpPr>
          <p:cNvPr id="9" name="直接连接符 8"/>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330186" y="978107"/>
            <a:ext cx="1789912" cy="612068"/>
            <a:chOff x="3707904" y="1851670"/>
            <a:chExt cx="612068" cy="612068"/>
          </a:xfrm>
        </p:grpSpPr>
        <p:sp>
          <p:nvSpPr>
            <p:cNvPr id="11" name="椭圆 10"/>
            <p:cNvSpPr/>
            <p:nvPr/>
          </p:nvSpPr>
          <p:spPr>
            <a:xfrm>
              <a:off x="3707904" y="1851670"/>
              <a:ext cx="612068" cy="6120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35"/>
            <p:cNvSpPr txBox="1"/>
            <p:nvPr/>
          </p:nvSpPr>
          <p:spPr>
            <a:xfrm>
              <a:off x="3823674" y="2003815"/>
              <a:ext cx="380528" cy="307777"/>
            </a:xfrm>
            <a:prstGeom prst="rect">
              <a:avLst/>
            </a:prstGeom>
            <a:noFill/>
          </p:spPr>
          <p:txBody>
            <a:bodyPr wrap="none" rtlCol="0">
              <a:spAutoFit/>
            </a:bodyPr>
            <a:lstStyle/>
            <a:p>
              <a:pPr algn="ctr"/>
              <a:r>
                <a:rPr lang="en-US" altLang="zh-CN" sz="1400" dirty="0">
                  <a:solidFill>
                    <a:schemeClr val="bg1"/>
                  </a:solidFill>
                </a:rPr>
                <a:t>SSM</a:t>
              </a:r>
              <a:r>
                <a:rPr lang="zh-CN" altLang="en-US" sz="1400" dirty="0">
                  <a:solidFill>
                    <a:schemeClr val="bg1"/>
                  </a:solidFill>
                </a:rPr>
                <a:t>结构图</a:t>
              </a:r>
              <a:endParaRPr lang="zh-CN" altLang="en-US" sz="1400" dirty="0">
                <a:solidFill>
                  <a:schemeClr val="bg1"/>
                </a:solidFill>
              </a:endParaRPr>
            </a:p>
          </p:txBody>
        </p:sp>
      </p:grpSp>
      <p:sp>
        <p:nvSpPr>
          <p:cNvPr id="14" name="流程图: 磁盘 13"/>
          <p:cNvSpPr/>
          <p:nvPr/>
        </p:nvSpPr>
        <p:spPr>
          <a:xfrm>
            <a:off x="2632968" y="3877252"/>
            <a:ext cx="1646654" cy="51435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文本框 5"/>
          <p:cNvSpPr txBox="1">
            <a:spLocks noChangeArrowheads="1"/>
          </p:cNvSpPr>
          <p:nvPr/>
        </p:nvSpPr>
        <p:spPr bwMode="auto">
          <a:xfrm>
            <a:off x="2951523" y="4066267"/>
            <a:ext cx="1055137" cy="219506"/>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20002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Mysql</a:t>
            </a:r>
            <a:endParaRPr kumimoji="0" lang="en-US" altLang="zh-CN" sz="3200" b="0" i="0" u="none" strike="noStrike" cap="none" normalizeH="0" baseline="0" dirty="0">
              <a:ln>
                <a:noFill/>
              </a:ln>
              <a:solidFill>
                <a:schemeClr val="tx1"/>
              </a:solidFill>
              <a:effectLst/>
              <a:latin typeface="Arial" panose="020B0604020202020204" pitchFamily="34" charset="0"/>
            </a:endParaRPr>
          </a:p>
        </p:txBody>
      </p:sp>
      <p:sp>
        <p:nvSpPr>
          <p:cNvPr id="16" name="矩形: 圆角 15"/>
          <p:cNvSpPr/>
          <p:nvPr/>
        </p:nvSpPr>
        <p:spPr>
          <a:xfrm>
            <a:off x="2609365" y="2877180"/>
            <a:ext cx="1646654" cy="49781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7" name="矩形: 圆角 16"/>
          <p:cNvSpPr/>
          <p:nvPr/>
        </p:nvSpPr>
        <p:spPr>
          <a:xfrm>
            <a:off x="2609365" y="1804488"/>
            <a:ext cx="1646654" cy="5471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矩形: 圆角 17"/>
          <p:cNvSpPr/>
          <p:nvPr/>
        </p:nvSpPr>
        <p:spPr>
          <a:xfrm>
            <a:off x="2632967" y="772810"/>
            <a:ext cx="1646654" cy="5143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17"/>
          <p:cNvSpPr txBox="1">
            <a:spLocks noChangeArrowheads="1"/>
          </p:cNvSpPr>
          <p:nvPr/>
        </p:nvSpPr>
        <p:spPr bwMode="auto">
          <a:xfrm>
            <a:off x="2916291" y="2963859"/>
            <a:ext cx="1125602" cy="285770"/>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200025"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Dao</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层</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a:spLocks noChangeArrowheads="1"/>
          </p:cNvSpPr>
          <p:nvPr/>
        </p:nvSpPr>
        <p:spPr bwMode="auto">
          <a:xfrm>
            <a:off x="2836235" y="1945456"/>
            <a:ext cx="1285715" cy="31432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200025"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Service</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层</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21" name="文本框 21"/>
          <p:cNvSpPr txBox="1">
            <a:spLocks noChangeArrowheads="1"/>
          </p:cNvSpPr>
          <p:nvPr/>
        </p:nvSpPr>
        <p:spPr bwMode="auto">
          <a:xfrm>
            <a:off x="2786441" y="898785"/>
            <a:ext cx="1335509" cy="314325"/>
          </a:xfrm>
          <a:prstGeom prst="rect">
            <a:avLst/>
          </a:prstGeom>
          <a:solidFill>
            <a:srgbClr val="FFFFFF"/>
          </a:solidFill>
          <a:ln w="6350">
            <a:solidFill>
              <a:srgbClr val="FFFFFF"/>
            </a:solidFill>
            <a:miter lim="800000"/>
          </a:ln>
        </p:spPr>
        <p:txBody>
          <a:bodyPr vert="horz" wrap="square" lIns="91440" tIns="45720" rIns="91440" bIns="45720" numCol="1" anchor="t" anchorCtr="0" compatLnSpc="1"/>
          <a:lstStyle/>
          <a:p>
            <a:pPr marL="0" marR="0" lvl="0" indent="20002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Controller</a:t>
            </a:r>
            <a:r>
              <a:rPr kumimoji="0" lang="zh-CN" altLang="en-US"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层</a:t>
            </a:r>
            <a:endParaRPr kumimoji="0" lang="zh-CN" altLang="en-US" sz="3200" b="0" i="0" u="none" strike="noStrike" cap="none" normalizeH="0" baseline="0" dirty="0">
              <a:ln>
                <a:noFill/>
              </a:ln>
              <a:solidFill>
                <a:schemeClr val="tx1"/>
              </a:solidFill>
              <a:effectLst/>
              <a:latin typeface="Arial" panose="020B0604020202020204" pitchFamily="34" charset="0"/>
            </a:endParaRPr>
          </a:p>
        </p:txBody>
      </p:sp>
      <p:cxnSp>
        <p:nvCxnSpPr>
          <p:cNvPr id="22" name="直接箭头连接符 21"/>
          <p:cNvCxnSpPr/>
          <p:nvPr/>
        </p:nvCxnSpPr>
        <p:spPr>
          <a:xfrm flipH="1">
            <a:off x="3323980" y="1375863"/>
            <a:ext cx="9525" cy="428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319217" y="2400072"/>
            <a:ext cx="9525" cy="428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3328742" y="3400509"/>
            <a:ext cx="9525" cy="428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566570" y="1354118"/>
            <a:ext cx="9525" cy="419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566325" y="2406262"/>
            <a:ext cx="9525" cy="419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575850" y="3423111"/>
            <a:ext cx="9525" cy="419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a:spLocks noChangeArrowheads="1"/>
          </p:cNvSpPr>
          <p:nvPr/>
        </p:nvSpPr>
        <p:spPr bwMode="auto">
          <a:xfrm>
            <a:off x="5137393" y="961856"/>
            <a:ext cx="3171825" cy="2346523"/>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Spring</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将各层进行整合，利用控制反转，将对象的管理交给</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Spring</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容器。</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SpringMVC</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划分了</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MVC</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三层模型，通过实现</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Model-View-      Controller</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模式来很好地将数据、业务与展现进行分离。</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Mybatis</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持久层框架，用于和数据库的交互</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107" y="12145"/>
            <a:ext cx="6907840" cy="5143500"/>
          </a:xfrm>
          <a:prstGeom prst="rect">
            <a:avLst/>
          </a:prstGeom>
        </p:spPr>
      </p:pic>
      <p:sp>
        <p:nvSpPr>
          <p:cNvPr id="29"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技术框架</a:t>
            </a:r>
            <a:endParaRPr lang="zh-CN" altLang="en-US" sz="2000" dirty="0">
              <a:solidFill>
                <a:schemeClr val="tx1">
                  <a:lumMod val="85000"/>
                  <a:lumOff val="15000"/>
                </a:schemeClr>
              </a:solidFill>
              <a:latin typeface="Impact" panose="020B0806030902050204" pitchFamily="34" charset="0"/>
              <a:ea typeface="+mj-ea"/>
            </a:endParaRPr>
          </a:p>
        </p:txBody>
      </p:sp>
      <p:sp>
        <p:nvSpPr>
          <p:cNvPr id="30" name="矩形 29"/>
          <p:cNvSpPr/>
          <p:nvPr/>
        </p:nvSpPr>
        <p:spPr>
          <a:xfrm>
            <a:off x="476520" y="430384"/>
            <a:ext cx="3870455" cy="276999"/>
          </a:xfrm>
          <a:prstGeom prst="rect">
            <a:avLst/>
          </a:prstGeom>
        </p:spPr>
        <p:txBody>
          <a:bodyPr wrap="square">
            <a:spAutoFit/>
          </a:bodyPr>
          <a:lstStyle/>
          <a:p>
            <a:r>
              <a:rPr lang="en-US" altLang="zh-CN" sz="1200" dirty="0">
                <a:solidFill>
                  <a:schemeClr val="tx1">
                    <a:lumMod val="50000"/>
                    <a:lumOff val="50000"/>
                  </a:schemeClr>
                </a:solidFill>
              </a:rPr>
              <a:t>Technical framework</a:t>
            </a:r>
            <a:endParaRPr lang="zh-CN" altLang="en-US" sz="1200" dirty="0">
              <a:solidFill>
                <a:schemeClr val="tx1">
                  <a:lumMod val="50000"/>
                  <a:lumOff val="50000"/>
                </a:schemeClr>
              </a:solidFill>
            </a:endParaRPr>
          </a:p>
        </p:txBody>
      </p:sp>
      <p:cxnSp>
        <p:nvCxnSpPr>
          <p:cNvPr id="31" name="直接连接符 30"/>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82816" y="892338"/>
            <a:ext cx="1741624" cy="612068"/>
            <a:chOff x="3149852" y="604158"/>
            <a:chExt cx="1741624" cy="612068"/>
          </a:xfrm>
          <a:solidFill>
            <a:srgbClr val="00B050"/>
          </a:solidFill>
        </p:grpSpPr>
        <p:sp>
          <p:nvSpPr>
            <p:cNvPr id="33" name="椭圆 32"/>
            <p:cNvSpPr/>
            <p:nvPr/>
          </p:nvSpPr>
          <p:spPr>
            <a:xfrm>
              <a:off x="3149852" y="604158"/>
              <a:ext cx="1741624" cy="61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2"/>
            <p:cNvSpPr txBox="1"/>
            <p:nvPr/>
          </p:nvSpPr>
          <p:spPr>
            <a:xfrm>
              <a:off x="3479490" y="762427"/>
              <a:ext cx="1082348" cy="307777"/>
            </a:xfrm>
            <a:prstGeom prst="rect">
              <a:avLst/>
            </a:prstGeom>
            <a:grpFill/>
          </p:spPr>
          <p:txBody>
            <a:bodyPr wrap="none" rtlCol="0">
              <a:spAutoFit/>
            </a:bodyPr>
            <a:lstStyle/>
            <a:p>
              <a:pPr algn="ctr"/>
              <a:r>
                <a:rPr lang="zh-CN" altLang="en-US" sz="1400" dirty="0">
                  <a:solidFill>
                    <a:schemeClr val="bg1"/>
                  </a:solidFill>
                </a:rPr>
                <a:t>功能结构图</a:t>
              </a:r>
              <a:endParaRPr lang="zh-CN" altLang="en-US" sz="1400" dirty="0">
                <a:solidFill>
                  <a:schemeClr val="bg1"/>
                </a:solidFill>
              </a:endParaR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A907"/>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720890"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a:solidFill>
                  <a:schemeClr val="bg1"/>
                </a:solidFill>
                <a:latin typeface="+mj-lt"/>
              </a:rPr>
              <a:t>3</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rPr>
              <a:t>功能展示与讲解</a:t>
            </a:r>
            <a:endParaRPr lang="zh-CN" altLang="en-US" sz="2400" dirty="0">
              <a:solidFill>
                <a:schemeClr val="bg1"/>
              </a:solidFill>
            </a:endParaRPr>
          </a:p>
        </p:txBody>
      </p:sp>
      <p:sp>
        <p:nvSpPr>
          <p:cNvPr id="3" name="矩形 2"/>
          <p:cNvSpPr/>
          <p:nvPr/>
        </p:nvSpPr>
        <p:spPr>
          <a:xfrm>
            <a:off x="6007610" y="1397264"/>
            <a:ext cx="2749855" cy="769441"/>
          </a:xfrm>
          <a:prstGeom prst="rect">
            <a:avLst/>
          </a:prstGeom>
        </p:spPr>
        <p:txBody>
          <a:bodyPr wrap="none">
            <a:spAutoFit/>
          </a:bodyPr>
          <a:lstStyle/>
          <a:p>
            <a:pPr lvl="0" algn="r"/>
            <a:r>
              <a:rPr lang="en-US" altLang="zh-CN" sz="4400">
                <a:solidFill>
                  <a:schemeClr val="bg1"/>
                </a:solidFill>
                <a:latin typeface="Impact" panose="020B0806030902050204"/>
              </a:rPr>
              <a:t>PART THREE</a:t>
            </a:r>
            <a:endParaRPr lang="zh-CN" altLang="en-US" sz="4400">
              <a:solidFill>
                <a:schemeClr val="bg1"/>
              </a:solidFill>
              <a:latin typeface="Impact" panose="020B0806030902050204"/>
            </a:endParaRPr>
          </a:p>
        </p:txBody>
      </p:sp>
      <p:sp>
        <p:nvSpPr>
          <p:cNvPr id="25" name="矩形 24"/>
          <p:cNvSpPr/>
          <p:nvPr/>
        </p:nvSpPr>
        <p:spPr>
          <a:xfrm>
            <a:off x="3536885" y="2691666"/>
            <a:ext cx="5220580" cy="499624"/>
          </a:xfrm>
          <a:prstGeom prst="rect">
            <a:avLst/>
          </a:prstGeom>
        </p:spPr>
        <p:txBody>
          <a:bodyPr wrap="square">
            <a:spAutoFit/>
          </a:bodyPr>
          <a:lstStyle/>
          <a:p>
            <a:pPr algn="r">
              <a:lnSpc>
                <a:spcPct val="150000"/>
              </a:lnSpc>
            </a:pPr>
            <a:r>
              <a:rPr lang="en-US" altLang="zh-CN" sz="2000" dirty="0">
                <a:solidFill>
                  <a:schemeClr val="bg1"/>
                </a:solidFill>
                <a:latin typeface="+mn-ea"/>
              </a:rPr>
              <a:t>Functional Display and Explanation</a:t>
            </a:r>
            <a:endParaRPr lang="zh-CN" altLang="en-US" sz="2000" dirty="0">
              <a:solidFill>
                <a:schemeClr val="bg1"/>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rPr>
              <a:t>项目功能及演示</a:t>
            </a:r>
            <a:endParaRPr lang="zh-CN" altLang="en-US" sz="2000" dirty="0">
              <a:solidFill>
                <a:schemeClr val="tx1">
                  <a:lumMod val="85000"/>
                  <a:lumOff val="15000"/>
                </a:schemeClr>
              </a:solidFill>
              <a:latin typeface="Impact" panose="020B0806030902050204" pitchFamily="34" charset="0"/>
            </a:endParaRPr>
          </a:p>
        </p:txBody>
      </p:sp>
      <p:sp>
        <p:nvSpPr>
          <p:cNvPr id="12" name="矩形 11"/>
          <p:cNvSpPr/>
          <p:nvPr/>
        </p:nvSpPr>
        <p:spPr>
          <a:xfrm>
            <a:off x="476520" y="430384"/>
            <a:ext cx="3870455" cy="316369"/>
          </a:xfrm>
          <a:prstGeom prst="rect">
            <a:avLst/>
          </a:prstGeom>
        </p:spPr>
        <p:txBody>
          <a:bodyPr wrap="square">
            <a:spAutoFit/>
          </a:bodyPr>
          <a:lstStyle/>
          <a:p>
            <a:pPr>
              <a:lnSpc>
                <a:spcPct val="150000"/>
              </a:lnSpc>
            </a:pPr>
            <a:r>
              <a:rPr lang="en-US" altLang="zh-CN" sz="1100" dirty="0">
                <a:latin typeface="+mn-ea"/>
              </a:rPr>
              <a:t>Introduction and demonstration of project functions</a:t>
            </a:r>
            <a:endParaRPr lang="zh-CN" altLang="en-US" sz="1100" dirty="0">
              <a:latin typeface="+mn-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流程图: 手动输入 19"/>
          <p:cNvSpPr/>
          <p:nvPr/>
        </p:nvSpPr>
        <p:spPr>
          <a:xfrm>
            <a:off x="455483" y="719754"/>
            <a:ext cx="1959173" cy="1496096"/>
          </a:xfrm>
          <a:prstGeom prst="flowChartManualInpu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手动输入 20"/>
          <p:cNvSpPr/>
          <p:nvPr/>
        </p:nvSpPr>
        <p:spPr>
          <a:xfrm flipH="1">
            <a:off x="2430122" y="729045"/>
            <a:ext cx="1947007" cy="1486805"/>
          </a:xfrm>
          <a:prstGeom prst="flowChartManualIn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手动输入 21"/>
          <p:cNvSpPr/>
          <p:nvPr/>
        </p:nvSpPr>
        <p:spPr>
          <a:xfrm>
            <a:off x="4399785" y="729045"/>
            <a:ext cx="1959173" cy="1496096"/>
          </a:xfrm>
          <a:prstGeom prst="flowChartManualInpu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Picture 2" descr="C:\Documents and Settings\Administrator\桌面\图标\ico\swap-vert-circle.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58802" y="1071195"/>
            <a:ext cx="1001719" cy="1001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5" name="Picture 3" descr="C:\Documents and Settings\Administrator\桌面\图标\ico\verified-user.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133405" y="1136585"/>
            <a:ext cx="849210" cy="8492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6" name="Picture 4" descr="C:\Documents and Settings\Administrator\桌面\图标\ico\vpn-lock.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32484" y="1119617"/>
            <a:ext cx="883149" cy="88314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7" name="Picture 5" descr="C:\Documents and Settings\Administrator\桌面\图标\ico\cloud-queue.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89110" y="1129224"/>
            <a:ext cx="885659" cy="8856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矩形 29"/>
          <p:cNvSpPr/>
          <p:nvPr/>
        </p:nvSpPr>
        <p:spPr>
          <a:xfrm>
            <a:off x="15799" y="2266898"/>
            <a:ext cx="1959174" cy="400110"/>
          </a:xfrm>
          <a:prstGeom prst="rect">
            <a:avLst/>
          </a:prstGeom>
        </p:spPr>
        <p:txBody>
          <a:bodyPr wrap="square">
            <a:spAutoFit/>
          </a:bodyPr>
          <a:lstStyle/>
          <a:p>
            <a:pPr algn="ctr"/>
            <a:r>
              <a:rPr lang="zh-CN" altLang="en-US" sz="2000" b="1" dirty="0">
                <a:solidFill>
                  <a:srgbClr val="FDA907"/>
                </a:solidFill>
                <a:latin typeface="+mj-ea"/>
              </a:rPr>
              <a:t>查看影片</a:t>
            </a:r>
            <a:endParaRPr lang="en-US" altLang="zh-CN" sz="2000" b="1" dirty="0">
              <a:solidFill>
                <a:srgbClr val="FDA907"/>
              </a:solidFill>
              <a:latin typeface="+mj-ea"/>
            </a:endParaRPr>
          </a:p>
        </p:txBody>
      </p:sp>
      <p:sp>
        <p:nvSpPr>
          <p:cNvPr id="32" name="TextBox 31"/>
          <p:cNvSpPr txBox="1"/>
          <p:nvPr/>
        </p:nvSpPr>
        <p:spPr>
          <a:xfrm>
            <a:off x="351679" y="2839419"/>
            <a:ext cx="1308842" cy="102374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mn-ea"/>
              </a:rPr>
              <a:t>       </a:t>
            </a:r>
            <a:r>
              <a:rPr lang="zh-CN" altLang="en-US" sz="1400" dirty="0">
                <a:latin typeface="+mn-ea"/>
              </a:rPr>
              <a:t>点击影片海报查看电影各类详细信息</a:t>
            </a:r>
            <a:endParaRPr lang="zh-CN" altLang="en-US" sz="1000" dirty="0">
              <a:latin typeface="+mn-ea"/>
            </a:endParaRPr>
          </a:p>
        </p:txBody>
      </p:sp>
      <p:sp>
        <p:nvSpPr>
          <p:cNvPr id="35" name="矩形 34"/>
          <p:cNvSpPr/>
          <p:nvPr/>
        </p:nvSpPr>
        <p:spPr>
          <a:xfrm>
            <a:off x="1468127" y="2258955"/>
            <a:ext cx="1959174" cy="400110"/>
          </a:xfrm>
          <a:prstGeom prst="rect">
            <a:avLst/>
          </a:prstGeom>
        </p:spPr>
        <p:txBody>
          <a:bodyPr wrap="square">
            <a:spAutoFit/>
          </a:bodyPr>
          <a:lstStyle/>
          <a:p>
            <a:pPr algn="ctr"/>
            <a:r>
              <a:rPr lang="zh-CN" altLang="en-US" sz="2000" b="1" dirty="0">
                <a:solidFill>
                  <a:schemeClr val="accent6">
                    <a:lumMod val="75000"/>
                  </a:schemeClr>
                </a:solidFill>
                <a:latin typeface="+mj-ea"/>
              </a:rPr>
              <a:t>收藏电影</a:t>
            </a:r>
            <a:endParaRPr lang="en-US" altLang="zh-CN" sz="2000" b="1" dirty="0">
              <a:solidFill>
                <a:schemeClr val="accent6">
                  <a:lumMod val="75000"/>
                </a:schemeClr>
              </a:solidFill>
              <a:latin typeface="+mj-ea"/>
            </a:endParaRPr>
          </a:p>
        </p:txBody>
      </p:sp>
      <p:sp>
        <p:nvSpPr>
          <p:cNvPr id="37" name="TextBox 36"/>
          <p:cNvSpPr txBox="1"/>
          <p:nvPr/>
        </p:nvSpPr>
        <p:spPr>
          <a:xfrm>
            <a:off x="1734900" y="2839419"/>
            <a:ext cx="1300100" cy="1023742"/>
          </a:xfrm>
          <a:prstGeom prst="rect">
            <a:avLst/>
          </a:prstGeom>
          <a:noFill/>
        </p:spPr>
        <p:txBody>
          <a:bodyPr wrap="square" rtlCol="0">
            <a:spAutoFit/>
          </a:bodyPr>
          <a:lstStyle/>
          <a:p>
            <a:pPr>
              <a:lnSpc>
                <a:spcPct val="150000"/>
              </a:lnSpc>
            </a:pPr>
            <a:r>
              <a:rPr lang="zh-CN" altLang="en-US" sz="1400" dirty="0">
                <a:latin typeface="+mn-ea"/>
              </a:rPr>
              <a:t>       对于偏好影片可进行收藏在“我的”</a:t>
            </a:r>
            <a:endParaRPr lang="zh-CN" altLang="en-US" sz="1000" dirty="0">
              <a:latin typeface="+mn-ea"/>
            </a:endParaRPr>
          </a:p>
        </p:txBody>
      </p:sp>
      <p:sp>
        <p:nvSpPr>
          <p:cNvPr id="41" name="矩形 40"/>
          <p:cNvSpPr/>
          <p:nvPr/>
        </p:nvSpPr>
        <p:spPr>
          <a:xfrm>
            <a:off x="2982615" y="2293601"/>
            <a:ext cx="1959174" cy="400110"/>
          </a:xfrm>
          <a:prstGeom prst="rect">
            <a:avLst/>
          </a:prstGeom>
        </p:spPr>
        <p:txBody>
          <a:bodyPr wrap="square">
            <a:spAutoFit/>
          </a:bodyPr>
          <a:lstStyle/>
          <a:p>
            <a:pPr algn="ctr"/>
            <a:r>
              <a:rPr lang="zh-CN" altLang="en-US" sz="2000" b="1" dirty="0">
                <a:solidFill>
                  <a:srgbClr val="FDA907"/>
                </a:solidFill>
                <a:latin typeface="+mj-ea"/>
              </a:rPr>
              <a:t>评分评论</a:t>
            </a:r>
            <a:endParaRPr lang="en-US" altLang="zh-CN" sz="2000" b="1" dirty="0">
              <a:solidFill>
                <a:srgbClr val="FDA907"/>
              </a:solidFill>
              <a:latin typeface="+mj-ea"/>
            </a:endParaRPr>
          </a:p>
        </p:txBody>
      </p:sp>
      <p:sp>
        <p:nvSpPr>
          <p:cNvPr id="43" name="TextBox 42"/>
          <p:cNvSpPr txBox="1"/>
          <p:nvPr/>
        </p:nvSpPr>
        <p:spPr>
          <a:xfrm>
            <a:off x="3277382" y="2839419"/>
            <a:ext cx="1314187" cy="1465016"/>
          </a:xfrm>
          <a:prstGeom prst="rect">
            <a:avLst/>
          </a:prstGeom>
          <a:noFill/>
        </p:spPr>
        <p:txBody>
          <a:bodyPr wrap="square" rtlCol="0">
            <a:spAutoFit/>
          </a:bodyPr>
          <a:lstStyle/>
          <a:p>
            <a:pPr>
              <a:lnSpc>
                <a:spcPct val="130000"/>
              </a:lnSpc>
            </a:pPr>
            <a:r>
              <a:rPr lang="zh-CN" altLang="en-US" sz="1400" dirty="0">
                <a:latin typeface="+mn-ea"/>
              </a:rPr>
              <a:t>       在电影详细页面中点击“看过”，即可进行评分和文字评论</a:t>
            </a:r>
            <a:endParaRPr lang="zh-CN" altLang="en-US" sz="1400" dirty="0">
              <a:solidFill>
                <a:schemeClr val="tx1">
                  <a:lumMod val="65000"/>
                  <a:lumOff val="35000"/>
                </a:schemeClr>
              </a:solidFill>
            </a:endParaRPr>
          </a:p>
        </p:txBody>
      </p:sp>
      <p:sp>
        <p:nvSpPr>
          <p:cNvPr id="46" name="矩形 45"/>
          <p:cNvSpPr/>
          <p:nvPr/>
        </p:nvSpPr>
        <p:spPr>
          <a:xfrm>
            <a:off x="4399785" y="2300817"/>
            <a:ext cx="1959174" cy="400110"/>
          </a:xfrm>
          <a:prstGeom prst="rect">
            <a:avLst/>
          </a:prstGeom>
        </p:spPr>
        <p:txBody>
          <a:bodyPr wrap="square">
            <a:spAutoFit/>
          </a:bodyPr>
          <a:lstStyle/>
          <a:p>
            <a:pPr algn="ctr"/>
            <a:r>
              <a:rPr lang="zh-CN" altLang="en-US" sz="2000" b="1" dirty="0">
                <a:solidFill>
                  <a:schemeClr val="accent6">
                    <a:lumMod val="75000"/>
                  </a:schemeClr>
                </a:solidFill>
                <a:latin typeface="+mj-ea"/>
              </a:rPr>
              <a:t>浏览记录</a:t>
            </a:r>
            <a:endParaRPr lang="en-US" altLang="zh-CN" sz="2000" b="1" dirty="0">
              <a:solidFill>
                <a:schemeClr val="accent6">
                  <a:lumMod val="75000"/>
                </a:schemeClr>
              </a:solidFill>
              <a:latin typeface="+mj-ea"/>
            </a:endParaRPr>
          </a:p>
        </p:txBody>
      </p:sp>
      <p:sp>
        <p:nvSpPr>
          <p:cNvPr id="47" name="TextBox 46"/>
          <p:cNvSpPr txBox="1"/>
          <p:nvPr/>
        </p:nvSpPr>
        <p:spPr>
          <a:xfrm>
            <a:off x="4712445" y="2882021"/>
            <a:ext cx="1257001" cy="1184940"/>
          </a:xfrm>
          <a:prstGeom prst="rect">
            <a:avLst/>
          </a:prstGeom>
          <a:noFill/>
        </p:spPr>
        <p:txBody>
          <a:bodyPr wrap="square" rtlCol="0">
            <a:spAutoFit/>
          </a:bodyPr>
          <a:lstStyle/>
          <a:p>
            <a:pPr>
              <a:lnSpc>
                <a:spcPct val="130000"/>
              </a:lnSpc>
            </a:pPr>
            <a:r>
              <a:rPr lang="zh-CN" altLang="en-US" sz="1400" dirty="0"/>
              <a:t>       在“我的”查看用户浏览记录并可进行删除操作</a:t>
            </a:r>
            <a:endParaRPr lang="zh-CN" altLang="en-US" sz="1400" dirty="0">
              <a:solidFill>
                <a:schemeClr val="tx1">
                  <a:lumMod val="65000"/>
                  <a:lumOff val="35000"/>
                </a:schemeClr>
              </a:solidFill>
            </a:endParaRPr>
          </a:p>
        </p:txBody>
      </p:sp>
      <p:pic>
        <p:nvPicPr>
          <p:cNvPr id="28" name="图片 27"/>
          <p:cNvPicPr>
            <a:picLocks noChangeAspect="1"/>
          </p:cNvPicPr>
          <p:nvPr/>
        </p:nvPicPr>
        <p:blipFill>
          <a:blip r:embed="rId9"/>
          <a:stretch>
            <a:fillRect/>
          </a:stretch>
        </p:blipFill>
        <p:spPr>
          <a:xfrm>
            <a:off x="6334915" y="294867"/>
            <a:ext cx="2838596" cy="3772094"/>
          </a:xfrm>
          <a:prstGeom prst="rect">
            <a:avLst/>
          </a:prstGeom>
        </p:spPr>
      </p:pic>
      <p:sp>
        <p:nvSpPr>
          <p:cNvPr id="2" name="矩形 1"/>
          <p:cNvSpPr/>
          <p:nvPr/>
        </p:nvSpPr>
        <p:spPr>
          <a:xfrm>
            <a:off x="7200215" y="4011910"/>
            <a:ext cx="1107996" cy="369332"/>
          </a:xfrm>
          <a:prstGeom prst="rect">
            <a:avLst/>
          </a:prstGeom>
        </p:spPr>
        <p:txBody>
          <a:bodyPr wrap="none">
            <a:spAutoFit/>
          </a:bodyPr>
          <a:lstStyle/>
          <a:p>
            <a:r>
              <a:rPr lang="zh-CN" altLang="en-US" dirty="0"/>
              <a:t>登录界面</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rPr>
              <a:t>项目功能及演示</a:t>
            </a:r>
            <a:endParaRPr lang="zh-CN" altLang="en-US" sz="2000" dirty="0">
              <a:solidFill>
                <a:schemeClr val="tx1">
                  <a:lumMod val="85000"/>
                  <a:lumOff val="15000"/>
                </a:schemeClr>
              </a:solidFill>
              <a:latin typeface="Impact" panose="020B0806030902050204" pitchFamily="34" charset="0"/>
            </a:endParaRPr>
          </a:p>
        </p:txBody>
      </p:sp>
      <p:sp>
        <p:nvSpPr>
          <p:cNvPr id="12" name="矩形 11"/>
          <p:cNvSpPr/>
          <p:nvPr/>
        </p:nvSpPr>
        <p:spPr>
          <a:xfrm>
            <a:off x="476519" y="415037"/>
            <a:ext cx="3870455" cy="295978"/>
          </a:xfrm>
          <a:prstGeom prst="rect">
            <a:avLst/>
          </a:prstGeom>
        </p:spPr>
        <p:txBody>
          <a:bodyPr wrap="square">
            <a:spAutoFit/>
          </a:bodyPr>
          <a:lstStyle/>
          <a:p>
            <a:pPr>
              <a:lnSpc>
                <a:spcPct val="150000"/>
              </a:lnSpc>
            </a:pPr>
            <a:r>
              <a:rPr lang="en-US" altLang="zh-CN" sz="1000">
                <a:latin typeface="+mn-ea"/>
              </a:rPr>
              <a:t>Introduction and demonstration of project functions</a:t>
            </a:r>
            <a:endParaRPr lang="zh-CN" altLang="en-US" sz="1000" dirty="0">
              <a:latin typeface="+mn-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01342" y="1450283"/>
            <a:ext cx="0" cy="2880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495308" y="1032408"/>
            <a:ext cx="612068" cy="612068"/>
            <a:chOff x="3714631" y="870654"/>
            <a:chExt cx="612068" cy="612068"/>
          </a:xfrm>
        </p:grpSpPr>
        <p:sp>
          <p:nvSpPr>
            <p:cNvPr id="22" name="椭圆 21"/>
            <p:cNvSpPr/>
            <p:nvPr/>
          </p:nvSpPr>
          <p:spPr>
            <a:xfrm>
              <a:off x="3714631" y="870654"/>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2"/>
            <p:cNvSpPr txBox="1"/>
            <p:nvPr/>
          </p:nvSpPr>
          <p:spPr>
            <a:xfrm>
              <a:off x="3714631" y="928274"/>
              <a:ext cx="612068" cy="523220"/>
            </a:xfrm>
            <a:prstGeom prst="rect">
              <a:avLst/>
            </a:prstGeom>
            <a:noFill/>
          </p:spPr>
          <p:txBody>
            <a:bodyPr wrap="square" rtlCol="0">
              <a:spAutoFit/>
            </a:bodyPr>
            <a:lstStyle/>
            <a:p>
              <a:pPr algn="ctr"/>
              <a:r>
                <a:rPr lang="zh-CN" altLang="en-US" sz="1400" dirty="0">
                  <a:solidFill>
                    <a:schemeClr val="bg1"/>
                  </a:solidFill>
                </a:rPr>
                <a:t>界面展示</a:t>
              </a:r>
              <a:endParaRPr lang="zh-CN" altLang="en-US" sz="1400" dirty="0">
                <a:solidFill>
                  <a:schemeClr val="bg1"/>
                </a:solidFill>
              </a:endParaRPr>
            </a:p>
          </p:txBody>
        </p:sp>
      </p:grpSp>
      <p:grpSp>
        <p:nvGrpSpPr>
          <p:cNvPr id="24" name="组合 23"/>
          <p:cNvGrpSpPr/>
          <p:nvPr/>
        </p:nvGrpSpPr>
        <p:grpSpPr>
          <a:xfrm>
            <a:off x="495308" y="1977332"/>
            <a:ext cx="640429" cy="612068"/>
            <a:chOff x="3684721" y="1851670"/>
            <a:chExt cx="640429" cy="612068"/>
          </a:xfrm>
        </p:grpSpPr>
        <p:sp>
          <p:nvSpPr>
            <p:cNvPr id="25" name="椭圆 24"/>
            <p:cNvSpPr/>
            <p:nvPr/>
          </p:nvSpPr>
          <p:spPr>
            <a:xfrm>
              <a:off x="3707904" y="1851670"/>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35"/>
            <p:cNvSpPr txBox="1"/>
            <p:nvPr/>
          </p:nvSpPr>
          <p:spPr>
            <a:xfrm>
              <a:off x="3684721" y="1905946"/>
              <a:ext cx="640429" cy="523220"/>
            </a:xfrm>
            <a:prstGeom prst="rect">
              <a:avLst/>
            </a:prstGeom>
            <a:noFill/>
          </p:spPr>
          <p:txBody>
            <a:bodyPr wrap="square" rtlCol="0">
              <a:spAutoFit/>
            </a:bodyPr>
            <a:lstStyle/>
            <a:p>
              <a:pPr algn="ctr"/>
              <a:r>
                <a:rPr lang="zh-CN" altLang="en-US" sz="1400" dirty="0">
                  <a:solidFill>
                    <a:schemeClr val="bg1"/>
                  </a:solidFill>
                </a:rPr>
                <a:t>收藏影片</a:t>
              </a:r>
              <a:endParaRPr lang="zh-CN" altLang="en-US" sz="1400" dirty="0">
                <a:solidFill>
                  <a:schemeClr val="bg1"/>
                </a:solidFill>
              </a:endParaRPr>
            </a:p>
          </p:txBody>
        </p:sp>
      </p:grpSp>
      <p:grpSp>
        <p:nvGrpSpPr>
          <p:cNvPr id="27" name="组合 26"/>
          <p:cNvGrpSpPr/>
          <p:nvPr/>
        </p:nvGrpSpPr>
        <p:grpSpPr>
          <a:xfrm>
            <a:off x="530920" y="2904739"/>
            <a:ext cx="613550" cy="612068"/>
            <a:chOff x="3701177" y="2832686"/>
            <a:chExt cx="613550" cy="612068"/>
          </a:xfrm>
        </p:grpSpPr>
        <p:sp>
          <p:nvSpPr>
            <p:cNvPr id="30" name="椭圆 29"/>
            <p:cNvSpPr/>
            <p:nvPr/>
          </p:nvSpPr>
          <p:spPr>
            <a:xfrm>
              <a:off x="3701177" y="2832686"/>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p:nvPr/>
          </p:nvSpPr>
          <p:spPr>
            <a:xfrm>
              <a:off x="3702659" y="2871742"/>
              <a:ext cx="612068" cy="523220"/>
            </a:xfrm>
            <a:prstGeom prst="rect">
              <a:avLst/>
            </a:prstGeom>
            <a:noFill/>
          </p:spPr>
          <p:txBody>
            <a:bodyPr wrap="square" rtlCol="0">
              <a:spAutoFit/>
            </a:bodyPr>
            <a:lstStyle/>
            <a:p>
              <a:pPr algn="ctr"/>
              <a:r>
                <a:rPr lang="zh-CN" altLang="en-US" sz="1400" dirty="0">
                  <a:solidFill>
                    <a:schemeClr val="bg1"/>
                  </a:solidFill>
                </a:rPr>
                <a:t>评分评论</a:t>
              </a:r>
              <a:endParaRPr lang="zh-CN" altLang="en-US" sz="1400" dirty="0">
                <a:solidFill>
                  <a:schemeClr val="bg1"/>
                </a:solidFill>
              </a:endParaRPr>
            </a:p>
          </p:txBody>
        </p:sp>
      </p:grpSp>
      <p:grpSp>
        <p:nvGrpSpPr>
          <p:cNvPr id="35" name="组合 34"/>
          <p:cNvGrpSpPr/>
          <p:nvPr/>
        </p:nvGrpSpPr>
        <p:grpSpPr>
          <a:xfrm>
            <a:off x="518490" y="3876038"/>
            <a:ext cx="613892" cy="612068"/>
            <a:chOff x="3692626" y="3813702"/>
            <a:chExt cx="613892" cy="612068"/>
          </a:xfrm>
        </p:grpSpPr>
        <p:sp>
          <p:nvSpPr>
            <p:cNvPr id="37" name="椭圆 36"/>
            <p:cNvSpPr/>
            <p:nvPr/>
          </p:nvSpPr>
          <p:spPr>
            <a:xfrm>
              <a:off x="3694450" y="3813702"/>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1"/>
            <p:cNvSpPr txBox="1"/>
            <p:nvPr/>
          </p:nvSpPr>
          <p:spPr>
            <a:xfrm>
              <a:off x="3692626" y="3846929"/>
              <a:ext cx="612069" cy="523220"/>
            </a:xfrm>
            <a:prstGeom prst="rect">
              <a:avLst/>
            </a:prstGeom>
            <a:noFill/>
          </p:spPr>
          <p:txBody>
            <a:bodyPr wrap="square" rtlCol="0">
              <a:spAutoFit/>
            </a:bodyPr>
            <a:lstStyle/>
            <a:p>
              <a:pPr algn="ctr"/>
              <a:r>
                <a:rPr lang="zh-CN" altLang="en-US" sz="1400" dirty="0">
                  <a:solidFill>
                    <a:schemeClr val="bg1"/>
                  </a:solidFill>
                </a:rPr>
                <a:t>浏览记录</a:t>
              </a:r>
              <a:endParaRPr lang="zh-CN" altLang="en-US" sz="1400" dirty="0">
                <a:solidFill>
                  <a:schemeClr val="bg1"/>
                </a:solidFill>
              </a:endParaRPr>
            </a:p>
          </p:txBody>
        </p:sp>
      </p:gr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8532" y="1015442"/>
            <a:ext cx="2160227" cy="3813219"/>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02" y="1052407"/>
            <a:ext cx="2160226" cy="3874982"/>
          </a:xfrm>
          <a:prstGeom prst="rect">
            <a:avLst/>
          </a:prstGeom>
        </p:spPr>
      </p:pic>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071" y="1068121"/>
            <a:ext cx="2160238" cy="3849809"/>
          </a:xfrm>
          <a:prstGeom prst="rect">
            <a:avLst/>
          </a:prstGeom>
        </p:spPr>
      </p:pic>
      <p:sp>
        <p:nvSpPr>
          <p:cNvPr id="2" name="矩形 1"/>
          <p:cNvSpPr/>
          <p:nvPr/>
        </p:nvSpPr>
        <p:spPr>
          <a:xfrm>
            <a:off x="4076971" y="512379"/>
            <a:ext cx="3416320" cy="369332"/>
          </a:xfrm>
          <a:prstGeom prst="rect">
            <a:avLst/>
          </a:prstGeom>
        </p:spPr>
        <p:txBody>
          <a:bodyPr wrap="none">
            <a:spAutoFit/>
          </a:bodyPr>
          <a:lstStyle/>
          <a:p>
            <a:r>
              <a:rPr lang="zh-CN" altLang="en-US" b="1" dirty="0">
                <a:solidFill>
                  <a:srgbClr val="00B050"/>
                </a:solidFill>
                <a:latin typeface="+mj-ea"/>
              </a:rPr>
              <a:t>热映、待映、口碑推荐影片页面</a:t>
            </a:r>
            <a:endParaRPr lang="en-US" altLang="zh-CN" b="1" dirty="0">
              <a:solidFill>
                <a:srgbClr val="00B050"/>
              </a:solidFill>
              <a:latin typeface="+mj-ea"/>
            </a:endParaRPr>
          </a:p>
        </p:txBody>
      </p:sp>
      <p:sp>
        <p:nvSpPr>
          <p:cNvPr id="3" name="矩形 2"/>
          <p:cNvSpPr/>
          <p:nvPr/>
        </p:nvSpPr>
        <p:spPr>
          <a:xfrm>
            <a:off x="8532440" y="901716"/>
            <a:ext cx="469795" cy="2217402"/>
          </a:xfrm>
          <a:prstGeom prst="rect">
            <a:avLst/>
          </a:prstGeom>
        </p:spPr>
        <p:txBody>
          <a:bodyPr wrap="square">
            <a:spAutoFit/>
          </a:bodyPr>
          <a:lstStyle/>
          <a:p>
            <a:pPr>
              <a:lnSpc>
                <a:spcPct val="130000"/>
              </a:lnSpc>
              <a:spcBef>
                <a:spcPts val="600"/>
              </a:spcBef>
            </a:pPr>
            <a:r>
              <a:rPr lang="zh-CN" altLang="en-US" b="1" dirty="0">
                <a:solidFill>
                  <a:schemeClr val="tx1">
                    <a:lumMod val="50000"/>
                    <a:lumOff val="50000"/>
                  </a:schemeClr>
                </a:solidFill>
              </a:rPr>
              <a:t>三个主要页面</a:t>
            </a:r>
            <a:endParaRPr lang="zh-CN" altLang="en-US" b="1" dirty="0">
              <a:solidFill>
                <a:schemeClr val="tx1">
                  <a:lumMod val="50000"/>
                  <a:lumOff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rPr>
              <a:t>项目功能及演示</a:t>
            </a:r>
            <a:endParaRPr lang="zh-CN" altLang="en-US" sz="2000" dirty="0">
              <a:solidFill>
                <a:schemeClr val="tx1">
                  <a:lumMod val="85000"/>
                  <a:lumOff val="15000"/>
                </a:schemeClr>
              </a:solidFill>
              <a:latin typeface="Impact" panose="020B0806030902050204" pitchFamily="34" charset="0"/>
            </a:endParaRPr>
          </a:p>
        </p:txBody>
      </p:sp>
      <p:sp>
        <p:nvSpPr>
          <p:cNvPr id="12" name="矩形 11"/>
          <p:cNvSpPr/>
          <p:nvPr/>
        </p:nvSpPr>
        <p:spPr>
          <a:xfrm>
            <a:off x="476519" y="415037"/>
            <a:ext cx="3870455" cy="295978"/>
          </a:xfrm>
          <a:prstGeom prst="rect">
            <a:avLst/>
          </a:prstGeom>
        </p:spPr>
        <p:txBody>
          <a:bodyPr wrap="square">
            <a:spAutoFit/>
          </a:bodyPr>
          <a:lstStyle/>
          <a:p>
            <a:pPr>
              <a:lnSpc>
                <a:spcPct val="150000"/>
              </a:lnSpc>
            </a:pPr>
            <a:r>
              <a:rPr lang="en-US" altLang="zh-CN" sz="1000" dirty="0">
                <a:latin typeface="+mn-ea"/>
              </a:rPr>
              <a:t>Introduction and demonstration of project functions</a:t>
            </a:r>
            <a:endParaRPr lang="zh-CN" altLang="en-US" sz="1000" dirty="0">
              <a:latin typeface="+mn-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01342" y="1450283"/>
            <a:ext cx="0" cy="2880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495308" y="1032408"/>
            <a:ext cx="612068" cy="612068"/>
            <a:chOff x="3714631" y="870654"/>
            <a:chExt cx="612068" cy="612068"/>
          </a:xfrm>
        </p:grpSpPr>
        <p:sp>
          <p:nvSpPr>
            <p:cNvPr id="22" name="椭圆 21"/>
            <p:cNvSpPr/>
            <p:nvPr/>
          </p:nvSpPr>
          <p:spPr>
            <a:xfrm>
              <a:off x="3714631" y="870654"/>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2"/>
            <p:cNvSpPr txBox="1"/>
            <p:nvPr/>
          </p:nvSpPr>
          <p:spPr>
            <a:xfrm>
              <a:off x="3714631" y="928274"/>
              <a:ext cx="612068" cy="523220"/>
            </a:xfrm>
            <a:prstGeom prst="rect">
              <a:avLst/>
            </a:prstGeom>
            <a:noFill/>
          </p:spPr>
          <p:txBody>
            <a:bodyPr wrap="square" rtlCol="0">
              <a:spAutoFit/>
            </a:bodyPr>
            <a:lstStyle/>
            <a:p>
              <a:pPr algn="ctr"/>
              <a:r>
                <a:rPr lang="zh-CN" altLang="en-US" sz="1400" dirty="0">
                  <a:solidFill>
                    <a:schemeClr val="bg1"/>
                  </a:solidFill>
                </a:rPr>
                <a:t>界面展示</a:t>
              </a:r>
              <a:endParaRPr lang="zh-CN" altLang="en-US" sz="1400" dirty="0">
                <a:solidFill>
                  <a:schemeClr val="bg1"/>
                </a:solidFill>
              </a:endParaRPr>
            </a:p>
          </p:txBody>
        </p:sp>
      </p:grpSp>
      <p:grpSp>
        <p:nvGrpSpPr>
          <p:cNvPr id="24" name="组合 23"/>
          <p:cNvGrpSpPr/>
          <p:nvPr/>
        </p:nvGrpSpPr>
        <p:grpSpPr>
          <a:xfrm>
            <a:off x="495308" y="1977332"/>
            <a:ext cx="640429" cy="612068"/>
            <a:chOff x="3684721" y="1851670"/>
            <a:chExt cx="640429" cy="612068"/>
          </a:xfrm>
        </p:grpSpPr>
        <p:sp>
          <p:nvSpPr>
            <p:cNvPr id="25" name="椭圆 24"/>
            <p:cNvSpPr/>
            <p:nvPr/>
          </p:nvSpPr>
          <p:spPr>
            <a:xfrm>
              <a:off x="3707904" y="1851670"/>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35"/>
            <p:cNvSpPr txBox="1"/>
            <p:nvPr/>
          </p:nvSpPr>
          <p:spPr>
            <a:xfrm>
              <a:off x="3684721" y="1905946"/>
              <a:ext cx="640429" cy="523220"/>
            </a:xfrm>
            <a:prstGeom prst="rect">
              <a:avLst/>
            </a:prstGeom>
            <a:noFill/>
          </p:spPr>
          <p:txBody>
            <a:bodyPr wrap="square" rtlCol="0">
              <a:spAutoFit/>
            </a:bodyPr>
            <a:lstStyle/>
            <a:p>
              <a:pPr algn="ctr"/>
              <a:r>
                <a:rPr lang="zh-CN" altLang="en-US" sz="1400" dirty="0">
                  <a:solidFill>
                    <a:schemeClr val="bg1"/>
                  </a:solidFill>
                </a:rPr>
                <a:t>收藏影片</a:t>
              </a:r>
              <a:endParaRPr lang="zh-CN" altLang="en-US" sz="1400" dirty="0">
                <a:solidFill>
                  <a:schemeClr val="bg1"/>
                </a:solidFill>
              </a:endParaRPr>
            </a:p>
          </p:txBody>
        </p:sp>
      </p:grpSp>
      <p:grpSp>
        <p:nvGrpSpPr>
          <p:cNvPr id="27" name="组合 26"/>
          <p:cNvGrpSpPr/>
          <p:nvPr/>
        </p:nvGrpSpPr>
        <p:grpSpPr>
          <a:xfrm>
            <a:off x="530920" y="2904739"/>
            <a:ext cx="613550" cy="612068"/>
            <a:chOff x="3701177" y="2832686"/>
            <a:chExt cx="613550" cy="612068"/>
          </a:xfrm>
        </p:grpSpPr>
        <p:sp>
          <p:nvSpPr>
            <p:cNvPr id="30" name="椭圆 29"/>
            <p:cNvSpPr/>
            <p:nvPr/>
          </p:nvSpPr>
          <p:spPr>
            <a:xfrm>
              <a:off x="3701177" y="2832686"/>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p:nvPr/>
          </p:nvSpPr>
          <p:spPr>
            <a:xfrm>
              <a:off x="3702659" y="2871742"/>
              <a:ext cx="612068" cy="523220"/>
            </a:xfrm>
            <a:prstGeom prst="rect">
              <a:avLst/>
            </a:prstGeom>
            <a:noFill/>
          </p:spPr>
          <p:txBody>
            <a:bodyPr wrap="square" rtlCol="0">
              <a:spAutoFit/>
            </a:bodyPr>
            <a:lstStyle/>
            <a:p>
              <a:pPr algn="ctr"/>
              <a:r>
                <a:rPr lang="zh-CN" altLang="en-US" sz="1400" dirty="0">
                  <a:solidFill>
                    <a:schemeClr val="bg1"/>
                  </a:solidFill>
                </a:rPr>
                <a:t>评分评论</a:t>
              </a:r>
              <a:endParaRPr lang="zh-CN" altLang="en-US" sz="1400" dirty="0">
                <a:solidFill>
                  <a:schemeClr val="bg1"/>
                </a:solidFill>
              </a:endParaRPr>
            </a:p>
          </p:txBody>
        </p:sp>
      </p:grpSp>
      <p:grpSp>
        <p:nvGrpSpPr>
          <p:cNvPr id="35" name="组合 34"/>
          <p:cNvGrpSpPr/>
          <p:nvPr/>
        </p:nvGrpSpPr>
        <p:grpSpPr>
          <a:xfrm>
            <a:off x="518490" y="3876038"/>
            <a:ext cx="613892" cy="612068"/>
            <a:chOff x="3692626" y="3813702"/>
            <a:chExt cx="613892" cy="612068"/>
          </a:xfrm>
        </p:grpSpPr>
        <p:sp>
          <p:nvSpPr>
            <p:cNvPr id="37" name="椭圆 36"/>
            <p:cNvSpPr/>
            <p:nvPr/>
          </p:nvSpPr>
          <p:spPr>
            <a:xfrm>
              <a:off x="3694450" y="3813702"/>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1"/>
            <p:cNvSpPr txBox="1"/>
            <p:nvPr/>
          </p:nvSpPr>
          <p:spPr>
            <a:xfrm>
              <a:off x="3692626" y="3846929"/>
              <a:ext cx="612069" cy="523220"/>
            </a:xfrm>
            <a:prstGeom prst="rect">
              <a:avLst/>
            </a:prstGeom>
            <a:noFill/>
          </p:spPr>
          <p:txBody>
            <a:bodyPr wrap="square" rtlCol="0">
              <a:spAutoFit/>
            </a:bodyPr>
            <a:lstStyle/>
            <a:p>
              <a:pPr algn="ctr"/>
              <a:r>
                <a:rPr lang="zh-CN" altLang="en-US" sz="1400" dirty="0">
                  <a:solidFill>
                    <a:schemeClr val="bg1"/>
                  </a:solidFill>
                </a:rPr>
                <a:t>浏览记录</a:t>
              </a:r>
              <a:endParaRPr lang="zh-CN" altLang="en-US" sz="1400" dirty="0">
                <a:solidFill>
                  <a:schemeClr val="bg1"/>
                </a:solidFill>
              </a:endParaRPr>
            </a:p>
          </p:txBody>
        </p:sp>
      </p:grpSp>
      <p:pic>
        <p:nvPicPr>
          <p:cNvPr id="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6166" y="984831"/>
            <a:ext cx="2158546" cy="3788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733" y="986490"/>
            <a:ext cx="2170248" cy="384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002" y="984831"/>
            <a:ext cx="2158545" cy="378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43030" y="496243"/>
            <a:ext cx="1107996" cy="369332"/>
          </a:xfrm>
          <a:prstGeom prst="rect">
            <a:avLst/>
          </a:prstGeom>
        </p:spPr>
        <p:txBody>
          <a:bodyPr wrap="none">
            <a:spAutoFit/>
          </a:bodyPr>
          <a:lstStyle/>
          <a:p>
            <a:r>
              <a:rPr lang="zh-CN" altLang="en-US" b="1" dirty="0">
                <a:solidFill>
                  <a:srgbClr val="00B050"/>
                </a:solidFill>
                <a:latin typeface="+mj-ea"/>
              </a:rPr>
              <a:t>收藏影片</a:t>
            </a:r>
            <a:endParaRPr lang="en-US" altLang="zh-CN" b="1" dirty="0">
              <a:solidFill>
                <a:srgbClr val="00B050"/>
              </a:solidFill>
              <a:latin typeface="+mj-ea"/>
            </a:endParaRPr>
          </a:p>
        </p:txBody>
      </p:sp>
      <p:sp>
        <p:nvSpPr>
          <p:cNvPr id="3" name="矩形 2"/>
          <p:cNvSpPr/>
          <p:nvPr/>
        </p:nvSpPr>
        <p:spPr>
          <a:xfrm>
            <a:off x="8622450" y="316535"/>
            <a:ext cx="488961" cy="4377993"/>
          </a:xfrm>
          <a:prstGeom prst="rect">
            <a:avLst/>
          </a:prstGeom>
        </p:spPr>
        <p:txBody>
          <a:bodyPr wrap="square">
            <a:spAutoFit/>
          </a:bodyPr>
          <a:lstStyle/>
          <a:p>
            <a:pPr>
              <a:lnSpc>
                <a:spcPct val="130000"/>
              </a:lnSpc>
              <a:spcBef>
                <a:spcPts val="600"/>
              </a:spcBef>
            </a:pPr>
            <a:r>
              <a:rPr lang="zh-CN" altLang="en-US" b="1" dirty="0">
                <a:solidFill>
                  <a:schemeClr val="tx2"/>
                </a:solidFill>
              </a:rPr>
              <a:t>收藏影片以便日后集中观影</a:t>
            </a:r>
            <a:endParaRPr lang="zh-CN" altLang="en-US" b="1" dirty="0">
              <a:solidFill>
                <a:schemeClr val="tx2"/>
              </a:solidFil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rPr>
              <a:t>项目功能及演示</a:t>
            </a:r>
            <a:endParaRPr lang="zh-CN" altLang="en-US" sz="2000" dirty="0">
              <a:solidFill>
                <a:schemeClr val="tx1">
                  <a:lumMod val="85000"/>
                  <a:lumOff val="15000"/>
                </a:schemeClr>
              </a:solidFill>
              <a:latin typeface="Impact" panose="020B0806030902050204" pitchFamily="34" charset="0"/>
            </a:endParaRPr>
          </a:p>
        </p:txBody>
      </p:sp>
      <p:sp>
        <p:nvSpPr>
          <p:cNvPr id="12" name="矩形 11"/>
          <p:cNvSpPr/>
          <p:nvPr/>
        </p:nvSpPr>
        <p:spPr>
          <a:xfrm>
            <a:off x="476519" y="415037"/>
            <a:ext cx="3870455" cy="295978"/>
          </a:xfrm>
          <a:prstGeom prst="rect">
            <a:avLst/>
          </a:prstGeom>
        </p:spPr>
        <p:txBody>
          <a:bodyPr wrap="square">
            <a:spAutoFit/>
          </a:bodyPr>
          <a:lstStyle/>
          <a:p>
            <a:pPr>
              <a:lnSpc>
                <a:spcPct val="150000"/>
              </a:lnSpc>
            </a:pPr>
            <a:r>
              <a:rPr lang="en-US" altLang="zh-CN" sz="1000" dirty="0">
                <a:latin typeface="+mn-ea"/>
              </a:rPr>
              <a:t>Introduction and demonstration of project functions</a:t>
            </a:r>
            <a:endParaRPr lang="zh-CN" altLang="en-US" sz="1000" dirty="0">
              <a:latin typeface="+mn-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01342" y="1450283"/>
            <a:ext cx="0" cy="2880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495308" y="1032408"/>
            <a:ext cx="612068" cy="612068"/>
            <a:chOff x="3714631" y="870654"/>
            <a:chExt cx="612068" cy="612068"/>
          </a:xfrm>
        </p:grpSpPr>
        <p:sp>
          <p:nvSpPr>
            <p:cNvPr id="22" name="椭圆 21"/>
            <p:cNvSpPr/>
            <p:nvPr/>
          </p:nvSpPr>
          <p:spPr>
            <a:xfrm>
              <a:off x="3714631" y="870654"/>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2"/>
            <p:cNvSpPr txBox="1"/>
            <p:nvPr/>
          </p:nvSpPr>
          <p:spPr>
            <a:xfrm>
              <a:off x="3714631" y="928274"/>
              <a:ext cx="612068" cy="523220"/>
            </a:xfrm>
            <a:prstGeom prst="rect">
              <a:avLst/>
            </a:prstGeom>
            <a:noFill/>
          </p:spPr>
          <p:txBody>
            <a:bodyPr wrap="square" rtlCol="0">
              <a:spAutoFit/>
            </a:bodyPr>
            <a:lstStyle/>
            <a:p>
              <a:pPr algn="ctr"/>
              <a:r>
                <a:rPr lang="zh-CN" altLang="en-US" sz="1400" dirty="0">
                  <a:solidFill>
                    <a:schemeClr val="bg1"/>
                  </a:solidFill>
                </a:rPr>
                <a:t>界面展示</a:t>
              </a:r>
              <a:endParaRPr lang="zh-CN" altLang="en-US" sz="1400" dirty="0">
                <a:solidFill>
                  <a:schemeClr val="bg1"/>
                </a:solidFill>
              </a:endParaRPr>
            </a:p>
          </p:txBody>
        </p:sp>
      </p:grpSp>
      <p:grpSp>
        <p:nvGrpSpPr>
          <p:cNvPr id="24" name="组合 23"/>
          <p:cNvGrpSpPr/>
          <p:nvPr/>
        </p:nvGrpSpPr>
        <p:grpSpPr>
          <a:xfrm>
            <a:off x="495308" y="1977332"/>
            <a:ext cx="640429" cy="612068"/>
            <a:chOff x="3684721" y="1851670"/>
            <a:chExt cx="640429" cy="612068"/>
          </a:xfrm>
        </p:grpSpPr>
        <p:sp>
          <p:nvSpPr>
            <p:cNvPr id="25" name="椭圆 24"/>
            <p:cNvSpPr/>
            <p:nvPr/>
          </p:nvSpPr>
          <p:spPr>
            <a:xfrm>
              <a:off x="3707904" y="1851670"/>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35"/>
            <p:cNvSpPr txBox="1"/>
            <p:nvPr/>
          </p:nvSpPr>
          <p:spPr>
            <a:xfrm>
              <a:off x="3684721" y="1905946"/>
              <a:ext cx="640429" cy="523220"/>
            </a:xfrm>
            <a:prstGeom prst="rect">
              <a:avLst/>
            </a:prstGeom>
            <a:noFill/>
          </p:spPr>
          <p:txBody>
            <a:bodyPr wrap="square" rtlCol="0">
              <a:spAutoFit/>
            </a:bodyPr>
            <a:lstStyle/>
            <a:p>
              <a:pPr algn="ctr"/>
              <a:r>
                <a:rPr lang="zh-CN" altLang="en-US" sz="1400" dirty="0">
                  <a:solidFill>
                    <a:schemeClr val="bg1"/>
                  </a:solidFill>
                </a:rPr>
                <a:t>收藏影片</a:t>
              </a:r>
              <a:endParaRPr lang="zh-CN" altLang="en-US" sz="1400" dirty="0">
                <a:solidFill>
                  <a:schemeClr val="bg1"/>
                </a:solidFill>
              </a:endParaRPr>
            </a:p>
          </p:txBody>
        </p:sp>
      </p:grpSp>
      <p:grpSp>
        <p:nvGrpSpPr>
          <p:cNvPr id="27" name="组合 26"/>
          <p:cNvGrpSpPr/>
          <p:nvPr/>
        </p:nvGrpSpPr>
        <p:grpSpPr>
          <a:xfrm>
            <a:off x="530920" y="2904739"/>
            <a:ext cx="613550" cy="612068"/>
            <a:chOff x="3701177" y="2832686"/>
            <a:chExt cx="613550" cy="612068"/>
          </a:xfrm>
        </p:grpSpPr>
        <p:sp>
          <p:nvSpPr>
            <p:cNvPr id="30" name="椭圆 29"/>
            <p:cNvSpPr/>
            <p:nvPr/>
          </p:nvSpPr>
          <p:spPr>
            <a:xfrm>
              <a:off x="3701177" y="2832686"/>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p:nvPr/>
          </p:nvSpPr>
          <p:spPr>
            <a:xfrm>
              <a:off x="3702659" y="2871742"/>
              <a:ext cx="612068" cy="523220"/>
            </a:xfrm>
            <a:prstGeom prst="rect">
              <a:avLst/>
            </a:prstGeom>
            <a:noFill/>
          </p:spPr>
          <p:txBody>
            <a:bodyPr wrap="square" rtlCol="0">
              <a:spAutoFit/>
            </a:bodyPr>
            <a:lstStyle/>
            <a:p>
              <a:pPr algn="ctr"/>
              <a:r>
                <a:rPr lang="zh-CN" altLang="en-US" sz="1400" dirty="0">
                  <a:solidFill>
                    <a:schemeClr val="bg1"/>
                  </a:solidFill>
                </a:rPr>
                <a:t>评分评论</a:t>
              </a:r>
              <a:endParaRPr lang="zh-CN" altLang="en-US" sz="1400" dirty="0">
                <a:solidFill>
                  <a:schemeClr val="bg1"/>
                </a:solidFill>
              </a:endParaRPr>
            </a:p>
          </p:txBody>
        </p:sp>
      </p:grpSp>
      <p:grpSp>
        <p:nvGrpSpPr>
          <p:cNvPr id="35" name="组合 34"/>
          <p:cNvGrpSpPr/>
          <p:nvPr/>
        </p:nvGrpSpPr>
        <p:grpSpPr>
          <a:xfrm>
            <a:off x="518490" y="3876038"/>
            <a:ext cx="613892" cy="612068"/>
            <a:chOff x="3692626" y="3813702"/>
            <a:chExt cx="613892" cy="612068"/>
          </a:xfrm>
        </p:grpSpPr>
        <p:sp>
          <p:nvSpPr>
            <p:cNvPr id="37" name="椭圆 36"/>
            <p:cNvSpPr/>
            <p:nvPr/>
          </p:nvSpPr>
          <p:spPr>
            <a:xfrm>
              <a:off x="3694450" y="3813702"/>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1"/>
            <p:cNvSpPr txBox="1"/>
            <p:nvPr/>
          </p:nvSpPr>
          <p:spPr>
            <a:xfrm>
              <a:off x="3692626" y="3846929"/>
              <a:ext cx="612069" cy="523220"/>
            </a:xfrm>
            <a:prstGeom prst="rect">
              <a:avLst/>
            </a:prstGeom>
            <a:noFill/>
          </p:spPr>
          <p:txBody>
            <a:bodyPr wrap="square" rtlCol="0">
              <a:spAutoFit/>
            </a:bodyPr>
            <a:lstStyle/>
            <a:p>
              <a:pPr algn="ctr"/>
              <a:r>
                <a:rPr lang="zh-CN" altLang="en-US" sz="1400" dirty="0">
                  <a:solidFill>
                    <a:schemeClr val="bg1"/>
                  </a:solidFill>
                </a:rPr>
                <a:t>浏览记录</a:t>
              </a:r>
              <a:endParaRPr lang="zh-CN" altLang="en-US" sz="1400" dirty="0">
                <a:solidFill>
                  <a:schemeClr val="bg1"/>
                </a:solidFill>
              </a:endParaRPr>
            </a:p>
          </p:txBody>
        </p:sp>
      </p:grpSp>
      <p:pic>
        <p:nvPicPr>
          <p:cNvPr id="6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6185" y="925126"/>
            <a:ext cx="225742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30" y="954487"/>
            <a:ext cx="2225675"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126" y="922736"/>
            <a:ext cx="22352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50493" y="467953"/>
            <a:ext cx="1107996" cy="369332"/>
          </a:xfrm>
          <a:prstGeom prst="rect">
            <a:avLst/>
          </a:prstGeom>
        </p:spPr>
        <p:txBody>
          <a:bodyPr wrap="none">
            <a:spAutoFit/>
          </a:bodyPr>
          <a:lstStyle/>
          <a:p>
            <a:r>
              <a:rPr lang="zh-CN" altLang="en-US" b="1" dirty="0">
                <a:solidFill>
                  <a:srgbClr val="00B050"/>
                </a:solidFill>
              </a:rPr>
              <a:t>评分评价</a:t>
            </a:r>
            <a:endParaRPr lang="en-US" altLang="zh-CN" b="1" dirty="0">
              <a:solidFill>
                <a:srgbClr val="00B050"/>
              </a:solidFill>
              <a:latin typeface="+mj-ea"/>
            </a:endParaRPr>
          </a:p>
        </p:txBody>
      </p:sp>
      <p:sp>
        <p:nvSpPr>
          <p:cNvPr id="3" name="矩形 2"/>
          <p:cNvSpPr/>
          <p:nvPr/>
        </p:nvSpPr>
        <p:spPr>
          <a:xfrm>
            <a:off x="8723750" y="935597"/>
            <a:ext cx="508993" cy="1497205"/>
          </a:xfrm>
          <a:prstGeom prst="rect">
            <a:avLst/>
          </a:prstGeom>
        </p:spPr>
        <p:txBody>
          <a:bodyPr wrap="square">
            <a:spAutoFit/>
          </a:bodyPr>
          <a:lstStyle/>
          <a:p>
            <a:pPr>
              <a:lnSpc>
                <a:spcPct val="130000"/>
              </a:lnSpc>
              <a:spcBef>
                <a:spcPts val="600"/>
              </a:spcBef>
            </a:pPr>
            <a:r>
              <a:rPr lang="zh-CN" altLang="en-US" b="1" dirty="0">
                <a:solidFill>
                  <a:schemeClr val="tx1">
                    <a:lumMod val="50000"/>
                    <a:lumOff val="50000"/>
                  </a:schemeClr>
                </a:solidFill>
              </a:rPr>
              <a:t>打星操作</a:t>
            </a:r>
            <a:endParaRPr lang="zh-CN" altLang="en-US" b="1"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rPr>
              <a:t>项目功能及演示</a:t>
            </a:r>
            <a:endParaRPr lang="zh-CN" altLang="en-US" sz="2000" dirty="0">
              <a:solidFill>
                <a:schemeClr val="tx1">
                  <a:lumMod val="85000"/>
                  <a:lumOff val="15000"/>
                </a:schemeClr>
              </a:solidFill>
              <a:latin typeface="Impact" panose="020B0806030902050204" pitchFamily="34" charset="0"/>
            </a:endParaRPr>
          </a:p>
        </p:txBody>
      </p:sp>
      <p:sp>
        <p:nvSpPr>
          <p:cNvPr id="12" name="矩形 11"/>
          <p:cNvSpPr/>
          <p:nvPr/>
        </p:nvSpPr>
        <p:spPr>
          <a:xfrm>
            <a:off x="476519" y="415037"/>
            <a:ext cx="3870455" cy="295978"/>
          </a:xfrm>
          <a:prstGeom prst="rect">
            <a:avLst/>
          </a:prstGeom>
        </p:spPr>
        <p:txBody>
          <a:bodyPr wrap="square">
            <a:spAutoFit/>
          </a:bodyPr>
          <a:lstStyle/>
          <a:p>
            <a:pPr>
              <a:lnSpc>
                <a:spcPct val="150000"/>
              </a:lnSpc>
            </a:pPr>
            <a:r>
              <a:rPr lang="en-US" altLang="zh-CN" sz="1000" dirty="0">
                <a:latin typeface="+mn-ea"/>
              </a:rPr>
              <a:t>Introduction and demonstration of project functions</a:t>
            </a:r>
            <a:endParaRPr lang="zh-CN" altLang="en-US" sz="1000" dirty="0">
              <a:latin typeface="+mn-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01342" y="1450283"/>
            <a:ext cx="0" cy="2880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495308" y="1032408"/>
            <a:ext cx="612068" cy="612068"/>
            <a:chOff x="3714631" y="870654"/>
            <a:chExt cx="612068" cy="612068"/>
          </a:xfrm>
        </p:grpSpPr>
        <p:sp>
          <p:nvSpPr>
            <p:cNvPr id="22" name="椭圆 21"/>
            <p:cNvSpPr/>
            <p:nvPr/>
          </p:nvSpPr>
          <p:spPr>
            <a:xfrm>
              <a:off x="3714631" y="870654"/>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2"/>
            <p:cNvSpPr txBox="1"/>
            <p:nvPr/>
          </p:nvSpPr>
          <p:spPr>
            <a:xfrm>
              <a:off x="3714631" y="928274"/>
              <a:ext cx="612068" cy="523220"/>
            </a:xfrm>
            <a:prstGeom prst="rect">
              <a:avLst/>
            </a:prstGeom>
            <a:noFill/>
          </p:spPr>
          <p:txBody>
            <a:bodyPr wrap="square" rtlCol="0">
              <a:spAutoFit/>
            </a:bodyPr>
            <a:lstStyle/>
            <a:p>
              <a:pPr algn="ctr"/>
              <a:r>
                <a:rPr lang="zh-CN" altLang="en-US" sz="1400" dirty="0">
                  <a:solidFill>
                    <a:schemeClr val="bg1"/>
                  </a:solidFill>
                </a:rPr>
                <a:t>界面展示</a:t>
              </a:r>
              <a:endParaRPr lang="zh-CN" altLang="en-US" sz="1400" dirty="0">
                <a:solidFill>
                  <a:schemeClr val="bg1"/>
                </a:solidFill>
              </a:endParaRPr>
            </a:p>
          </p:txBody>
        </p:sp>
      </p:grpSp>
      <p:grpSp>
        <p:nvGrpSpPr>
          <p:cNvPr id="24" name="组合 23"/>
          <p:cNvGrpSpPr/>
          <p:nvPr/>
        </p:nvGrpSpPr>
        <p:grpSpPr>
          <a:xfrm>
            <a:off x="495308" y="1977332"/>
            <a:ext cx="640429" cy="612068"/>
            <a:chOff x="3684721" y="1851670"/>
            <a:chExt cx="640429" cy="612068"/>
          </a:xfrm>
        </p:grpSpPr>
        <p:sp>
          <p:nvSpPr>
            <p:cNvPr id="25" name="椭圆 24"/>
            <p:cNvSpPr/>
            <p:nvPr/>
          </p:nvSpPr>
          <p:spPr>
            <a:xfrm>
              <a:off x="3707904" y="1851670"/>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35"/>
            <p:cNvSpPr txBox="1"/>
            <p:nvPr/>
          </p:nvSpPr>
          <p:spPr>
            <a:xfrm>
              <a:off x="3684721" y="1905946"/>
              <a:ext cx="640429" cy="523220"/>
            </a:xfrm>
            <a:prstGeom prst="rect">
              <a:avLst/>
            </a:prstGeom>
            <a:noFill/>
          </p:spPr>
          <p:txBody>
            <a:bodyPr wrap="square" rtlCol="0">
              <a:spAutoFit/>
            </a:bodyPr>
            <a:lstStyle/>
            <a:p>
              <a:pPr algn="ctr"/>
              <a:r>
                <a:rPr lang="zh-CN" altLang="en-US" sz="1400" dirty="0">
                  <a:solidFill>
                    <a:schemeClr val="bg1"/>
                  </a:solidFill>
                </a:rPr>
                <a:t>收藏影片</a:t>
              </a:r>
              <a:endParaRPr lang="zh-CN" altLang="en-US" sz="1400" dirty="0">
                <a:solidFill>
                  <a:schemeClr val="bg1"/>
                </a:solidFill>
              </a:endParaRPr>
            </a:p>
          </p:txBody>
        </p:sp>
      </p:grpSp>
      <p:grpSp>
        <p:nvGrpSpPr>
          <p:cNvPr id="27" name="组合 26"/>
          <p:cNvGrpSpPr/>
          <p:nvPr/>
        </p:nvGrpSpPr>
        <p:grpSpPr>
          <a:xfrm>
            <a:off x="530920" y="2904739"/>
            <a:ext cx="613550" cy="612068"/>
            <a:chOff x="3701177" y="2832686"/>
            <a:chExt cx="613550" cy="612068"/>
          </a:xfrm>
        </p:grpSpPr>
        <p:sp>
          <p:nvSpPr>
            <p:cNvPr id="30" name="椭圆 29"/>
            <p:cNvSpPr/>
            <p:nvPr/>
          </p:nvSpPr>
          <p:spPr>
            <a:xfrm>
              <a:off x="3701177" y="2832686"/>
              <a:ext cx="612068" cy="6120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p:nvPr/>
          </p:nvSpPr>
          <p:spPr>
            <a:xfrm>
              <a:off x="3702659" y="2871742"/>
              <a:ext cx="612068" cy="523220"/>
            </a:xfrm>
            <a:prstGeom prst="rect">
              <a:avLst/>
            </a:prstGeom>
            <a:noFill/>
          </p:spPr>
          <p:txBody>
            <a:bodyPr wrap="square" rtlCol="0">
              <a:spAutoFit/>
            </a:bodyPr>
            <a:lstStyle/>
            <a:p>
              <a:pPr algn="ctr"/>
              <a:r>
                <a:rPr lang="zh-CN" altLang="en-US" sz="1400" dirty="0">
                  <a:solidFill>
                    <a:schemeClr val="bg1"/>
                  </a:solidFill>
                </a:rPr>
                <a:t>评分评论</a:t>
              </a:r>
              <a:endParaRPr lang="zh-CN" altLang="en-US" sz="1400" dirty="0">
                <a:solidFill>
                  <a:schemeClr val="bg1"/>
                </a:solidFill>
              </a:endParaRPr>
            </a:p>
          </p:txBody>
        </p:sp>
      </p:grpSp>
      <p:grpSp>
        <p:nvGrpSpPr>
          <p:cNvPr id="35" name="组合 34"/>
          <p:cNvGrpSpPr/>
          <p:nvPr/>
        </p:nvGrpSpPr>
        <p:grpSpPr>
          <a:xfrm>
            <a:off x="518490" y="3876038"/>
            <a:ext cx="613892" cy="612068"/>
            <a:chOff x="3692626" y="3813702"/>
            <a:chExt cx="613892" cy="612068"/>
          </a:xfrm>
        </p:grpSpPr>
        <p:sp>
          <p:nvSpPr>
            <p:cNvPr id="37" name="椭圆 36"/>
            <p:cNvSpPr/>
            <p:nvPr/>
          </p:nvSpPr>
          <p:spPr>
            <a:xfrm>
              <a:off x="3694450" y="3813702"/>
              <a:ext cx="612068" cy="61206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1"/>
            <p:cNvSpPr txBox="1"/>
            <p:nvPr/>
          </p:nvSpPr>
          <p:spPr>
            <a:xfrm>
              <a:off x="3692626" y="3846929"/>
              <a:ext cx="612069" cy="523220"/>
            </a:xfrm>
            <a:prstGeom prst="rect">
              <a:avLst/>
            </a:prstGeom>
            <a:noFill/>
          </p:spPr>
          <p:txBody>
            <a:bodyPr wrap="square" rtlCol="0">
              <a:spAutoFit/>
            </a:bodyPr>
            <a:lstStyle/>
            <a:p>
              <a:pPr algn="ctr"/>
              <a:r>
                <a:rPr lang="zh-CN" altLang="en-US" sz="1400" dirty="0">
                  <a:solidFill>
                    <a:schemeClr val="bg1"/>
                  </a:solidFill>
                </a:rPr>
                <a:t>浏览记录</a:t>
              </a:r>
              <a:endParaRPr lang="zh-CN" altLang="en-US" sz="1400" dirty="0">
                <a:solidFill>
                  <a:schemeClr val="bg1"/>
                </a:solidFill>
              </a:endParaRPr>
            </a:p>
          </p:txBody>
        </p:sp>
      </p:grpSp>
      <p:sp>
        <p:nvSpPr>
          <p:cNvPr id="2" name="矩形 1"/>
          <p:cNvSpPr/>
          <p:nvPr/>
        </p:nvSpPr>
        <p:spPr>
          <a:xfrm>
            <a:off x="3987747" y="440762"/>
            <a:ext cx="2031325" cy="369332"/>
          </a:xfrm>
          <a:prstGeom prst="rect">
            <a:avLst/>
          </a:prstGeom>
        </p:spPr>
        <p:txBody>
          <a:bodyPr wrap="none">
            <a:spAutoFit/>
          </a:bodyPr>
          <a:lstStyle/>
          <a:p>
            <a:r>
              <a:rPr lang="zh-CN" altLang="en-US" b="1" dirty="0">
                <a:solidFill>
                  <a:srgbClr val="00B050"/>
                </a:solidFill>
                <a:latin typeface="+mj-ea"/>
              </a:rPr>
              <a:t>浏览记录相关操作</a:t>
            </a:r>
            <a:endParaRPr lang="en-US" altLang="zh-CN" b="1" dirty="0">
              <a:solidFill>
                <a:srgbClr val="00B050"/>
              </a:solidFill>
              <a:latin typeface="+mj-ea"/>
            </a:endParaRPr>
          </a:p>
        </p:txBody>
      </p:sp>
      <p:sp>
        <p:nvSpPr>
          <p:cNvPr id="3" name="矩形 2"/>
          <p:cNvSpPr/>
          <p:nvPr/>
        </p:nvSpPr>
        <p:spPr>
          <a:xfrm>
            <a:off x="8532440" y="711015"/>
            <a:ext cx="508993" cy="3297698"/>
          </a:xfrm>
          <a:prstGeom prst="rect">
            <a:avLst/>
          </a:prstGeom>
        </p:spPr>
        <p:txBody>
          <a:bodyPr wrap="square">
            <a:spAutoFit/>
          </a:bodyPr>
          <a:lstStyle/>
          <a:p>
            <a:pPr>
              <a:lnSpc>
                <a:spcPct val="130000"/>
              </a:lnSpc>
              <a:spcBef>
                <a:spcPts val="600"/>
              </a:spcBef>
            </a:pPr>
            <a:r>
              <a:rPr lang="zh-CN" altLang="en-US" dirty="0">
                <a:solidFill>
                  <a:schemeClr val="tx1">
                    <a:lumMod val="50000"/>
                    <a:lumOff val="50000"/>
                  </a:schemeClr>
                </a:solidFill>
              </a:rPr>
              <a:t>也可以点开查看详情</a:t>
            </a:r>
            <a:endParaRPr lang="zh-CN" altLang="en-US" dirty="0">
              <a:solidFill>
                <a:schemeClr val="tx1">
                  <a:lumMod val="50000"/>
                  <a:lumOff val="50000"/>
                </a:schemeClr>
              </a:solidFill>
            </a:endParaRPr>
          </a:p>
        </p:txBody>
      </p:sp>
      <p:pic>
        <p:nvPicPr>
          <p:cNvPr id="2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0654" y="784997"/>
            <a:ext cx="22193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446" y="827322"/>
            <a:ext cx="2225675"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437" y="845172"/>
            <a:ext cx="217805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92459" y="1246789"/>
            <a:ext cx="3638327" cy="461665"/>
          </a:xfrm>
          <a:prstGeom prst="rect">
            <a:avLst/>
          </a:prstGeom>
          <a:noFill/>
          <a:effectLst/>
        </p:spPr>
        <p:txBody>
          <a:bodyPr wrap="square" rtlCol="0">
            <a:spAutoFit/>
          </a:bodyPr>
          <a:lstStyle/>
          <a:p>
            <a:r>
              <a:rPr lang="zh-CN" altLang="en-US" sz="2400" dirty="0">
                <a:solidFill>
                  <a:srgbClr val="1A7BAE"/>
                </a:solidFill>
              </a:rPr>
              <a:t>项目介绍与背景</a:t>
            </a:r>
            <a:endParaRPr lang="zh-CN" altLang="en-US" sz="2400" dirty="0">
              <a:solidFill>
                <a:srgbClr val="1A7BAE"/>
              </a:solidFill>
            </a:endParaRPr>
          </a:p>
        </p:txBody>
      </p:sp>
      <p:sp>
        <p:nvSpPr>
          <p:cNvPr id="19" name="矩形 8"/>
          <p:cNvSpPr/>
          <p:nvPr/>
        </p:nvSpPr>
        <p:spPr>
          <a:xfrm>
            <a:off x="597404" y="122160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1A7BAE"/>
                </a:solidFill>
                <a:latin typeface="+mj-lt"/>
              </a:rPr>
              <a:t>01</a:t>
            </a:r>
            <a:endParaRPr lang="zh-CN" altLang="en-US" sz="1600">
              <a:solidFill>
                <a:srgbClr val="1A7BAE"/>
              </a:solidFill>
              <a:latin typeface="+mj-lt"/>
            </a:endParaRPr>
          </a:p>
        </p:txBody>
      </p:sp>
      <p:sp>
        <p:nvSpPr>
          <p:cNvPr id="20" name="TextBox 19"/>
          <p:cNvSpPr txBox="1"/>
          <p:nvPr/>
        </p:nvSpPr>
        <p:spPr>
          <a:xfrm>
            <a:off x="1099537" y="1970572"/>
            <a:ext cx="3638327" cy="461665"/>
          </a:xfrm>
          <a:prstGeom prst="rect">
            <a:avLst/>
          </a:prstGeom>
          <a:noFill/>
          <a:effectLst/>
        </p:spPr>
        <p:txBody>
          <a:bodyPr wrap="square" rtlCol="0">
            <a:spAutoFit/>
          </a:bodyPr>
          <a:lstStyle/>
          <a:p>
            <a:r>
              <a:rPr lang="zh-CN" altLang="en-US" sz="2400" dirty="0">
                <a:solidFill>
                  <a:srgbClr val="95BC49"/>
                </a:solidFill>
              </a:rPr>
              <a:t>技术框架与流程</a:t>
            </a:r>
            <a:endParaRPr lang="zh-CN" altLang="en-US" sz="2400" dirty="0">
              <a:solidFill>
                <a:srgbClr val="95BC49"/>
              </a:solidFill>
            </a:endParaRPr>
          </a:p>
        </p:txBody>
      </p:sp>
      <p:sp>
        <p:nvSpPr>
          <p:cNvPr id="22" name="矩形 8"/>
          <p:cNvSpPr/>
          <p:nvPr/>
        </p:nvSpPr>
        <p:spPr>
          <a:xfrm>
            <a:off x="604482" y="1945383"/>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95BC49"/>
                </a:solidFill>
                <a:latin typeface="+mj-lt"/>
              </a:rPr>
              <a:t>02</a:t>
            </a:r>
            <a:endParaRPr lang="zh-CN" altLang="en-US" sz="1600">
              <a:solidFill>
                <a:srgbClr val="95BC49"/>
              </a:solidFill>
              <a:latin typeface="+mj-lt"/>
            </a:endParaRPr>
          </a:p>
        </p:txBody>
      </p:sp>
      <p:sp>
        <p:nvSpPr>
          <p:cNvPr id="23" name="TextBox 22"/>
          <p:cNvSpPr txBox="1"/>
          <p:nvPr/>
        </p:nvSpPr>
        <p:spPr>
          <a:xfrm>
            <a:off x="1106615" y="2686949"/>
            <a:ext cx="3638327" cy="461665"/>
          </a:xfrm>
          <a:prstGeom prst="rect">
            <a:avLst/>
          </a:prstGeom>
          <a:noFill/>
          <a:effectLst/>
        </p:spPr>
        <p:txBody>
          <a:bodyPr wrap="square" rtlCol="0">
            <a:spAutoFit/>
          </a:bodyPr>
          <a:lstStyle/>
          <a:p>
            <a:r>
              <a:rPr lang="zh-CN" altLang="en-US" sz="2400" dirty="0">
                <a:solidFill>
                  <a:srgbClr val="FDA907"/>
                </a:solidFill>
              </a:rPr>
              <a:t>功能展示与讲解</a:t>
            </a:r>
            <a:endParaRPr lang="zh-CN" altLang="en-US" sz="2400" dirty="0">
              <a:solidFill>
                <a:srgbClr val="FDA907"/>
              </a:solidFill>
            </a:endParaRPr>
          </a:p>
        </p:txBody>
      </p:sp>
      <p:sp>
        <p:nvSpPr>
          <p:cNvPr id="24" name="矩形 8"/>
          <p:cNvSpPr/>
          <p:nvPr/>
        </p:nvSpPr>
        <p:spPr>
          <a:xfrm>
            <a:off x="611560" y="266176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DA907"/>
                </a:solidFill>
                <a:latin typeface="+mj-lt"/>
              </a:rPr>
              <a:t>03</a:t>
            </a:r>
            <a:endParaRPr lang="zh-CN" altLang="en-US" sz="1600">
              <a:solidFill>
                <a:srgbClr val="FDA907"/>
              </a:solidFill>
              <a:latin typeface="+mj-lt"/>
            </a:endParaRPr>
          </a:p>
        </p:txBody>
      </p:sp>
      <p:sp>
        <p:nvSpPr>
          <p:cNvPr id="26" name="TextBox 25"/>
          <p:cNvSpPr txBox="1"/>
          <p:nvPr/>
        </p:nvSpPr>
        <p:spPr>
          <a:xfrm>
            <a:off x="1113693" y="3403326"/>
            <a:ext cx="3638327" cy="461665"/>
          </a:xfrm>
          <a:prstGeom prst="rect">
            <a:avLst/>
          </a:prstGeom>
          <a:noFill/>
          <a:effectLst/>
        </p:spPr>
        <p:txBody>
          <a:bodyPr wrap="square" rtlCol="0">
            <a:spAutoFit/>
          </a:bodyPr>
          <a:lstStyle/>
          <a:p>
            <a:r>
              <a:rPr lang="zh-CN" altLang="en-US" sz="2400" dirty="0">
                <a:solidFill>
                  <a:srgbClr val="BF3420"/>
                </a:solidFill>
              </a:rPr>
              <a:t>项目总结与展望</a:t>
            </a:r>
            <a:endParaRPr lang="zh-CN" altLang="en-US" sz="2400" dirty="0">
              <a:solidFill>
                <a:srgbClr val="BF3420"/>
              </a:solidFill>
            </a:endParaRPr>
          </a:p>
        </p:txBody>
      </p:sp>
      <p:sp>
        <p:nvSpPr>
          <p:cNvPr id="27" name="矩形 8"/>
          <p:cNvSpPr/>
          <p:nvPr/>
        </p:nvSpPr>
        <p:spPr>
          <a:xfrm>
            <a:off x="618638" y="3378137"/>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BF3420"/>
                </a:solidFill>
                <a:latin typeface="+mj-lt"/>
              </a:rPr>
              <a:t>04</a:t>
            </a:r>
            <a:endParaRPr lang="zh-CN" altLang="en-US" sz="1600">
              <a:solidFill>
                <a:srgbClr val="BF3420"/>
              </a:solidFill>
              <a:latin typeface="+mj-lt"/>
            </a:endParaRPr>
          </a:p>
        </p:txBody>
      </p:sp>
      <p:grpSp>
        <p:nvGrpSpPr>
          <p:cNvPr id="11" name="组合 10"/>
          <p:cNvGrpSpPr/>
          <p:nvPr/>
        </p:nvGrpSpPr>
        <p:grpSpPr>
          <a:xfrm>
            <a:off x="4887036" y="0"/>
            <a:ext cx="4256964" cy="5143500"/>
            <a:chOff x="566555" y="877035"/>
            <a:chExt cx="2340260" cy="164545"/>
          </a:xfrm>
        </p:grpSpPr>
        <p:sp>
          <p:nvSpPr>
            <p:cNvPr id="12" name="矩形 11"/>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887036" y="1997305"/>
            <a:ext cx="4256964" cy="926956"/>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latin typeface="+mj-lt"/>
              </a:rPr>
              <a:t>CONTENT</a:t>
            </a:r>
            <a:endParaRPr lang="zh-CN" altLang="en-US" sz="3200">
              <a:solidFill>
                <a:schemeClr val="bg1"/>
              </a:solidFill>
              <a:latin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其他功能</a:t>
            </a:r>
            <a:endParaRPr lang="zh-CN" altLang="en-US" sz="2000" dirty="0">
              <a:solidFill>
                <a:schemeClr val="tx1">
                  <a:lumMod val="85000"/>
                  <a:lumOff val="15000"/>
                </a:schemeClr>
              </a:solidFill>
              <a:latin typeface="Impact" panose="020B0806030902050204" pitchFamily="34" charset="0"/>
              <a:ea typeface="+mj-ea"/>
            </a:endParaRPr>
          </a:p>
        </p:txBody>
      </p:sp>
      <p:sp>
        <p:nvSpPr>
          <p:cNvPr id="34" name="矩形 33"/>
          <p:cNvSpPr/>
          <p:nvPr/>
        </p:nvSpPr>
        <p:spPr>
          <a:xfrm>
            <a:off x="476520" y="430384"/>
            <a:ext cx="3870455" cy="246221"/>
          </a:xfrm>
          <a:prstGeom prst="rect">
            <a:avLst/>
          </a:prstGeom>
        </p:spPr>
        <p:txBody>
          <a:bodyPr wrap="square">
            <a:spAutoFit/>
          </a:bodyPr>
          <a:lstStyle/>
          <a:p>
            <a:r>
              <a:rPr lang="en-US" altLang="zh-CN" sz="1000" dirty="0">
                <a:solidFill>
                  <a:schemeClr val="tx1">
                    <a:lumMod val="50000"/>
                    <a:lumOff val="50000"/>
                  </a:schemeClr>
                </a:solidFill>
              </a:rPr>
              <a:t>Other functions</a:t>
            </a:r>
            <a:endParaRPr lang="zh-CN" altLang="en-US" sz="1000" dirty="0">
              <a:solidFill>
                <a:schemeClr val="tx1">
                  <a:lumMod val="50000"/>
                  <a:lumOff val="50000"/>
                </a:schemeClr>
              </a:solidFill>
            </a:endParaRPr>
          </a:p>
        </p:txBody>
      </p:sp>
      <p:cxnSp>
        <p:nvCxnSpPr>
          <p:cNvPr id="36" name="直接连接符 35"/>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弧形 37"/>
          <p:cNvSpPr/>
          <p:nvPr/>
        </p:nvSpPr>
        <p:spPr>
          <a:xfrm>
            <a:off x="3268097" y="1245543"/>
            <a:ext cx="2484276" cy="2484276"/>
          </a:xfrm>
          <a:prstGeom prst="arc">
            <a:avLst>
              <a:gd name="adj1" fmla="val 10802728"/>
              <a:gd name="adj2" fmla="val 16203320"/>
            </a:avLst>
          </a:prstGeom>
          <a:noFill/>
          <a:ln w="57150" cap="rnd">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cxnSp>
        <p:nvCxnSpPr>
          <p:cNvPr id="39" name="直接连接符 38"/>
          <p:cNvCxnSpPr/>
          <p:nvPr/>
        </p:nvCxnSpPr>
        <p:spPr>
          <a:xfrm>
            <a:off x="4006310" y="2251200"/>
            <a:ext cx="10081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006310" y="2719252"/>
            <a:ext cx="10081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20897" y="727879"/>
            <a:ext cx="2646213" cy="646331"/>
          </a:xfrm>
          <a:prstGeom prst="rect">
            <a:avLst/>
          </a:prstGeom>
        </p:spPr>
        <p:txBody>
          <a:bodyPr wrap="square">
            <a:spAutoFit/>
          </a:bodyPr>
          <a:lstStyle/>
          <a:p>
            <a:r>
              <a:rPr lang="zh-CN" altLang="en-US" b="1" dirty="0">
                <a:solidFill>
                  <a:srgbClr val="E3A823"/>
                </a:solidFill>
              </a:rPr>
              <a:t>查看电影详情</a:t>
            </a:r>
            <a:endParaRPr lang="en-US" altLang="zh-CN" b="1" dirty="0">
              <a:solidFill>
                <a:srgbClr val="E3A823"/>
              </a:solidFill>
            </a:endParaRPr>
          </a:p>
          <a:p>
            <a:r>
              <a:rPr lang="zh-CN" altLang="en-US" b="1" dirty="0">
                <a:solidFill>
                  <a:srgbClr val="E3A823"/>
                </a:solidFill>
                <a:latin typeface="+mj-ea"/>
                <a:ea typeface="+mj-ea"/>
              </a:rPr>
              <a:t>演员表、预告片评论区</a:t>
            </a:r>
            <a:endParaRPr lang="en-US" altLang="zh-CN" b="1" dirty="0">
              <a:solidFill>
                <a:srgbClr val="E3A823"/>
              </a:solidFill>
              <a:latin typeface="+mj-ea"/>
              <a:ea typeface="+mj-ea"/>
            </a:endParaRPr>
          </a:p>
        </p:txBody>
      </p:sp>
      <p:grpSp>
        <p:nvGrpSpPr>
          <p:cNvPr id="43" name="组合 42"/>
          <p:cNvGrpSpPr/>
          <p:nvPr/>
        </p:nvGrpSpPr>
        <p:grpSpPr>
          <a:xfrm>
            <a:off x="980683" y="1393681"/>
            <a:ext cx="2484276" cy="775829"/>
            <a:chOff x="755576" y="1779662"/>
            <a:chExt cx="2880320" cy="360040"/>
          </a:xfrm>
        </p:grpSpPr>
        <p:cxnSp>
          <p:nvCxnSpPr>
            <p:cNvPr id="44" name="直接连接符 43"/>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flipH="1" flipV="1">
            <a:off x="5697125" y="3191075"/>
            <a:ext cx="2239876" cy="775829"/>
            <a:chOff x="755576" y="1779662"/>
            <a:chExt cx="2880320" cy="360040"/>
          </a:xfrm>
        </p:grpSpPr>
        <p:cxnSp>
          <p:nvCxnSpPr>
            <p:cNvPr id="47" name="直接连接符 46"/>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9" name="矩形 48"/>
          <p:cNvSpPr/>
          <p:nvPr/>
        </p:nvSpPr>
        <p:spPr>
          <a:xfrm>
            <a:off x="5750909" y="3966905"/>
            <a:ext cx="2239876" cy="369332"/>
          </a:xfrm>
          <a:prstGeom prst="rect">
            <a:avLst/>
          </a:prstGeom>
        </p:spPr>
        <p:txBody>
          <a:bodyPr wrap="square">
            <a:spAutoFit/>
          </a:bodyPr>
          <a:lstStyle/>
          <a:p>
            <a:pPr algn="r"/>
            <a:r>
              <a:rPr lang="zh-CN" altLang="en-US" b="1" dirty="0">
                <a:solidFill>
                  <a:srgbClr val="DABF3A"/>
                </a:solidFill>
                <a:latin typeface="+mj-ea"/>
                <a:ea typeface="+mj-ea"/>
              </a:rPr>
              <a:t>影片搜索</a:t>
            </a:r>
            <a:endParaRPr lang="en-US" altLang="zh-CN" b="1" dirty="0">
              <a:solidFill>
                <a:srgbClr val="DABF3A"/>
              </a:solidFill>
              <a:latin typeface="+mj-ea"/>
              <a:ea typeface="+mj-ea"/>
            </a:endParaRPr>
          </a:p>
        </p:txBody>
      </p:sp>
      <p:sp>
        <p:nvSpPr>
          <p:cNvPr id="50" name="矩形 49"/>
          <p:cNvSpPr/>
          <p:nvPr/>
        </p:nvSpPr>
        <p:spPr>
          <a:xfrm>
            <a:off x="3802350" y="2259305"/>
            <a:ext cx="1415772" cy="461665"/>
          </a:xfrm>
          <a:prstGeom prst="rect">
            <a:avLst/>
          </a:prstGeom>
        </p:spPr>
        <p:txBody>
          <a:bodyPr wrap="none">
            <a:spAutoFit/>
          </a:bodyPr>
          <a:lstStyle/>
          <a:p>
            <a:pPr algn="ctr"/>
            <a:r>
              <a:rPr lang="zh-CN" altLang="en-US" sz="2400" dirty="0">
                <a:solidFill>
                  <a:srgbClr val="95BC49"/>
                </a:solidFill>
              </a:rPr>
              <a:t>其他功能</a:t>
            </a:r>
            <a:endParaRPr lang="zh-CN" altLang="en-US" sz="2400" dirty="0">
              <a:solidFill>
                <a:srgbClr val="00B050"/>
              </a:solidFill>
            </a:endParaRPr>
          </a:p>
        </p:txBody>
      </p:sp>
      <p:sp>
        <p:nvSpPr>
          <p:cNvPr id="51" name="弧形 50"/>
          <p:cNvSpPr/>
          <p:nvPr/>
        </p:nvSpPr>
        <p:spPr>
          <a:xfrm rot="16200000">
            <a:off x="3268097" y="1245544"/>
            <a:ext cx="2484276" cy="2484276"/>
          </a:xfrm>
          <a:prstGeom prst="arc">
            <a:avLst>
              <a:gd name="adj1" fmla="val 10802728"/>
              <a:gd name="adj2" fmla="val 16203320"/>
            </a:avLst>
          </a:prstGeom>
          <a:noFill/>
          <a:ln w="57150" cap="rnd">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52" name="弧形 51"/>
          <p:cNvSpPr/>
          <p:nvPr/>
        </p:nvSpPr>
        <p:spPr>
          <a:xfrm rot="10800000">
            <a:off x="3268098" y="1245543"/>
            <a:ext cx="2484276" cy="2484276"/>
          </a:xfrm>
          <a:prstGeom prst="arc">
            <a:avLst>
              <a:gd name="adj1" fmla="val 10802728"/>
              <a:gd name="adj2" fmla="val 16203320"/>
            </a:avLst>
          </a:prstGeom>
          <a:noFill/>
          <a:ln w="57150" cap="rnd">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53" name="弧形 52"/>
          <p:cNvSpPr/>
          <p:nvPr/>
        </p:nvSpPr>
        <p:spPr>
          <a:xfrm rot="5400000">
            <a:off x="3268097" y="1245543"/>
            <a:ext cx="2484276" cy="2484276"/>
          </a:xfrm>
          <a:prstGeom prst="arc">
            <a:avLst>
              <a:gd name="adj1" fmla="val 10802728"/>
              <a:gd name="adj2" fmla="val 16203320"/>
            </a:avLst>
          </a:prstGeom>
          <a:noFill/>
          <a:ln w="57150" cap="rnd">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pic>
        <p:nvPicPr>
          <p:cNvPr id="5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82981" y="114135"/>
            <a:ext cx="2139469" cy="379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66" y="1444956"/>
            <a:ext cx="1942808" cy="3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F3420"/>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51570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a:solidFill>
                  <a:schemeClr val="bg1"/>
                </a:solidFill>
                <a:latin typeface="+mj-lt"/>
              </a:rPr>
              <a:t>4</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rPr>
              <a:t>项目总结与展望</a:t>
            </a:r>
            <a:endParaRPr lang="zh-CN" altLang="en-US" sz="2400" dirty="0">
              <a:solidFill>
                <a:schemeClr val="bg1"/>
              </a:solidFill>
            </a:endParaRPr>
          </a:p>
        </p:txBody>
      </p:sp>
      <p:sp>
        <p:nvSpPr>
          <p:cNvPr id="3" name="矩形 2"/>
          <p:cNvSpPr/>
          <p:nvPr/>
        </p:nvSpPr>
        <p:spPr>
          <a:xfrm>
            <a:off x="6007610" y="1397264"/>
            <a:ext cx="2749855" cy="769441"/>
          </a:xfrm>
          <a:prstGeom prst="rect">
            <a:avLst/>
          </a:prstGeom>
        </p:spPr>
        <p:txBody>
          <a:bodyPr wrap="none">
            <a:spAutoFit/>
          </a:bodyPr>
          <a:lstStyle/>
          <a:p>
            <a:pPr lvl="0" algn="r"/>
            <a:r>
              <a:rPr lang="en-US" altLang="zh-CN" sz="4400">
                <a:solidFill>
                  <a:schemeClr val="bg1"/>
                </a:solidFill>
                <a:latin typeface="Impact" panose="020B0806030902050204"/>
              </a:rPr>
              <a:t>PART THREE</a:t>
            </a:r>
            <a:endParaRPr lang="zh-CN" altLang="en-US" sz="4400">
              <a:solidFill>
                <a:schemeClr val="bg1"/>
              </a:solidFill>
              <a:latin typeface="Impact" panose="020B0806030902050204"/>
            </a:endParaRPr>
          </a:p>
        </p:txBody>
      </p:sp>
      <p:sp>
        <p:nvSpPr>
          <p:cNvPr id="25" name="矩形 24"/>
          <p:cNvSpPr/>
          <p:nvPr/>
        </p:nvSpPr>
        <p:spPr>
          <a:xfrm>
            <a:off x="3536885" y="2691666"/>
            <a:ext cx="5220580" cy="499624"/>
          </a:xfrm>
          <a:prstGeom prst="rect">
            <a:avLst/>
          </a:prstGeom>
        </p:spPr>
        <p:txBody>
          <a:bodyPr wrap="square">
            <a:spAutoFit/>
          </a:bodyPr>
          <a:lstStyle/>
          <a:p>
            <a:pPr algn="r">
              <a:lnSpc>
                <a:spcPct val="150000"/>
              </a:lnSpc>
            </a:pPr>
            <a:r>
              <a:rPr lang="en-US" altLang="zh-CN" sz="2000" dirty="0">
                <a:solidFill>
                  <a:schemeClr val="bg1"/>
                </a:solidFill>
                <a:latin typeface="+mn-ea"/>
              </a:rPr>
              <a:t>Project Summary and Prospect</a:t>
            </a:r>
            <a:endParaRPr lang="zh-CN" altLang="en-US" sz="2000" dirty="0">
              <a:solidFill>
                <a:schemeClr val="bg1"/>
              </a:solidFill>
              <a:latin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组员感想</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307777"/>
          </a:xfrm>
          <a:prstGeom prst="rect">
            <a:avLst/>
          </a:prstGeom>
        </p:spPr>
        <p:txBody>
          <a:bodyPr wrap="square">
            <a:spAutoFit/>
          </a:bodyPr>
          <a:lstStyle/>
          <a:p>
            <a:r>
              <a:rPr lang="en-US" altLang="zh-CN" sz="1400" dirty="0">
                <a:solidFill>
                  <a:schemeClr val="tx1">
                    <a:lumMod val="50000"/>
                    <a:lumOff val="50000"/>
                  </a:schemeClr>
                </a:solidFill>
              </a:rPr>
              <a:t>Team </a:t>
            </a:r>
            <a:r>
              <a:rPr lang="en-US" altLang="zh-CN" sz="1400" dirty="0" err="1">
                <a:solidFill>
                  <a:schemeClr val="tx1">
                    <a:lumMod val="50000"/>
                    <a:lumOff val="50000"/>
                  </a:schemeClr>
                </a:solidFill>
              </a:rPr>
              <a:t>Members'Feelings</a:t>
            </a:r>
            <a:endParaRPr lang="zh-CN" altLang="en-US" sz="14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6" name="Picture 3" descr="C:\Documents and Settings\Administrator\桌面\高清配图\高清图片01\20.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13392"/>
          <a:stretch>
            <a:fillRect/>
          </a:stretch>
        </p:blipFill>
        <p:spPr bwMode="auto">
          <a:xfrm>
            <a:off x="4211960" y="755414"/>
            <a:ext cx="1727952" cy="149547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7" name="Picture 6" descr="C:\Documents and Settings\Administrator\桌面\高清配图\高清图片01\2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33" r="9358"/>
          <a:stretch>
            <a:fillRect/>
          </a:stretch>
        </p:blipFill>
        <p:spPr bwMode="auto">
          <a:xfrm>
            <a:off x="6978000" y="755414"/>
            <a:ext cx="1727952" cy="149547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3" name="矩形 42"/>
          <p:cNvSpPr/>
          <p:nvPr/>
        </p:nvSpPr>
        <p:spPr>
          <a:xfrm>
            <a:off x="4205453" y="2355824"/>
            <a:ext cx="1734459" cy="307777"/>
          </a:xfrm>
          <a:prstGeom prst="rect">
            <a:avLst/>
          </a:prstGeom>
        </p:spPr>
        <p:txBody>
          <a:bodyPr wrap="square">
            <a:spAutoFit/>
          </a:bodyPr>
          <a:lstStyle/>
          <a:p>
            <a:pPr algn="ctr"/>
            <a:r>
              <a:rPr lang="zh-CN" altLang="en-US" sz="1400" b="1" dirty="0">
                <a:solidFill>
                  <a:srgbClr val="BF3420"/>
                </a:solidFill>
              </a:rPr>
              <a:t>个人感想③</a:t>
            </a:r>
            <a:endParaRPr lang="en-US" altLang="zh-CN" sz="1400" b="1" dirty="0">
              <a:solidFill>
                <a:srgbClr val="BF3420"/>
              </a:solidFill>
              <a:latin typeface="+mj-ea"/>
              <a:ea typeface="+mj-ea"/>
            </a:endParaRPr>
          </a:p>
        </p:txBody>
      </p:sp>
      <p:sp>
        <p:nvSpPr>
          <p:cNvPr id="46" name="TextBox 45"/>
          <p:cNvSpPr txBox="1"/>
          <p:nvPr/>
        </p:nvSpPr>
        <p:spPr>
          <a:xfrm>
            <a:off x="3749778" y="2663601"/>
            <a:ext cx="2655287" cy="2229200"/>
          </a:xfrm>
          <a:prstGeom prst="rect">
            <a:avLst/>
          </a:prstGeom>
          <a:noFill/>
        </p:spPr>
        <p:txBody>
          <a:bodyPr wrap="square" rtlCol="0">
            <a:spAutoFit/>
          </a:bodyPr>
          <a:lstStyle/>
          <a:p>
            <a:pPr algn="ctr">
              <a:lnSpc>
                <a:spcPct val="130000"/>
              </a:lnSpc>
              <a:spcBef>
                <a:spcPts val="600"/>
              </a:spcBef>
            </a:pPr>
            <a:r>
              <a:rPr lang="zh-CN" altLang="en-US" sz="1200" dirty="0">
                <a:solidFill>
                  <a:schemeClr val="tx1">
                    <a:lumMod val="65000"/>
                    <a:lumOff val="35000"/>
                  </a:schemeClr>
                </a:solidFill>
              </a:rPr>
              <a:t>       身为一名开发人员做事一定要细心，有可能会因为你的错误而影响到整个程序。我们虽然是小组分工的形式，但是在实际的开发过程中，还是需要和组员沟通或是向老师请教。最后对这个项目来说，负责前端静态页面设计的我在设计页面的完整度和美观方面有了很大的提高，并且在这次实习中学到了很多关于小程序的知识。</a:t>
            </a:r>
            <a:endParaRPr lang="zh-CN" altLang="en-US" sz="1200" dirty="0">
              <a:solidFill>
                <a:schemeClr val="tx1">
                  <a:lumMod val="65000"/>
                  <a:lumOff val="35000"/>
                </a:schemeClr>
              </a:solidFill>
            </a:endParaRPr>
          </a:p>
        </p:txBody>
      </p:sp>
      <p:sp>
        <p:nvSpPr>
          <p:cNvPr id="47" name="矩形 46"/>
          <p:cNvSpPr/>
          <p:nvPr/>
        </p:nvSpPr>
        <p:spPr>
          <a:xfrm>
            <a:off x="6971449" y="2355823"/>
            <a:ext cx="1734459" cy="307777"/>
          </a:xfrm>
          <a:prstGeom prst="rect">
            <a:avLst/>
          </a:prstGeom>
        </p:spPr>
        <p:txBody>
          <a:bodyPr wrap="square">
            <a:spAutoFit/>
          </a:bodyPr>
          <a:lstStyle/>
          <a:p>
            <a:pPr algn="ctr"/>
            <a:r>
              <a:rPr lang="zh-CN" altLang="en-US" sz="1400" b="1" dirty="0">
                <a:solidFill>
                  <a:srgbClr val="BF3420"/>
                </a:solidFill>
              </a:rPr>
              <a:t>个人感想④</a:t>
            </a:r>
            <a:endParaRPr lang="en-US" altLang="zh-CN" sz="1400" b="1" dirty="0">
              <a:solidFill>
                <a:srgbClr val="BF3420"/>
              </a:solidFill>
              <a:latin typeface="+mj-ea"/>
              <a:ea typeface="+mj-ea"/>
            </a:endParaRPr>
          </a:p>
        </p:txBody>
      </p:sp>
      <p:sp>
        <p:nvSpPr>
          <p:cNvPr id="51" name="TextBox 50"/>
          <p:cNvSpPr txBox="1"/>
          <p:nvPr/>
        </p:nvSpPr>
        <p:spPr>
          <a:xfrm>
            <a:off x="6860740" y="2663600"/>
            <a:ext cx="2211760" cy="1989134"/>
          </a:xfrm>
          <a:prstGeom prst="rect">
            <a:avLst/>
          </a:prstGeom>
          <a:noFill/>
        </p:spPr>
        <p:txBody>
          <a:bodyPr wrap="square" rtlCol="0">
            <a:spAutoFit/>
          </a:bodyPr>
          <a:lstStyle/>
          <a:p>
            <a:pPr>
              <a:lnSpc>
                <a:spcPct val="130000"/>
              </a:lnSpc>
              <a:spcBef>
                <a:spcPts val="600"/>
              </a:spcBef>
            </a:pPr>
            <a:r>
              <a:rPr lang="en-US" altLang="zh-CN" sz="1200" dirty="0">
                <a:latin typeface="Arial (正文)"/>
              </a:rPr>
              <a:t>      </a:t>
            </a:r>
            <a:r>
              <a:rPr lang="zh-CN" altLang="zh-CN" sz="1200" dirty="0">
                <a:latin typeface="Arial (正文)"/>
              </a:rPr>
              <a:t>参与到首页搜索功能的实现过程。成功地完成了这个功能，在完成了文档以后再次拥有了新的成就感。正因为这次的前端代码和后台数据库连接，我也学到了很多东西，尤其是了解了练习了</a:t>
            </a:r>
            <a:r>
              <a:rPr lang="en-US" altLang="zh-CN" sz="1200" dirty="0">
                <a:latin typeface="Arial (正文)"/>
              </a:rPr>
              <a:t>SSM</a:t>
            </a:r>
            <a:r>
              <a:rPr lang="zh-CN" altLang="zh-CN" sz="1200" dirty="0">
                <a:latin typeface="Arial (正文)"/>
              </a:rPr>
              <a:t>这类东西，挺开心的。</a:t>
            </a:r>
            <a:endParaRPr lang="zh-CN" altLang="en-US" sz="1000" dirty="0">
              <a:solidFill>
                <a:schemeClr val="tx1">
                  <a:lumMod val="65000"/>
                  <a:lumOff val="35000"/>
                </a:schemeClr>
              </a:solidFill>
              <a:latin typeface="Arial (正文)"/>
            </a:endParaRPr>
          </a:p>
        </p:txBody>
      </p:sp>
      <p:sp>
        <p:nvSpPr>
          <p:cNvPr id="57" name="矩形 56"/>
          <p:cNvSpPr/>
          <p:nvPr/>
        </p:nvSpPr>
        <p:spPr>
          <a:xfrm>
            <a:off x="521549" y="868991"/>
            <a:ext cx="2745303" cy="307296"/>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rPr>
              <a:t>个人感想①</a:t>
            </a:r>
            <a:endParaRPr lang="en-US" altLang="zh-CN" sz="1400" b="1" dirty="0">
              <a:solidFill>
                <a:schemeClr val="bg1"/>
              </a:solidFill>
              <a:latin typeface="+mj-ea"/>
            </a:endParaRPr>
          </a:p>
        </p:txBody>
      </p:sp>
      <p:sp>
        <p:nvSpPr>
          <p:cNvPr id="58" name="矩形 57"/>
          <p:cNvSpPr/>
          <p:nvPr/>
        </p:nvSpPr>
        <p:spPr>
          <a:xfrm>
            <a:off x="457277" y="1232907"/>
            <a:ext cx="2809576" cy="1332031"/>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mn-ea"/>
              </a:rPr>
              <a:t>       知道小程序开发的流程，熟悉了后台开发的</a:t>
            </a:r>
            <a:r>
              <a:rPr lang="en-US" altLang="zh-CN" sz="1100" dirty="0">
                <a:solidFill>
                  <a:schemeClr val="tx1">
                    <a:lumMod val="65000"/>
                    <a:lumOff val="35000"/>
                  </a:schemeClr>
                </a:solidFill>
                <a:latin typeface="+mn-ea"/>
              </a:rPr>
              <a:t>SSM</a:t>
            </a:r>
            <a:r>
              <a:rPr lang="zh-CN" altLang="en-US" sz="1100" dirty="0">
                <a:solidFill>
                  <a:schemeClr val="tx1">
                    <a:lumMod val="65000"/>
                    <a:lumOff val="35000"/>
                  </a:schemeClr>
                </a:solidFill>
                <a:latin typeface="+mn-ea"/>
              </a:rPr>
              <a:t>框架。数据库表结构设计真的重要，事先能够设计出好的表结构，会让后面的开发更加顺畅。希望之后可以和团队成员一起完善这个小程序。</a:t>
            </a:r>
            <a:endParaRPr lang="zh-CN" altLang="en-US" sz="1100" dirty="0">
              <a:solidFill>
                <a:schemeClr val="tx1">
                  <a:lumMod val="65000"/>
                  <a:lumOff val="35000"/>
                </a:schemeClr>
              </a:solidFill>
              <a:latin typeface="+mn-ea"/>
            </a:endParaRPr>
          </a:p>
        </p:txBody>
      </p:sp>
      <p:sp>
        <p:nvSpPr>
          <p:cNvPr id="59" name="矩形 58"/>
          <p:cNvSpPr/>
          <p:nvPr/>
        </p:nvSpPr>
        <p:spPr>
          <a:xfrm>
            <a:off x="431542" y="2751770"/>
            <a:ext cx="2340257" cy="307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rPr>
              <a:t>个人感想②</a:t>
            </a:r>
            <a:endParaRPr lang="en-US" altLang="zh-CN" sz="1400" b="1" dirty="0">
              <a:solidFill>
                <a:schemeClr val="bg1"/>
              </a:solidFill>
              <a:latin typeface="+mj-ea"/>
            </a:endParaRPr>
          </a:p>
        </p:txBody>
      </p:sp>
      <p:sp>
        <p:nvSpPr>
          <p:cNvPr id="60" name="矩形 59"/>
          <p:cNvSpPr/>
          <p:nvPr/>
        </p:nvSpPr>
        <p:spPr>
          <a:xfrm>
            <a:off x="431541" y="3109893"/>
            <a:ext cx="2745302" cy="1585947"/>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mn-ea"/>
              </a:rPr>
              <a:t>       一个从零到一的过程，从最开始对前端知识的一无所知到最后项目完成时对整个项目的理解与认识，我有了很大的提升，这次的实习我收获了很多以前在上课的过程中所学不到的知识，也有了对项目的一些经验，同时体会到了团队协作的力量。</a:t>
            </a:r>
            <a:endParaRPr lang="zh-CN" altLang="en-US" sz="1100" dirty="0">
              <a:solidFill>
                <a:schemeClr val="tx1">
                  <a:lumMod val="65000"/>
                  <a:lumOff val="35000"/>
                </a:schemeClr>
              </a:solidFill>
              <a:latin typeface="+mn-ea"/>
            </a:endParaRPr>
          </a:p>
        </p:txBody>
      </p:sp>
      <p:cxnSp>
        <p:nvCxnSpPr>
          <p:cNvPr id="4" name="直接连接符 3"/>
          <p:cNvCxnSpPr/>
          <p:nvPr/>
        </p:nvCxnSpPr>
        <p:spPr>
          <a:xfrm>
            <a:off x="3581890" y="1006880"/>
            <a:ext cx="0" cy="30603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团队与收获</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a:solidFill>
                  <a:schemeClr val="tx1">
                    <a:lumMod val="50000"/>
                    <a:lumOff val="50000"/>
                  </a:schemeClr>
                </a:solidFill>
              </a:rPr>
              <a:t>Team and harvest</a:t>
            </a:r>
            <a:endParaRPr lang="zh-CN" altLang="en-US" sz="10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五边形 27"/>
          <p:cNvSpPr/>
          <p:nvPr/>
        </p:nvSpPr>
        <p:spPr>
          <a:xfrm>
            <a:off x="611562" y="1131590"/>
            <a:ext cx="7894223" cy="315035"/>
          </a:xfrm>
          <a:prstGeom prst="homePlate">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01</a:t>
            </a:r>
            <a:endParaRPr lang="zh-CN" altLang="en-US" sz="1600">
              <a:latin typeface="+mj-lt"/>
            </a:endParaRPr>
          </a:p>
        </p:txBody>
      </p:sp>
      <p:sp>
        <p:nvSpPr>
          <p:cNvPr id="29" name="五边形 28"/>
          <p:cNvSpPr/>
          <p:nvPr/>
        </p:nvSpPr>
        <p:spPr>
          <a:xfrm>
            <a:off x="2585117" y="1445851"/>
            <a:ext cx="5920668" cy="31503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02</a:t>
            </a:r>
            <a:endParaRPr lang="zh-CN" altLang="en-US" sz="1600">
              <a:latin typeface="+mj-lt"/>
            </a:endParaRPr>
          </a:p>
        </p:txBody>
      </p:sp>
      <p:sp>
        <p:nvSpPr>
          <p:cNvPr id="31" name="五边形 30"/>
          <p:cNvSpPr/>
          <p:nvPr/>
        </p:nvSpPr>
        <p:spPr>
          <a:xfrm>
            <a:off x="4558672" y="1760886"/>
            <a:ext cx="3947111" cy="315035"/>
          </a:xfrm>
          <a:prstGeom prst="homePlate">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03</a:t>
            </a:r>
            <a:endParaRPr lang="zh-CN" altLang="en-US" sz="1600">
              <a:latin typeface="+mj-lt"/>
            </a:endParaRPr>
          </a:p>
        </p:txBody>
      </p:sp>
      <p:sp>
        <p:nvSpPr>
          <p:cNvPr id="33" name="五边形 32"/>
          <p:cNvSpPr/>
          <p:nvPr/>
        </p:nvSpPr>
        <p:spPr>
          <a:xfrm>
            <a:off x="6532228" y="2075920"/>
            <a:ext cx="1973555" cy="31503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04</a:t>
            </a:r>
            <a:endParaRPr lang="zh-CN" altLang="en-US" sz="1600">
              <a:latin typeface="+mj-lt"/>
            </a:endParaRPr>
          </a:p>
        </p:txBody>
      </p:sp>
      <p:sp>
        <p:nvSpPr>
          <p:cNvPr id="34" name="矩形 33"/>
          <p:cNvSpPr/>
          <p:nvPr/>
        </p:nvSpPr>
        <p:spPr>
          <a:xfrm>
            <a:off x="496536" y="1610862"/>
            <a:ext cx="2031927" cy="2893100"/>
          </a:xfrm>
          <a:prstGeom prst="rect">
            <a:avLst/>
          </a:prstGeom>
        </p:spPr>
        <p:txBody>
          <a:bodyPr wrap="square">
            <a:spAutoFit/>
          </a:bodyPr>
          <a:lstStyle/>
          <a:p>
            <a:r>
              <a:rPr lang="en-US" altLang="zh-CN" sz="1400" dirty="0"/>
              <a:t>1</a:t>
            </a:r>
            <a:r>
              <a:rPr lang="zh-CN" altLang="zh-CN" sz="1400" dirty="0"/>
              <a:t>、主要成绩和收获：</a:t>
            </a:r>
            <a:endParaRPr lang="en-US" altLang="zh-CN" sz="1400" dirty="0"/>
          </a:p>
          <a:p>
            <a:r>
              <a:rPr lang="en-US" altLang="zh-CN" sz="1400" dirty="0"/>
              <a:t> </a:t>
            </a:r>
            <a:endParaRPr lang="zh-CN" altLang="zh-CN" sz="1400" dirty="0"/>
          </a:p>
          <a:p>
            <a:r>
              <a:rPr lang="en-US" altLang="zh-CN" sz="1400" dirty="0"/>
              <a:t>       </a:t>
            </a:r>
            <a:r>
              <a:rPr lang="zh-CN" altLang="zh-CN" sz="1400" dirty="0"/>
              <a:t>虽然功能不是很成熟，但微信小程序的功能开发已完成，可进行基本的功能实现。成员们学到了微信小程序开发，</a:t>
            </a:r>
            <a:r>
              <a:rPr lang="zh-CN" altLang="en-US" sz="1400" dirty="0"/>
              <a:t>小程序的开发；  </a:t>
            </a:r>
            <a:r>
              <a:rPr lang="en-US" altLang="zh-CN" sz="1400" dirty="0"/>
              <a:t>SSM</a:t>
            </a:r>
            <a:r>
              <a:rPr lang="zh-CN" altLang="en-US" sz="1400" dirty="0"/>
              <a:t>框架的使用，后台开发和前端开发的过程有了更深的认识</a:t>
            </a:r>
            <a:r>
              <a:rPr lang="zh-CN" altLang="zh-CN" sz="1400" dirty="0"/>
              <a:t>，提高了自主学习与团队合作的能力。</a:t>
            </a:r>
            <a:endParaRPr lang="zh-CN" altLang="zh-CN" sz="1400" dirty="0"/>
          </a:p>
        </p:txBody>
      </p:sp>
      <p:sp>
        <p:nvSpPr>
          <p:cNvPr id="38" name="矩形 37"/>
          <p:cNvSpPr/>
          <p:nvPr/>
        </p:nvSpPr>
        <p:spPr>
          <a:xfrm>
            <a:off x="4572001" y="2281686"/>
            <a:ext cx="1890208" cy="1815882"/>
          </a:xfrm>
          <a:prstGeom prst="rect">
            <a:avLst/>
          </a:prstGeom>
        </p:spPr>
        <p:txBody>
          <a:bodyPr wrap="square">
            <a:spAutoFit/>
          </a:bodyPr>
          <a:lstStyle/>
          <a:p>
            <a:r>
              <a:rPr lang="en-US" altLang="zh-CN" sz="1400" dirty="0"/>
              <a:t>3</a:t>
            </a:r>
            <a:r>
              <a:rPr lang="zh-CN" altLang="zh-CN" sz="1400" dirty="0"/>
              <a:t>、研究工作的不足：</a:t>
            </a:r>
            <a:endParaRPr lang="zh-CN" altLang="zh-CN" sz="1400" dirty="0"/>
          </a:p>
          <a:p>
            <a:endParaRPr lang="en-US" altLang="zh-CN" sz="1400" dirty="0"/>
          </a:p>
          <a:p>
            <a:r>
              <a:rPr lang="en-US" altLang="zh-CN" sz="1400" dirty="0"/>
              <a:t>       </a:t>
            </a:r>
            <a:r>
              <a:rPr lang="zh-CN" altLang="zh-CN" sz="1400" dirty="0"/>
              <a:t>团队的沟通的不及时影响整个项目的进度，</a:t>
            </a:r>
            <a:r>
              <a:rPr lang="zh-CN" altLang="en-US" sz="1400" dirty="0"/>
              <a:t>文件、代码、前端不能够完全同步一直</a:t>
            </a:r>
            <a:r>
              <a:rPr lang="zh-CN" altLang="zh-CN" sz="1400" dirty="0"/>
              <a:t>，</a:t>
            </a:r>
            <a:r>
              <a:rPr lang="zh-CN" altLang="en-US" sz="1400" dirty="0"/>
              <a:t>一定程度上延缓了项目的开发。</a:t>
            </a:r>
            <a:endParaRPr lang="zh-CN" altLang="zh-CN" sz="1400" dirty="0"/>
          </a:p>
        </p:txBody>
      </p:sp>
      <p:sp>
        <p:nvSpPr>
          <p:cNvPr id="40" name="矩形 39"/>
          <p:cNvSpPr/>
          <p:nvPr/>
        </p:nvSpPr>
        <p:spPr>
          <a:xfrm>
            <a:off x="2569278" y="1896674"/>
            <a:ext cx="1890208" cy="1815882"/>
          </a:xfrm>
          <a:prstGeom prst="rect">
            <a:avLst/>
          </a:prstGeom>
        </p:spPr>
        <p:txBody>
          <a:bodyPr wrap="square">
            <a:spAutoFit/>
          </a:bodyPr>
          <a:lstStyle/>
          <a:p>
            <a:r>
              <a:rPr lang="en-US" altLang="zh-CN" sz="1400" dirty="0"/>
              <a:t>2</a:t>
            </a:r>
            <a:r>
              <a:rPr lang="zh-CN" altLang="zh-CN" sz="1400" dirty="0"/>
              <a:t>、研究工作中的困难：</a:t>
            </a:r>
            <a:endParaRPr lang="zh-CN" altLang="zh-CN" sz="1400" dirty="0"/>
          </a:p>
          <a:p>
            <a:endParaRPr lang="en-US" altLang="zh-CN" sz="1400" dirty="0"/>
          </a:p>
          <a:p>
            <a:r>
              <a:rPr lang="en-US" altLang="zh-CN" sz="1400" dirty="0"/>
              <a:t>       </a:t>
            </a:r>
            <a:r>
              <a:rPr lang="zh-CN" altLang="zh-CN" sz="1400" dirty="0"/>
              <a:t>由于微信组件冲突问题，</a:t>
            </a:r>
            <a:r>
              <a:rPr lang="zh-CN" altLang="en-US" sz="1400" dirty="0"/>
              <a:t>并且对于</a:t>
            </a:r>
            <a:r>
              <a:rPr lang="en-US" altLang="zh-CN" sz="1400" dirty="0"/>
              <a:t>API</a:t>
            </a:r>
            <a:r>
              <a:rPr lang="zh-CN" altLang="en-US" sz="1400" dirty="0"/>
              <a:t>的使用并非特别熟练，在爬取影片信息的过程用了较多时间。</a:t>
            </a:r>
            <a:endParaRPr lang="zh-CN" altLang="zh-CN" sz="1400" dirty="0"/>
          </a:p>
        </p:txBody>
      </p:sp>
      <p:sp>
        <p:nvSpPr>
          <p:cNvPr id="44" name="矩形 43"/>
          <p:cNvSpPr/>
          <p:nvPr/>
        </p:nvSpPr>
        <p:spPr>
          <a:xfrm>
            <a:off x="6517399" y="2571985"/>
            <a:ext cx="1890208" cy="2031325"/>
          </a:xfrm>
          <a:prstGeom prst="rect">
            <a:avLst/>
          </a:prstGeom>
        </p:spPr>
        <p:txBody>
          <a:bodyPr wrap="square">
            <a:spAutoFit/>
          </a:bodyPr>
          <a:lstStyle/>
          <a:p>
            <a:r>
              <a:rPr lang="en-US" altLang="zh-CN" sz="1400" dirty="0"/>
              <a:t>4</a:t>
            </a:r>
            <a:r>
              <a:rPr lang="zh-CN" altLang="zh-CN" sz="1400" dirty="0"/>
              <a:t>、尚需深入研究：</a:t>
            </a:r>
            <a:endParaRPr lang="zh-CN" altLang="zh-CN" sz="1400" dirty="0"/>
          </a:p>
          <a:p>
            <a:endParaRPr lang="en-US" altLang="zh-CN" sz="1400" dirty="0"/>
          </a:p>
          <a:p>
            <a:r>
              <a:rPr lang="en-US" altLang="zh-CN" sz="1400" dirty="0"/>
              <a:t>       </a:t>
            </a:r>
            <a:r>
              <a:rPr lang="zh-CN" altLang="en-US" sz="1400" dirty="0"/>
              <a:t>对于演员表、导演表的信息衍生汇总的开发不够完全。以及对于购票系统的一点点的想法。并且对于海外的影片资源进行爬取数据。</a:t>
            </a:r>
            <a:endParaRPr lang="zh-CN" altLang="zh-CN" sz="1400" dirty="0"/>
          </a:p>
        </p:txBody>
      </p:sp>
      <p:cxnSp>
        <p:nvCxnSpPr>
          <p:cNvPr id="48" name="直接连接符 47"/>
          <p:cNvCxnSpPr/>
          <p:nvPr/>
        </p:nvCxnSpPr>
        <p:spPr>
          <a:xfrm>
            <a:off x="2456765" y="2429280"/>
            <a:ext cx="0" cy="14026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481990" y="2796775"/>
            <a:ext cx="0" cy="10351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462210" y="3089599"/>
            <a:ext cx="0" cy="7422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展望和预期</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369332"/>
          </a:xfrm>
          <a:prstGeom prst="rect">
            <a:avLst/>
          </a:prstGeom>
        </p:spPr>
        <p:txBody>
          <a:bodyPr wrap="square">
            <a:spAutoFit/>
          </a:bodyPr>
          <a:lstStyle/>
          <a:p>
            <a:r>
              <a:rPr lang="en-US" altLang="zh-CN" dirty="0"/>
              <a:t>Prospects and expectations</a:t>
            </a:r>
            <a:endParaRPr lang="en-US" altLang="zh-CN" dirty="0"/>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a:off x="426005" y="1275605"/>
            <a:ext cx="2956249" cy="244827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0800000">
            <a:off x="2202741" y="1275605"/>
            <a:ext cx="2956249" cy="2448272"/>
          </a:xfrm>
          <a:prstGeom prst="triangle">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3979477" y="1275606"/>
            <a:ext cx="2956249" cy="244827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5756211" y="1275606"/>
            <a:ext cx="2956249" cy="2448272"/>
          </a:xfrm>
          <a:prstGeom prst="triangle">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1094038" y="2529009"/>
            <a:ext cx="1620182" cy="369332"/>
          </a:xfrm>
          <a:prstGeom prst="rect">
            <a:avLst/>
          </a:prstGeom>
        </p:spPr>
        <p:txBody>
          <a:bodyPr wrap="square">
            <a:spAutoFit/>
          </a:bodyPr>
          <a:lstStyle/>
          <a:p>
            <a:pPr algn="ctr"/>
            <a:r>
              <a:rPr lang="zh-CN" altLang="en-US" b="1" dirty="0">
                <a:solidFill>
                  <a:schemeClr val="bg1"/>
                </a:solidFill>
                <a:latin typeface="+mj-ea"/>
                <a:ea typeface="+mj-ea"/>
              </a:rPr>
              <a:t>受到鼓励</a:t>
            </a:r>
            <a:endParaRPr lang="en-US" altLang="zh-CN" b="1" dirty="0">
              <a:solidFill>
                <a:schemeClr val="bg1"/>
              </a:solidFill>
              <a:latin typeface="+mj-ea"/>
              <a:ea typeface="+mj-ea"/>
            </a:endParaRPr>
          </a:p>
        </p:txBody>
      </p:sp>
      <p:sp>
        <p:nvSpPr>
          <p:cNvPr id="36" name="TextBox 35"/>
          <p:cNvSpPr txBox="1"/>
          <p:nvPr/>
        </p:nvSpPr>
        <p:spPr>
          <a:xfrm>
            <a:off x="669506" y="2903796"/>
            <a:ext cx="2461187" cy="820081"/>
          </a:xfrm>
          <a:prstGeom prst="rect">
            <a:avLst/>
          </a:prstGeom>
          <a:noFill/>
        </p:spPr>
        <p:txBody>
          <a:bodyPr wrap="square" rtlCol="0">
            <a:spAutoFit/>
          </a:bodyPr>
          <a:lstStyle/>
          <a:p>
            <a:pPr>
              <a:lnSpc>
                <a:spcPct val="130000"/>
              </a:lnSpc>
              <a:spcBef>
                <a:spcPts val="600"/>
              </a:spcBef>
            </a:pPr>
            <a:r>
              <a:rPr lang="zh-CN" altLang="en-US" sz="1200" dirty="0">
                <a:solidFill>
                  <a:schemeClr val="bg1"/>
                </a:solidFill>
              </a:rPr>
              <a:t>        在开发伊始便收到老师的技术支持和同学们对于我们对于项目想法的鼓励，让我们充满信心</a:t>
            </a:r>
            <a:endParaRPr lang="zh-CN" altLang="en-US" sz="1200" dirty="0">
              <a:solidFill>
                <a:schemeClr val="bg1"/>
              </a:solidFill>
            </a:endParaRPr>
          </a:p>
        </p:txBody>
      </p:sp>
      <p:sp>
        <p:nvSpPr>
          <p:cNvPr id="38" name="矩形 37"/>
          <p:cNvSpPr/>
          <p:nvPr/>
        </p:nvSpPr>
        <p:spPr>
          <a:xfrm>
            <a:off x="1414389" y="1815666"/>
            <a:ext cx="979479" cy="646331"/>
          </a:xfrm>
          <a:prstGeom prst="rect">
            <a:avLst/>
          </a:prstGeom>
        </p:spPr>
        <p:txBody>
          <a:bodyPr wrap="square">
            <a:spAutoFit/>
          </a:bodyPr>
          <a:lstStyle/>
          <a:p>
            <a:pPr algn="ctr"/>
            <a:r>
              <a:rPr lang="en-US" altLang="zh-CN" sz="3600" b="1">
                <a:solidFill>
                  <a:schemeClr val="bg1"/>
                </a:solidFill>
              </a:rPr>
              <a:t>01</a:t>
            </a:r>
            <a:endParaRPr lang="en-US" altLang="zh-CN" sz="3600" b="1" dirty="0">
              <a:solidFill>
                <a:schemeClr val="bg1"/>
              </a:solidFill>
              <a:latin typeface="+mj-ea"/>
              <a:ea typeface="+mj-ea"/>
            </a:endParaRPr>
          </a:p>
        </p:txBody>
      </p:sp>
      <p:cxnSp>
        <p:nvCxnSpPr>
          <p:cNvPr id="39" name="直接连接符 38"/>
          <p:cNvCxnSpPr/>
          <p:nvPr/>
        </p:nvCxnSpPr>
        <p:spPr>
          <a:xfrm>
            <a:off x="1526087" y="2461997"/>
            <a:ext cx="7560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47510" y="2476326"/>
            <a:ext cx="1620182" cy="369332"/>
          </a:xfrm>
          <a:prstGeom prst="rect">
            <a:avLst/>
          </a:prstGeom>
        </p:spPr>
        <p:txBody>
          <a:bodyPr wrap="square">
            <a:spAutoFit/>
          </a:bodyPr>
          <a:lstStyle/>
          <a:p>
            <a:pPr algn="ctr"/>
            <a:r>
              <a:rPr lang="zh-CN" altLang="en-US" b="1" dirty="0">
                <a:solidFill>
                  <a:schemeClr val="bg1"/>
                </a:solidFill>
              </a:rPr>
              <a:t>计划明确</a:t>
            </a:r>
            <a:endParaRPr lang="en-US" altLang="zh-CN" b="1" dirty="0">
              <a:solidFill>
                <a:schemeClr val="bg1"/>
              </a:solidFill>
              <a:latin typeface="+mj-ea"/>
              <a:ea typeface="+mj-ea"/>
            </a:endParaRPr>
          </a:p>
        </p:txBody>
      </p:sp>
      <p:sp>
        <p:nvSpPr>
          <p:cNvPr id="42" name="TextBox 41"/>
          <p:cNvSpPr txBox="1"/>
          <p:nvPr/>
        </p:nvSpPr>
        <p:spPr>
          <a:xfrm>
            <a:off x="4274739" y="2761338"/>
            <a:ext cx="2254261" cy="1028871"/>
          </a:xfrm>
          <a:prstGeom prst="rect">
            <a:avLst/>
          </a:prstGeom>
          <a:noFill/>
        </p:spPr>
        <p:txBody>
          <a:bodyPr wrap="square" rtlCol="0">
            <a:spAutoFit/>
          </a:bodyPr>
          <a:lstStyle/>
          <a:p>
            <a:pPr>
              <a:lnSpc>
                <a:spcPct val="130000"/>
              </a:lnSpc>
              <a:spcBef>
                <a:spcPts val="600"/>
              </a:spcBef>
            </a:pPr>
            <a:r>
              <a:rPr lang="zh-CN" altLang="en-US" sz="1200" dirty="0">
                <a:solidFill>
                  <a:schemeClr val="bg1"/>
                </a:solidFill>
              </a:rPr>
              <a:t>        在项目开始初期就进行了大略的项目进度安排，组员之间也积极沟通，适当调整计划，提高了产品的完成质量</a:t>
            </a:r>
            <a:endParaRPr lang="zh-CN" altLang="en-US" sz="1200" dirty="0">
              <a:solidFill>
                <a:schemeClr val="bg1"/>
              </a:solidFill>
            </a:endParaRPr>
          </a:p>
        </p:txBody>
      </p:sp>
      <p:sp>
        <p:nvSpPr>
          <p:cNvPr id="44" name="矩形 43"/>
          <p:cNvSpPr/>
          <p:nvPr/>
        </p:nvSpPr>
        <p:spPr>
          <a:xfrm>
            <a:off x="4967860" y="1815666"/>
            <a:ext cx="979479" cy="646331"/>
          </a:xfrm>
          <a:prstGeom prst="rect">
            <a:avLst/>
          </a:prstGeom>
        </p:spPr>
        <p:txBody>
          <a:bodyPr wrap="square">
            <a:spAutoFit/>
          </a:bodyPr>
          <a:lstStyle/>
          <a:p>
            <a:pPr algn="ctr"/>
            <a:r>
              <a:rPr lang="en-US" altLang="zh-CN" sz="3600" b="1">
                <a:solidFill>
                  <a:schemeClr val="bg1"/>
                </a:solidFill>
              </a:rPr>
              <a:t>03</a:t>
            </a:r>
            <a:endParaRPr lang="en-US" altLang="zh-CN" sz="3600" b="1" dirty="0">
              <a:solidFill>
                <a:schemeClr val="bg1"/>
              </a:solidFill>
              <a:latin typeface="+mj-ea"/>
              <a:ea typeface="+mj-ea"/>
            </a:endParaRPr>
          </a:p>
        </p:txBody>
      </p:sp>
      <p:cxnSp>
        <p:nvCxnSpPr>
          <p:cNvPr id="45" name="直接连接符 44"/>
          <p:cNvCxnSpPr/>
          <p:nvPr/>
        </p:nvCxnSpPr>
        <p:spPr>
          <a:xfrm>
            <a:off x="5079558" y="2461997"/>
            <a:ext cx="7560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2870774" y="2193011"/>
            <a:ext cx="1620182" cy="369332"/>
          </a:xfrm>
          <a:prstGeom prst="rect">
            <a:avLst/>
          </a:prstGeom>
        </p:spPr>
        <p:txBody>
          <a:bodyPr wrap="square">
            <a:spAutoFit/>
          </a:bodyPr>
          <a:lstStyle/>
          <a:p>
            <a:pPr algn="ctr"/>
            <a:r>
              <a:rPr lang="zh-CN" altLang="en-US" b="1" dirty="0">
                <a:solidFill>
                  <a:schemeClr val="bg1"/>
                </a:solidFill>
              </a:rPr>
              <a:t>团队建设</a:t>
            </a:r>
            <a:endParaRPr lang="en-US" altLang="zh-CN" b="1" dirty="0">
              <a:solidFill>
                <a:schemeClr val="bg1"/>
              </a:solidFill>
              <a:latin typeface="+mj-ea"/>
              <a:ea typeface="+mj-ea"/>
            </a:endParaRPr>
          </a:p>
        </p:txBody>
      </p:sp>
      <p:sp>
        <p:nvSpPr>
          <p:cNvPr id="49" name="TextBox 48"/>
          <p:cNvSpPr txBox="1"/>
          <p:nvPr/>
        </p:nvSpPr>
        <p:spPr>
          <a:xfrm>
            <a:off x="2636750" y="1383618"/>
            <a:ext cx="2088231" cy="788806"/>
          </a:xfrm>
          <a:prstGeom prst="rect">
            <a:avLst/>
          </a:prstGeom>
          <a:noFill/>
        </p:spPr>
        <p:txBody>
          <a:bodyPr wrap="square" rtlCol="0">
            <a:spAutoFit/>
          </a:bodyPr>
          <a:lstStyle/>
          <a:p>
            <a:pPr algn="ctr">
              <a:lnSpc>
                <a:spcPct val="130000"/>
              </a:lnSpc>
              <a:spcBef>
                <a:spcPts val="600"/>
              </a:spcBef>
            </a:pPr>
            <a:r>
              <a:rPr lang="zh-CN" altLang="en-US" sz="1200" dirty="0">
                <a:solidFill>
                  <a:schemeClr val="bg1"/>
                </a:solidFill>
              </a:rPr>
              <a:t>因为组员都是舍友，可以在“上班”结束后继续“加班”对于工作与生活有了新认识</a:t>
            </a:r>
            <a:endParaRPr lang="zh-CN" altLang="en-US" sz="1200" dirty="0">
              <a:solidFill>
                <a:schemeClr val="bg1"/>
              </a:solidFill>
            </a:endParaRPr>
          </a:p>
        </p:txBody>
      </p:sp>
      <p:sp>
        <p:nvSpPr>
          <p:cNvPr id="50" name="矩形 49"/>
          <p:cNvSpPr/>
          <p:nvPr/>
        </p:nvSpPr>
        <p:spPr>
          <a:xfrm>
            <a:off x="3191125" y="2607754"/>
            <a:ext cx="979479" cy="646331"/>
          </a:xfrm>
          <a:prstGeom prst="rect">
            <a:avLst/>
          </a:prstGeom>
        </p:spPr>
        <p:txBody>
          <a:bodyPr wrap="square">
            <a:spAutoFit/>
          </a:bodyPr>
          <a:lstStyle/>
          <a:p>
            <a:pPr algn="ctr"/>
            <a:r>
              <a:rPr lang="en-US" altLang="zh-CN" sz="3600" b="1">
                <a:solidFill>
                  <a:schemeClr val="bg1"/>
                </a:solidFill>
              </a:rPr>
              <a:t>02</a:t>
            </a:r>
            <a:endParaRPr lang="en-US" altLang="zh-CN" sz="3600" b="1" dirty="0">
              <a:solidFill>
                <a:schemeClr val="bg1"/>
              </a:solidFill>
              <a:latin typeface="+mj-ea"/>
              <a:ea typeface="+mj-ea"/>
            </a:endParaRPr>
          </a:p>
        </p:txBody>
      </p:sp>
      <p:cxnSp>
        <p:nvCxnSpPr>
          <p:cNvPr id="52" name="直接连接符 51"/>
          <p:cNvCxnSpPr/>
          <p:nvPr/>
        </p:nvCxnSpPr>
        <p:spPr>
          <a:xfrm>
            <a:off x="3302823" y="2571750"/>
            <a:ext cx="7560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424242" y="2238422"/>
            <a:ext cx="1620182" cy="369332"/>
          </a:xfrm>
          <a:prstGeom prst="rect">
            <a:avLst/>
          </a:prstGeom>
        </p:spPr>
        <p:txBody>
          <a:bodyPr wrap="square">
            <a:spAutoFit/>
          </a:bodyPr>
          <a:lstStyle/>
          <a:p>
            <a:pPr algn="ctr"/>
            <a:r>
              <a:rPr lang="zh-CN" altLang="en-US" b="1" dirty="0">
                <a:solidFill>
                  <a:schemeClr val="bg1"/>
                </a:solidFill>
                <a:latin typeface="+mj-ea"/>
                <a:ea typeface="+mj-ea"/>
              </a:rPr>
              <a:t>期望反思</a:t>
            </a:r>
            <a:endParaRPr lang="en-US" altLang="zh-CN" b="1" dirty="0">
              <a:solidFill>
                <a:schemeClr val="bg1"/>
              </a:solidFill>
              <a:latin typeface="+mj-ea"/>
              <a:ea typeface="+mj-ea"/>
            </a:endParaRPr>
          </a:p>
        </p:txBody>
      </p:sp>
      <p:sp>
        <p:nvSpPr>
          <p:cNvPr id="54" name="TextBox 53"/>
          <p:cNvSpPr txBox="1"/>
          <p:nvPr/>
        </p:nvSpPr>
        <p:spPr>
          <a:xfrm>
            <a:off x="6267691" y="1248422"/>
            <a:ext cx="2177977" cy="1028871"/>
          </a:xfrm>
          <a:prstGeom prst="rect">
            <a:avLst/>
          </a:prstGeom>
          <a:noFill/>
        </p:spPr>
        <p:txBody>
          <a:bodyPr wrap="square" rtlCol="0">
            <a:spAutoFit/>
          </a:bodyPr>
          <a:lstStyle/>
          <a:p>
            <a:pPr>
              <a:lnSpc>
                <a:spcPct val="130000"/>
              </a:lnSpc>
              <a:spcBef>
                <a:spcPts val="600"/>
              </a:spcBef>
            </a:pPr>
            <a:r>
              <a:rPr lang="zh-CN" altLang="en-US" sz="1200" dirty="0">
                <a:solidFill>
                  <a:schemeClr val="bg1"/>
                </a:solidFill>
              </a:rPr>
              <a:t>       我们希望能够完善好成为自己能够拿得出手的项目，同时知晓自主学习能力极为重要沟通交流也需要换种方式</a:t>
            </a:r>
            <a:endParaRPr lang="zh-CN" altLang="en-US" sz="1200" dirty="0">
              <a:solidFill>
                <a:schemeClr val="bg1"/>
              </a:solidFill>
            </a:endParaRPr>
          </a:p>
        </p:txBody>
      </p:sp>
      <p:sp>
        <p:nvSpPr>
          <p:cNvPr id="55" name="矩形 54"/>
          <p:cNvSpPr/>
          <p:nvPr/>
        </p:nvSpPr>
        <p:spPr>
          <a:xfrm>
            <a:off x="6744594" y="2607754"/>
            <a:ext cx="979479" cy="646331"/>
          </a:xfrm>
          <a:prstGeom prst="rect">
            <a:avLst/>
          </a:prstGeom>
        </p:spPr>
        <p:txBody>
          <a:bodyPr wrap="square">
            <a:spAutoFit/>
          </a:bodyPr>
          <a:lstStyle/>
          <a:p>
            <a:pPr algn="ctr"/>
            <a:r>
              <a:rPr lang="en-US" altLang="zh-CN" sz="3600" b="1">
                <a:solidFill>
                  <a:schemeClr val="bg1"/>
                </a:solidFill>
              </a:rPr>
              <a:t>04</a:t>
            </a:r>
            <a:endParaRPr lang="en-US" altLang="zh-CN" sz="3600" b="1" dirty="0">
              <a:solidFill>
                <a:schemeClr val="bg1"/>
              </a:solidFill>
              <a:latin typeface="+mj-ea"/>
              <a:ea typeface="+mj-ea"/>
            </a:endParaRPr>
          </a:p>
        </p:txBody>
      </p:sp>
      <p:cxnSp>
        <p:nvCxnSpPr>
          <p:cNvPr id="56" name="直接连接符 55"/>
          <p:cNvCxnSpPr/>
          <p:nvPr/>
        </p:nvCxnSpPr>
        <p:spPr>
          <a:xfrm>
            <a:off x="6856292" y="2571750"/>
            <a:ext cx="7560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112341" y="2418204"/>
            <a:ext cx="4918967" cy="102070"/>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943167" y="1700394"/>
            <a:ext cx="7257317" cy="646331"/>
          </a:xfrm>
          <a:prstGeom prst="rect">
            <a:avLst/>
          </a:prstGeom>
          <a:noFill/>
          <a:effectLst/>
        </p:spPr>
        <p:txBody>
          <a:bodyPr wrap="square" rtlCol="0">
            <a:spAutoFit/>
          </a:bodyPr>
          <a:lstStyle/>
          <a:p>
            <a:pPr algn="ctr"/>
            <a:r>
              <a:rPr lang="en-US" altLang="zh-CN" sz="3600" dirty="0">
                <a:solidFill>
                  <a:srgbClr val="1A7BAE"/>
                </a:solidFill>
              </a:rPr>
              <a:t>THANKS</a:t>
            </a:r>
            <a:r>
              <a:rPr lang="en-US" altLang="zh-CN" sz="3600" dirty="0">
                <a:solidFill>
                  <a:srgbClr val="BF3420"/>
                </a:solidFill>
              </a:rPr>
              <a:t> </a:t>
            </a:r>
            <a:r>
              <a:rPr lang="en-US" altLang="zh-CN" sz="3600" dirty="0">
                <a:solidFill>
                  <a:srgbClr val="95BC49"/>
                </a:solidFill>
              </a:rPr>
              <a:t>FOR</a:t>
            </a:r>
            <a:r>
              <a:rPr lang="zh-CN" altLang="en-US" sz="3600" dirty="0">
                <a:solidFill>
                  <a:srgbClr val="1A7BAE"/>
                </a:solidFill>
              </a:rPr>
              <a:t> </a:t>
            </a:r>
            <a:r>
              <a:rPr lang="en-US" altLang="zh-CN" sz="3600" dirty="0">
                <a:solidFill>
                  <a:srgbClr val="FDA907"/>
                </a:solidFill>
              </a:rPr>
              <a:t>YOUR</a:t>
            </a:r>
            <a:r>
              <a:rPr lang="en-US" altLang="zh-CN" sz="3600" dirty="0">
                <a:solidFill>
                  <a:srgbClr val="1A7BAE"/>
                </a:solidFill>
              </a:rPr>
              <a:t> </a:t>
            </a:r>
            <a:r>
              <a:rPr lang="en-US" altLang="zh-CN" sz="3600" dirty="0">
                <a:solidFill>
                  <a:srgbClr val="BF3420"/>
                </a:solidFill>
              </a:rPr>
              <a:t>WATCHING</a:t>
            </a:r>
            <a:endParaRPr lang="en-US" altLang="zh-CN" sz="3600" dirty="0">
              <a:solidFill>
                <a:srgbClr val="BF3420"/>
              </a:solidFill>
            </a:endParaRPr>
          </a:p>
        </p:txBody>
      </p:sp>
      <p:sp>
        <p:nvSpPr>
          <p:cNvPr id="29" name="矩形 28"/>
          <p:cNvSpPr/>
          <p:nvPr/>
        </p:nvSpPr>
        <p:spPr>
          <a:xfrm>
            <a:off x="2029042" y="2796776"/>
            <a:ext cx="5085566" cy="580415"/>
          </a:xfrm>
          <a:prstGeom prst="rect">
            <a:avLst/>
          </a:prstGeom>
        </p:spPr>
        <p:txBody>
          <a:bodyPr wrap="square">
            <a:spAutoFit/>
          </a:bodyPr>
          <a:lstStyle/>
          <a:p>
            <a:pPr algn="ctr">
              <a:lnSpc>
                <a:spcPct val="150000"/>
              </a:lnSpc>
            </a:pPr>
            <a:r>
              <a:rPr lang="zh-CN" altLang="en-US" sz="2400" dirty="0"/>
              <a:t>感谢各位领导、老师批评指正！</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7BAE"/>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2723823"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1</a:t>
            </a:r>
            <a:endParaRPr lang="zh-CN" altLang="en-US" sz="52000" dirty="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rPr>
              <a:t>项目介绍与背景</a:t>
            </a:r>
            <a:endParaRPr lang="zh-CN" altLang="en-US" sz="2400" dirty="0">
              <a:solidFill>
                <a:schemeClr val="bg1"/>
              </a:solidFill>
            </a:endParaRPr>
          </a:p>
        </p:txBody>
      </p:sp>
      <p:sp>
        <p:nvSpPr>
          <p:cNvPr id="3" name="矩形 2"/>
          <p:cNvSpPr/>
          <p:nvPr/>
        </p:nvSpPr>
        <p:spPr>
          <a:xfrm>
            <a:off x="6504541" y="1397264"/>
            <a:ext cx="2252924" cy="769441"/>
          </a:xfrm>
          <a:prstGeom prst="rect">
            <a:avLst/>
          </a:prstGeom>
        </p:spPr>
        <p:txBody>
          <a:bodyPr wrap="none">
            <a:spAutoFit/>
          </a:bodyPr>
          <a:lstStyle/>
          <a:p>
            <a:pPr lvl="0" algn="r"/>
            <a:r>
              <a:rPr lang="en-US" altLang="zh-CN" sz="4400">
                <a:solidFill>
                  <a:schemeClr val="bg1"/>
                </a:solidFill>
                <a:latin typeface="Impact" panose="020B0806030902050204"/>
              </a:rPr>
              <a:t>PART ONE</a:t>
            </a:r>
            <a:endParaRPr lang="zh-CN" altLang="en-US" sz="4400">
              <a:solidFill>
                <a:schemeClr val="bg1"/>
              </a:solidFill>
              <a:latin typeface="Impact" panose="020B0806030902050204"/>
            </a:endParaRPr>
          </a:p>
        </p:txBody>
      </p:sp>
      <p:sp>
        <p:nvSpPr>
          <p:cNvPr id="25" name="矩形 24"/>
          <p:cNvSpPr/>
          <p:nvPr/>
        </p:nvSpPr>
        <p:spPr>
          <a:xfrm>
            <a:off x="3536885" y="2691666"/>
            <a:ext cx="5220580" cy="499624"/>
          </a:xfrm>
          <a:prstGeom prst="rect">
            <a:avLst/>
          </a:prstGeom>
        </p:spPr>
        <p:txBody>
          <a:bodyPr wrap="square">
            <a:spAutoFit/>
          </a:bodyPr>
          <a:lstStyle/>
          <a:p>
            <a:pPr algn="r">
              <a:lnSpc>
                <a:spcPct val="150000"/>
              </a:lnSpc>
            </a:pPr>
            <a:r>
              <a:rPr lang="en-US" altLang="zh-CN" sz="2000" dirty="0">
                <a:solidFill>
                  <a:schemeClr val="bg1"/>
                </a:solidFill>
                <a:latin typeface="+mn-ea"/>
              </a:rPr>
              <a:t>Project introduction and background</a:t>
            </a:r>
            <a:endParaRPr lang="zh-CN" altLang="en-US" sz="20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项目描述</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261610"/>
          </a:xfrm>
          <a:prstGeom prst="rect">
            <a:avLst/>
          </a:prstGeom>
        </p:spPr>
        <p:txBody>
          <a:bodyPr wrap="square">
            <a:spAutoFit/>
          </a:bodyPr>
          <a:lstStyle/>
          <a:p>
            <a:r>
              <a:rPr lang="en-US" altLang="zh-CN" sz="1100" dirty="0">
                <a:solidFill>
                  <a:schemeClr val="tx1">
                    <a:lumMod val="50000"/>
                    <a:lumOff val="50000"/>
                  </a:schemeClr>
                </a:solidFill>
              </a:rPr>
              <a:t>Project description</a:t>
            </a:r>
            <a:endParaRPr lang="zh-CN" altLang="en-US" sz="11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659287" y="1536635"/>
            <a:ext cx="3825425" cy="2491740"/>
          </a:xfrm>
          <a:prstGeom prst="rect">
            <a:avLst/>
          </a:prstGeom>
        </p:spPr>
        <p:txBody>
          <a:bodyPr wrap="square">
            <a:spAutoFit/>
          </a:bodyPr>
          <a:lstStyle/>
          <a:p>
            <a:pPr>
              <a:lnSpc>
                <a:spcPct val="130000"/>
              </a:lnSpc>
              <a:spcBef>
                <a:spcPts val="600"/>
              </a:spcBef>
            </a:pPr>
            <a:r>
              <a:rPr lang="zh-CN" altLang="en-US" dirty="0">
                <a:solidFill>
                  <a:srgbClr val="FF0000"/>
                </a:solidFill>
              </a:rPr>
              <a:t>       </a:t>
            </a:r>
            <a:r>
              <a:rPr lang="zh-CN" altLang="en-US" sz="2000" dirty="0">
                <a:solidFill>
                  <a:schemeClr val="tx2"/>
                </a:solidFill>
              </a:rPr>
              <a:t>本项目是一个线上的电影评价评分小程序，包含查看收藏目前热映、即将上映、高评分影片；整体实现了影评系统的授权登录、浏览搜索、评分评价、收藏删除等基本功能。</a:t>
            </a:r>
            <a:endParaRPr lang="en-US" altLang="zh-CN" dirty="0">
              <a:solidFill>
                <a:schemeClr val="tx2"/>
              </a:solidFill>
            </a:endParaRPr>
          </a:p>
        </p:txBody>
      </p:sp>
      <p:sp>
        <p:nvSpPr>
          <p:cNvPr id="6" name="流程图: 手动输入 5"/>
          <p:cNvSpPr/>
          <p:nvPr/>
        </p:nvSpPr>
        <p:spPr>
          <a:xfrm>
            <a:off x="487986" y="1075654"/>
            <a:ext cx="1959173" cy="1496096"/>
          </a:xfrm>
          <a:prstGeom prst="flowChartManualIn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手动输入 8"/>
          <p:cNvSpPr/>
          <p:nvPr/>
        </p:nvSpPr>
        <p:spPr>
          <a:xfrm flipH="1">
            <a:off x="6646477" y="3021800"/>
            <a:ext cx="1947007" cy="1486805"/>
          </a:xfrm>
          <a:prstGeom prst="flowChartManualIn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701570" y="1131590"/>
            <a:ext cx="1710187" cy="1710187"/>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bg1"/>
                </a:solidFill>
              </a:rPr>
              <a:t>电影相关的</a:t>
            </a:r>
            <a:r>
              <a:rPr lang="en-US" altLang="zh-CN" b="1" dirty="0">
                <a:solidFill>
                  <a:schemeClr val="bg1"/>
                </a:solidFill>
              </a:rPr>
              <a:t>app</a:t>
            </a:r>
            <a:endParaRPr lang="en-US" altLang="zh-CN" b="1" dirty="0">
              <a:solidFill>
                <a:schemeClr val="bg1"/>
              </a:solidFill>
              <a:latin typeface="+mj-ea"/>
            </a:endParaRPr>
          </a:p>
        </p:txBody>
      </p:sp>
      <p:sp>
        <p:nvSpPr>
          <p:cNvPr id="19" name="椭圆 18"/>
          <p:cNvSpPr/>
          <p:nvPr/>
        </p:nvSpPr>
        <p:spPr>
          <a:xfrm>
            <a:off x="4646842" y="1131592"/>
            <a:ext cx="1710187" cy="1710187"/>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bg1"/>
                </a:solidFill>
                <a:latin typeface="+mj-ea"/>
              </a:rPr>
              <a:t>功能全面</a:t>
            </a:r>
            <a:endParaRPr lang="en-US" altLang="zh-CN" b="1" dirty="0">
              <a:solidFill>
                <a:schemeClr val="bg1"/>
              </a:solidFill>
              <a:latin typeface="+mj-ea"/>
            </a:endParaRPr>
          </a:p>
        </p:txBody>
      </p:sp>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市场调查与环境</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261610"/>
          </a:xfrm>
          <a:prstGeom prst="rect">
            <a:avLst/>
          </a:prstGeom>
        </p:spPr>
        <p:txBody>
          <a:bodyPr wrap="square">
            <a:spAutoFit/>
          </a:bodyPr>
          <a:lstStyle/>
          <a:p>
            <a:r>
              <a:rPr lang="en-US" altLang="zh-CN" sz="1100" dirty="0">
                <a:solidFill>
                  <a:schemeClr val="tx1">
                    <a:lumMod val="50000"/>
                    <a:lumOff val="50000"/>
                  </a:schemeClr>
                </a:solidFill>
              </a:rPr>
              <a:t>Market Research and Environment</a:t>
            </a:r>
            <a:endParaRPr lang="zh-CN" altLang="en-US" sz="11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674206" y="1131591"/>
            <a:ext cx="1710187" cy="1710187"/>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bg1"/>
                </a:solidFill>
                <a:latin typeface="+mj-ea"/>
              </a:rPr>
              <a:t>小程序</a:t>
            </a:r>
            <a:endParaRPr lang="en-US" altLang="zh-CN" b="1" dirty="0">
              <a:solidFill>
                <a:schemeClr val="bg1"/>
              </a:solidFill>
              <a:latin typeface="+mj-ea"/>
            </a:endParaRPr>
          </a:p>
          <a:p>
            <a:pPr algn="ctr"/>
            <a:r>
              <a:rPr lang="zh-CN" altLang="en-US" b="1" dirty="0">
                <a:solidFill>
                  <a:schemeClr val="bg1"/>
                </a:solidFill>
                <a:latin typeface="+mj-ea"/>
              </a:rPr>
              <a:t>的优势</a:t>
            </a:r>
            <a:endParaRPr lang="en-US" altLang="zh-CN" b="1" dirty="0">
              <a:solidFill>
                <a:schemeClr val="bg1"/>
              </a:solidFill>
              <a:latin typeface="+mj-ea"/>
            </a:endParaRPr>
          </a:p>
        </p:txBody>
      </p:sp>
      <p:sp>
        <p:nvSpPr>
          <p:cNvPr id="20" name="椭圆 19"/>
          <p:cNvSpPr/>
          <p:nvPr/>
        </p:nvSpPr>
        <p:spPr>
          <a:xfrm>
            <a:off x="6619478" y="1131593"/>
            <a:ext cx="1710187" cy="1710187"/>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bg1"/>
                </a:solidFill>
              </a:rPr>
              <a:t>同比环比</a:t>
            </a:r>
            <a:endParaRPr lang="en-US" altLang="zh-CN" b="1" dirty="0">
              <a:solidFill>
                <a:schemeClr val="bg1"/>
              </a:solidFill>
              <a:latin typeface="+mj-ea"/>
            </a:endParaRPr>
          </a:p>
        </p:txBody>
      </p:sp>
      <p:sp>
        <p:nvSpPr>
          <p:cNvPr id="10" name="矩形 9"/>
          <p:cNvSpPr/>
          <p:nvPr/>
        </p:nvSpPr>
        <p:spPr>
          <a:xfrm>
            <a:off x="476520" y="3021800"/>
            <a:ext cx="1935237" cy="1822037"/>
          </a:xfrm>
          <a:prstGeom prst="rect">
            <a:avLst/>
          </a:prstGeom>
        </p:spPr>
        <p:txBody>
          <a:bodyPr wrap="square">
            <a:spAutoFit/>
          </a:bodyPr>
          <a:lstStyle/>
          <a:p>
            <a:pPr>
              <a:lnSpc>
                <a:spcPct val="130000"/>
              </a:lnSpc>
              <a:spcBef>
                <a:spcPts val="600"/>
              </a:spcBef>
            </a:pPr>
            <a:r>
              <a:rPr lang="zh-CN" altLang="en-US" sz="1400" dirty="0">
                <a:solidFill>
                  <a:schemeClr val="bg1"/>
                </a:solidFill>
              </a:rPr>
              <a:t>        </a:t>
            </a:r>
            <a:r>
              <a:rPr lang="zh-CN" altLang="en-US" sz="1400" dirty="0"/>
              <a:t>华为应用商店显示与电影有关的</a:t>
            </a:r>
            <a:r>
              <a:rPr lang="en-US" altLang="zh-CN" sz="1400" dirty="0"/>
              <a:t>app</a:t>
            </a:r>
            <a:r>
              <a:rPr lang="zh-CN" altLang="en-US" sz="1400" dirty="0"/>
              <a:t>高达</a:t>
            </a:r>
            <a:r>
              <a:rPr lang="en-US" altLang="zh-CN" sz="1400" dirty="0">
                <a:solidFill>
                  <a:srgbClr val="FF0000"/>
                </a:solidFill>
              </a:rPr>
              <a:t>189</a:t>
            </a:r>
            <a:r>
              <a:rPr lang="zh-CN" altLang="en-US" sz="1400" dirty="0"/>
              <a:t>款、</a:t>
            </a:r>
            <a:r>
              <a:rPr lang="en-US" altLang="zh-CN" sz="1400" dirty="0" err="1"/>
              <a:t>oppo</a:t>
            </a:r>
            <a:r>
              <a:rPr lang="zh-CN" altLang="en-US" sz="1400" dirty="0"/>
              <a:t>、</a:t>
            </a:r>
            <a:r>
              <a:rPr lang="en-US" altLang="zh-CN" sz="1400" dirty="0"/>
              <a:t>vivo</a:t>
            </a:r>
            <a:r>
              <a:rPr lang="zh-CN" altLang="en-US" sz="1400" dirty="0"/>
              <a:t>、小米等各有</a:t>
            </a:r>
            <a:r>
              <a:rPr lang="en-US" altLang="zh-CN" sz="1400" dirty="0">
                <a:solidFill>
                  <a:srgbClr val="FF0000"/>
                </a:solidFill>
              </a:rPr>
              <a:t>100</a:t>
            </a:r>
            <a:r>
              <a:rPr lang="zh-CN" altLang="en-US" sz="1400" dirty="0"/>
              <a:t>左右的数目</a:t>
            </a:r>
            <a:endParaRPr lang="en-US" altLang="zh-CN" sz="1400" dirty="0"/>
          </a:p>
          <a:p>
            <a:pPr algn="ctr">
              <a:lnSpc>
                <a:spcPct val="130000"/>
              </a:lnSpc>
              <a:spcBef>
                <a:spcPts val="600"/>
              </a:spcBef>
            </a:pPr>
            <a:r>
              <a:rPr lang="en-US" altLang="zh-CN" sz="1400" dirty="0"/>
              <a:t>(</a:t>
            </a:r>
            <a:r>
              <a:rPr lang="zh-CN" altLang="en-US" sz="1400" dirty="0"/>
              <a:t>数据来自酷传</a:t>
            </a:r>
            <a:r>
              <a:rPr lang="en-US" altLang="zh-CN" sz="1400" dirty="0"/>
              <a:t>)</a:t>
            </a:r>
            <a:endParaRPr lang="zh-CN" altLang="en-US" sz="1400" dirty="0">
              <a:latin typeface="+mn-ea"/>
            </a:endParaRPr>
          </a:p>
        </p:txBody>
      </p:sp>
      <p:sp>
        <p:nvSpPr>
          <p:cNvPr id="11" name="矩形 10"/>
          <p:cNvSpPr/>
          <p:nvPr/>
        </p:nvSpPr>
        <p:spPr>
          <a:xfrm>
            <a:off x="2674206" y="3083934"/>
            <a:ext cx="1710187" cy="1346907"/>
          </a:xfrm>
          <a:prstGeom prst="rect">
            <a:avLst/>
          </a:prstGeom>
        </p:spPr>
        <p:txBody>
          <a:bodyPr wrap="square">
            <a:spAutoFit/>
          </a:bodyPr>
          <a:lstStyle/>
          <a:p>
            <a:pPr>
              <a:lnSpc>
                <a:spcPct val="150000"/>
              </a:lnSpc>
            </a:pPr>
            <a:r>
              <a:rPr lang="zh-CN" altLang="en-US" sz="1400" dirty="0"/>
              <a:t>       开发环境好、时间段短、样例众多、面向人群广、体量小</a:t>
            </a:r>
            <a:endParaRPr lang="zh-CN" altLang="en-US" sz="1400" dirty="0">
              <a:latin typeface="+mn-ea"/>
            </a:endParaRPr>
          </a:p>
        </p:txBody>
      </p:sp>
      <p:sp>
        <p:nvSpPr>
          <p:cNvPr id="13" name="矩形 12"/>
          <p:cNvSpPr/>
          <p:nvPr/>
        </p:nvSpPr>
        <p:spPr>
          <a:xfrm>
            <a:off x="4646842" y="3083934"/>
            <a:ext cx="1710187" cy="1346907"/>
          </a:xfrm>
          <a:prstGeom prst="rect">
            <a:avLst/>
          </a:prstGeom>
        </p:spPr>
        <p:txBody>
          <a:bodyPr wrap="square">
            <a:spAutoFit/>
          </a:bodyPr>
          <a:lstStyle/>
          <a:p>
            <a:pPr>
              <a:lnSpc>
                <a:spcPct val="150000"/>
              </a:lnSpc>
            </a:pPr>
            <a:r>
              <a:rPr lang="zh-CN" altLang="en-US" sz="1400" dirty="0"/>
              <a:t>       能够满足用户对于除了购票以外的所有有关电影的需求</a:t>
            </a:r>
            <a:endParaRPr lang="zh-CN" altLang="en-US" sz="1400" dirty="0">
              <a:latin typeface="+mn-ea"/>
            </a:endParaRPr>
          </a:p>
        </p:txBody>
      </p:sp>
      <p:sp>
        <p:nvSpPr>
          <p:cNvPr id="14" name="矩形 13"/>
          <p:cNvSpPr/>
          <p:nvPr/>
        </p:nvSpPr>
        <p:spPr>
          <a:xfrm>
            <a:off x="6619478" y="3083934"/>
            <a:ext cx="1710187" cy="1670073"/>
          </a:xfrm>
          <a:prstGeom prst="rect">
            <a:avLst/>
          </a:prstGeom>
        </p:spPr>
        <p:txBody>
          <a:bodyPr wrap="square">
            <a:spAutoFit/>
          </a:bodyPr>
          <a:lstStyle/>
          <a:p>
            <a:pPr>
              <a:lnSpc>
                <a:spcPct val="150000"/>
              </a:lnSpc>
            </a:pPr>
            <a:r>
              <a:rPr lang="zh-CN" altLang="en-US" sz="1400" dirty="0"/>
              <a:t>        页面布局更加新颖与美观，内容更为丰富、操作更为便捷、用户体验感尤其良好</a:t>
            </a:r>
            <a:endParaRPr lang="zh-CN" altLang="en-US" sz="14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小组分工</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307777"/>
          </a:xfrm>
          <a:prstGeom prst="rect">
            <a:avLst/>
          </a:prstGeom>
        </p:spPr>
        <p:txBody>
          <a:bodyPr wrap="square">
            <a:spAutoFit/>
          </a:bodyPr>
          <a:lstStyle/>
          <a:p>
            <a:r>
              <a:rPr lang="en-US" altLang="zh-CN" sz="1400" dirty="0">
                <a:solidFill>
                  <a:schemeClr val="tx1">
                    <a:lumMod val="50000"/>
                    <a:lumOff val="50000"/>
                  </a:schemeClr>
                </a:solidFill>
              </a:rPr>
              <a:t>Group division of </a:t>
            </a:r>
            <a:r>
              <a:rPr lang="en-US" altLang="zh-CN" sz="1400" dirty="0" err="1">
                <a:solidFill>
                  <a:schemeClr val="tx1">
                    <a:lumMod val="50000"/>
                    <a:lumOff val="50000"/>
                  </a:schemeClr>
                </a:solidFill>
              </a:rPr>
              <a:t>labour</a:t>
            </a:r>
            <a:endParaRPr lang="zh-CN" altLang="en-US" sz="14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rot="2700000">
            <a:off x="2952419" y="883029"/>
            <a:ext cx="3167308" cy="3197576"/>
            <a:chOff x="1932258" y="760101"/>
            <a:chExt cx="3767316" cy="3803319"/>
          </a:xfrm>
        </p:grpSpPr>
        <p:sp>
          <p:nvSpPr>
            <p:cNvPr id="19" name="椭圆 168"/>
            <p:cNvSpPr/>
            <p:nvPr/>
          </p:nvSpPr>
          <p:spPr>
            <a:xfrm>
              <a:off x="2710237" y="760101"/>
              <a:ext cx="2207694" cy="2207694"/>
            </a:xfrm>
            <a:custGeom>
              <a:avLst/>
              <a:gdLst/>
              <a:ahLst/>
              <a:cxnLst/>
              <a:rect l="l" t="t" r="r" b="b"/>
              <a:pathLst>
                <a:path w="2207694" h="2207694">
                  <a:moveTo>
                    <a:pt x="1240201" y="2198410"/>
                  </a:moveTo>
                  <a:cubicBezTo>
                    <a:pt x="1195601" y="2204855"/>
                    <a:pt x="1150057" y="2207694"/>
                    <a:pt x="1103851" y="2207694"/>
                  </a:cubicBezTo>
                  <a:close/>
                  <a:moveTo>
                    <a:pt x="1396176" y="2167304"/>
                  </a:moveTo>
                  <a:cubicBezTo>
                    <a:pt x="1355911" y="2179613"/>
                    <a:pt x="1314389" y="2188486"/>
                    <a:pt x="1271865" y="2193577"/>
                  </a:cubicBezTo>
                  <a:close/>
                  <a:moveTo>
                    <a:pt x="7872" y="976750"/>
                  </a:moveTo>
                  <a:lnTo>
                    <a:pt x="1" y="1103847"/>
                  </a:lnTo>
                  <a:cubicBezTo>
                    <a:pt x="1" y="1713485"/>
                    <a:pt x="494210" y="2207694"/>
                    <a:pt x="1103848" y="2207694"/>
                  </a:cubicBezTo>
                  <a:cubicBezTo>
                    <a:pt x="494209" y="2207694"/>
                    <a:pt x="0" y="1713485"/>
                    <a:pt x="0" y="1103847"/>
                  </a:cubicBezTo>
                  <a:cubicBezTo>
                    <a:pt x="0" y="1060839"/>
                    <a:pt x="2460" y="1018405"/>
                    <a:pt x="7872" y="976750"/>
                  </a:cubicBezTo>
                  <a:close/>
                  <a:moveTo>
                    <a:pt x="1103847" y="0"/>
                  </a:moveTo>
                  <a:cubicBezTo>
                    <a:pt x="1713485" y="0"/>
                    <a:pt x="2207694" y="494209"/>
                    <a:pt x="2207694" y="1103847"/>
                  </a:cubicBezTo>
                  <a:cubicBezTo>
                    <a:pt x="2207694" y="1612162"/>
                    <a:pt x="1864110" y="2040229"/>
                    <a:pt x="1396188" y="2167301"/>
                  </a:cubicBezTo>
                  <a:cubicBezTo>
                    <a:pt x="1418536" y="2082435"/>
                    <a:pt x="1429716" y="1993353"/>
                    <a:pt x="1429716" y="1901660"/>
                  </a:cubicBezTo>
                  <a:cubicBezTo>
                    <a:pt x="1429716" y="1292022"/>
                    <a:pt x="935507" y="797813"/>
                    <a:pt x="325869" y="797813"/>
                  </a:cubicBezTo>
                  <a:cubicBezTo>
                    <a:pt x="224547" y="797813"/>
                    <a:pt x="126413" y="811464"/>
                    <a:pt x="33529" y="838206"/>
                  </a:cubicBezTo>
                  <a:cubicBezTo>
                    <a:pt x="23934" y="874644"/>
                    <a:pt x="16397" y="911859"/>
                    <a:pt x="11973" y="949877"/>
                  </a:cubicBezTo>
                  <a:cubicBezTo>
                    <a:pt x="85667" y="413031"/>
                    <a:pt x="546523" y="0"/>
                    <a:pt x="1103847" y="0"/>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61"/>
            <p:cNvSpPr/>
            <p:nvPr/>
          </p:nvSpPr>
          <p:spPr>
            <a:xfrm>
              <a:off x="1932258" y="1557914"/>
              <a:ext cx="2207690" cy="2207691"/>
            </a:xfrm>
            <a:custGeom>
              <a:avLst/>
              <a:gdLst/>
              <a:ahLst/>
              <a:cxnLst/>
              <a:rect l="l" t="t" r="r" b="b"/>
              <a:pathLst>
                <a:path w="2207690" h="2207691">
                  <a:moveTo>
                    <a:pt x="967503" y="2198411"/>
                  </a:moveTo>
                  <a:lnTo>
                    <a:pt x="1103795" y="2207691"/>
                  </a:lnTo>
                  <a:cubicBezTo>
                    <a:pt x="1057608" y="2207692"/>
                    <a:pt x="1012085" y="2204853"/>
                    <a:pt x="967503" y="2198411"/>
                  </a:cubicBezTo>
                  <a:close/>
                  <a:moveTo>
                    <a:pt x="811529" y="2167307"/>
                  </a:moveTo>
                  <a:lnTo>
                    <a:pt x="935821" y="2193576"/>
                  </a:lnTo>
                  <a:cubicBezTo>
                    <a:pt x="893304" y="2188486"/>
                    <a:pt x="851788" y="2179614"/>
                    <a:pt x="811529" y="2167307"/>
                  </a:cubicBezTo>
                  <a:close/>
                  <a:moveTo>
                    <a:pt x="2199826" y="976772"/>
                  </a:moveTo>
                  <a:cubicBezTo>
                    <a:pt x="2205232" y="1018393"/>
                    <a:pt x="2207691" y="1060793"/>
                    <a:pt x="2207690" y="1103766"/>
                  </a:cubicBezTo>
                  <a:close/>
                  <a:moveTo>
                    <a:pt x="2174170" y="838223"/>
                  </a:moveTo>
                  <a:cubicBezTo>
                    <a:pt x="2184491" y="874470"/>
                    <a:pt x="2191713" y="911752"/>
                    <a:pt x="2195714" y="949832"/>
                  </a:cubicBezTo>
                  <a:close/>
                  <a:moveTo>
                    <a:pt x="1103847" y="0"/>
                  </a:moveTo>
                  <a:cubicBezTo>
                    <a:pt x="1621792" y="0"/>
                    <a:pt x="2056420" y="356726"/>
                    <a:pt x="2174166" y="838207"/>
                  </a:cubicBezTo>
                  <a:cubicBezTo>
                    <a:pt x="2081282" y="811466"/>
                    <a:pt x="1983150" y="797814"/>
                    <a:pt x="1881827" y="797814"/>
                  </a:cubicBezTo>
                  <a:cubicBezTo>
                    <a:pt x="1272189" y="797814"/>
                    <a:pt x="777980" y="1292023"/>
                    <a:pt x="777980" y="1901661"/>
                  </a:cubicBezTo>
                  <a:cubicBezTo>
                    <a:pt x="777980" y="1993354"/>
                    <a:pt x="789160" y="2082435"/>
                    <a:pt x="811508" y="2167301"/>
                  </a:cubicBezTo>
                  <a:cubicBezTo>
                    <a:pt x="343585" y="2040230"/>
                    <a:pt x="0" y="1612163"/>
                    <a:pt x="0" y="1103847"/>
                  </a:cubicBezTo>
                  <a:cubicBezTo>
                    <a:pt x="0" y="494209"/>
                    <a:pt x="494209" y="0"/>
                    <a:pt x="1103847"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162"/>
            <p:cNvSpPr/>
            <p:nvPr/>
          </p:nvSpPr>
          <p:spPr>
            <a:xfrm>
              <a:off x="3491880" y="1557913"/>
              <a:ext cx="2207694" cy="2207694"/>
            </a:xfrm>
            <a:custGeom>
              <a:avLst/>
              <a:gdLst/>
              <a:ahLst/>
              <a:cxnLst/>
              <a:rect l="l" t="t" r="r" b="b"/>
              <a:pathLst>
                <a:path w="2207694" h="2207694">
                  <a:moveTo>
                    <a:pt x="1269814" y="13804"/>
                  </a:moveTo>
                  <a:cubicBezTo>
                    <a:pt x="1800820" y="92567"/>
                    <a:pt x="2207694" y="550692"/>
                    <a:pt x="2207694" y="1103847"/>
                  </a:cubicBezTo>
                  <a:cubicBezTo>
                    <a:pt x="2207694" y="1713485"/>
                    <a:pt x="1713485" y="2207694"/>
                    <a:pt x="1103847" y="2207694"/>
                  </a:cubicBezTo>
                  <a:cubicBezTo>
                    <a:pt x="546709" y="2207694"/>
                    <a:pt x="85975" y="1794939"/>
                    <a:pt x="12055" y="1258354"/>
                  </a:cubicBezTo>
                  <a:lnTo>
                    <a:pt x="33789" y="1370498"/>
                  </a:lnTo>
                  <a:cubicBezTo>
                    <a:pt x="125494" y="1396610"/>
                    <a:pt x="222299" y="1409882"/>
                    <a:pt x="322205" y="1409882"/>
                  </a:cubicBezTo>
                  <a:cubicBezTo>
                    <a:pt x="931843" y="1409882"/>
                    <a:pt x="1426052" y="915673"/>
                    <a:pt x="1426052" y="306035"/>
                  </a:cubicBezTo>
                  <a:cubicBezTo>
                    <a:pt x="1426052" y="213979"/>
                    <a:pt x="1414784" y="124554"/>
                    <a:pt x="1392265" y="39385"/>
                  </a:cubicBezTo>
                  <a:cubicBezTo>
                    <a:pt x="1352416" y="28038"/>
                    <a:pt x="1311604" y="19116"/>
                    <a:pt x="1269814" y="13804"/>
                  </a:cubicBezTo>
                  <a:close/>
                  <a:moveTo>
                    <a:pt x="1103847" y="0"/>
                  </a:moveTo>
                  <a:cubicBezTo>
                    <a:pt x="1149577" y="0"/>
                    <a:pt x="1194657" y="2781"/>
                    <a:pt x="1238818" y="9073"/>
                  </a:cubicBezTo>
                  <a:lnTo>
                    <a:pt x="1103848" y="1"/>
                  </a:lnTo>
                  <a:cubicBezTo>
                    <a:pt x="494210" y="1"/>
                    <a:pt x="1" y="494210"/>
                    <a:pt x="1" y="1103848"/>
                  </a:cubicBezTo>
                  <a:cubicBezTo>
                    <a:pt x="1" y="1146981"/>
                    <a:pt x="2475" y="1189536"/>
                    <a:pt x="7924" y="1231287"/>
                  </a:cubicBezTo>
                  <a:cubicBezTo>
                    <a:pt x="2473" y="1189523"/>
                    <a:pt x="0" y="1146974"/>
                    <a:pt x="0" y="1103847"/>
                  </a:cubicBezTo>
                  <a:cubicBezTo>
                    <a:pt x="0" y="494209"/>
                    <a:pt x="494209" y="0"/>
                    <a:pt x="1103847"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163"/>
            <p:cNvSpPr/>
            <p:nvPr/>
          </p:nvSpPr>
          <p:spPr>
            <a:xfrm>
              <a:off x="2710237" y="2355728"/>
              <a:ext cx="2207690" cy="2207692"/>
            </a:xfrm>
            <a:custGeom>
              <a:avLst/>
              <a:gdLst/>
              <a:ahLst/>
              <a:cxnLst/>
              <a:rect l="l" t="t" r="r" b="b"/>
              <a:pathLst>
                <a:path w="2207690" h="2207692">
                  <a:moveTo>
                    <a:pt x="2195631" y="1258405"/>
                  </a:moveTo>
                  <a:cubicBezTo>
                    <a:pt x="2191595" y="1296645"/>
                    <a:pt x="2184315" y="1334081"/>
                    <a:pt x="2173913" y="1370472"/>
                  </a:cubicBezTo>
                  <a:close/>
                  <a:moveTo>
                    <a:pt x="2207690" y="1103924"/>
                  </a:moveTo>
                  <a:cubicBezTo>
                    <a:pt x="2207691" y="1147015"/>
                    <a:pt x="2205219" y="1189529"/>
                    <a:pt x="2199774" y="1231259"/>
                  </a:cubicBezTo>
                  <a:close/>
                  <a:moveTo>
                    <a:pt x="815432" y="39382"/>
                  </a:moveTo>
                  <a:cubicBezTo>
                    <a:pt x="792913" y="124550"/>
                    <a:pt x="781644" y="213975"/>
                    <a:pt x="781644" y="306031"/>
                  </a:cubicBezTo>
                  <a:cubicBezTo>
                    <a:pt x="781644" y="915669"/>
                    <a:pt x="1275853" y="1409878"/>
                    <a:pt x="1885491" y="1409878"/>
                  </a:cubicBezTo>
                  <a:cubicBezTo>
                    <a:pt x="1985397" y="1409878"/>
                    <a:pt x="2082202" y="1396606"/>
                    <a:pt x="2173907" y="1370494"/>
                  </a:cubicBezTo>
                  <a:cubicBezTo>
                    <a:pt x="2055810" y="1851467"/>
                    <a:pt x="1621429" y="2207692"/>
                    <a:pt x="1103847" y="2207692"/>
                  </a:cubicBezTo>
                  <a:cubicBezTo>
                    <a:pt x="494209" y="2207692"/>
                    <a:pt x="0" y="1713483"/>
                    <a:pt x="0" y="1103845"/>
                  </a:cubicBezTo>
                  <a:cubicBezTo>
                    <a:pt x="0" y="594112"/>
                    <a:pt x="345503" y="165076"/>
                    <a:pt x="815432" y="39382"/>
                  </a:cubicBezTo>
                  <a:close/>
                  <a:moveTo>
                    <a:pt x="937859" y="13805"/>
                  </a:moveTo>
                  <a:lnTo>
                    <a:pt x="815433" y="39382"/>
                  </a:lnTo>
                  <a:cubicBezTo>
                    <a:pt x="855095" y="27337"/>
                    <a:pt x="895991" y="18718"/>
                    <a:pt x="937859" y="13805"/>
                  </a:cubicBezTo>
                  <a:close/>
                  <a:moveTo>
                    <a:pt x="1103792" y="1"/>
                  </a:moveTo>
                  <a:lnTo>
                    <a:pt x="968896" y="9068"/>
                  </a:lnTo>
                  <a:cubicBezTo>
                    <a:pt x="1013034" y="2780"/>
                    <a:pt x="1058088" y="0"/>
                    <a:pt x="1103792" y="1"/>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3755642" y="1707731"/>
            <a:ext cx="1548172" cy="154817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3658344" y="2211490"/>
            <a:ext cx="1772959" cy="400110"/>
          </a:xfrm>
          <a:prstGeom prst="rect">
            <a:avLst/>
          </a:prstGeom>
        </p:spPr>
        <p:txBody>
          <a:bodyPr wrap="square">
            <a:spAutoFit/>
          </a:bodyPr>
          <a:lstStyle/>
          <a:p>
            <a:pPr algn="ctr"/>
            <a:r>
              <a:rPr lang="zh-CN" altLang="en-US" sz="2000" b="1" dirty="0">
                <a:solidFill>
                  <a:schemeClr val="tx1">
                    <a:lumMod val="85000"/>
                    <a:lumOff val="15000"/>
                  </a:schemeClr>
                </a:solidFill>
                <a:latin typeface="+mj-ea"/>
                <a:ea typeface="+mj-ea"/>
              </a:rPr>
              <a:t>组内分工</a:t>
            </a:r>
            <a:endParaRPr lang="en-US" altLang="zh-CN" sz="2000" b="1" dirty="0">
              <a:solidFill>
                <a:schemeClr val="tx1">
                  <a:lumMod val="85000"/>
                  <a:lumOff val="15000"/>
                </a:schemeClr>
              </a:solidFill>
              <a:latin typeface="+mj-ea"/>
              <a:ea typeface="+mj-ea"/>
            </a:endParaRPr>
          </a:p>
        </p:txBody>
      </p:sp>
      <p:sp>
        <p:nvSpPr>
          <p:cNvPr id="26" name="TextBox 25"/>
          <p:cNvSpPr txBox="1"/>
          <p:nvPr/>
        </p:nvSpPr>
        <p:spPr>
          <a:xfrm>
            <a:off x="3776912" y="2661807"/>
            <a:ext cx="1479779" cy="281680"/>
          </a:xfrm>
          <a:prstGeom prst="rect">
            <a:avLst/>
          </a:prstGeom>
          <a:noFill/>
        </p:spPr>
        <p:txBody>
          <a:bodyPr wrap="square" rtlCol="0">
            <a:spAutoFit/>
          </a:bodyPr>
          <a:lstStyle/>
          <a:p>
            <a:pPr algn="ctr">
              <a:lnSpc>
                <a:spcPct val="130000"/>
              </a:lnSpc>
              <a:spcBef>
                <a:spcPts val="600"/>
              </a:spcBef>
            </a:pPr>
            <a:r>
              <a:rPr lang="zh-CN" altLang="en-US" sz="1050" dirty="0">
                <a:solidFill>
                  <a:schemeClr val="tx1">
                    <a:lumMod val="50000"/>
                    <a:lumOff val="50000"/>
                  </a:schemeClr>
                </a:solidFill>
              </a:rPr>
              <a:t>保质求稳，循序渐进</a:t>
            </a:r>
            <a:endParaRPr lang="zh-CN" altLang="en-US" sz="1050" dirty="0">
              <a:solidFill>
                <a:schemeClr val="tx1">
                  <a:lumMod val="50000"/>
                  <a:lumOff val="50000"/>
                </a:schemeClr>
              </a:solidFill>
            </a:endParaRPr>
          </a:p>
        </p:txBody>
      </p:sp>
      <p:sp>
        <p:nvSpPr>
          <p:cNvPr id="27" name="矩形 26"/>
          <p:cNvSpPr/>
          <p:nvPr/>
        </p:nvSpPr>
        <p:spPr>
          <a:xfrm>
            <a:off x="1061611" y="1069444"/>
            <a:ext cx="1938024" cy="369332"/>
          </a:xfrm>
          <a:prstGeom prst="rect">
            <a:avLst/>
          </a:prstGeom>
        </p:spPr>
        <p:txBody>
          <a:bodyPr wrap="square">
            <a:spAutoFit/>
          </a:bodyPr>
          <a:lstStyle/>
          <a:p>
            <a:r>
              <a:rPr lang="en-US" altLang="zh-CN" b="1" dirty="0">
                <a:solidFill>
                  <a:srgbClr val="00B0F0"/>
                </a:solidFill>
              </a:rPr>
              <a:t>01.</a:t>
            </a:r>
            <a:r>
              <a:rPr lang="zh-CN" altLang="en-US" b="1" dirty="0">
                <a:solidFill>
                  <a:srgbClr val="00B0F0"/>
                </a:solidFill>
              </a:rPr>
              <a:t>邹书友</a:t>
            </a:r>
            <a:endParaRPr lang="en-US" altLang="zh-CN" b="1" dirty="0">
              <a:solidFill>
                <a:srgbClr val="00B0F0"/>
              </a:solidFill>
              <a:latin typeface="+mj-ea"/>
              <a:ea typeface="+mj-ea"/>
            </a:endParaRPr>
          </a:p>
        </p:txBody>
      </p:sp>
      <p:sp>
        <p:nvSpPr>
          <p:cNvPr id="28" name="TextBox 27"/>
          <p:cNvSpPr txBox="1"/>
          <p:nvPr/>
        </p:nvSpPr>
        <p:spPr>
          <a:xfrm>
            <a:off x="1061610" y="1603746"/>
            <a:ext cx="1938023" cy="548740"/>
          </a:xfrm>
          <a:prstGeom prst="rect">
            <a:avLst/>
          </a:prstGeom>
          <a:noFill/>
        </p:spPr>
        <p:txBody>
          <a:bodyPr wrap="square" rtlCol="0">
            <a:spAutoFit/>
          </a:bodyPr>
          <a:lstStyle/>
          <a:p>
            <a:pPr>
              <a:lnSpc>
                <a:spcPct val="130000"/>
              </a:lnSpc>
              <a:spcBef>
                <a:spcPts val="600"/>
              </a:spcBef>
            </a:pPr>
            <a:r>
              <a:rPr lang="zh-CN" altLang="en-US" sz="1200" dirty="0"/>
              <a:t>       后台接口的开发、后台环境的搭建。</a:t>
            </a:r>
            <a:endParaRPr lang="zh-CN" altLang="en-US" sz="1200" dirty="0"/>
          </a:p>
        </p:txBody>
      </p:sp>
      <p:sp>
        <p:nvSpPr>
          <p:cNvPr id="29" name="矩形 28"/>
          <p:cNvSpPr/>
          <p:nvPr/>
        </p:nvSpPr>
        <p:spPr>
          <a:xfrm>
            <a:off x="1049819" y="2656615"/>
            <a:ext cx="1938024" cy="369332"/>
          </a:xfrm>
          <a:prstGeom prst="rect">
            <a:avLst/>
          </a:prstGeom>
        </p:spPr>
        <p:txBody>
          <a:bodyPr wrap="square">
            <a:spAutoFit/>
          </a:bodyPr>
          <a:lstStyle/>
          <a:p>
            <a:r>
              <a:rPr lang="en-US" altLang="zh-CN" b="1" dirty="0">
                <a:solidFill>
                  <a:srgbClr val="1A7BAE"/>
                </a:solidFill>
              </a:rPr>
              <a:t>03.</a:t>
            </a:r>
            <a:r>
              <a:rPr lang="zh-CN" altLang="en-US" b="1" dirty="0">
                <a:solidFill>
                  <a:srgbClr val="1A7BAE"/>
                </a:solidFill>
              </a:rPr>
              <a:t>杨秀琪</a:t>
            </a:r>
            <a:endParaRPr lang="en-US" altLang="zh-CN" b="1" dirty="0">
              <a:solidFill>
                <a:srgbClr val="1A7BAE"/>
              </a:solidFill>
              <a:latin typeface="+mj-ea"/>
              <a:ea typeface="+mj-ea"/>
            </a:endParaRPr>
          </a:p>
        </p:txBody>
      </p:sp>
      <p:sp>
        <p:nvSpPr>
          <p:cNvPr id="30" name="TextBox 29"/>
          <p:cNvSpPr txBox="1"/>
          <p:nvPr/>
        </p:nvSpPr>
        <p:spPr>
          <a:xfrm>
            <a:off x="1061610" y="3101230"/>
            <a:ext cx="1938023" cy="308674"/>
          </a:xfrm>
          <a:prstGeom prst="rect">
            <a:avLst/>
          </a:prstGeom>
          <a:noFill/>
        </p:spPr>
        <p:txBody>
          <a:bodyPr wrap="square" rtlCol="0">
            <a:spAutoFit/>
          </a:bodyPr>
          <a:lstStyle/>
          <a:p>
            <a:pPr>
              <a:lnSpc>
                <a:spcPct val="130000"/>
              </a:lnSpc>
              <a:spcBef>
                <a:spcPts val="600"/>
              </a:spcBef>
            </a:pPr>
            <a:r>
              <a:rPr lang="zh-CN" altLang="en-US" sz="1200" dirty="0"/>
              <a:t>     动态页面的实现与测试</a:t>
            </a:r>
            <a:endParaRPr lang="zh-CN" altLang="en-US" sz="1200" dirty="0"/>
          </a:p>
        </p:txBody>
      </p:sp>
      <p:sp>
        <p:nvSpPr>
          <p:cNvPr id="31" name="矩形 30"/>
          <p:cNvSpPr/>
          <p:nvPr/>
        </p:nvSpPr>
        <p:spPr>
          <a:xfrm>
            <a:off x="5877145" y="1279223"/>
            <a:ext cx="1938024" cy="369332"/>
          </a:xfrm>
          <a:prstGeom prst="rect">
            <a:avLst/>
          </a:prstGeom>
        </p:spPr>
        <p:txBody>
          <a:bodyPr wrap="square">
            <a:spAutoFit/>
          </a:bodyPr>
          <a:lstStyle/>
          <a:p>
            <a:pPr algn="r"/>
            <a:r>
              <a:rPr lang="en-US" altLang="zh-CN" b="1" dirty="0">
                <a:solidFill>
                  <a:srgbClr val="1A7BAE"/>
                </a:solidFill>
              </a:rPr>
              <a:t>02.</a:t>
            </a:r>
            <a:r>
              <a:rPr lang="zh-CN" altLang="en-US" b="1" dirty="0">
                <a:solidFill>
                  <a:srgbClr val="1A7BAE"/>
                </a:solidFill>
              </a:rPr>
              <a:t>郭俊宏</a:t>
            </a:r>
            <a:endParaRPr lang="en-US" altLang="zh-CN" b="1" dirty="0">
              <a:solidFill>
                <a:srgbClr val="1A7BAE"/>
              </a:solidFill>
              <a:latin typeface="+mj-ea"/>
              <a:ea typeface="+mj-ea"/>
            </a:endParaRPr>
          </a:p>
        </p:txBody>
      </p:sp>
      <p:sp>
        <p:nvSpPr>
          <p:cNvPr id="32" name="TextBox 31"/>
          <p:cNvSpPr txBox="1"/>
          <p:nvPr/>
        </p:nvSpPr>
        <p:spPr>
          <a:xfrm>
            <a:off x="6180409" y="1712816"/>
            <a:ext cx="1938023" cy="548740"/>
          </a:xfrm>
          <a:prstGeom prst="rect">
            <a:avLst/>
          </a:prstGeom>
          <a:noFill/>
        </p:spPr>
        <p:txBody>
          <a:bodyPr wrap="square" rtlCol="0">
            <a:spAutoFit/>
          </a:bodyPr>
          <a:lstStyle/>
          <a:p>
            <a:pPr>
              <a:lnSpc>
                <a:spcPct val="130000"/>
              </a:lnSpc>
              <a:spcBef>
                <a:spcPts val="600"/>
              </a:spcBef>
            </a:pPr>
            <a:r>
              <a:rPr lang="zh-CN" altLang="en-US" sz="1200" dirty="0"/>
              <a:t>       数据库的建立、后端对数据库的操作</a:t>
            </a:r>
            <a:endParaRPr lang="zh-CN" altLang="en-US" sz="1200" dirty="0"/>
          </a:p>
        </p:txBody>
      </p:sp>
      <p:sp>
        <p:nvSpPr>
          <p:cNvPr id="33" name="矩形 32"/>
          <p:cNvSpPr/>
          <p:nvPr/>
        </p:nvSpPr>
        <p:spPr>
          <a:xfrm>
            <a:off x="6018371" y="2634628"/>
            <a:ext cx="1938024" cy="369332"/>
          </a:xfrm>
          <a:prstGeom prst="rect">
            <a:avLst/>
          </a:prstGeom>
        </p:spPr>
        <p:txBody>
          <a:bodyPr wrap="square">
            <a:spAutoFit/>
          </a:bodyPr>
          <a:lstStyle/>
          <a:p>
            <a:pPr algn="r"/>
            <a:r>
              <a:rPr lang="en-US" altLang="zh-CN" b="1" dirty="0">
                <a:solidFill>
                  <a:srgbClr val="00B0F0"/>
                </a:solidFill>
              </a:rPr>
              <a:t>04.</a:t>
            </a:r>
            <a:r>
              <a:rPr lang="zh-CN" altLang="en-US" b="1" dirty="0">
                <a:solidFill>
                  <a:srgbClr val="00B0F0"/>
                </a:solidFill>
              </a:rPr>
              <a:t>李成浩</a:t>
            </a:r>
            <a:endParaRPr lang="en-US" altLang="zh-CN" b="1" dirty="0">
              <a:solidFill>
                <a:srgbClr val="00B0F0"/>
              </a:solidFill>
              <a:latin typeface="+mj-ea"/>
              <a:ea typeface="+mj-ea"/>
            </a:endParaRPr>
          </a:p>
        </p:txBody>
      </p:sp>
      <p:sp>
        <p:nvSpPr>
          <p:cNvPr id="41" name="TextBox 40"/>
          <p:cNvSpPr txBox="1"/>
          <p:nvPr/>
        </p:nvSpPr>
        <p:spPr>
          <a:xfrm>
            <a:off x="6040289" y="3026222"/>
            <a:ext cx="1938023" cy="788806"/>
          </a:xfrm>
          <a:prstGeom prst="rect">
            <a:avLst/>
          </a:prstGeom>
          <a:noFill/>
        </p:spPr>
        <p:txBody>
          <a:bodyPr wrap="square" rtlCol="0">
            <a:spAutoFit/>
          </a:bodyPr>
          <a:lstStyle/>
          <a:p>
            <a:pPr>
              <a:lnSpc>
                <a:spcPct val="130000"/>
              </a:lnSpc>
              <a:spcBef>
                <a:spcPts val="600"/>
              </a:spcBef>
            </a:pPr>
            <a:r>
              <a:rPr lang="zh-CN" altLang="en-US" sz="1200" dirty="0"/>
              <a:t>       前端静态页面的编写，对于产品进行全面而完整的测试</a:t>
            </a:r>
            <a:endParaRPr lang="zh-CN" altLang="en-US" sz="12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每日进度</a:t>
            </a:r>
            <a:endParaRPr lang="zh-CN" altLang="en-US" sz="2000" dirty="0">
              <a:solidFill>
                <a:schemeClr val="tx1">
                  <a:lumMod val="85000"/>
                  <a:lumOff val="15000"/>
                </a:schemeClr>
              </a:solidFill>
              <a:latin typeface="Impact" panose="020B0806030902050204" pitchFamily="34" charset="0"/>
              <a:ea typeface="+mj-ea"/>
            </a:endParaRPr>
          </a:p>
        </p:txBody>
      </p:sp>
      <p:sp>
        <p:nvSpPr>
          <p:cNvPr id="12" name="矩形 11"/>
          <p:cNvSpPr/>
          <p:nvPr/>
        </p:nvSpPr>
        <p:spPr>
          <a:xfrm>
            <a:off x="476520" y="430384"/>
            <a:ext cx="3870455" cy="307777"/>
          </a:xfrm>
          <a:prstGeom prst="rect">
            <a:avLst/>
          </a:prstGeom>
        </p:spPr>
        <p:txBody>
          <a:bodyPr wrap="square">
            <a:spAutoFit/>
          </a:bodyPr>
          <a:lstStyle/>
          <a:p>
            <a:r>
              <a:rPr lang="en-US" altLang="zh-CN" sz="1400" dirty="0">
                <a:solidFill>
                  <a:schemeClr val="tx1">
                    <a:lumMod val="50000"/>
                    <a:lumOff val="50000"/>
                  </a:schemeClr>
                </a:solidFill>
              </a:rPr>
              <a:t>Daily progress</a:t>
            </a:r>
            <a:endParaRPr lang="zh-CN" altLang="en-US" sz="14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椭圆 68"/>
          <p:cNvSpPr/>
          <p:nvPr/>
        </p:nvSpPr>
        <p:spPr>
          <a:xfrm>
            <a:off x="4279652" y="2471542"/>
            <a:ext cx="1401767" cy="1386644"/>
          </a:xfrm>
          <a:custGeom>
            <a:avLst/>
            <a:gdLst/>
            <a:ahLst/>
            <a:cxnLst/>
            <a:rect l="l" t="t" r="r" b="b"/>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65"/>
          <p:cNvSpPr/>
          <p:nvPr/>
        </p:nvSpPr>
        <p:spPr>
          <a:xfrm>
            <a:off x="3095836" y="2247714"/>
            <a:ext cx="1406366" cy="1392560"/>
          </a:xfrm>
          <a:custGeom>
            <a:avLst/>
            <a:gdLst/>
            <a:ahLst/>
            <a:cxnLst/>
            <a:rect l="l" t="t" r="r" b="b"/>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75"/>
          <p:cNvSpPr/>
          <p:nvPr/>
        </p:nvSpPr>
        <p:spPr>
          <a:xfrm>
            <a:off x="3333470" y="1023578"/>
            <a:ext cx="1425662" cy="1433908"/>
          </a:xfrm>
          <a:custGeom>
            <a:avLst/>
            <a:gdLst/>
            <a:ahLst/>
            <a:cxnLst/>
            <a:rect l="l" t="t" r="r" b="b"/>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76"/>
          <p:cNvSpPr/>
          <p:nvPr/>
        </p:nvSpPr>
        <p:spPr>
          <a:xfrm>
            <a:off x="4519392" y="1288754"/>
            <a:ext cx="1384756" cy="1408472"/>
          </a:xfrm>
          <a:custGeom>
            <a:avLst/>
            <a:gdLst/>
            <a:ahLst/>
            <a:cxnLst/>
            <a:rect l="l" t="t" r="r" b="b"/>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19872" y="1580478"/>
            <a:ext cx="1008112" cy="584775"/>
          </a:xfrm>
          <a:prstGeom prst="rect">
            <a:avLst/>
          </a:prstGeom>
        </p:spPr>
        <p:txBody>
          <a:bodyPr wrap="square">
            <a:spAutoFit/>
          </a:bodyPr>
          <a:lstStyle/>
          <a:p>
            <a:pPr algn="ctr"/>
            <a:r>
              <a:rPr lang="en-US" altLang="zh-CN" sz="3200" b="1" dirty="0">
                <a:solidFill>
                  <a:schemeClr val="bg1"/>
                </a:solidFill>
              </a:rPr>
              <a:t>1</a:t>
            </a:r>
            <a:endParaRPr lang="en-US" altLang="zh-CN" sz="2800" b="1" dirty="0">
              <a:solidFill>
                <a:schemeClr val="bg1"/>
              </a:solidFill>
              <a:latin typeface="+mj-ea"/>
              <a:ea typeface="+mj-ea"/>
            </a:endParaRPr>
          </a:p>
        </p:txBody>
      </p:sp>
      <p:sp>
        <p:nvSpPr>
          <p:cNvPr id="18" name="矩形 17"/>
          <p:cNvSpPr/>
          <p:nvPr/>
        </p:nvSpPr>
        <p:spPr>
          <a:xfrm>
            <a:off x="3419872" y="2768610"/>
            <a:ext cx="1008112" cy="584775"/>
          </a:xfrm>
          <a:prstGeom prst="rect">
            <a:avLst/>
          </a:prstGeom>
        </p:spPr>
        <p:txBody>
          <a:bodyPr wrap="square">
            <a:spAutoFit/>
          </a:bodyPr>
          <a:lstStyle/>
          <a:p>
            <a:pPr algn="ctr"/>
            <a:r>
              <a:rPr lang="en-US" altLang="zh-CN" sz="3200" b="1" dirty="0">
                <a:solidFill>
                  <a:schemeClr val="bg1"/>
                </a:solidFill>
              </a:rPr>
              <a:t>3</a:t>
            </a:r>
            <a:endParaRPr lang="en-US" altLang="zh-CN" sz="1400" b="1" dirty="0">
              <a:solidFill>
                <a:schemeClr val="bg1"/>
              </a:solidFill>
              <a:latin typeface="+mj-ea"/>
              <a:ea typeface="+mj-ea"/>
            </a:endParaRPr>
          </a:p>
        </p:txBody>
      </p:sp>
      <p:sp>
        <p:nvSpPr>
          <p:cNvPr id="19" name="矩形 18"/>
          <p:cNvSpPr/>
          <p:nvPr/>
        </p:nvSpPr>
        <p:spPr>
          <a:xfrm>
            <a:off x="4608004" y="1580478"/>
            <a:ext cx="1008112" cy="584775"/>
          </a:xfrm>
          <a:prstGeom prst="rect">
            <a:avLst/>
          </a:prstGeom>
        </p:spPr>
        <p:txBody>
          <a:bodyPr wrap="square">
            <a:spAutoFit/>
          </a:bodyPr>
          <a:lstStyle/>
          <a:p>
            <a:pPr algn="ctr"/>
            <a:r>
              <a:rPr lang="en-US" altLang="zh-CN" sz="3200" b="1" dirty="0">
                <a:solidFill>
                  <a:schemeClr val="bg1"/>
                </a:solidFill>
              </a:rPr>
              <a:t>2</a:t>
            </a:r>
            <a:endParaRPr lang="en-US" altLang="zh-CN" sz="3200" b="1" dirty="0">
              <a:solidFill>
                <a:schemeClr val="bg1"/>
              </a:solidFill>
              <a:latin typeface="+mj-ea"/>
              <a:ea typeface="+mj-ea"/>
            </a:endParaRPr>
          </a:p>
        </p:txBody>
      </p:sp>
      <p:sp>
        <p:nvSpPr>
          <p:cNvPr id="23" name="矩形 22"/>
          <p:cNvSpPr/>
          <p:nvPr/>
        </p:nvSpPr>
        <p:spPr>
          <a:xfrm>
            <a:off x="4608004" y="2768610"/>
            <a:ext cx="1008112" cy="584775"/>
          </a:xfrm>
          <a:prstGeom prst="rect">
            <a:avLst/>
          </a:prstGeom>
        </p:spPr>
        <p:txBody>
          <a:bodyPr wrap="square">
            <a:spAutoFit/>
          </a:bodyPr>
          <a:lstStyle/>
          <a:p>
            <a:pPr algn="ctr"/>
            <a:r>
              <a:rPr lang="en-US" altLang="zh-CN" sz="3200" b="1" dirty="0">
                <a:solidFill>
                  <a:schemeClr val="bg1"/>
                </a:solidFill>
              </a:rPr>
              <a:t>4</a:t>
            </a:r>
            <a:endParaRPr lang="en-US" altLang="zh-CN" sz="1400" b="1" dirty="0">
              <a:solidFill>
                <a:schemeClr val="bg1"/>
              </a:solidFill>
              <a:latin typeface="+mj-ea"/>
              <a:ea typeface="+mj-ea"/>
            </a:endParaRPr>
          </a:p>
        </p:txBody>
      </p:sp>
      <p:sp>
        <p:nvSpPr>
          <p:cNvPr id="24" name="矩形 23"/>
          <p:cNvSpPr/>
          <p:nvPr/>
        </p:nvSpPr>
        <p:spPr>
          <a:xfrm>
            <a:off x="836585" y="1069290"/>
            <a:ext cx="2181052" cy="400110"/>
          </a:xfrm>
          <a:prstGeom prst="rect">
            <a:avLst/>
          </a:prstGeom>
        </p:spPr>
        <p:txBody>
          <a:bodyPr wrap="square">
            <a:spAutoFit/>
          </a:bodyPr>
          <a:lstStyle/>
          <a:p>
            <a:r>
              <a:rPr lang="en-US" altLang="zh-CN" sz="2000" b="1" dirty="0">
                <a:solidFill>
                  <a:srgbClr val="1A7BAE"/>
                </a:solidFill>
              </a:rPr>
              <a:t>01.</a:t>
            </a:r>
            <a:r>
              <a:rPr lang="zh-CN" altLang="en-US" sz="2000" b="1" dirty="0">
                <a:solidFill>
                  <a:srgbClr val="1A7BAE"/>
                </a:solidFill>
              </a:rPr>
              <a:t>每日安排会议</a:t>
            </a:r>
            <a:endParaRPr lang="en-US" altLang="zh-CN" sz="2000" b="1" dirty="0">
              <a:solidFill>
                <a:srgbClr val="1A7BAE"/>
              </a:solidFill>
              <a:latin typeface="+mj-ea"/>
              <a:ea typeface="+mj-ea"/>
            </a:endParaRPr>
          </a:p>
        </p:txBody>
      </p:sp>
      <p:sp>
        <p:nvSpPr>
          <p:cNvPr id="25" name="TextBox 24"/>
          <p:cNvSpPr txBox="1"/>
          <p:nvPr/>
        </p:nvSpPr>
        <p:spPr>
          <a:xfrm>
            <a:off x="1079612" y="1485132"/>
            <a:ext cx="1938023" cy="788806"/>
          </a:xfrm>
          <a:prstGeom prst="rect">
            <a:avLst/>
          </a:prstGeom>
          <a:noFill/>
        </p:spPr>
        <p:txBody>
          <a:bodyPr wrap="square" rtlCol="0">
            <a:spAutoFit/>
          </a:bodyPr>
          <a:lstStyle/>
          <a:p>
            <a:pPr>
              <a:lnSpc>
                <a:spcPct val="130000"/>
              </a:lnSpc>
              <a:spcBef>
                <a:spcPts val="600"/>
              </a:spcBef>
            </a:pPr>
            <a:r>
              <a:rPr lang="zh-CN" altLang="en-US" sz="1200" dirty="0">
                <a:solidFill>
                  <a:schemeClr val="tx1">
                    <a:lumMod val="50000"/>
                    <a:lumOff val="50000"/>
                  </a:schemeClr>
                </a:solidFill>
              </a:rPr>
              <a:t>       </a:t>
            </a:r>
            <a:r>
              <a:rPr lang="zh-CN" altLang="en-US" sz="1200" dirty="0"/>
              <a:t>每天由组长组织小会议，总结昨天的已获得成果和未完成事项</a:t>
            </a:r>
            <a:endParaRPr lang="zh-CN" altLang="en-US" sz="1200" dirty="0"/>
          </a:p>
        </p:txBody>
      </p:sp>
      <p:sp>
        <p:nvSpPr>
          <p:cNvPr id="26" name="矩形 25"/>
          <p:cNvSpPr/>
          <p:nvPr/>
        </p:nvSpPr>
        <p:spPr>
          <a:xfrm>
            <a:off x="656565" y="2778783"/>
            <a:ext cx="2361072" cy="400110"/>
          </a:xfrm>
          <a:prstGeom prst="rect">
            <a:avLst/>
          </a:prstGeom>
        </p:spPr>
        <p:txBody>
          <a:bodyPr wrap="square">
            <a:spAutoFit/>
          </a:bodyPr>
          <a:lstStyle/>
          <a:p>
            <a:r>
              <a:rPr lang="en-US" altLang="zh-CN" sz="2000" b="1" dirty="0">
                <a:solidFill>
                  <a:srgbClr val="00B0F0"/>
                </a:solidFill>
              </a:rPr>
              <a:t>03.</a:t>
            </a:r>
            <a:r>
              <a:rPr lang="zh-CN" altLang="en-US" sz="2000" b="1" dirty="0">
                <a:solidFill>
                  <a:srgbClr val="00B0F0"/>
                </a:solidFill>
              </a:rPr>
              <a:t>文档编写与归档</a:t>
            </a:r>
            <a:endParaRPr lang="en-US" altLang="zh-CN" sz="2000" b="1" dirty="0">
              <a:solidFill>
                <a:srgbClr val="00B0F0"/>
              </a:solidFill>
              <a:latin typeface="+mj-ea"/>
              <a:ea typeface="+mj-ea"/>
            </a:endParaRPr>
          </a:p>
        </p:txBody>
      </p:sp>
      <p:sp>
        <p:nvSpPr>
          <p:cNvPr id="27" name="TextBox 26"/>
          <p:cNvSpPr txBox="1"/>
          <p:nvPr/>
        </p:nvSpPr>
        <p:spPr>
          <a:xfrm>
            <a:off x="1079612" y="3101076"/>
            <a:ext cx="1938023" cy="1028871"/>
          </a:xfrm>
          <a:prstGeom prst="rect">
            <a:avLst/>
          </a:prstGeom>
          <a:noFill/>
        </p:spPr>
        <p:txBody>
          <a:bodyPr wrap="square" rtlCol="0">
            <a:spAutoFit/>
          </a:bodyPr>
          <a:lstStyle/>
          <a:p>
            <a:pPr>
              <a:lnSpc>
                <a:spcPct val="130000"/>
              </a:lnSpc>
              <a:spcBef>
                <a:spcPts val="600"/>
              </a:spcBef>
            </a:pPr>
            <a:r>
              <a:rPr lang="zh-CN" altLang="en-US" sz="1200" dirty="0"/>
              <a:t>       对项目中的各类必要文档进行编写和输出，比如项目接口文档，详细设计文档等。</a:t>
            </a:r>
            <a:endParaRPr lang="zh-CN" altLang="en-US" sz="1200" dirty="0"/>
          </a:p>
        </p:txBody>
      </p:sp>
      <p:sp>
        <p:nvSpPr>
          <p:cNvPr id="28" name="矩形 27"/>
          <p:cNvSpPr/>
          <p:nvPr/>
        </p:nvSpPr>
        <p:spPr>
          <a:xfrm>
            <a:off x="6048165" y="1069290"/>
            <a:ext cx="1938024" cy="400110"/>
          </a:xfrm>
          <a:prstGeom prst="rect">
            <a:avLst/>
          </a:prstGeom>
        </p:spPr>
        <p:txBody>
          <a:bodyPr wrap="square">
            <a:spAutoFit/>
          </a:bodyPr>
          <a:lstStyle/>
          <a:p>
            <a:pPr algn="r"/>
            <a:r>
              <a:rPr lang="en-US" altLang="zh-CN" sz="2000" b="1" dirty="0">
                <a:solidFill>
                  <a:srgbClr val="00B0F0"/>
                </a:solidFill>
              </a:rPr>
              <a:t>02.</a:t>
            </a:r>
            <a:r>
              <a:rPr lang="zh-CN" altLang="en-US" sz="2000" b="1" dirty="0">
                <a:solidFill>
                  <a:srgbClr val="00B0F0"/>
                </a:solidFill>
              </a:rPr>
              <a:t>沟通与协助</a:t>
            </a:r>
            <a:endParaRPr lang="en-US" altLang="zh-CN" sz="2000" b="1" dirty="0">
              <a:solidFill>
                <a:srgbClr val="00B0F0"/>
              </a:solidFill>
              <a:latin typeface="+mj-ea"/>
              <a:ea typeface="+mj-ea"/>
            </a:endParaRPr>
          </a:p>
        </p:txBody>
      </p:sp>
      <p:sp>
        <p:nvSpPr>
          <p:cNvPr id="29" name="TextBox 28"/>
          <p:cNvSpPr txBox="1"/>
          <p:nvPr/>
        </p:nvSpPr>
        <p:spPr>
          <a:xfrm>
            <a:off x="5992760" y="1545662"/>
            <a:ext cx="1938023" cy="788806"/>
          </a:xfrm>
          <a:prstGeom prst="rect">
            <a:avLst/>
          </a:prstGeom>
          <a:noFill/>
        </p:spPr>
        <p:txBody>
          <a:bodyPr wrap="square" rtlCol="0">
            <a:spAutoFit/>
          </a:bodyPr>
          <a:lstStyle/>
          <a:p>
            <a:pPr>
              <a:lnSpc>
                <a:spcPct val="130000"/>
              </a:lnSpc>
              <a:spcBef>
                <a:spcPts val="600"/>
              </a:spcBef>
            </a:pPr>
            <a:r>
              <a:rPr lang="zh-CN" altLang="en-US" sz="1200" dirty="0">
                <a:solidFill>
                  <a:schemeClr val="tx1">
                    <a:lumMod val="50000"/>
                    <a:lumOff val="50000"/>
                  </a:schemeClr>
                </a:solidFill>
              </a:rPr>
              <a:t>       </a:t>
            </a:r>
            <a:r>
              <a:rPr lang="zh-CN" altLang="en-US" sz="1200" dirty="0"/>
              <a:t>积极与其他小组沟通交流，相互了解技术难题，共同解决。</a:t>
            </a:r>
            <a:endParaRPr lang="zh-CN" altLang="en-US" sz="1200" dirty="0"/>
          </a:p>
        </p:txBody>
      </p:sp>
      <p:sp>
        <p:nvSpPr>
          <p:cNvPr id="30" name="矩形 29"/>
          <p:cNvSpPr/>
          <p:nvPr/>
        </p:nvSpPr>
        <p:spPr>
          <a:xfrm>
            <a:off x="6048165" y="2778783"/>
            <a:ext cx="1938024" cy="400110"/>
          </a:xfrm>
          <a:prstGeom prst="rect">
            <a:avLst/>
          </a:prstGeom>
        </p:spPr>
        <p:txBody>
          <a:bodyPr wrap="square">
            <a:spAutoFit/>
          </a:bodyPr>
          <a:lstStyle/>
          <a:p>
            <a:pPr algn="ctr"/>
            <a:r>
              <a:rPr lang="en-US" altLang="zh-CN" sz="2000" b="1" dirty="0">
                <a:solidFill>
                  <a:srgbClr val="1A7BAE"/>
                </a:solidFill>
              </a:rPr>
              <a:t>04.</a:t>
            </a:r>
            <a:r>
              <a:rPr lang="zh-CN" altLang="en-US" sz="2000" b="1" dirty="0">
                <a:solidFill>
                  <a:srgbClr val="1A7BAE"/>
                </a:solidFill>
              </a:rPr>
              <a:t>编码</a:t>
            </a:r>
            <a:endParaRPr lang="en-US" altLang="zh-CN" sz="2000" b="1" dirty="0">
              <a:solidFill>
                <a:srgbClr val="1A7BAE"/>
              </a:solidFill>
              <a:latin typeface="+mj-ea"/>
              <a:ea typeface="+mj-ea"/>
            </a:endParaRPr>
          </a:p>
        </p:txBody>
      </p:sp>
      <p:sp>
        <p:nvSpPr>
          <p:cNvPr id="31" name="TextBox 30"/>
          <p:cNvSpPr txBox="1"/>
          <p:nvPr/>
        </p:nvSpPr>
        <p:spPr>
          <a:xfrm>
            <a:off x="6012734" y="3178893"/>
            <a:ext cx="1938023" cy="308674"/>
          </a:xfrm>
          <a:prstGeom prst="rect">
            <a:avLst/>
          </a:prstGeom>
          <a:noFill/>
        </p:spPr>
        <p:txBody>
          <a:bodyPr wrap="square" rtlCol="0">
            <a:spAutoFit/>
          </a:bodyPr>
          <a:lstStyle/>
          <a:p>
            <a:pPr>
              <a:lnSpc>
                <a:spcPct val="130000"/>
              </a:lnSpc>
              <a:spcBef>
                <a:spcPts val="600"/>
              </a:spcBef>
            </a:pPr>
            <a:r>
              <a:rPr lang="zh-CN" altLang="en-US" sz="1200" dirty="0"/>
              <a:t>        每位组员都参与编码</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53173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a:solidFill>
                  <a:schemeClr val="bg1"/>
                </a:solidFill>
                <a:latin typeface="+mj-lt"/>
              </a:rPr>
              <a:t>2</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rPr>
              <a:t>技术框架与流程</a:t>
            </a:r>
            <a:endParaRPr lang="zh-CN" altLang="en-US" sz="2400" dirty="0">
              <a:solidFill>
                <a:schemeClr val="bg1"/>
              </a:solidFill>
            </a:endParaRPr>
          </a:p>
        </p:txBody>
      </p:sp>
      <p:sp>
        <p:nvSpPr>
          <p:cNvPr id="3" name="矩形 2"/>
          <p:cNvSpPr/>
          <p:nvPr/>
        </p:nvSpPr>
        <p:spPr>
          <a:xfrm>
            <a:off x="6312629" y="1397264"/>
            <a:ext cx="2444836" cy="769441"/>
          </a:xfrm>
          <a:prstGeom prst="rect">
            <a:avLst/>
          </a:prstGeom>
        </p:spPr>
        <p:txBody>
          <a:bodyPr wrap="none">
            <a:spAutoFit/>
          </a:bodyPr>
          <a:lstStyle/>
          <a:p>
            <a:pPr lvl="0" algn="r"/>
            <a:r>
              <a:rPr lang="en-US" altLang="zh-CN" sz="4400">
                <a:solidFill>
                  <a:schemeClr val="bg1"/>
                </a:solidFill>
                <a:latin typeface="Impact" panose="020B0806030902050204"/>
              </a:rPr>
              <a:t>PART TWO</a:t>
            </a:r>
            <a:endParaRPr lang="zh-CN" altLang="en-US" sz="4400">
              <a:solidFill>
                <a:schemeClr val="bg1"/>
              </a:solidFill>
              <a:latin typeface="Impact" panose="020B0806030902050204"/>
            </a:endParaRPr>
          </a:p>
        </p:txBody>
      </p:sp>
      <p:sp>
        <p:nvSpPr>
          <p:cNvPr id="25" name="矩形 24"/>
          <p:cNvSpPr/>
          <p:nvPr/>
        </p:nvSpPr>
        <p:spPr>
          <a:xfrm>
            <a:off x="3702339" y="2571750"/>
            <a:ext cx="5220580" cy="499624"/>
          </a:xfrm>
          <a:prstGeom prst="rect">
            <a:avLst/>
          </a:prstGeom>
        </p:spPr>
        <p:txBody>
          <a:bodyPr wrap="square">
            <a:spAutoFit/>
          </a:bodyPr>
          <a:lstStyle/>
          <a:p>
            <a:pPr algn="r">
              <a:lnSpc>
                <a:spcPct val="150000"/>
              </a:lnSpc>
            </a:pPr>
            <a:r>
              <a:rPr lang="en-US" altLang="zh-CN" sz="2000" dirty="0">
                <a:solidFill>
                  <a:schemeClr val="bg1"/>
                </a:solidFill>
                <a:latin typeface="+mn-ea"/>
              </a:rPr>
              <a:t>Technical Framework and Process</a:t>
            </a:r>
            <a:endParaRPr lang="zh-CN" altLang="en-US" sz="20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时间节点</a:t>
            </a:r>
            <a:endParaRPr lang="zh-CN" altLang="en-US" sz="2000" dirty="0">
              <a:solidFill>
                <a:schemeClr val="tx1">
                  <a:lumMod val="85000"/>
                  <a:lumOff val="15000"/>
                </a:schemeClr>
              </a:solidFill>
              <a:latin typeface="Impact" panose="020B0806030902050204" pitchFamily="34" charset="0"/>
              <a:ea typeface="+mj-ea"/>
            </a:endParaRPr>
          </a:p>
        </p:txBody>
      </p:sp>
      <p:sp>
        <p:nvSpPr>
          <p:cNvPr id="37" name="矩形 36"/>
          <p:cNvSpPr/>
          <p:nvPr/>
        </p:nvSpPr>
        <p:spPr>
          <a:xfrm>
            <a:off x="476520" y="430384"/>
            <a:ext cx="3870455" cy="338554"/>
          </a:xfrm>
          <a:prstGeom prst="rect">
            <a:avLst/>
          </a:prstGeom>
        </p:spPr>
        <p:txBody>
          <a:bodyPr wrap="square">
            <a:spAutoFit/>
          </a:bodyPr>
          <a:lstStyle/>
          <a:p>
            <a:r>
              <a:rPr lang="en-US" altLang="zh-CN" sz="1600" dirty="0">
                <a:solidFill>
                  <a:schemeClr val="tx1">
                    <a:lumMod val="50000"/>
                    <a:lumOff val="50000"/>
                  </a:schemeClr>
                </a:solidFill>
              </a:rPr>
              <a:t>Time Node</a:t>
            </a:r>
            <a:endParaRPr lang="zh-CN" altLang="en-US" sz="1600" dirty="0">
              <a:solidFill>
                <a:schemeClr val="tx1">
                  <a:lumMod val="50000"/>
                  <a:lumOff val="50000"/>
                </a:schemeClr>
              </a:solidFill>
            </a:endParaRPr>
          </a:p>
        </p:txBody>
      </p:sp>
      <p:cxnSp>
        <p:nvCxnSpPr>
          <p:cNvPr id="38" name="直接连接符 3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082024" y="1375278"/>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04249" y="1974816"/>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957107" y="2751770"/>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4249658" y="736864"/>
            <a:ext cx="800235" cy="758414"/>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1A7BAE"/>
              </a:solidFill>
              <a:latin typeface="微软雅黑" panose="020B0503020204020204" charset="-122"/>
            </a:endParaRPr>
          </a:p>
        </p:txBody>
      </p:sp>
      <p:sp>
        <p:nvSpPr>
          <p:cNvPr id="44" name="矩形 43"/>
          <p:cNvSpPr/>
          <p:nvPr/>
        </p:nvSpPr>
        <p:spPr>
          <a:xfrm>
            <a:off x="4280524" y="977798"/>
            <a:ext cx="713105" cy="275590"/>
          </a:xfrm>
          <a:prstGeom prst="rect">
            <a:avLst/>
          </a:prstGeom>
        </p:spPr>
        <p:txBody>
          <a:bodyPr wrap="square">
            <a:spAutoFit/>
          </a:bodyPr>
          <a:lstStyle/>
          <a:p>
            <a:pPr lvl="0" algn="ctr"/>
            <a:r>
              <a:rPr lang="en-US" altLang="zh-CN" sz="1200" b="1" dirty="0">
                <a:solidFill>
                  <a:schemeClr val="accent3"/>
                </a:solidFill>
                <a:latin typeface="微软雅黑" panose="020B0503020204020204" charset="-122"/>
              </a:rPr>
              <a:t>7.1-7.2</a:t>
            </a:r>
            <a:endParaRPr lang="zh-CN" altLang="en-US" sz="1200" b="1" dirty="0">
              <a:solidFill>
                <a:schemeClr val="accent3"/>
              </a:solidFill>
              <a:latin typeface="微软雅黑" panose="020B0503020204020204" charset="-122"/>
            </a:endParaRPr>
          </a:p>
        </p:txBody>
      </p:sp>
      <p:sp>
        <p:nvSpPr>
          <p:cNvPr id="45" name="椭圆 44"/>
          <p:cNvSpPr/>
          <p:nvPr/>
        </p:nvSpPr>
        <p:spPr>
          <a:xfrm>
            <a:off x="455322" y="1298840"/>
            <a:ext cx="746230" cy="728386"/>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1A7BAE"/>
              </a:solidFill>
              <a:latin typeface="微软雅黑" panose="020B0503020204020204" charset="-122"/>
            </a:endParaRPr>
          </a:p>
        </p:txBody>
      </p:sp>
      <p:sp>
        <p:nvSpPr>
          <p:cNvPr id="46" name="矩形 45"/>
          <p:cNvSpPr/>
          <p:nvPr/>
        </p:nvSpPr>
        <p:spPr>
          <a:xfrm>
            <a:off x="459780" y="1526256"/>
            <a:ext cx="713105" cy="275590"/>
          </a:xfrm>
          <a:prstGeom prst="rect">
            <a:avLst/>
          </a:prstGeom>
        </p:spPr>
        <p:txBody>
          <a:bodyPr wrap="none">
            <a:spAutoFit/>
          </a:bodyPr>
          <a:lstStyle/>
          <a:p>
            <a:pPr lvl="0" algn="ctr"/>
            <a:r>
              <a:rPr lang="en-US" sz="1200" b="1" dirty="0">
                <a:solidFill>
                  <a:schemeClr val="accent3"/>
                </a:solidFill>
                <a:latin typeface="微软雅黑" panose="020B0503020204020204" charset="-122"/>
              </a:rPr>
              <a:t>7.3-7.4</a:t>
            </a:r>
            <a:endParaRPr lang="en-US" sz="1200" b="1" dirty="0">
              <a:solidFill>
                <a:schemeClr val="accent3"/>
              </a:solidFill>
              <a:latin typeface="微软雅黑" panose="020B0503020204020204" charset="-122"/>
            </a:endParaRPr>
          </a:p>
        </p:txBody>
      </p:sp>
      <p:sp>
        <p:nvSpPr>
          <p:cNvPr id="47" name="椭圆 46"/>
          <p:cNvSpPr/>
          <p:nvPr/>
        </p:nvSpPr>
        <p:spPr>
          <a:xfrm>
            <a:off x="4330938" y="1962351"/>
            <a:ext cx="800235" cy="788910"/>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1A7BAE"/>
              </a:solidFill>
              <a:latin typeface="微软雅黑" panose="020B0503020204020204" charset="-122"/>
            </a:endParaRPr>
          </a:p>
        </p:txBody>
      </p:sp>
      <p:sp>
        <p:nvSpPr>
          <p:cNvPr id="48" name="矩形 47"/>
          <p:cNvSpPr/>
          <p:nvPr/>
        </p:nvSpPr>
        <p:spPr>
          <a:xfrm>
            <a:off x="4386354" y="2250988"/>
            <a:ext cx="716863" cy="276999"/>
          </a:xfrm>
          <a:prstGeom prst="rect">
            <a:avLst/>
          </a:prstGeom>
        </p:spPr>
        <p:txBody>
          <a:bodyPr wrap="none">
            <a:spAutoFit/>
          </a:bodyPr>
          <a:lstStyle/>
          <a:p>
            <a:pPr lvl="0" algn="ctr"/>
            <a:r>
              <a:rPr lang="en-US" altLang="zh-CN" sz="1200" b="1" dirty="0">
                <a:solidFill>
                  <a:schemeClr val="accent3"/>
                </a:solidFill>
                <a:latin typeface="微软雅黑" panose="020B0503020204020204" charset="-122"/>
              </a:rPr>
              <a:t>7.5-7.8</a:t>
            </a:r>
            <a:endParaRPr lang="en-US" altLang="zh-CN" sz="1200" b="1" dirty="0">
              <a:solidFill>
                <a:schemeClr val="accent3"/>
              </a:solidFill>
              <a:latin typeface="微软雅黑" panose="020B0503020204020204" charset="-122"/>
            </a:endParaRPr>
          </a:p>
        </p:txBody>
      </p:sp>
      <p:sp>
        <p:nvSpPr>
          <p:cNvPr id="49" name="椭圆 48"/>
          <p:cNvSpPr/>
          <p:nvPr/>
        </p:nvSpPr>
        <p:spPr>
          <a:xfrm>
            <a:off x="412062" y="2716259"/>
            <a:ext cx="746230" cy="718919"/>
          </a:xfrm>
          <a:prstGeom prst="ellipse">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1A7BAE"/>
              </a:solidFill>
              <a:latin typeface="微软雅黑" panose="020B0503020204020204" charset="-122"/>
            </a:endParaRPr>
          </a:p>
        </p:txBody>
      </p:sp>
      <p:sp>
        <p:nvSpPr>
          <p:cNvPr id="50" name="矩形 49"/>
          <p:cNvSpPr/>
          <p:nvPr/>
        </p:nvSpPr>
        <p:spPr>
          <a:xfrm>
            <a:off x="381634" y="2941639"/>
            <a:ext cx="807085" cy="275590"/>
          </a:xfrm>
          <a:prstGeom prst="rect">
            <a:avLst/>
          </a:prstGeom>
        </p:spPr>
        <p:txBody>
          <a:bodyPr wrap="none">
            <a:spAutoFit/>
          </a:bodyPr>
          <a:lstStyle/>
          <a:p>
            <a:pPr lvl="0" algn="ctr"/>
            <a:r>
              <a:rPr lang="en-US" altLang="zh-CN" sz="1200" b="1" dirty="0">
                <a:solidFill>
                  <a:schemeClr val="accent3"/>
                </a:solidFill>
                <a:latin typeface="微软雅黑" panose="020B0503020204020204" charset="-122"/>
              </a:rPr>
              <a:t>7.9-7.11</a:t>
            </a:r>
            <a:endParaRPr lang="en-US" altLang="zh-CN" sz="1200" b="1" dirty="0">
              <a:solidFill>
                <a:schemeClr val="accent3"/>
              </a:solidFill>
              <a:latin typeface="微软雅黑" panose="020B0503020204020204" charset="-122"/>
            </a:endParaRPr>
          </a:p>
        </p:txBody>
      </p:sp>
      <p:sp>
        <p:nvSpPr>
          <p:cNvPr id="51" name="矩形 50"/>
          <p:cNvSpPr/>
          <p:nvPr/>
        </p:nvSpPr>
        <p:spPr>
          <a:xfrm>
            <a:off x="1421074" y="1361122"/>
            <a:ext cx="2535360" cy="613694"/>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latin typeface="+mn-ea"/>
              </a:rPr>
              <a:t>      数据库的完善</a:t>
            </a:r>
            <a:r>
              <a:rPr lang="en-US" altLang="zh-CN" sz="1200" b="1" dirty="0">
                <a:solidFill>
                  <a:schemeClr val="tx1">
                    <a:lumMod val="65000"/>
                    <a:lumOff val="35000"/>
                  </a:schemeClr>
                </a:solidFill>
                <a:latin typeface="+mn-ea"/>
              </a:rPr>
              <a:t>,</a:t>
            </a:r>
            <a:r>
              <a:rPr lang="zh-CN" altLang="en-US" sz="1200" b="1" dirty="0">
                <a:solidFill>
                  <a:schemeClr val="tx1">
                    <a:lumMod val="65000"/>
                    <a:lumOff val="35000"/>
                  </a:schemeClr>
                </a:solidFill>
                <a:latin typeface="+mn-ea"/>
              </a:rPr>
              <a:t>电影三个主界面的设计</a:t>
            </a:r>
            <a:r>
              <a:rPr lang="en-US" altLang="zh-CN" sz="1200" b="1" dirty="0">
                <a:solidFill>
                  <a:schemeClr val="tx1">
                    <a:lumMod val="65000"/>
                    <a:lumOff val="35000"/>
                  </a:schemeClr>
                </a:solidFill>
                <a:latin typeface="+mn-ea"/>
              </a:rPr>
              <a:t>.</a:t>
            </a:r>
            <a:r>
              <a:rPr lang="zh-CN" altLang="en-US" sz="1200" b="1" dirty="0">
                <a:solidFill>
                  <a:schemeClr val="tx1">
                    <a:lumMod val="65000"/>
                    <a:lumOff val="35000"/>
                  </a:schemeClr>
                </a:solidFill>
                <a:latin typeface="+mn-ea"/>
              </a:rPr>
              <a:t>进行文档的编写</a:t>
            </a:r>
            <a:endParaRPr lang="zh-CN" altLang="en-US" sz="1200" b="1" dirty="0">
              <a:solidFill>
                <a:schemeClr val="tx1">
                  <a:lumMod val="65000"/>
                  <a:lumOff val="35000"/>
                </a:schemeClr>
              </a:solidFill>
              <a:latin typeface="+mn-ea"/>
            </a:endParaRPr>
          </a:p>
        </p:txBody>
      </p:sp>
      <p:sp>
        <p:nvSpPr>
          <p:cNvPr id="52" name="矩形 51"/>
          <p:cNvSpPr/>
          <p:nvPr/>
        </p:nvSpPr>
        <p:spPr>
          <a:xfrm>
            <a:off x="1315238" y="2698790"/>
            <a:ext cx="2193018" cy="613694"/>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latin typeface="+mn-ea"/>
              </a:rPr>
              <a:t>      前端收藏 搜索 浏览 功能模块的设计与实现</a:t>
            </a:r>
            <a:r>
              <a:rPr lang="en-US" altLang="zh-CN" sz="1200" b="1" dirty="0">
                <a:solidFill>
                  <a:schemeClr val="tx1">
                    <a:lumMod val="65000"/>
                    <a:lumOff val="35000"/>
                  </a:schemeClr>
                </a:solidFill>
                <a:latin typeface="+mn-ea"/>
              </a:rPr>
              <a:t>,</a:t>
            </a:r>
            <a:endParaRPr lang="en-US" altLang="zh-CN" sz="1200" b="1" dirty="0">
              <a:solidFill>
                <a:schemeClr val="tx1">
                  <a:lumMod val="65000"/>
                  <a:lumOff val="35000"/>
                </a:schemeClr>
              </a:solidFill>
              <a:latin typeface="+mn-ea"/>
            </a:endParaRPr>
          </a:p>
        </p:txBody>
      </p:sp>
      <p:sp>
        <p:nvSpPr>
          <p:cNvPr id="53" name="矩形 52"/>
          <p:cNvSpPr/>
          <p:nvPr/>
        </p:nvSpPr>
        <p:spPr>
          <a:xfrm>
            <a:off x="2366755" y="1999615"/>
            <a:ext cx="1913780" cy="613694"/>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latin typeface="+mn-ea"/>
              </a:rPr>
              <a:t>       后台接口的编写以及前后端的通信测试</a:t>
            </a:r>
            <a:endParaRPr lang="zh-CN" altLang="en-US" sz="1200" b="1" dirty="0">
              <a:solidFill>
                <a:schemeClr val="tx1">
                  <a:lumMod val="65000"/>
                  <a:lumOff val="35000"/>
                </a:schemeClr>
              </a:solidFill>
              <a:latin typeface="+mn-ea"/>
            </a:endParaRPr>
          </a:p>
        </p:txBody>
      </p:sp>
      <p:sp>
        <p:nvSpPr>
          <p:cNvPr id="54" name="矩形 53"/>
          <p:cNvSpPr/>
          <p:nvPr/>
        </p:nvSpPr>
        <p:spPr>
          <a:xfrm>
            <a:off x="1421650" y="771525"/>
            <a:ext cx="2704580" cy="613694"/>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latin typeface="+mn-ea"/>
              </a:rPr>
              <a:t>      项目的确立</a:t>
            </a:r>
            <a:r>
              <a:rPr lang="en-US" altLang="zh-CN" sz="1200" b="1" dirty="0">
                <a:solidFill>
                  <a:schemeClr val="tx1">
                    <a:lumMod val="65000"/>
                    <a:lumOff val="35000"/>
                  </a:schemeClr>
                </a:solidFill>
                <a:latin typeface="+mn-ea"/>
              </a:rPr>
              <a:t>,</a:t>
            </a:r>
            <a:r>
              <a:rPr lang="zh-CN" altLang="en-US" sz="1200" b="1" dirty="0">
                <a:solidFill>
                  <a:schemeClr val="tx1">
                    <a:lumMod val="65000"/>
                    <a:lumOff val="35000"/>
                  </a:schemeClr>
                </a:solidFill>
                <a:latin typeface="+mn-ea"/>
              </a:rPr>
              <a:t>基础原型图的设计</a:t>
            </a:r>
            <a:r>
              <a:rPr lang="en-US" altLang="zh-CN" sz="1200" b="1" dirty="0">
                <a:solidFill>
                  <a:schemeClr val="tx1">
                    <a:lumMod val="65000"/>
                    <a:lumOff val="35000"/>
                  </a:schemeClr>
                </a:solidFill>
                <a:latin typeface="+mn-ea"/>
              </a:rPr>
              <a:t>, </a:t>
            </a:r>
            <a:r>
              <a:rPr lang="zh-CN" altLang="en-US" sz="1200" b="1" dirty="0">
                <a:solidFill>
                  <a:schemeClr val="tx1">
                    <a:lumMod val="65000"/>
                    <a:lumOff val="35000"/>
                  </a:schemeClr>
                </a:solidFill>
                <a:latin typeface="+mn-ea"/>
              </a:rPr>
              <a:t>对项目需求进行分析</a:t>
            </a:r>
            <a:r>
              <a:rPr lang="en-US" altLang="zh-CN" sz="1200" b="1" dirty="0">
                <a:solidFill>
                  <a:schemeClr val="tx1">
                    <a:lumMod val="65000"/>
                    <a:lumOff val="35000"/>
                  </a:schemeClr>
                </a:solidFill>
                <a:latin typeface="+mn-ea"/>
              </a:rPr>
              <a:t>,</a:t>
            </a:r>
            <a:r>
              <a:rPr lang="zh-CN" altLang="en-US" sz="1200" b="1" dirty="0">
                <a:solidFill>
                  <a:schemeClr val="tx1">
                    <a:lumMod val="65000"/>
                    <a:lumOff val="35000"/>
                  </a:schemeClr>
                </a:solidFill>
                <a:latin typeface="+mn-ea"/>
              </a:rPr>
              <a:t>数据库的建立</a:t>
            </a:r>
            <a:r>
              <a:rPr lang="en-US" altLang="zh-CN" sz="1200" b="1" dirty="0">
                <a:solidFill>
                  <a:schemeClr val="tx1">
                    <a:lumMod val="65000"/>
                    <a:lumOff val="35000"/>
                  </a:schemeClr>
                </a:solidFill>
                <a:latin typeface="+mn-ea"/>
              </a:rPr>
              <a:t> </a:t>
            </a:r>
            <a:endParaRPr lang="zh-CN" altLang="en-US" sz="1200" b="1" dirty="0">
              <a:solidFill>
                <a:schemeClr val="tx1">
                  <a:lumMod val="65000"/>
                  <a:lumOff val="35000"/>
                </a:schemeClr>
              </a:solidFill>
              <a:latin typeface="+mn-ea"/>
            </a:endParaRPr>
          </a:p>
        </p:txBody>
      </p:sp>
      <p:sp>
        <p:nvSpPr>
          <p:cNvPr id="55" name="椭圆 54"/>
          <p:cNvSpPr/>
          <p:nvPr/>
        </p:nvSpPr>
        <p:spPr>
          <a:xfrm>
            <a:off x="4373977" y="3324159"/>
            <a:ext cx="746230" cy="728386"/>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dirty="0">
              <a:solidFill>
                <a:srgbClr val="1A7BAE"/>
              </a:solidFill>
              <a:latin typeface="微软雅黑" panose="020B0503020204020204" charset="-122"/>
            </a:endParaRPr>
          </a:p>
        </p:txBody>
      </p:sp>
      <p:cxnSp>
        <p:nvCxnSpPr>
          <p:cNvPr id="56" name="直接连接符 55"/>
          <p:cNvCxnSpPr/>
          <p:nvPr/>
        </p:nvCxnSpPr>
        <p:spPr>
          <a:xfrm>
            <a:off x="1082024" y="3324159"/>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rot="10800000" flipV="1">
            <a:off x="1847473" y="3403693"/>
            <a:ext cx="2365284" cy="613694"/>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latin typeface="+mn-ea"/>
              </a:rPr>
              <a:t>      页面细节的优化</a:t>
            </a:r>
            <a:r>
              <a:rPr lang="en-US" altLang="zh-CN" sz="1200" b="1" dirty="0">
                <a:solidFill>
                  <a:schemeClr val="tx1">
                    <a:lumMod val="65000"/>
                    <a:lumOff val="35000"/>
                  </a:schemeClr>
                </a:solidFill>
                <a:latin typeface="+mn-ea"/>
              </a:rPr>
              <a:t>,</a:t>
            </a:r>
            <a:r>
              <a:rPr lang="zh-CN" altLang="en-US" sz="1200" b="1" dirty="0">
                <a:solidFill>
                  <a:schemeClr val="tx1">
                    <a:lumMod val="65000"/>
                    <a:lumOff val="35000"/>
                  </a:schemeClr>
                </a:solidFill>
                <a:latin typeface="+mn-ea"/>
              </a:rPr>
              <a:t>文档的完善</a:t>
            </a:r>
            <a:r>
              <a:rPr lang="en-US" altLang="zh-CN" sz="1200" b="1" dirty="0">
                <a:solidFill>
                  <a:schemeClr val="tx1">
                    <a:lumMod val="65000"/>
                    <a:lumOff val="35000"/>
                  </a:schemeClr>
                </a:solidFill>
                <a:latin typeface="+mn-ea"/>
              </a:rPr>
              <a:t>,</a:t>
            </a:r>
            <a:r>
              <a:rPr lang="zh-CN" altLang="en-US" sz="1200" b="1" dirty="0">
                <a:solidFill>
                  <a:schemeClr val="tx1">
                    <a:lumMod val="65000"/>
                    <a:lumOff val="35000"/>
                  </a:schemeClr>
                </a:solidFill>
                <a:latin typeface="+mn-ea"/>
              </a:rPr>
              <a:t>功能的整合和小程序的测试</a:t>
            </a:r>
            <a:endParaRPr lang="zh-CN" altLang="en-US" sz="1200" b="1" dirty="0">
              <a:solidFill>
                <a:schemeClr val="tx1">
                  <a:lumMod val="65000"/>
                  <a:lumOff val="35000"/>
                </a:schemeClr>
              </a:solidFill>
              <a:latin typeface="+mn-ea"/>
            </a:endParaRPr>
          </a:p>
        </p:txBody>
      </p:sp>
      <p:sp>
        <p:nvSpPr>
          <p:cNvPr id="58" name="矩形 57"/>
          <p:cNvSpPr/>
          <p:nvPr/>
        </p:nvSpPr>
        <p:spPr>
          <a:xfrm>
            <a:off x="4280524" y="3550557"/>
            <a:ext cx="901065" cy="275590"/>
          </a:xfrm>
          <a:prstGeom prst="rect">
            <a:avLst/>
          </a:prstGeom>
        </p:spPr>
        <p:txBody>
          <a:bodyPr wrap="none">
            <a:spAutoFit/>
          </a:bodyPr>
          <a:lstStyle/>
          <a:p>
            <a:pPr lvl="0" algn="ctr"/>
            <a:r>
              <a:rPr lang="en-US" altLang="zh-CN" sz="1200" b="1" dirty="0">
                <a:solidFill>
                  <a:schemeClr val="accent3"/>
                </a:solidFill>
                <a:latin typeface="微软雅黑" panose="020B0503020204020204" charset="-122"/>
              </a:rPr>
              <a:t>7.12-7.13</a:t>
            </a:r>
            <a:endParaRPr lang="en-US" altLang="zh-CN" sz="1200" b="1" dirty="0">
              <a:solidFill>
                <a:schemeClr val="accent3"/>
              </a:solidFill>
              <a:latin typeface="微软雅黑" panose="020B0503020204020204" charset="-122"/>
            </a:endParaRPr>
          </a:p>
        </p:txBody>
      </p:sp>
      <p:cxnSp>
        <p:nvCxnSpPr>
          <p:cNvPr id="59" name="直接连接符 58"/>
          <p:cNvCxnSpPr/>
          <p:nvPr/>
        </p:nvCxnSpPr>
        <p:spPr>
          <a:xfrm>
            <a:off x="858864" y="771525"/>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049588" y="960238"/>
            <a:ext cx="2016224" cy="32763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Picture 5" descr="C:\Documents and Settings\Administrator\桌面\图标\ico\trending-up.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rot="20419211">
            <a:off x="5931794" y="1393005"/>
            <a:ext cx="2070803" cy="207080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2" name="Picture 5" descr="C:\Documents and Settings\Administrator\桌面\图标\ico\trending-up.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rot="20206668">
            <a:off x="6117624" y="124159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3" name="Picture 5" descr="C:\Documents and Settings\Administrator\桌面\图标\ico\trending-up.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rot="20421362">
            <a:off x="7071164" y="3258894"/>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3348880" y="4052545"/>
            <a:ext cx="804974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7B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3361</Words>
  <Application>WPS 演示</Application>
  <PresentationFormat>全屏显示(16:9)</PresentationFormat>
  <Paragraphs>410</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Impact</vt:lpstr>
      <vt:lpstr>Impact</vt:lpstr>
      <vt:lpstr>微软雅黑</vt:lpstr>
      <vt:lpstr>Arial Unicode MS</vt:lpstr>
      <vt:lpstr>Calibri</vt:lpstr>
      <vt:lpstr>等线</vt:lpstr>
      <vt:lpstr>Times New Roman</vt:lpstr>
      <vt:lpstr>Arial (正文)</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长烟一空</cp:lastModifiedBy>
  <cp:revision>637</cp:revision>
  <dcterms:created xsi:type="dcterms:W3CDTF">2019-07-15T02:40:09Z</dcterms:created>
  <dcterms:modified xsi:type="dcterms:W3CDTF">2019-07-15T02:41:11Z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