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3" r:id="rId1"/>
    <p:sldMasterId id="2147483754" r:id="rId2"/>
  </p:sldMasterIdLst>
  <p:notesMasterIdLst>
    <p:notesMasterId r:id="rId16"/>
  </p:notesMasterIdLst>
  <p:sldIdLst>
    <p:sldId id="256" r:id="rId3"/>
    <p:sldId id="257" r:id="rId4"/>
    <p:sldId id="270" r:id="rId5"/>
    <p:sldId id="258" r:id="rId6"/>
    <p:sldId id="259" r:id="rId7"/>
    <p:sldId id="271" r:id="rId8"/>
    <p:sldId id="260" r:id="rId9"/>
    <p:sldId id="272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7B0CFC9-102B-4CD6-ACD9-1B44813565E8}">
          <p14:sldIdLst>
            <p14:sldId id="256"/>
            <p14:sldId id="257"/>
          </p14:sldIdLst>
        </p14:section>
        <p14:section name="로그인" id="{D8E45A66-1EE7-48FA-8AD5-3CD9E07DB6DB}">
          <p14:sldIdLst>
            <p14:sldId id="270"/>
            <p14:sldId id="258"/>
            <p14:sldId id="259"/>
          </p14:sldIdLst>
        </p14:section>
        <p14:section name="전체 공정 (Main)" id="{8748CC74-AB6B-4B0B-A8D7-FA7544F5DC41}">
          <p14:sldIdLst>
            <p14:sldId id="271"/>
            <p14:sldId id="260"/>
            <p14:sldId id="272"/>
            <p14:sldId id="273"/>
          </p14:sldIdLst>
        </p14:section>
        <p14:section name="작업지시서" id="{666D5779-EA7C-4C8C-8C1B-F8A4F48463BD}">
          <p14:sldIdLst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E6E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4" autoAdjust="0"/>
    <p:restoredTop sz="94660"/>
  </p:normalViewPr>
  <p:slideViewPr>
    <p:cSldViewPr snapToGrid="0">
      <p:cViewPr>
        <p:scale>
          <a:sx n="100" d="100"/>
          <a:sy n="100" d="100"/>
        </p:scale>
        <p:origin x="1380" y="3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DCDA721-D5FA-42DA-AD49-6046FF8AE269}" type="datetime1">
              <a:rPr lang="ko-KR" altLang="en-US"/>
              <a:pPr lvl="0">
                <a:defRPr/>
              </a:pPr>
              <a:t>2022-03-30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4EC5699-D4F6-4770-B6E2-4B3E5BAA280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E3D9A-278B-4044-A107-8D2D387EB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177EC6-6B08-4E85-990D-E380BEA4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228C0-2BAF-4153-8CA6-9ED6BECD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C46B5-C62F-46F9-BDDF-5C086932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F6751-2D9D-4EA7-8CAE-46061C38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3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4956-230D-43AF-BFF6-8604FF10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C9A2CB-1B07-4FF7-9E21-402865748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08E86-1C22-4F79-A1C4-F1DDE414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1F449-D451-492B-AB1C-895C7887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FB417-4E5F-48CC-9245-D99FFB7F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3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CB2A3E-7DEA-4378-A4D0-F152641BF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0DED95-9FF5-4C2C-8584-9FBB85515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C1F05-E2D4-4FCB-BEB9-9BF715F2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9CFCE-C171-4AC4-B031-1984624F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90E13-8AC9-41A3-8390-61A94C66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0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682D883-BED1-488A-8F27-3109A6DB76A8}"/>
              </a:ext>
            </a:extLst>
          </p:cNvPr>
          <p:cNvSpPr txBox="1"/>
          <p:nvPr userDrawn="1"/>
        </p:nvSpPr>
        <p:spPr>
          <a:xfrm>
            <a:off x="1183684" y="682796"/>
            <a:ext cx="26729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Z3RO</a:t>
            </a:r>
            <a:endParaRPr lang="ko-KR" altLang="en-US" sz="27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E794E6-8C1C-4B97-B43E-F3F32EB71B93}"/>
              </a:ext>
            </a:extLst>
          </p:cNvPr>
          <p:cNvSpPr/>
          <p:nvPr userDrawn="1"/>
        </p:nvSpPr>
        <p:spPr>
          <a:xfrm>
            <a:off x="1065998" y="758185"/>
            <a:ext cx="52251" cy="357052"/>
          </a:xfrm>
          <a:prstGeom prst="rect">
            <a:avLst/>
          </a:prstGeom>
          <a:solidFill>
            <a:srgbClr val="B0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0" hasCustomPrompt="1"/>
          </p:nvPr>
        </p:nvSpPr>
        <p:spPr>
          <a:xfrm>
            <a:off x="3028949" y="2381254"/>
            <a:ext cx="6496051" cy="159067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문서 제목을 </a:t>
            </a:r>
            <a:r>
              <a:rPr lang="ko-KR" altLang="en-US" dirty="0" err="1"/>
              <a:t>입력하시오</a:t>
            </a:r>
            <a:endParaRPr lang="ko-KR" altLang="en-US" dirty="0"/>
          </a:p>
        </p:txBody>
      </p:sp>
      <p:pic>
        <p:nvPicPr>
          <p:cNvPr id="7" name="Picture 2" descr="포스코ICT">
            <a:extLst>
              <a:ext uri="{FF2B5EF4-FFF2-40B4-BE49-F238E27FC236}">
                <a16:creationId xmlns:a16="http://schemas.microsoft.com/office/drawing/2014/main" id="{ACC8C901-0F24-42F1-BB9A-E9B4F01F2B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555" y="6098579"/>
            <a:ext cx="874880" cy="39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비트컴퓨터 만성질환관리 서비스">
            <a:extLst>
              <a:ext uri="{FF2B5EF4-FFF2-40B4-BE49-F238E27FC236}">
                <a16:creationId xmlns:a16="http://schemas.microsoft.com/office/drawing/2014/main" id="{BB1BD80E-147D-4608-BA74-A796B36D2A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2" b="96809" l="2622" r="98127">
                        <a14:foregroundMark x1="51311" y1="4255" x2="51311" y2="4255"/>
                        <a14:foregroundMark x1="27341" y1="10638" x2="27341" y2="10638"/>
                        <a14:foregroundMark x1="68539" y1="13830" x2="68539" y2="13830"/>
                        <a14:foregroundMark x1="30712" y1="34043" x2="30712" y2="34043"/>
                        <a14:foregroundMark x1="31086" y1="43085" x2="31086" y2="43085"/>
                        <a14:foregroundMark x1="10861" y1="82447" x2="10861" y2="82447"/>
                        <a14:foregroundMark x1="2622" y1="81915" x2="2622" y2="81915"/>
                        <a14:foregroundMark x1="17228" y1="87234" x2="17228" y2="87234"/>
                        <a14:foregroundMark x1="16479" y1="96809" x2="16479" y2="96809"/>
                        <a14:foregroundMark x1="22097" y1="75000" x2="22097" y2="75000"/>
                        <a14:foregroundMark x1="29963" y1="93617" x2="29963" y2="93617"/>
                        <a14:foregroundMark x1="50562" y1="77660" x2="50562" y2="77660"/>
                        <a14:foregroundMark x1="56929" y1="91489" x2="56929" y2="91489"/>
                        <a14:foregroundMark x1="65918" y1="73936" x2="65918" y2="73936"/>
                        <a14:foregroundMark x1="54307" y1="532" x2="54307" y2="532"/>
                        <a14:foregroundMark x1="83521" y1="75000" x2="83521" y2="75000"/>
                        <a14:foregroundMark x1="98127" y1="84043" x2="98127" y2="84043"/>
                        <a14:foregroundMark x1="67416" y1="93617" x2="67416" y2="93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219" y="6074188"/>
            <a:ext cx="634468" cy="44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096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7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11593171" y="6546083"/>
            <a:ext cx="475004" cy="285319"/>
          </a:xfrm>
        </p:spPr>
        <p:txBody>
          <a:bodyPr/>
          <a:lstStyle>
            <a:lvl1pPr algn="ctr">
              <a:defRPr/>
            </a:lvl1pPr>
          </a:lstStyle>
          <a:p>
            <a:fld id="{A077B2FE-AA5D-42F5-9381-43A634E7153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0231" y="212355"/>
            <a:ext cx="7067551" cy="41751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제목을 </a:t>
            </a:r>
            <a:r>
              <a:rPr lang="ko-KR" altLang="en-US" dirty="0" err="1"/>
              <a:t>입력하시오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AF91A6B-44C1-4035-9136-6FFB50AA8526}"/>
              </a:ext>
            </a:extLst>
          </p:cNvPr>
          <p:cNvGrpSpPr/>
          <p:nvPr userDrawn="1"/>
        </p:nvGrpSpPr>
        <p:grpSpPr>
          <a:xfrm>
            <a:off x="211870" y="223839"/>
            <a:ext cx="57665" cy="394544"/>
            <a:chOff x="259492" y="216845"/>
            <a:chExt cx="57665" cy="33324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F45AD3C-8E9F-44E5-9A0B-23ED7B88F13A}"/>
                </a:ext>
              </a:extLst>
            </p:cNvPr>
            <p:cNvSpPr/>
            <p:nvPr userDrawn="1"/>
          </p:nvSpPr>
          <p:spPr>
            <a:xfrm>
              <a:off x="259492" y="216845"/>
              <a:ext cx="57665" cy="333245"/>
            </a:xfrm>
            <a:prstGeom prst="rect">
              <a:avLst/>
            </a:prstGeom>
            <a:solidFill>
              <a:srgbClr val="92B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106355D-3039-4A62-B1A3-E76E884ADC2B}"/>
                </a:ext>
              </a:extLst>
            </p:cNvPr>
            <p:cNvSpPr/>
            <p:nvPr userDrawn="1"/>
          </p:nvSpPr>
          <p:spPr>
            <a:xfrm>
              <a:off x="259492" y="393571"/>
              <a:ext cx="57665" cy="156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pic>
        <p:nvPicPr>
          <p:cNvPr id="11" name="Picture 2" descr="포스코ICT">
            <a:extLst>
              <a:ext uri="{FF2B5EF4-FFF2-40B4-BE49-F238E27FC236}">
                <a16:creationId xmlns:a16="http://schemas.microsoft.com/office/drawing/2014/main" id="{373B5298-04A0-45D9-AD0B-F632F35D1D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55" y="231179"/>
            <a:ext cx="874880" cy="39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비트컴퓨터 만성질환관리 서비스">
            <a:extLst>
              <a:ext uri="{FF2B5EF4-FFF2-40B4-BE49-F238E27FC236}">
                <a16:creationId xmlns:a16="http://schemas.microsoft.com/office/drawing/2014/main" id="{9CD204A8-A890-4CC9-8E20-907B7B5A4A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2" b="96809" l="2622" r="98127">
                        <a14:foregroundMark x1="51311" y1="4255" x2="51311" y2="4255"/>
                        <a14:foregroundMark x1="27341" y1="10638" x2="27341" y2="10638"/>
                        <a14:foregroundMark x1="68539" y1="13830" x2="68539" y2="13830"/>
                        <a14:foregroundMark x1="30712" y1="34043" x2="30712" y2="34043"/>
                        <a14:foregroundMark x1="31086" y1="43085" x2="31086" y2="43085"/>
                        <a14:foregroundMark x1="10861" y1="82447" x2="10861" y2="82447"/>
                        <a14:foregroundMark x1="2622" y1="81915" x2="2622" y2="81915"/>
                        <a14:foregroundMark x1="17228" y1="87234" x2="17228" y2="87234"/>
                        <a14:foregroundMark x1="16479" y1="96809" x2="16479" y2="96809"/>
                        <a14:foregroundMark x1="22097" y1="75000" x2="22097" y2="75000"/>
                        <a14:foregroundMark x1="29963" y1="93617" x2="29963" y2="93617"/>
                        <a14:foregroundMark x1="50562" y1="77660" x2="50562" y2="77660"/>
                        <a14:foregroundMark x1="56929" y1="91489" x2="56929" y2="91489"/>
                        <a14:foregroundMark x1="65918" y1="73936" x2="65918" y2="73936"/>
                        <a14:foregroundMark x1="54307" y1="532" x2="54307" y2="532"/>
                        <a14:foregroundMark x1="83521" y1="75000" x2="83521" y2="75000"/>
                        <a14:foregroundMark x1="98127" y1="84043" x2="98127" y2="84043"/>
                        <a14:foregroundMark x1="67416" y1="93617" x2="67416" y2="93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819" y="206788"/>
            <a:ext cx="634468" cy="44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851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/>
          <p:cNvSpPr>
            <a:spLocks noChangeAspect="1"/>
          </p:cNvSpPr>
          <p:nvPr userDrawn="1"/>
        </p:nvSpPr>
        <p:spPr>
          <a:xfrm>
            <a:off x="135485" y="837489"/>
            <a:ext cx="9084716" cy="5708591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73887817"/>
              </p:ext>
            </p:extLst>
          </p:nvPr>
        </p:nvGraphicFramePr>
        <p:xfrm>
          <a:off x="9299576" y="837488"/>
          <a:ext cx="2768602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851">
                  <a:extLst>
                    <a:ext uri="{9D8B030D-6E8A-4147-A177-3AD203B41FA5}">
                      <a16:colId xmlns:a16="http://schemas.microsoft.com/office/drawing/2014/main" val="1753292128"/>
                    </a:ext>
                  </a:extLst>
                </a:gridCol>
                <a:gridCol w="1809751">
                  <a:extLst>
                    <a:ext uri="{9D8B030D-6E8A-4147-A177-3AD203B41FA5}">
                      <a16:colId xmlns:a16="http://schemas.microsoft.com/office/drawing/2014/main" val="3254266914"/>
                    </a:ext>
                  </a:extLst>
                </a:gridCol>
              </a:tblGrid>
              <a:tr h="11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95020"/>
                  </a:ext>
                </a:extLst>
              </a:tr>
              <a:tr h="11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명칭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79066"/>
                  </a:ext>
                </a:extLst>
              </a:tr>
              <a:tr h="11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페이지</a:t>
                      </a:r>
                      <a:r>
                        <a:rPr lang="en-US" altLang="ko-KR" sz="9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No.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590895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11802673"/>
              </p:ext>
            </p:extLst>
          </p:nvPr>
        </p:nvGraphicFramePr>
        <p:xfrm>
          <a:off x="9299575" y="1592580"/>
          <a:ext cx="2768600" cy="494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1753292128"/>
                    </a:ext>
                  </a:extLst>
                </a:gridCol>
              </a:tblGrid>
              <a:tr h="265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795020"/>
                  </a:ext>
                </a:extLst>
              </a:tr>
              <a:tr h="46819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79066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F91A6B-44C1-4035-9136-6FFB50AA8526}"/>
              </a:ext>
            </a:extLst>
          </p:cNvPr>
          <p:cNvGrpSpPr/>
          <p:nvPr userDrawn="1"/>
        </p:nvGrpSpPr>
        <p:grpSpPr>
          <a:xfrm>
            <a:off x="211869" y="223839"/>
            <a:ext cx="57665" cy="394544"/>
            <a:chOff x="259492" y="216845"/>
            <a:chExt cx="57665" cy="33324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F45AD3C-8E9F-44E5-9A0B-23ED7B88F13A}"/>
                </a:ext>
              </a:extLst>
            </p:cNvPr>
            <p:cNvSpPr/>
            <p:nvPr userDrawn="1"/>
          </p:nvSpPr>
          <p:spPr>
            <a:xfrm>
              <a:off x="259492" y="216845"/>
              <a:ext cx="57665" cy="333245"/>
            </a:xfrm>
            <a:prstGeom prst="rect">
              <a:avLst/>
            </a:prstGeom>
            <a:solidFill>
              <a:srgbClr val="92B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106355D-3039-4A62-B1A3-E76E884ADC2B}"/>
                </a:ext>
              </a:extLst>
            </p:cNvPr>
            <p:cNvSpPr/>
            <p:nvPr userDrawn="1"/>
          </p:nvSpPr>
          <p:spPr>
            <a:xfrm>
              <a:off x="259492" y="393571"/>
              <a:ext cx="57665" cy="156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31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0230" y="212355"/>
            <a:ext cx="7067551" cy="41751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ko-KR" altLang="en-US" sz="1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ko-KR" altLang="en-US" dirty="0"/>
              <a:t>제목을 </a:t>
            </a:r>
            <a:r>
              <a:rPr lang="ko-KR" altLang="en-US" dirty="0" err="1"/>
              <a:t>입력하시오</a:t>
            </a:r>
            <a:endParaRPr lang="ko-KR" altLang="en-US" dirty="0"/>
          </a:p>
        </p:txBody>
      </p:sp>
      <p:pic>
        <p:nvPicPr>
          <p:cNvPr id="12" name="Picture 2" descr="포스코ICT">
            <a:extLst>
              <a:ext uri="{FF2B5EF4-FFF2-40B4-BE49-F238E27FC236}">
                <a16:creationId xmlns:a16="http://schemas.microsoft.com/office/drawing/2014/main" id="{4A187323-316C-41DB-ABC3-4E93C13B59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55" y="231179"/>
            <a:ext cx="874880" cy="39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비트컴퓨터 만성질환관리 서비스">
            <a:extLst>
              <a:ext uri="{FF2B5EF4-FFF2-40B4-BE49-F238E27FC236}">
                <a16:creationId xmlns:a16="http://schemas.microsoft.com/office/drawing/2014/main" id="{51074A3D-CC75-4526-A0AE-33E79EC29B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2" b="96809" l="2622" r="98127">
                        <a14:foregroundMark x1="51311" y1="4255" x2="51311" y2="4255"/>
                        <a14:foregroundMark x1="27341" y1="10638" x2="27341" y2="10638"/>
                        <a14:foregroundMark x1="68539" y1="13830" x2="68539" y2="13830"/>
                        <a14:foregroundMark x1="30712" y1="34043" x2="30712" y2="34043"/>
                        <a14:foregroundMark x1="31086" y1="43085" x2="31086" y2="43085"/>
                        <a14:foregroundMark x1="10861" y1="82447" x2="10861" y2="82447"/>
                        <a14:foregroundMark x1="2622" y1="81915" x2="2622" y2="81915"/>
                        <a14:foregroundMark x1="17228" y1="87234" x2="17228" y2="87234"/>
                        <a14:foregroundMark x1="16479" y1="96809" x2="16479" y2="96809"/>
                        <a14:foregroundMark x1="22097" y1="75000" x2="22097" y2="75000"/>
                        <a14:foregroundMark x1="29963" y1="93617" x2="29963" y2="93617"/>
                        <a14:foregroundMark x1="50562" y1="77660" x2="50562" y2="77660"/>
                        <a14:foregroundMark x1="56929" y1="91489" x2="56929" y2="91489"/>
                        <a14:foregroundMark x1="65918" y1="73936" x2="65918" y2="73936"/>
                        <a14:foregroundMark x1="54307" y1="532" x2="54307" y2="532"/>
                        <a14:foregroundMark x1="83521" y1="75000" x2="83521" y2="75000"/>
                        <a14:foregroundMark x1="98127" y1="84043" x2="98127" y2="84043"/>
                        <a14:foregroundMark x1="67416" y1="93617" x2="67416" y2="93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819" y="206788"/>
            <a:ext cx="634468" cy="44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텍스트 개체 틀 44">
            <a:extLst>
              <a:ext uri="{FF2B5EF4-FFF2-40B4-BE49-F238E27FC236}">
                <a16:creationId xmlns:a16="http://schemas.microsoft.com/office/drawing/2014/main" id="{9C4BD879-CCE7-4E80-B5A1-B251AFAC5E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53663" y="837488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MES </a:t>
            </a:r>
            <a:r>
              <a:rPr lang="ko-KR" altLang="en-US" dirty="0"/>
              <a:t>생산관리 모니터링 시스템</a:t>
            </a:r>
          </a:p>
          <a:p>
            <a:pPr lvl="0"/>
            <a:endParaRPr lang="ko-KR" altLang="en-US" dirty="0"/>
          </a:p>
        </p:txBody>
      </p:sp>
      <p:sp>
        <p:nvSpPr>
          <p:cNvPr id="48" name="텍스트 개체 틀 44">
            <a:extLst>
              <a:ext uri="{FF2B5EF4-FFF2-40B4-BE49-F238E27FC236}">
                <a16:creationId xmlns:a16="http://schemas.microsoft.com/office/drawing/2014/main" id="{E0BEA5AD-CADC-4ECA-AFD8-37D04146E8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53664" y="1069533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9" name="텍스트 개체 틀 44">
            <a:extLst>
              <a:ext uri="{FF2B5EF4-FFF2-40B4-BE49-F238E27FC236}">
                <a16:creationId xmlns:a16="http://schemas.microsoft.com/office/drawing/2014/main" id="{0FFB8190-10B7-4D21-A7C2-75CC566B08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258426" y="1292052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50" name="텍스트 개체 틀 44">
            <a:extLst>
              <a:ext uri="{FF2B5EF4-FFF2-40B4-BE49-F238E27FC236}">
                <a16:creationId xmlns:a16="http://schemas.microsoft.com/office/drawing/2014/main" id="{33290933-557F-4415-9768-963B4E308D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9575" y="1860550"/>
            <a:ext cx="2756940" cy="46791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08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D7989-AA97-4EFD-9F9F-534673DE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268FE-6B20-4B18-A110-1A07E8D2B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AFB16-832D-484E-8232-E7DF4E88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5F4E6-0746-475D-8E4F-F395A69E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B57F9-2106-4FBB-9A5D-5CD7A9B4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863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1183684" y="682796"/>
            <a:ext cx="2672911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스퀘어"/>
                <a:ea typeface="나눔스퀘어"/>
                <a:cs typeface="+mn-cs"/>
              </a:rPr>
              <a:t>RETURN Z3RO</a:t>
            </a:r>
            <a:endParaRPr lang="ko-KR" altLang="en-US" sz="2700" b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065998" y="758185"/>
            <a:ext cx="52251" cy="357052"/>
          </a:xfrm>
          <a:prstGeom prst="rect">
            <a:avLst/>
          </a:prstGeom>
          <a:solidFill>
            <a:srgbClr val="B0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0" hasCustomPrompt="1"/>
          </p:nvPr>
        </p:nvSpPr>
        <p:spPr>
          <a:xfrm>
            <a:off x="3028949" y="2381254"/>
            <a:ext cx="6496051" cy="159067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나눔스퀘어"/>
                <a:ea typeface="나눔스퀘어"/>
              </a:defRPr>
            </a:lvl1pPr>
          </a:lstStyle>
          <a:p>
            <a:pPr lvl="0">
              <a:defRPr/>
            </a:pPr>
            <a:r>
              <a:rPr lang="ko-KR" altLang="en-US"/>
              <a:t>문서 제목을 입력하시오</a:t>
            </a:r>
          </a:p>
        </p:txBody>
      </p:sp>
      <p:pic>
        <p:nvPicPr>
          <p:cNvPr id="7" name="Picture 2" descr="포스코ICT"/>
          <p:cNvPicPr>
            <a:picLocks noChangeAspect="1" noChangeArrowheads="1"/>
          </p:cNvPicPr>
          <p:nvPr userDrawn="1"/>
        </p:nvPicPr>
        <p:blipFill rotWithShape="1">
          <a:blip r:embed="rId3">
            <a:biLevel thresh="25000"/>
          </a:blip>
          <a:srcRect/>
          <a:stretch>
            <a:fillRect/>
          </a:stretch>
        </p:blipFill>
        <p:spPr>
          <a:xfrm>
            <a:off x="10946555" y="6098579"/>
            <a:ext cx="874880" cy="398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 descr="비트컴퓨터 만성질환관리 서비스"/>
          <p:cNvPicPr>
            <a:picLocks noChangeAspect="1" noChangeArrowheads="1"/>
          </p:cNvPicPr>
          <p:nvPr userDrawn="1"/>
        </p:nvPicPr>
        <p:blipFill rotWithShape="1">
          <a:blip r:embed="rId4">
            <a:biLevel thresh="25000"/>
          </a:blip>
          <a:srcRect/>
          <a:stretch>
            <a:fillRect/>
          </a:stretch>
        </p:blipFill>
        <p:spPr>
          <a:xfrm>
            <a:off x="10187219" y="6074188"/>
            <a:ext cx="634468" cy="446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1" preserve="1" userDrawn="1">
  <p:cSld name="제목 및 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11593171" y="6546083"/>
            <a:ext cx="475004" cy="285319"/>
          </a:xfrm>
        </p:spPr>
        <p:txBody>
          <a:bodyPr/>
          <a:lstStyle>
            <a:lvl1pPr algn="ctr">
              <a:defRPr/>
            </a:lvl1pPr>
          </a:lstStyle>
          <a:p>
            <a:pPr lvl="0">
              <a:defRPr/>
            </a:pPr>
            <a:fld id="{A077B2FE-AA5D-42F5-9381-43A634E7153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0231" y="212355"/>
            <a:ext cx="7067551" cy="41751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나눔스퀘어 Bold"/>
                <a:ea typeface="나눔스퀘어 Bold"/>
              </a:defRPr>
            </a:lvl1pPr>
          </a:lstStyle>
          <a:p>
            <a:pPr lvl="0">
              <a:defRPr/>
            </a:pPr>
            <a:r>
              <a:rPr lang="ko-KR" altLang="en-US"/>
              <a:t>제목을 입력하시오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211870" y="223839"/>
            <a:ext cx="57665" cy="394544"/>
            <a:chOff x="259492" y="216845"/>
            <a:chExt cx="57665" cy="333245"/>
          </a:xfrm>
        </p:grpSpPr>
        <p:sp>
          <p:nvSpPr>
            <p:cNvPr id="21" name="직사각형 20"/>
            <p:cNvSpPr/>
            <p:nvPr userDrawn="1"/>
          </p:nvSpPr>
          <p:spPr>
            <a:xfrm>
              <a:off x="259492" y="216845"/>
              <a:ext cx="57665" cy="333245"/>
            </a:xfrm>
            <a:prstGeom prst="rect">
              <a:avLst/>
            </a:prstGeom>
            <a:solidFill>
              <a:srgbClr val="92B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259492" y="393571"/>
              <a:ext cx="57665" cy="156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pic>
        <p:nvPicPr>
          <p:cNvPr id="11" name="Picture 2" descr="포스코ICT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>
            <a:off x="11048155" y="231179"/>
            <a:ext cx="874880" cy="398909"/>
          </a:xfrm>
          <a:prstGeom prst="rect">
            <a:avLst/>
          </a:prstGeom>
          <a:noFill/>
        </p:spPr>
      </p:pic>
      <p:pic>
        <p:nvPicPr>
          <p:cNvPr id="12" name="Picture 4" descr="비트컴퓨터 만성질환관리 서비스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10288819" y="206788"/>
            <a:ext cx="634468" cy="446741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/>
          <p:cNvSpPr>
            <a:spLocks noChangeAspect="1"/>
          </p:cNvSpPr>
          <p:nvPr userDrawn="1"/>
        </p:nvSpPr>
        <p:spPr>
          <a:xfrm>
            <a:off x="135485" y="837489"/>
            <a:ext cx="9084716" cy="5708591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/>
        </p:nvGraphicFramePr>
        <p:xfrm>
          <a:off x="9299576" y="837488"/>
          <a:ext cx="2768602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08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8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8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페이지</a:t>
                      </a:r>
                      <a:r>
                        <a:rPr lang="en-US" altLang="ko-KR" sz="9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No.</a:t>
                      </a:r>
                      <a:endParaRPr lang="ko-KR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9299575" y="1592580"/>
          <a:ext cx="2768600" cy="494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17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19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9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 userDrawn="1"/>
        </p:nvGrpSpPr>
        <p:grpSpPr>
          <a:xfrm>
            <a:off x="211869" y="223839"/>
            <a:ext cx="57665" cy="394544"/>
            <a:chOff x="259492" y="216845"/>
            <a:chExt cx="57665" cy="333245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259492" y="216845"/>
              <a:ext cx="57665" cy="333245"/>
            </a:xfrm>
            <a:prstGeom prst="rect">
              <a:avLst/>
            </a:prstGeom>
            <a:solidFill>
              <a:srgbClr val="92B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259492" y="393571"/>
              <a:ext cx="57665" cy="156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/>
            </a:p>
          </p:txBody>
        </p:sp>
      </p:grpSp>
      <p:sp>
        <p:nvSpPr>
          <p:cNvPr id="31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0230" y="212355"/>
            <a:ext cx="7067551" cy="417512"/>
          </a:xfrm>
        </p:spPr>
        <p:txBody>
          <a:bodyPr vert="horz" lIns="91440" tIns="45720" rIns="91440" bIns="45720" anchor="ctr">
            <a:noAutofit/>
          </a:bodyPr>
          <a:lstStyle>
            <a:lvl1pPr>
              <a:defRPr lang="ko-KR" altLang="en-US" sz="1800" dirty="0" smtClean="0">
                <a:solidFill>
                  <a:schemeClr val="bg1"/>
                </a:solidFill>
                <a:latin typeface="나눔스퀘어 Bold"/>
                <a:ea typeface="나눔스퀘어 Bold"/>
              </a:defRPr>
            </a:lvl1pPr>
          </a:lstStyle>
          <a:p>
            <a:pPr marL="0" lvl="0" indent="0">
              <a:buFontTx/>
              <a:buNone/>
              <a:defRPr/>
            </a:pPr>
            <a:r>
              <a:rPr lang="ko-KR" altLang="en-US"/>
              <a:t>제목을 입력하시오</a:t>
            </a:r>
          </a:p>
        </p:txBody>
      </p:sp>
      <p:pic>
        <p:nvPicPr>
          <p:cNvPr id="12" name="Picture 2" descr="포스코ICT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>
            <a:off x="11048155" y="231179"/>
            <a:ext cx="874880" cy="398909"/>
          </a:xfrm>
          <a:prstGeom prst="rect">
            <a:avLst/>
          </a:prstGeom>
          <a:noFill/>
        </p:spPr>
      </p:pic>
      <p:pic>
        <p:nvPicPr>
          <p:cNvPr id="2052" name="Picture 4" descr="비트컴퓨터 만성질환관리 서비스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10288819" y="206788"/>
            <a:ext cx="634468" cy="446741"/>
          </a:xfrm>
          <a:prstGeom prst="rect">
            <a:avLst/>
          </a:prstGeom>
          <a:noFill/>
        </p:spPr>
      </p:pic>
      <p:sp>
        <p:nvSpPr>
          <p:cNvPr id="45" name="텍스트 개체 틀 44"/>
          <p:cNvSpPr>
            <a:spLocks noGrp="1"/>
          </p:cNvSpPr>
          <p:nvPr>
            <p:ph type="body" sz="quarter" idx="14" hasCustomPrompt="1"/>
          </p:nvPr>
        </p:nvSpPr>
        <p:spPr>
          <a:xfrm>
            <a:off x="10253663" y="837488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/>
              <a:t>MES </a:t>
            </a:r>
            <a:r>
              <a:rPr lang="ko-KR" altLang="en-US"/>
              <a:t>생산관리 모니터링 시스템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8" name="텍스트 개체 틀 44"/>
          <p:cNvSpPr>
            <a:spLocks noGrp="1"/>
          </p:cNvSpPr>
          <p:nvPr>
            <p:ph type="body" sz="quarter" idx="15"/>
          </p:nvPr>
        </p:nvSpPr>
        <p:spPr>
          <a:xfrm>
            <a:off x="10253664" y="1069533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9" name="텍스트 개체 틀 44"/>
          <p:cNvSpPr>
            <a:spLocks noGrp="1"/>
          </p:cNvSpPr>
          <p:nvPr>
            <p:ph type="body" sz="quarter" idx="16"/>
          </p:nvPr>
        </p:nvSpPr>
        <p:spPr>
          <a:xfrm>
            <a:off x="10258426" y="1292052"/>
            <a:ext cx="1802852" cy="229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0" name="텍스트 개체 틀 44"/>
          <p:cNvSpPr>
            <a:spLocks noGrp="1"/>
          </p:cNvSpPr>
          <p:nvPr>
            <p:ph type="body" sz="quarter" idx="17"/>
          </p:nvPr>
        </p:nvSpPr>
        <p:spPr>
          <a:xfrm>
            <a:off x="9299575" y="1860550"/>
            <a:ext cx="2756940" cy="46791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ko-KR" altLang="en-US" sz="9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7B88D-3875-474B-A053-C5705335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BB531-BD8C-49CB-AE9A-CEA9A1DB6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DFE05-BC5D-467B-B569-E79E7A67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85B1F-B4E2-46E9-94B1-0A3689BF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57E10-DECF-4632-AA57-6CDF984D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9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248F2-615B-4FAF-A8E6-34E9965F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D94C5-3072-4FA7-9EF3-B7D6FAE39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A0541-482F-4D14-B414-20490423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616B5-4E95-4B10-B86E-B9F05FE8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3C193-BEC2-4110-8EDB-D83CC853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D098FD-8BF5-4C9A-955C-7E124CB0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32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923C3-3A66-47EE-85ED-943E579E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568D38-C895-4A74-BC0C-33082CA1A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EFC303-E3B4-4C9B-A18A-EDFBFD8DC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5C3844-1F2B-457F-A95B-8E5F0A53B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3A39B9-23BF-405A-936C-C6AE0F217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BCF24E-0C04-4856-A305-5B7E6E18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4D7CAA-5855-48FC-96E4-C9FA8A37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1221EE-CC6E-4116-BBE6-DEB15F86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7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71CC9-15FD-475A-83EF-8432BD25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A92A6-A2A3-4A48-B843-0E4B8EE4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9A557B-048F-4B9C-9BAA-8E92327D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E45D8-5EF3-43F7-A4BF-58E2B2A6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92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3B6811-22FA-421B-9EE7-DD7799FD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05C00A-9533-4B0B-B4F8-12D4D07F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593BA-2F00-458D-A266-7F3B1D11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1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342BB-B85D-4259-AA40-26962AD6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D2055-729F-4A55-BE4E-EC7F9DEA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7C7F1-3007-4231-80F1-1CCDB66D4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86429-13ED-433E-9609-704CAC96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B93CB5-5FFC-410A-9D0F-1C21AD53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DBF718-F873-4D05-85E6-66297433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74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A9BAA-55CD-4C63-A6A4-9C52E133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3A037F-0658-4D9A-869B-BC0899A2E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48FDF6-0994-4684-9DAA-39D0256F7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FE58D7-6ECC-4D3D-8934-760700A8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3B8-7F68-4BE0-9563-E5AE7DD164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955B4-93D8-4C8A-8505-8E642A5D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FEC32-9102-4E6A-A15C-F37F8494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1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B6B373-36E8-45BE-B33E-DB9C2ED9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B9AC3-66FA-4345-B45A-35948B9C6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0AE60-662D-4407-8E43-899BDF336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93B8-7F68-4BE0-9563-E5AE7DD164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ECE08-2104-458C-8BC2-DE2CB8FB2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C04D2-BF16-4869-8788-691194FD5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C502B-3AAB-4BCA-8143-01DF509D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0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074993B8-7F68-4BE0-9563-E5AE7DD16421}" type="datetime1">
              <a:rPr lang="ko-KR" altLang="en-US"/>
              <a:pPr lvl="0">
                <a:defRPr/>
              </a:pPr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F4C502B-3AAB-4BCA-8143-01DF509D2F6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24F9B3-3327-4C7A-9F78-D76716556A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803" y="2389643"/>
            <a:ext cx="6920394" cy="1590675"/>
          </a:xfrm>
        </p:spPr>
        <p:txBody>
          <a:bodyPr/>
          <a:lstStyle/>
          <a:p>
            <a:r>
              <a:rPr lang="en-US" altLang="ko-KR" sz="3200" b="1" dirty="0"/>
              <a:t>MES </a:t>
            </a:r>
            <a:r>
              <a:rPr lang="ko-KR" altLang="en-US" sz="3200" b="1" dirty="0"/>
              <a:t>생산관리 모니터링 시스템 개발</a:t>
            </a:r>
            <a:endParaRPr lang="en-US" altLang="ko-KR" sz="3200" b="1" dirty="0"/>
          </a:p>
          <a:p>
            <a:r>
              <a:rPr lang="ko-KR" altLang="en-US" sz="2400" b="1" dirty="0"/>
              <a:t>애플리케이션 화면 설계</a:t>
            </a:r>
          </a:p>
        </p:txBody>
      </p:sp>
    </p:spTree>
    <p:extLst>
      <p:ext uri="{BB962C8B-B14F-4D97-AF65-F5344CB8AC3E}">
        <p14:creationId xmlns:p14="http://schemas.microsoft.com/office/powerpoint/2010/main" val="318304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작업지시서 화면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작업지시서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01FD22-6C16-4E38-BB17-A6660A98A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8D3924-6490-4BE7-8D3C-EAD8FBF50E1D}"/>
              </a:ext>
            </a:extLst>
          </p:cNvPr>
          <p:cNvSpPr txBox="1"/>
          <p:nvPr/>
        </p:nvSpPr>
        <p:spPr>
          <a:xfrm>
            <a:off x="9311780" y="1860550"/>
            <a:ext cx="274473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닫기 버튼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 창 닫히고 작업 목록 표시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 서식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공정 결과 입력란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공정 작업자가 공정 결과 입력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시작 전 해당 영역 비활성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설비 선택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[11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시작 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공정을 수행할 설비 선택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공정의 설비 목록 표시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시작 버튼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설비 선택 전에는 버튼 비활성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시작됨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85800" lvl="1" indent="-228600">
              <a:buAutoNum type="arabicPeriod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시간 카운트 시작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85800" lvl="1" indent="-228600">
              <a:buAutoNum type="arabicPeriod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 전환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85800" lvl="1" indent="-228600">
              <a:buAutoNum type="arabicPeriod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공정 결과 입력란 활성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85800" lvl="1" indent="-228600">
              <a:buAutoNum type="arabicPeriod"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[DB]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Joborder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pPr defTabSz="457200" latinLnBrk="0"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Process(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공정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joborder_basicinfo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기본정보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joborder_process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공정정보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joborder_process_result</a:t>
            </a:r>
            <a:endParaRPr lang="en-US" altLang="ko-KR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(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공정결과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6AD213-ACAA-48CA-82DB-CADD569049C0}"/>
              </a:ext>
            </a:extLst>
          </p:cNvPr>
          <p:cNvGrpSpPr/>
          <p:nvPr/>
        </p:nvGrpSpPr>
        <p:grpSpPr>
          <a:xfrm>
            <a:off x="3254691" y="837488"/>
            <a:ext cx="3346793" cy="5577987"/>
            <a:chOff x="3060696" y="894994"/>
            <a:chExt cx="3346793" cy="5577987"/>
          </a:xfrm>
        </p:grpSpPr>
        <p:pic>
          <p:nvPicPr>
            <p:cNvPr id="25" name="그림 24" descr="테이블이(가) 표시된 사진&#10;&#10;자동 생성된 설명">
              <a:extLst>
                <a:ext uri="{FF2B5EF4-FFF2-40B4-BE49-F238E27FC236}">
                  <a16:creationId xmlns:a16="http://schemas.microsoft.com/office/drawing/2014/main" id="{29151299-5049-4DA4-9731-965B31132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696" y="894994"/>
              <a:ext cx="3346793" cy="5577987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1CEF356-DA4E-4DCF-84B5-A1A1CC242436}"/>
                </a:ext>
              </a:extLst>
            </p:cNvPr>
            <p:cNvSpPr/>
            <p:nvPr/>
          </p:nvSpPr>
          <p:spPr>
            <a:xfrm>
              <a:off x="3060696" y="1860550"/>
              <a:ext cx="205468" cy="1959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EF9D4FB-2D8B-422A-8AE7-6CC0D8C44D74}"/>
                </a:ext>
              </a:extLst>
            </p:cNvPr>
            <p:cNvSpPr/>
            <p:nvPr/>
          </p:nvSpPr>
          <p:spPr>
            <a:xfrm>
              <a:off x="3884005" y="3428999"/>
              <a:ext cx="2399349" cy="5725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F7D023D-6858-4DB1-AAB6-948C95F92A41}"/>
                </a:ext>
              </a:extLst>
            </p:cNvPr>
            <p:cNvSpPr/>
            <p:nvPr/>
          </p:nvSpPr>
          <p:spPr>
            <a:xfrm>
              <a:off x="5813684" y="968806"/>
              <a:ext cx="205468" cy="1959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E9185A9-9078-4927-8A3B-D9C9D3BC7556}"/>
                </a:ext>
              </a:extLst>
            </p:cNvPr>
            <p:cNvSpPr/>
            <p:nvPr/>
          </p:nvSpPr>
          <p:spPr>
            <a:xfrm>
              <a:off x="3781271" y="3331006"/>
              <a:ext cx="205468" cy="1959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ED739F6-CAEC-46A3-B315-17CDFE0A04B7}"/>
                </a:ext>
              </a:extLst>
            </p:cNvPr>
            <p:cNvSpPr/>
            <p:nvPr/>
          </p:nvSpPr>
          <p:spPr>
            <a:xfrm>
              <a:off x="3518314" y="5460532"/>
              <a:ext cx="205468" cy="1959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DAB3E89-FCA9-4AF2-9C33-E64B980536C6}"/>
                </a:ext>
              </a:extLst>
            </p:cNvPr>
            <p:cNvSpPr/>
            <p:nvPr/>
          </p:nvSpPr>
          <p:spPr>
            <a:xfrm>
              <a:off x="4956969" y="5548313"/>
              <a:ext cx="946149" cy="381000"/>
            </a:xfrm>
            <a:prstGeom prst="roundRect">
              <a:avLst>
                <a:gd name="adj" fmla="val 10472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작업시작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EDC61F7-FEA8-4500-B8CE-278404387888}"/>
                </a:ext>
              </a:extLst>
            </p:cNvPr>
            <p:cNvSpPr/>
            <p:nvPr/>
          </p:nvSpPr>
          <p:spPr>
            <a:xfrm>
              <a:off x="4867725" y="5460531"/>
              <a:ext cx="205468" cy="1959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82604F-D2DD-49D7-A77A-8430B1264BDD}"/>
              </a:ext>
            </a:extLst>
          </p:cNvPr>
          <p:cNvCxnSpPr>
            <a:cxnSpLocks/>
          </p:cNvCxnSpPr>
          <p:nvPr/>
        </p:nvCxnSpPr>
        <p:spPr>
          <a:xfrm>
            <a:off x="9299575" y="4966283"/>
            <a:ext cx="2756940" cy="0"/>
          </a:xfrm>
          <a:prstGeom prst="line">
            <a:avLst/>
          </a:prstGeom>
          <a:ln w="12700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555A04F-ECBB-4BFB-84DF-0071B92E7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874764"/>
              </p:ext>
            </p:extLst>
          </p:nvPr>
        </p:nvGraphicFramePr>
        <p:xfrm>
          <a:off x="-3512868" y="4555632"/>
          <a:ext cx="2173206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3206">
                  <a:extLst>
                    <a:ext uri="{9D8B030D-6E8A-4147-A177-3AD203B41FA5}">
                      <a16:colId xmlns:a16="http://schemas.microsoft.com/office/drawing/2014/main" val="4087613641"/>
                    </a:ext>
                  </a:extLst>
                </a:gridCol>
              </a:tblGrid>
              <a:tr h="313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joborder_basicinfo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작업지시서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정보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026856"/>
                  </a:ext>
                </a:extLst>
              </a:tr>
              <a:tr h="380794">
                <a:tc>
                  <a:txBody>
                    <a:bodyPr/>
                    <a:lstStyle/>
                    <a:p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joborder_basicinfo_id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1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joborder_basicinfo_job_name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작업명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joborder_basicinfo_prod_name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joborder_basicinfo_quantity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joborder_basicinfo_due_date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납기일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joborder_basicinfo_material_no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예상시간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joborder_basicinfo_est_time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원자재번호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54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43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작업지시서 화면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설비 선택</a:t>
            </a:r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설비 선택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공정에 등록된 설비 목록만 표시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설비 명칭 표시 및 작업 시작 버튼 활성화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설비로 변경 가능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[DB]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process 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공정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equip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설비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equip_log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설비 가동이력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778F1DC-DDFC-4A87-B4C8-5EA93A524342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 descr="테이블이(가) 표시된 사진&#10;&#10;자동 생성된 설명">
            <a:extLst>
              <a:ext uri="{FF2B5EF4-FFF2-40B4-BE49-F238E27FC236}">
                <a16:creationId xmlns:a16="http://schemas.microsoft.com/office/drawing/2014/main" id="{9D7191C0-DBA5-4C8D-8C6D-0632E2763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9" y="1012623"/>
            <a:ext cx="3234691" cy="5391151"/>
          </a:xfrm>
          <a:prstGeom prst="rect">
            <a:avLst/>
          </a:prstGeom>
        </p:spPr>
      </p:pic>
      <p:pic>
        <p:nvPicPr>
          <p:cNvPr id="23" name="그림 22" descr="테이블이(가) 표시된 사진&#10;&#10;자동 생성된 설명">
            <a:extLst>
              <a:ext uri="{FF2B5EF4-FFF2-40B4-BE49-F238E27FC236}">
                <a16:creationId xmlns:a16="http://schemas.microsoft.com/office/drawing/2014/main" id="{3F2A479B-6AEA-4CA7-9D86-3762B1C27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95" y="1012623"/>
            <a:ext cx="3234691" cy="539115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C4692D-D15D-4FF9-9482-E68874A0202A}"/>
              </a:ext>
            </a:extLst>
          </p:cNvPr>
          <p:cNvSpPr/>
          <p:nvPr/>
        </p:nvSpPr>
        <p:spPr>
          <a:xfrm>
            <a:off x="954205" y="4469182"/>
            <a:ext cx="1118508" cy="4991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7">
            <a:extLst>
              <a:ext uri="{FF2B5EF4-FFF2-40B4-BE49-F238E27FC236}">
                <a16:creationId xmlns:a16="http://schemas.microsoft.com/office/drawing/2014/main" id="{D847120B-7E81-44A3-A016-D2E56D8267E6}"/>
              </a:ext>
            </a:extLst>
          </p:cNvPr>
          <p:cNvCxnSpPr>
            <a:cxnSpLocks/>
          </p:cNvCxnSpPr>
          <p:nvPr/>
        </p:nvCxnSpPr>
        <p:spPr>
          <a:xfrm>
            <a:off x="1838325" y="4733925"/>
            <a:ext cx="3400425" cy="979201"/>
          </a:xfrm>
          <a:prstGeom prst="bentConnector3">
            <a:avLst>
              <a:gd name="adj1" fmla="val 64286"/>
            </a:avLst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C12A87-289F-4A7E-98EE-7324AEEDE6D2}"/>
              </a:ext>
            </a:extLst>
          </p:cNvPr>
          <p:cNvSpPr/>
          <p:nvPr/>
        </p:nvSpPr>
        <p:spPr>
          <a:xfrm>
            <a:off x="5307404" y="5391842"/>
            <a:ext cx="2631435" cy="6425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4A9D1E1-02C4-4F74-9546-6ED90A91E5C4}"/>
              </a:ext>
            </a:extLst>
          </p:cNvPr>
          <p:cNvSpPr/>
          <p:nvPr/>
        </p:nvSpPr>
        <p:spPr>
          <a:xfrm>
            <a:off x="2306936" y="5508340"/>
            <a:ext cx="915318" cy="368585"/>
          </a:xfrm>
          <a:prstGeom prst="roundRect">
            <a:avLst>
              <a:gd name="adj" fmla="val 1047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작업시작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73F76A1-926A-448E-BCA1-D19460262FBC}"/>
              </a:ext>
            </a:extLst>
          </p:cNvPr>
          <p:cNvSpPr/>
          <p:nvPr/>
        </p:nvSpPr>
        <p:spPr>
          <a:xfrm>
            <a:off x="846675" y="5490050"/>
            <a:ext cx="205468" cy="1959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9E39348-05E1-413B-A9F6-EA38BEE5D780}"/>
              </a:ext>
            </a:extLst>
          </p:cNvPr>
          <p:cNvSpPr/>
          <p:nvPr/>
        </p:nvSpPr>
        <p:spPr>
          <a:xfrm>
            <a:off x="5170343" y="5293848"/>
            <a:ext cx="205468" cy="1959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B1CE20F-9426-4A51-8162-CE773BCF63C7}"/>
              </a:ext>
            </a:extLst>
          </p:cNvPr>
          <p:cNvCxnSpPr>
            <a:cxnSpLocks/>
          </p:cNvCxnSpPr>
          <p:nvPr/>
        </p:nvCxnSpPr>
        <p:spPr>
          <a:xfrm>
            <a:off x="9299575" y="4072942"/>
            <a:ext cx="2756940" cy="0"/>
          </a:xfrm>
          <a:prstGeom prst="line">
            <a:avLst/>
          </a:prstGeom>
          <a:ln w="12700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454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E76BA4F-ECDD-4A5B-856D-32DF4C8A5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96" y="1022620"/>
            <a:ext cx="3228692" cy="5381154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73699D97-882D-4873-997C-DDC5E7099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9" y="1012623"/>
            <a:ext cx="3234691" cy="5391152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작업지시서 화면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시작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01FD22-6C16-4E38-BB17-A6660A98A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공정 결과 입력란 활성화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공정 결과를 입력할 수 있음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완료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비활성화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공정 결과 입력이 완료되면 버튼 활성화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[DB]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joborder_process_result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	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공정결과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process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공정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778F1DC-DDFC-4A87-B4C8-5EA93A524342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C4692D-D15D-4FF9-9482-E68874A0202A}"/>
              </a:ext>
            </a:extLst>
          </p:cNvPr>
          <p:cNvSpPr/>
          <p:nvPr/>
        </p:nvSpPr>
        <p:spPr>
          <a:xfrm>
            <a:off x="2245601" y="5467364"/>
            <a:ext cx="1118508" cy="4991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7">
            <a:extLst>
              <a:ext uri="{FF2B5EF4-FFF2-40B4-BE49-F238E27FC236}">
                <a16:creationId xmlns:a16="http://schemas.microsoft.com/office/drawing/2014/main" id="{D847120B-7E81-44A3-A016-D2E56D8267E6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3364109" y="3727439"/>
            <a:ext cx="1583018" cy="198948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C3C1F139-4111-496C-90D2-E4F5CED137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799" y="1761519"/>
            <a:ext cx="2931750" cy="320651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99F130-A818-4CE6-A92A-7CB5778E9501}"/>
              </a:ext>
            </a:extLst>
          </p:cNvPr>
          <p:cNvSpPr/>
          <p:nvPr/>
        </p:nvSpPr>
        <p:spPr>
          <a:xfrm>
            <a:off x="5774873" y="2952571"/>
            <a:ext cx="2215676" cy="496018"/>
          </a:xfrm>
          <a:prstGeom prst="rect">
            <a:avLst/>
          </a:prstGeom>
          <a:solidFill>
            <a:srgbClr val="A5A5A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0F08B5-25F1-48CE-A7DA-3F3169D41C39}"/>
              </a:ext>
            </a:extLst>
          </p:cNvPr>
          <p:cNvSpPr/>
          <p:nvPr/>
        </p:nvSpPr>
        <p:spPr>
          <a:xfrm>
            <a:off x="5774873" y="3961436"/>
            <a:ext cx="2215676" cy="1006593"/>
          </a:xfrm>
          <a:prstGeom prst="rect">
            <a:avLst/>
          </a:prstGeom>
          <a:solidFill>
            <a:srgbClr val="A5A5A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2769B37-48A6-4733-8691-B72312490D41}"/>
              </a:ext>
            </a:extLst>
          </p:cNvPr>
          <p:cNvSpPr/>
          <p:nvPr/>
        </p:nvSpPr>
        <p:spPr>
          <a:xfrm>
            <a:off x="4947127" y="3400810"/>
            <a:ext cx="3195861" cy="6532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29B2C6-799C-4256-8296-BC31489290BD}"/>
              </a:ext>
            </a:extLst>
          </p:cNvPr>
          <p:cNvSpPr/>
          <p:nvPr/>
        </p:nvSpPr>
        <p:spPr>
          <a:xfrm>
            <a:off x="5965420" y="5436341"/>
            <a:ext cx="1118508" cy="4991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0D8C36D-9338-455C-BB62-4EC07B32B87A}"/>
              </a:ext>
            </a:extLst>
          </p:cNvPr>
          <p:cNvSpPr/>
          <p:nvPr/>
        </p:nvSpPr>
        <p:spPr>
          <a:xfrm>
            <a:off x="4811562" y="3266676"/>
            <a:ext cx="205468" cy="1959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8628768-EC7B-4E41-9A25-C6B672C724D2}"/>
              </a:ext>
            </a:extLst>
          </p:cNvPr>
          <p:cNvSpPr/>
          <p:nvPr/>
        </p:nvSpPr>
        <p:spPr>
          <a:xfrm>
            <a:off x="5848613" y="5318274"/>
            <a:ext cx="205468" cy="1959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1A6D84A-5EDF-46FC-B726-05903B1F5409}"/>
              </a:ext>
            </a:extLst>
          </p:cNvPr>
          <p:cNvCxnSpPr>
            <a:cxnSpLocks/>
          </p:cNvCxnSpPr>
          <p:nvPr/>
        </p:nvCxnSpPr>
        <p:spPr>
          <a:xfrm>
            <a:off x="9299575" y="4216724"/>
            <a:ext cx="2756940" cy="0"/>
          </a:xfrm>
          <a:prstGeom prst="line">
            <a:avLst/>
          </a:prstGeom>
          <a:ln w="12700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7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621E59A-12F6-4AE9-BBD9-DAB3F56B2AC5}"/>
              </a:ext>
            </a:extLst>
          </p:cNvPr>
          <p:cNvGrpSpPr/>
          <p:nvPr/>
        </p:nvGrpSpPr>
        <p:grpSpPr>
          <a:xfrm>
            <a:off x="474428" y="1012623"/>
            <a:ext cx="3228692" cy="5381154"/>
            <a:chOff x="474428" y="1012623"/>
            <a:chExt cx="3228692" cy="5381154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962595C-5EFA-40BC-B0F7-0F18276B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28" y="1012623"/>
              <a:ext cx="3228692" cy="5381154"/>
            </a:xfrm>
            <a:prstGeom prst="rect">
              <a:avLst/>
            </a:prstGeom>
          </p:spPr>
        </p:pic>
        <p:pic>
          <p:nvPicPr>
            <p:cNvPr id="23" name="그림 22" descr="테이블이(가) 표시된 사진&#10;&#10;자동 생성된 설명">
              <a:extLst>
                <a:ext uri="{FF2B5EF4-FFF2-40B4-BE49-F238E27FC236}">
                  <a16:creationId xmlns:a16="http://schemas.microsoft.com/office/drawing/2014/main" id="{F54AA0CC-DBE5-4150-AC66-89FA44175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79" y="1761699"/>
              <a:ext cx="2931750" cy="320651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754140D-72AF-4FD2-B478-DE9A7E152146}"/>
                </a:ext>
              </a:extLst>
            </p:cNvPr>
            <p:cNvSpPr/>
            <p:nvPr/>
          </p:nvSpPr>
          <p:spPr>
            <a:xfrm>
              <a:off x="1333653" y="2952751"/>
              <a:ext cx="2215676" cy="496018"/>
            </a:xfrm>
            <a:prstGeom prst="rect">
              <a:avLst/>
            </a:prstGeom>
            <a:solidFill>
              <a:srgbClr val="A5A5A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20C2C03-632E-4A91-A5F2-A499897275A7}"/>
                </a:ext>
              </a:extLst>
            </p:cNvPr>
            <p:cNvSpPr/>
            <p:nvPr/>
          </p:nvSpPr>
          <p:spPr>
            <a:xfrm>
              <a:off x="1333653" y="3961616"/>
              <a:ext cx="2215676" cy="1006593"/>
            </a:xfrm>
            <a:prstGeom prst="rect">
              <a:avLst/>
            </a:prstGeom>
            <a:solidFill>
              <a:srgbClr val="A5A5A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6C4E3A9-2F1C-4535-8CF8-C80E552A3CBA}"/>
              </a:ext>
            </a:extLst>
          </p:cNvPr>
          <p:cNvGrpSpPr/>
          <p:nvPr/>
        </p:nvGrpSpPr>
        <p:grpSpPr>
          <a:xfrm>
            <a:off x="5129594" y="1031864"/>
            <a:ext cx="3234690" cy="5391150"/>
            <a:chOff x="4924755" y="476250"/>
            <a:chExt cx="3603228" cy="6005380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0317B213-9A24-4E17-9D1B-1ABC44F34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755" y="476250"/>
              <a:ext cx="3603228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grpSp>
          <p:nvGrpSpPr>
            <p:cNvPr id="47" name="그룹 1002">
              <a:extLst>
                <a:ext uri="{FF2B5EF4-FFF2-40B4-BE49-F238E27FC236}">
                  <a16:creationId xmlns:a16="http://schemas.microsoft.com/office/drawing/2014/main" id="{CE64E411-0CE1-48CC-BCF7-D6CC5CC055D5}"/>
                </a:ext>
              </a:extLst>
            </p:cNvPr>
            <p:cNvGrpSpPr/>
            <p:nvPr/>
          </p:nvGrpSpPr>
          <p:grpSpPr>
            <a:xfrm>
              <a:off x="7914087" y="612586"/>
              <a:ext cx="506916" cy="503748"/>
              <a:chOff x="7569768" y="956759"/>
              <a:chExt cx="669594" cy="665409"/>
            </a:xfrm>
          </p:grpSpPr>
          <p:pic>
            <p:nvPicPr>
              <p:cNvPr id="48" name="Object 5">
                <a:extLst>
                  <a:ext uri="{FF2B5EF4-FFF2-40B4-BE49-F238E27FC236}">
                    <a16:creationId xmlns:a16="http://schemas.microsoft.com/office/drawing/2014/main" id="{7EB19935-4F3A-40D1-877F-4C4D4067C2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569768" y="956759"/>
                <a:ext cx="669594" cy="66540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</p:grp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작업지시서 화면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01FD22-6C16-4E38-BB17-A6660A98A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작업완료</a:t>
            </a: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	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작업자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로그인 한 회원의 이름</a:t>
            </a: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	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작업일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작업 수량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불량 수량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	  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재고 수량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작업 시간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2.  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작업 완료 후 전체 공정 업데이트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[6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페이지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]</a:t>
            </a:r>
          </a:p>
          <a:p>
            <a:pPr marR="0" lvl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진행상태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: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작업 중인 공정 개수 증가</a:t>
            </a: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      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공정 진행 상태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: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공정 업데이트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      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작업상태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: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상태 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작업중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-&gt; ‘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완료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[DB]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joborder_process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가동정보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process(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공정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process_acc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일일 공정별 작업 수량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user(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유저 정보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Status(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joborder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  job</a:t>
            </a:r>
            <a:r>
              <a:rPr lang="en-US" altLang="ko-KR" sz="10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order_acc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일일 </a:t>
            </a:r>
            <a:r>
              <a:rPr lang="ko-KR" altLang="en-US" sz="10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작업지시서별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작업 수량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 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all_acc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일일 전체 누적 수량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</a:p>
          <a:p>
            <a:pPr marL="228600" marR="0" lvl="0" indent="-2286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778F1DC-DDFC-4A87-B4C8-5EA93A524342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C4692D-D15D-4FF9-9482-E68874A0202A}"/>
              </a:ext>
            </a:extLst>
          </p:cNvPr>
          <p:cNvSpPr/>
          <p:nvPr/>
        </p:nvSpPr>
        <p:spPr>
          <a:xfrm>
            <a:off x="1524200" y="5431433"/>
            <a:ext cx="1118508" cy="4991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3B5F4A7-D97D-4663-A17B-4DE1E4CD1E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259" y="1785588"/>
            <a:ext cx="3064160" cy="4119341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47C89-43CC-4CDE-910C-03E1B1F9F699}"/>
              </a:ext>
            </a:extLst>
          </p:cNvPr>
          <p:cNvSpPr/>
          <p:nvPr/>
        </p:nvSpPr>
        <p:spPr>
          <a:xfrm>
            <a:off x="5186394" y="2453631"/>
            <a:ext cx="3234690" cy="40386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0D92073-00E6-48A4-A54C-E612A6AFC418}"/>
              </a:ext>
            </a:extLst>
          </p:cNvPr>
          <p:cNvSpPr/>
          <p:nvPr/>
        </p:nvSpPr>
        <p:spPr>
          <a:xfrm>
            <a:off x="1174054" y="3364954"/>
            <a:ext cx="205468" cy="1959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45A49-BA61-4F1F-BFAC-64B3067BF8DD}"/>
              </a:ext>
            </a:extLst>
          </p:cNvPr>
          <p:cNvSpPr txBox="1"/>
          <p:nvPr/>
        </p:nvSpPr>
        <p:spPr>
          <a:xfrm>
            <a:off x="1276787" y="3429000"/>
            <a:ext cx="227254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홍길동     </a:t>
            </a:r>
            <a:r>
              <a:rPr lang="en-US" altLang="ko-KR" sz="500" dirty="0"/>
              <a:t>2022.03.28        500                                              15:55</a:t>
            </a:r>
            <a:endParaRPr lang="ko-KR" altLang="en-US" sz="5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59A8B5-E942-41A4-9C07-22A4D45278F0}"/>
              </a:ext>
            </a:extLst>
          </p:cNvPr>
          <p:cNvSpPr/>
          <p:nvPr/>
        </p:nvSpPr>
        <p:spPr>
          <a:xfrm>
            <a:off x="5020028" y="2355637"/>
            <a:ext cx="205468" cy="1959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EC2FEA3-2D15-4850-B895-C5D84B1CCAA7}"/>
              </a:ext>
            </a:extLst>
          </p:cNvPr>
          <p:cNvCxnSpPr>
            <a:cxnSpLocks/>
          </p:cNvCxnSpPr>
          <p:nvPr/>
        </p:nvCxnSpPr>
        <p:spPr>
          <a:xfrm>
            <a:off x="9299575" y="4216724"/>
            <a:ext cx="2756940" cy="0"/>
          </a:xfrm>
          <a:prstGeom prst="line">
            <a:avLst/>
          </a:prstGeom>
          <a:ln w="12700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4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481E02-0188-4776-94A3-B1EB4D65E152}"/>
              </a:ext>
            </a:extLst>
          </p:cNvPr>
          <p:cNvSpPr/>
          <p:nvPr/>
        </p:nvSpPr>
        <p:spPr>
          <a:xfrm>
            <a:off x="7283697" y="4659213"/>
            <a:ext cx="4308055" cy="1461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ㅋ</a:t>
            </a:r>
            <a:endParaRPr lang="ko-KR" altLang="en-US" sz="1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3CD3C-71A9-49F6-8D8B-25CB877E3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 구성 및 흐름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0D1B23-AF72-4CF3-A1C4-D05C762B20CC}"/>
              </a:ext>
            </a:extLst>
          </p:cNvPr>
          <p:cNvSpPr/>
          <p:nvPr/>
        </p:nvSpPr>
        <p:spPr>
          <a:xfrm>
            <a:off x="430556" y="89306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구성 및 흐름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수정해얌ㅎ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E338A6-775B-49BA-BAB5-793A458DC069}"/>
              </a:ext>
            </a:extLst>
          </p:cNvPr>
          <p:cNvGrpSpPr/>
          <p:nvPr/>
        </p:nvGrpSpPr>
        <p:grpSpPr>
          <a:xfrm>
            <a:off x="274794" y="990252"/>
            <a:ext cx="116822" cy="116822"/>
            <a:chOff x="1677798" y="1627464"/>
            <a:chExt cx="88084" cy="8808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DC8D925-1205-406F-ACC1-E812BBDF06C2}"/>
                </a:ext>
              </a:extLst>
            </p:cNvPr>
            <p:cNvSpPr/>
            <p:nvPr/>
          </p:nvSpPr>
          <p:spPr>
            <a:xfrm>
              <a:off x="1677798" y="1627464"/>
              <a:ext cx="58723" cy="58723"/>
            </a:xfrm>
            <a:prstGeom prst="rect">
              <a:avLst/>
            </a:prstGeom>
            <a:solidFill>
              <a:srgbClr val="2D5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58F1E4-0B38-4979-B37C-5E1CEC9149DD}"/>
                </a:ext>
              </a:extLst>
            </p:cNvPr>
            <p:cNvSpPr/>
            <p:nvPr/>
          </p:nvSpPr>
          <p:spPr>
            <a:xfrm>
              <a:off x="1707159" y="1656825"/>
              <a:ext cx="58723" cy="58723"/>
            </a:xfrm>
            <a:prstGeom prst="rect">
              <a:avLst/>
            </a:prstGeom>
            <a:solidFill>
              <a:srgbClr val="2D508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66C18F-FC31-4BEA-8E83-9DEABE25B8DB}"/>
              </a:ext>
            </a:extLst>
          </p:cNvPr>
          <p:cNvSpPr/>
          <p:nvPr/>
        </p:nvSpPr>
        <p:spPr>
          <a:xfrm>
            <a:off x="1220201" y="2039317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35895E-709B-4589-B7C8-D4CE7E3EDB35}"/>
              </a:ext>
            </a:extLst>
          </p:cNvPr>
          <p:cNvSpPr/>
          <p:nvPr/>
        </p:nvSpPr>
        <p:spPr>
          <a:xfrm>
            <a:off x="2997188" y="2039317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작업지시서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전체 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A0E371-C6E2-4E2D-87F2-4298CE3710CA}"/>
              </a:ext>
            </a:extLst>
          </p:cNvPr>
          <p:cNvSpPr/>
          <p:nvPr/>
        </p:nvSpPr>
        <p:spPr>
          <a:xfrm>
            <a:off x="2997188" y="3103318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5491A6-C01E-4EE8-90DC-ABE069EB30FB}"/>
              </a:ext>
            </a:extLst>
          </p:cNvPr>
          <p:cNvSpPr/>
          <p:nvPr/>
        </p:nvSpPr>
        <p:spPr>
          <a:xfrm>
            <a:off x="4793839" y="2039317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QR</a:t>
            </a:r>
            <a:r>
              <a:rPr lang="ko-KR" altLang="en-US" sz="1400" dirty="0"/>
              <a:t>코드 인식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38FCFD-5E97-4B4F-A9F8-354AFEE7B216}"/>
              </a:ext>
            </a:extLst>
          </p:cNvPr>
          <p:cNvSpPr/>
          <p:nvPr/>
        </p:nvSpPr>
        <p:spPr>
          <a:xfrm>
            <a:off x="6580658" y="2039317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작업지시서</a:t>
            </a:r>
            <a:endParaRPr lang="en-US" altLang="ko-KR" sz="1400" dirty="0"/>
          </a:p>
          <a:p>
            <a:pPr algn="ctr"/>
            <a:r>
              <a:rPr lang="en-US" altLang="ko-KR" sz="1400" dirty="0"/>
              <a:t> URL </a:t>
            </a:r>
            <a:r>
              <a:rPr lang="ko-KR" altLang="en-US" sz="1400" dirty="0"/>
              <a:t>연결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2D8338-9B50-4B8C-B2BB-8DA046BE8576}"/>
              </a:ext>
            </a:extLst>
          </p:cNvPr>
          <p:cNvSpPr/>
          <p:nvPr/>
        </p:nvSpPr>
        <p:spPr>
          <a:xfrm>
            <a:off x="2997188" y="3951978"/>
            <a:ext cx="1408675" cy="3935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로그아웃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757F45-2AA4-4F0B-BE50-502918BC6201}"/>
              </a:ext>
            </a:extLst>
          </p:cNvPr>
          <p:cNvSpPr/>
          <p:nvPr/>
        </p:nvSpPr>
        <p:spPr>
          <a:xfrm>
            <a:off x="7283697" y="3103319"/>
            <a:ext cx="1015945" cy="328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작업 시작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B5F311-48C2-4F81-BAF3-7B6EC99DB1C6}"/>
              </a:ext>
            </a:extLst>
          </p:cNvPr>
          <p:cNvSpPr/>
          <p:nvPr/>
        </p:nvSpPr>
        <p:spPr>
          <a:xfrm>
            <a:off x="9888797" y="3103319"/>
            <a:ext cx="1015945" cy="328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작업완료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D89302-EE96-49D1-8D23-C9E3910DB192}"/>
              </a:ext>
            </a:extLst>
          </p:cNvPr>
          <p:cNvSpPr/>
          <p:nvPr/>
        </p:nvSpPr>
        <p:spPr>
          <a:xfrm>
            <a:off x="8586247" y="3103319"/>
            <a:ext cx="1015945" cy="3286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작업중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4E75EA-E2AF-4391-B3A6-EF8D8F4CEFA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628876" y="2236077"/>
            <a:ext cx="368312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9BF4EE5-4305-450B-8DB7-921145A257C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405863" y="2236077"/>
            <a:ext cx="387976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9231C77-09FE-4425-86BC-2FC8F1177D3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202514" y="2236077"/>
            <a:ext cx="378144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831AF16-B57C-4E3F-8A24-3348BB3596C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701526" y="2432836"/>
            <a:ext cx="0" cy="670482"/>
          </a:xfrm>
          <a:prstGeom prst="straightConnector1">
            <a:avLst/>
          </a:prstGeom>
          <a:ln w="22225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810847C-87B4-411A-A8FA-2395873B919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3701526" y="3496837"/>
            <a:ext cx="0" cy="455141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D4EF7C9-A459-4D2E-8B97-B3615EBB7A8D}"/>
              </a:ext>
            </a:extLst>
          </p:cNvPr>
          <p:cNvCxnSpPr>
            <a:cxnSpLocks/>
            <a:stCxn id="14" idx="1"/>
            <a:endCxn id="9" idx="2"/>
          </p:cNvCxnSpPr>
          <p:nvPr/>
        </p:nvCxnSpPr>
        <p:spPr>
          <a:xfrm rot="10800000">
            <a:off x="1924540" y="2432836"/>
            <a:ext cx="1072649" cy="1715902"/>
          </a:xfrm>
          <a:prstGeom prst="bentConnector2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050470-DE3E-4BAC-9826-C9265189E5B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299642" y="3267656"/>
            <a:ext cx="286605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8BE70AC-8DDE-4210-8F73-0C06B05AF3D7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9602192" y="3267656"/>
            <a:ext cx="286605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리턴 제로 로고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사번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비밀번호를 입력 후 로그인 버튼을 눌러 로그인할 수 있음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비밀번호 입력 시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별표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표시</a:t>
            </a: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로그인 버튼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로그인 정보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OK 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공정목록화면으로 이동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로그인 정보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NOT OK 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팝업 창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표시</a:t>
            </a: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 [4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페이지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]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[DB]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user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EBDADB-9C03-4EA4-9EB6-8F5EDA460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31" y="837488"/>
            <a:ext cx="3339569" cy="55659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7EC718-1209-4747-BB42-244B3DF48D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655" y="1208830"/>
            <a:ext cx="1839119" cy="1078624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AC53CF8B-5595-45A9-AAC2-DF6807BA6F97}"/>
              </a:ext>
            </a:extLst>
          </p:cNvPr>
          <p:cNvSpPr/>
          <p:nvPr/>
        </p:nvSpPr>
        <p:spPr>
          <a:xfrm>
            <a:off x="3592514" y="1627663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E7F8108-DB30-44CD-A459-2E8CD29B3213}"/>
              </a:ext>
            </a:extLst>
          </p:cNvPr>
          <p:cNvSpPr/>
          <p:nvPr/>
        </p:nvSpPr>
        <p:spPr>
          <a:xfrm>
            <a:off x="3203444" y="3008788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FCE9311-540D-4B37-AF8B-F459DBE795B8}"/>
              </a:ext>
            </a:extLst>
          </p:cNvPr>
          <p:cNvSpPr/>
          <p:nvPr/>
        </p:nvSpPr>
        <p:spPr>
          <a:xfrm>
            <a:off x="3203444" y="4020506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4D9613E-EA74-4B93-9ECC-CCC7C8AF9EDA}"/>
              </a:ext>
            </a:extLst>
          </p:cNvPr>
          <p:cNvCxnSpPr>
            <a:cxnSpLocks/>
          </p:cNvCxnSpPr>
          <p:nvPr/>
        </p:nvCxnSpPr>
        <p:spPr>
          <a:xfrm>
            <a:off x="9299575" y="4177717"/>
            <a:ext cx="2756940" cy="0"/>
          </a:xfrm>
          <a:prstGeom prst="line">
            <a:avLst/>
          </a:prstGeom>
          <a:ln w="12700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44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-</a:t>
            </a:r>
            <a:r>
              <a:rPr lang="ko-KR" altLang="en-US" dirty="0"/>
              <a:t>실패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-</a:t>
            </a:r>
            <a:r>
              <a:rPr lang="ko-KR" altLang="en-US" dirty="0"/>
              <a:t>실패</a:t>
            </a:r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indent="-228600" defTabSz="457200" latinLnBrk="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실패 알림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입력한 사번 또는 비밀번호가 일치하지 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않는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경우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알림 창 표시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 선택 시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창 닫힘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6FFF428-1FF9-446C-A538-F6FAC0BC8702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0430DAB-AAC5-44EC-A2CD-34C6B3E49BB5}"/>
              </a:ext>
            </a:extLst>
          </p:cNvPr>
          <p:cNvGrpSpPr/>
          <p:nvPr/>
        </p:nvGrpSpPr>
        <p:grpSpPr>
          <a:xfrm>
            <a:off x="5140015" y="981614"/>
            <a:ext cx="3228692" cy="5381154"/>
            <a:chOff x="4978273" y="476250"/>
            <a:chExt cx="3543300" cy="5905500"/>
          </a:xfrm>
        </p:grpSpPr>
        <p:pic>
          <p:nvPicPr>
            <p:cNvPr id="27" name="그림 26" descr="텍스트이(가) 표시된 사진&#10;&#10;자동 생성된 설명">
              <a:extLst>
                <a:ext uri="{FF2B5EF4-FFF2-40B4-BE49-F238E27FC236}">
                  <a16:creationId xmlns:a16="http://schemas.microsoft.com/office/drawing/2014/main" id="{40F6F3AB-532F-4F52-BFC5-3B3089BF6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273" y="476250"/>
              <a:ext cx="3543300" cy="5905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F8FDB7E-43A1-431F-AF27-EB2058987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167" y="819232"/>
              <a:ext cx="1939511" cy="1137503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0BEED7A2-D052-4F50-ADB9-4BB47260F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6" y="1012623"/>
            <a:ext cx="3223033" cy="53717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2505F3-7B3B-468A-88D1-3329D872BD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6" y="1390154"/>
            <a:ext cx="1767303" cy="1036505"/>
          </a:xfrm>
          <a:prstGeom prst="rect">
            <a:avLst/>
          </a:prstGeom>
        </p:spPr>
      </p:pic>
      <p:pic>
        <p:nvPicPr>
          <p:cNvPr id="19" name="Object 11">
            <a:extLst>
              <a:ext uri="{FF2B5EF4-FFF2-40B4-BE49-F238E27FC236}">
                <a16:creationId xmlns:a16="http://schemas.microsoft.com/office/drawing/2014/main" id="{7F34BD80-03AF-42F1-8B86-4FA89C2355F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23869" y="4298788"/>
            <a:ext cx="411024" cy="550765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912FBBD2-329D-4C69-9863-E6CEAEDA8B65}"/>
              </a:ext>
            </a:extLst>
          </p:cNvPr>
          <p:cNvSpPr/>
          <p:nvPr/>
        </p:nvSpPr>
        <p:spPr>
          <a:xfrm>
            <a:off x="5292867" y="2218240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82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기본 로그인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1000" b="0" dirty="0"/>
              <a:t>로그인 완료 시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공정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(Main)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화면 표시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[DB]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joborder_process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가동정보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Process(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공정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User(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유저 정보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Status(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0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Joborder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D5B1A6CA-9B23-4FC0-8B3F-43CDBB86A17F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8BE1F2-9ADE-4151-AFF2-83805131F709}"/>
              </a:ext>
            </a:extLst>
          </p:cNvPr>
          <p:cNvSpPr txBox="1"/>
          <p:nvPr/>
        </p:nvSpPr>
        <p:spPr>
          <a:xfrm>
            <a:off x="3843037" y="3703199"/>
            <a:ext cx="118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로그인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A152F17-2AC9-41C5-9E5D-E2E0C455AD5B}"/>
              </a:ext>
            </a:extLst>
          </p:cNvPr>
          <p:cNvGrpSpPr/>
          <p:nvPr/>
        </p:nvGrpSpPr>
        <p:grpSpPr>
          <a:xfrm>
            <a:off x="5134356" y="1012623"/>
            <a:ext cx="3228692" cy="5381153"/>
            <a:chOff x="5184761" y="1066799"/>
            <a:chExt cx="3031257" cy="505209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262D7C2-6405-4535-AE0D-5A12D1AF2B46}"/>
                </a:ext>
              </a:extLst>
            </p:cNvPr>
            <p:cNvGrpSpPr/>
            <p:nvPr/>
          </p:nvGrpSpPr>
          <p:grpSpPr>
            <a:xfrm>
              <a:off x="5184761" y="1066799"/>
              <a:ext cx="3031257" cy="5052095"/>
              <a:chOff x="4924755" y="476250"/>
              <a:chExt cx="3603228" cy="6005380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636C6D6-4D49-4DCD-9BE4-22C45D1C0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4755" y="476250"/>
                <a:ext cx="3603228" cy="600538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grpSp>
            <p:nvGrpSpPr>
              <p:cNvPr id="41" name="그룹 1002">
                <a:extLst>
                  <a:ext uri="{FF2B5EF4-FFF2-40B4-BE49-F238E27FC236}">
                    <a16:creationId xmlns:a16="http://schemas.microsoft.com/office/drawing/2014/main" id="{0512E3D0-0956-4B98-9275-DEECAD60D789}"/>
                  </a:ext>
                </a:extLst>
              </p:cNvPr>
              <p:cNvGrpSpPr/>
              <p:nvPr/>
            </p:nvGrpSpPr>
            <p:grpSpPr>
              <a:xfrm>
                <a:off x="7914087" y="612586"/>
                <a:ext cx="506916" cy="503748"/>
                <a:chOff x="7569768" y="956759"/>
                <a:chExt cx="669594" cy="665409"/>
              </a:xfrm>
            </p:grpSpPr>
            <p:pic>
              <p:nvPicPr>
                <p:cNvPr id="42" name="Object 5">
                  <a:extLst>
                    <a:ext uri="{FF2B5EF4-FFF2-40B4-BE49-F238E27FC236}">
                      <a16:creationId xmlns:a16="http://schemas.microsoft.com/office/drawing/2014/main" id="{ABFFB11B-B089-4CBC-8FD3-89394B59C1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7569768" y="956759"/>
                  <a:ext cx="669594" cy="66540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</p:grpSp>
        </p:grp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3E104D68-999C-44A1-B68C-D3C862C03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566" y="1773952"/>
              <a:ext cx="2872763" cy="3861442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D3D99F59-DB2A-4C3B-AFD4-D13AD6C31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6" y="1012623"/>
            <a:ext cx="3223033" cy="537172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F5CF383-C630-4C58-A423-F5514CBACF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6" y="1390154"/>
            <a:ext cx="1767303" cy="1036505"/>
          </a:xfrm>
          <a:prstGeom prst="rect">
            <a:avLst/>
          </a:prstGeom>
        </p:spPr>
      </p:pic>
      <p:pic>
        <p:nvPicPr>
          <p:cNvPr id="22" name="Object 11">
            <a:extLst>
              <a:ext uri="{FF2B5EF4-FFF2-40B4-BE49-F238E27FC236}">
                <a16:creationId xmlns:a16="http://schemas.microsoft.com/office/drawing/2014/main" id="{C8CFE9F8-E055-4ABA-BAD1-6D77E81F4EB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23869" y="4298788"/>
            <a:ext cx="411024" cy="55076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821AE8-9D44-4CB4-A553-CE08C98A4F81}"/>
              </a:ext>
            </a:extLst>
          </p:cNvPr>
          <p:cNvCxnSpPr>
            <a:cxnSpLocks/>
          </p:cNvCxnSpPr>
          <p:nvPr/>
        </p:nvCxnSpPr>
        <p:spPr>
          <a:xfrm>
            <a:off x="9299575" y="4177717"/>
            <a:ext cx="2756940" cy="0"/>
          </a:xfrm>
          <a:prstGeom prst="line">
            <a:avLst/>
          </a:prstGeom>
          <a:ln w="12700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01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전체 공정 목록 화면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공정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(Main)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9575" y="1860550"/>
            <a:ext cx="2830906" cy="4679121"/>
          </a:xfrm>
        </p:spPr>
        <p:txBody>
          <a:bodyPr/>
          <a:lstStyle/>
          <a:p>
            <a:pPr marL="228600" indent="-228600">
              <a:lnSpc>
                <a:spcPts val="1300"/>
              </a:lnSpc>
              <a:spcBef>
                <a:spcPts val="1200"/>
              </a:spcBef>
              <a:buAutoNum type="arabicPeriod"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팝업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ts val="1300"/>
              </a:lnSpc>
              <a:spcBef>
                <a:spcPts val="1200"/>
              </a:spcBef>
              <a:buAutoNum type="arabicPeriod"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타이틀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페이지 이름 표시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누르면 해당 페이지 새로 고침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목록 최신화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ts val="1300"/>
              </a:lnSpc>
              <a:spcBef>
                <a:spcPts val="1200"/>
              </a:spcBef>
              <a:buAutoNum type="arabicPeriod"/>
            </a:pP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촬영 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[9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생산 중인 품목의 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촬영 기능 실행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ts val="1300"/>
              </a:lnSpc>
              <a:spcBef>
                <a:spcPts val="1200"/>
              </a:spcBef>
              <a:buAutoNum type="arabicPeriod"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작업지시서 목록 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[10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배포된 작업지시서 목록 표시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 공정 공통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순번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명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진행상태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: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작업 중인 공정 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자재가 거치는 </a:t>
            </a:r>
            <a:b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공정 개수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공정 진행 상태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: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공정 진행 상태 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담당 공정의 작업 상태 표시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: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중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: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완료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공정이 끝났다는 의미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공정이 끝난 것은 아님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4BBCAB-BE11-4DB8-AC0C-9A905D02EAC0}"/>
              </a:ext>
            </a:extLst>
          </p:cNvPr>
          <p:cNvGrpSpPr/>
          <p:nvPr/>
        </p:nvGrpSpPr>
        <p:grpSpPr>
          <a:xfrm>
            <a:off x="3047322" y="943023"/>
            <a:ext cx="3452747" cy="5580971"/>
            <a:chOff x="2941814" y="892010"/>
            <a:chExt cx="3452747" cy="558097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32B3A25-0DDF-454E-B48C-AC1D1CF49520}"/>
                </a:ext>
              </a:extLst>
            </p:cNvPr>
            <p:cNvGrpSpPr/>
            <p:nvPr/>
          </p:nvGrpSpPr>
          <p:grpSpPr>
            <a:xfrm>
              <a:off x="3054223" y="905751"/>
              <a:ext cx="3340338" cy="5567230"/>
              <a:chOff x="2844673" y="852620"/>
              <a:chExt cx="3603228" cy="6005380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F4058D31-688A-4D5B-A0B4-7B09883D91E1}"/>
                  </a:ext>
                </a:extLst>
              </p:cNvPr>
              <p:cNvGrpSpPr/>
              <p:nvPr/>
            </p:nvGrpSpPr>
            <p:grpSpPr>
              <a:xfrm>
                <a:off x="2844673" y="852620"/>
                <a:ext cx="3603228" cy="6005380"/>
                <a:chOff x="4924755" y="476250"/>
                <a:chExt cx="3603228" cy="6005380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C039840F-0568-4491-882C-12BE067F26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4755" y="476250"/>
                  <a:ext cx="3603228" cy="6005380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  <p:grpSp>
              <p:nvGrpSpPr>
                <p:cNvPr id="27" name="그룹 1002">
                  <a:extLst>
                    <a:ext uri="{FF2B5EF4-FFF2-40B4-BE49-F238E27FC236}">
                      <a16:creationId xmlns:a16="http://schemas.microsoft.com/office/drawing/2014/main" id="{390AD4E2-660F-482D-9D55-2984962E5223}"/>
                    </a:ext>
                  </a:extLst>
                </p:cNvPr>
                <p:cNvGrpSpPr/>
                <p:nvPr/>
              </p:nvGrpSpPr>
              <p:grpSpPr>
                <a:xfrm>
                  <a:off x="7914087" y="612586"/>
                  <a:ext cx="506916" cy="503748"/>
                  <a:chOff x="7569768" y="956759"/>
                  <a:chExt cx="669594" cy="665409"/>
                </a:xfrm>
              </p:grpSpPr>
              <p:pic>
                <p:nvPicPr>
                  <p:cNvPr id="33" name="Object 5">
                    <a:extLst>
                      <a:ext uri="{FF2B5EF4-FFF2-40B4-BE49-F238E27FC236}">
                        <a16:creationId xmlns:a16="http://schemas.microsoft.com/office/drawing/2014/main" id="{6A136355-30DA-44AE-88AA-A3DA7EBF31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7569768" y="956759"/>
                    <a:ext cx="669594" cy="665409"/>
                  </a:xfrm>
                  <a:prstGeom prst="rect">
                    <a:avLst/>
                  </a:prstGeom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</p:pic>
            </p:grpSp>
          </p:grp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C3ACC925-3580-45A3-8C53-D16CB800C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654" y="1716573"/>
                <a:ext cx="3413793" cy="4588670"/>
              </a:xfrm>
              <a:prstGeom prst="rect">
                <a:avLst/>
              </a:prstGeom>
            </p:spPr>
          </p:pic>
        </p:grp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B659425-8938-4C07-BD26-34D00B95E6EF}"/>
                </a:ext>
              </a:extLst>
            </p:cNvPr>
            <p:cNvSpPr/>
            <p:nvPr/>
          </p:nvSpPr>
          <p:spPr>
            <a:xfrm>
              <a:off x="3076961" y="1594262"/>
              <a:ext cx="224816" cy="22481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5645403-0EC7-473A-A0B6-47391C912B81}"/>
                </a:ext>
              </a:extLst>
            </p:cNvPr>
            <p:cNvSpPr/>
            <p:nvPr/>
          </p:nvSpPr>
          <p:spPr>
            <a:xfrm>
              <a:off x="3122038" y="993560"/>
              <a:ext cx="536441" cy="5396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3C8BAD5-F12B-4B88-ACE5-0BCCD5DD5036}"/>
                </a:ext>
              </a:extLst>
            </p:cNvPr>
            <p:cNvSpPr/>
            <p:nvPr/>
          </p:nvSpPr>
          <p:spPr>
            <a:xfrm>
              <a:off x="2941814" y="892245"/>
              <a:ext cx="224816" cy="22481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FCBE71-1ED4-4D9B-8FAF-E5FE27C39A49}"/>
                </a:ext>
              </a:extLst>
            </p:cNvPr>
            <p:cNvSpPr/>
            <p:nvPr/>
          </p:nvSpPr>
          <p:spPr>
            <a:xfrm>
              <a:off x="5781682" y="993560"/>
              <a:ext cx="536441" cy="5396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7F1B4-3562-4546-BE16-D2EEB65869C6}"/>
                </a:ext>
              </a:extLst>
            </p:cNvPr>
            <p:cNvSpPr/>
            <p:nvPr/>
          </p:nvSpPr>
          <p:spPr>
            <a:xfrm>
              <a:off x="5613070" y="892010"/>
              <a:ext cx="224816" cy="22481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9A31DF5-0577-4A99-BD57-CAC8E4B5CE50}"/>
                </a:ext>
              </a:extLst>
            </p:cNvPr>
            <p:cNvSpPr/>
            <p:nvPr/>
          </p:nvSpPr>
          <p:spPr>
            <a:xfrm>
              <a:off x="4003415" y="892010"/>
              <a:ext cx="224816" cy="22481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AAAB72C-074C-43F3-A624-51D00E87C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71354"/>
              </p:ext>
            </p:extLst>
          </p:nvPr>
        </p:nvGraphicFramePr>
        <p:xfrm>
          <a:off x="-5891451" y="2594158"/>
          <a:ext cx="1862642" cy="1525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642">
                  <a:extLst>
                    <a:ext uri="{9D8B030D-6E8A-4147-A177-3AD203B41FA5}">
                      <a16:colId xmlns:a16="http://schemas.microsoft.com/office/drawing/2014/main" val="4087613641"/>
                    </a:ext>
                  </a:extLst>
                </a:gridCol>
              </a:tblGrid>
              <a:tr h="493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joborder_process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작업지시서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공정정보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026856"/>
                  </a:ext>
                </a:extLst>
              </a:tr>
              <a:tr h="1031686">
                <a:tc>
                  <a:txBody>
                    <a:bodyPr/>
                    <a:lstStyle/>
                    <a:p>
                      <a:r>
                        <a:rPr lang="en-US" altLang="ko-KR" sz="800" b="1" dirty="0" err="1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joborder_process_id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순번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</a:p>
                    <a:p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joborder_id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작업지시서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id)</a:t>
                      </a:r>
                    </a:p>
                    <a:p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process_id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공정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id)</a:t>
                      </a:r>
                    </a:p>
                    <a:p>
                      <a:r>
                        <a:rPr lang="en-US" altLang="ko-KR" sz="800" b="1" dirty="0" err="1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joborder_process_status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작업 상태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</a:p>
                    <a:p>
                      <a:r>
                        <a:rPr lang="en-US" altLang="ko-KR" sz="800" b="1" dirty="0" err="1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joborder_process_seq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작업 순서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54877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28577BF6-E807-400C-B755-5A2BEC923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57893"/>
              </p:ext>
            </p:extLst>
          </p:nvPr>
        </p:nvGraphicFramePr>
        <p:xfrm>
          <a:off x="-3427371" y="1419712"/>
          <a:ext cx="1862643" cy="881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643">
                  <a:extLst>
                    <a:ext uri="{9D8B030D-6E8A-4147-A177-3AD203B41FA5}">
                      <a16:colId xmlns:a16="http://schemas.microsoft.com/office/drawing/2014/main" val="4087613641"/>
                    </a:ext>
                  </a:extLst>
                </a:gridCol>
              </a:tblGrid>
              <a:tr h="32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process</a:t>
                      </a: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marT="36000" marB="36000" anchor="ctr"/>
                </a:tc>
                <a:extLst>
                  <a:ext uri="{0D108BD9-81ED-4DB2-BD59-A6C34878D82A}">
                    <a16:rowId xmlns:a16="http://schemas.microsoft.com/office/drawing/2014/main" val="2010026856"/>
                  </a:ext>
                </a:extLst>
              </a:tr>
              <a:tr h="380794">
                <a:tc>
                  <a:txBody>
                    <a:bodyPr/>
                    <a:lstStyle/>
                    <a:p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process_id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공정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r>
                        <a:rPr lang="en-US" altLang="ko-KR" sz="800" b="1" dirty="0" err="1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process_name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공정 이름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</a:p>
                    <a:p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process_equip_count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공정 설비 대수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</a:p>
                    <a:p>
                      <a:r>
                        <a:rPr lang="en-US" altLang="ko-KR" sz="800" b="1" dirty="0" err="1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process_oper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공정 가동 여부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</a:p>
                  </a:txBody>
                  <a:tcPr marL="72000" marR="0" marT="36000" marB="36000" anchor="ctr"/>
                </a:tc>
                <a:extLst>
                  <a:ext uri="{0D108BD9-81ED-4DB2-BD59-A6C34878D82A}">
                    <a16:rowId xmlns:a16="http://schemas.microsoft.com/office/drawing/2014/main" val="369154877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8A4E6064-F507-46A3-BD7D-BFCAEC063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66710"/>
              </p:ext>
            </p:extLst>
          </p:nvPr>
        </p:nvGraphicFramePr>
        <p:xfrm>
          <a:off x="-3415117" y="4258710"/>
          <a:ext cx="1862643" cy="111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643">
                  <a:extLst>
                    <a:ext uri="{9D8B030D-6E8A-4147-A177-3AD203B41FA5}">
                      <a16:colId xmlns:a16="http://schemas.microsoft.com/office/drawing/2014/main" val="4087613641"/>
                    </a:ext>
                  </a:extLst>
                </a:gridCol>
              </a:tblGrid>
              <a:tr h="293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joborder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작업지시서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marT="36000" marB="36000" anchor="ctr"/>
                </a:tc>
                <a:extLst>
                  <a:ext uri="{0D108BD9-81ED-4DB2-BD59-A6C34878D82A}">
                    <a16:rowId xmlns:a16="http://schemas.microsoft.com/office/drawing/2014/main" val="2010026856"/>
                  </a:ext>
                </a:extLst>
              </a:tr>
              <a:tr h="380794">
                <a:tc>
                  <a:txBody>
                    <a:bodyPr/>
                    <a:lstStyle/>
                    <a:p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joborder_id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작업지시서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id)</a:t>
                      </a:r>
                    </a:p>
                    <a:p>
                      <a:r>
                        <a:rPr lang="en-US" altLang="ko-KR" sz="800" b="1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joborder_basicinfo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     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작업지시서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기본정보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id)</a:t>
                      </a:r>
                    </a:p>
                    <a:p>
                      <a:r>
                        <a:rPr lang="en-US" altLang="ko-KR" sz="800" b="1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joborder_writer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유저 정보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id)</a:t>
                      </a:r>
                    </a:p>
                    <a:p>
                      <a:r>
                        <a:rPr lang="en-US" altLang="ko-KR" sz="800" b="1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joborder_status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상태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id)</a:t>
                      </a:r>
                    </a:p>
                    <a:p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joborder_regdate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날짜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</a:p>
                  </a:txBody>
                  <a:tcPr marL="72000" marR="0" marT="36000" marB="36000" anchor="ctr"/>
                </a:tc>
                <a:extLst>
                  <a:ext uri="{0D108BD9-81ED-4DB2-BD59-A6C34878D82A}">
                    <a16:rowId xmlns:a16="http://schemas.microsoft.com/office/drawing/2014/main" val="36915487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85CBB03-3FF3-4F94-BBF7-A5BCC18B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65563"/>
              </p:ext>
            </p:extLst>
          </p:nvPr>
        </p:nvGraphicFramePr>
        <p:xfrm>
          <a:off x="-3070505" y="5666436"/>
          <a:ext cx="1148909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909">
                  <a:extLst>
                    <a:ext uri="{9D8B030D-6E8A-4147-A177-3AD203B41FA5}">
                      <a16:colId xmlns:a16="http://schemas.microsoft.com/office/drawing/2014/main" val="4087613641"/>
                    </a:ext>
                  </a:extLst>
                </a:gridCol>
              </a:tblGrid>
              <a:tr h="293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유저 정보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marT="36000" marB="36000" anchor="ctr"/>
                </a:tc>
                <a:extLst>
                  <a:ext uri="{0D108BD9-81ED-4DB2-BD59-A6C34878D82A}">
                    <a16:rowId xmlns:a16="http://schemas.microsoft.com/office/drawing/2014/main" val="2010026856"/>
                  </a:ext>
                </a:extLst>
              </a:tr>
              <a:tr h="380794">
                <a:tc>
                  <a:txBody>
                    <a:bodyPr/>
                    <a:lstStyle/>
                    <a:p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user_id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사번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</a:p>
                    <a:p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user_pw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비밀번호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</a:p>
                    <a:p>
                      <a:r>
                        <a:rPr lang="en-US" altLang="ko-KR" sz="800" b="1" dirty="0" err="1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user_name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작업자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</a:p>
                  </a:txBody>
                  <a:tcPr marL="72000" marR="0" marT="36000" marB="36000" anchor="ctr"/>
                </a:tc>
                <a:extLst>
                  <a:ext uri="{0D108BD9-81ED-4DB2-BD59-A6C34878D82A}">
                    <a16:rowId xmlns:a16="http://schemas.microsoft.com/office/drawing/2014/main" val="36915487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573F7AC-0A6C-4E90-910E-AC6E83EC6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37296"/>
              </p:ext>
            </p:extLst>
          </p:nvPr>
        </p:nvGraphicFramePr>
        <p:xfrm>
          <a:off x="-3421539" y="2979909"/>
          <a:ext cx="186264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643">
                  <a:extLst>
                    <a:ext uri="{9D8B030D-6E8A-4147-A177-3AD203B41FA5}">
                      <a16:colId xmlns:a16="http://schemas.microsoft.com/office/drawing/2014/main" val="4087613641"/>
                    </a:ext>
                  </a:extLst>
                </a:gridCol>
              </a:tblGrid>
              <a:tr h="328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status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0" marT="0" marB="0" anchor="ctr"/>
                </a:tc>
                <a:extLst>
                  <a:ext uri="{0D108BD9-81ED-4DB2-BD59-A6C34878D82A}">
                    <a16:rowId xmlns:a16="http://schemas.microsoft.com/office/drawing/2014/main" val="2010026856"/>
                  </a:ext>
                </a:extLst>
              </a:tr>
              <a:tr h="425360">
                <a:tc>
                  <a:txBody>
                    <a:bodyPr/>
                    <a:lstStyle/>
                    <a:p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status_id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상태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id)</a:t>
                      </a:r>
                    </a:p>
                    <a:p>
                      <a:r>
                        <a:rPr lang="en-US" altLang="ko-KR" sz="800" b="1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status_name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작업상태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369154877"/>
                  </a:ext>
                </a:extLst>
              </a:tr>
            </a:tbl>
          </a:graphicData>
        </a:graphic>
      </p:graphicFrame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F688EC7-35CE-4006-BE6D-B1E73649F8F3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-3536741" y="1803193"/>
            <a:ext cx="542496" cy="153888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64F0EDC-72E5-48E5-95DE-CD4BDF920460}"/>
              </a:ext>
            </a:extLst>
          </p:cNvPr>
          <p:cNvCxnSpPr>
            <a:cxnSpLocks/>
            <a:stCxn id="36" idx="1"/>
            <a:endCxn id="30" idx="3"/>
          </p:cNvCxnSpPr>
          <p:nvPr/>
        </p:nvCxnSpPr>
        <p:spPr>
          <a:xfrm flipH="1">
            <a:off x="-4028809" y="3356709"/>
            <a:ext cx="607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59027BD3-CEA2-4EA1-B35E-6972BFD0BC7B}"/>
              </a:ext>
            </a:extLst>
          </p:cNvPr>
          <p:cNvCxnSpPr>
            <a:cxnSpLocks/>
            <a:stCxn id="32" idx="0"/>
          </p:cNvCxnSpPr>
          <p:nvPr/>
        </p:nvCxnSpPr>
        <p:spPr>
          <a:xfrm rot="16200000" flipV="1">
            <a:off x="-3463111" y="3279395"/>
            <a:ext cx="407490" cy="155114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AAD2B1D-7644-42AD-9E08-DFEF9550CE68}"/>
              </a:ext>
            </a:extLst>
          </p:cNvPr>
          <p:cNvCxnSpPr>
            <a:endCxn id="32" idx="2"/>
          </p:cNvCxnSpPr>
          <p:nvPr/>
        </p:nvCxnSpPr>
        <p:spPr>
          <a:xfrm flipV="1">
            <a:off x="-2483796" y="5378070"/>
            <a:ext cx="0" cy="288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69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DE1A2E-30BB-4909-BDCD-EDAF9318EBFB}"/>
              </a:ext>
            </a:extLst>
          </p:cNvPr>
          <p:cNvGrpSpPr/>
          <p:nvPr/>
        </p:nvGrpSpPr>
        <p:grpSpPr>
          <a:xfrm>
            <a:off x="460142" y="1018463"/>
            <a:ext cx="3234690" cy="5391150"/>
            <a:chOff x="2844673" y="852620"/>
            <a:chExt cx="3603228" cy="600538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DEF6947-CFA2-483A-846E-F004FDD0C00A}"/>
                </a:ext>
              </a:extLst>
            </p:cNvPr>
            <p:cNvGrpSpPr/>
            <p:nvPr/>
          </p:nvGrpSpPr>
          <p:grpSpPr>
            <a:xfrm>
              <a:off x="2844673" y="852620"/>
              <a:ext cx="3603228" cy="6005380"/>
              <a:chOff x="4924755" y="476250"/>
              <a:chExt cx="3603228" cy="6005380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58F05B22-BBAE-48DB-8D30-C3F1E5BE3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4755" y="476250"/>
                <a:ext cx="3603228" cy="600538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grpSp>
            <p:nvGrpSpPr>
              <p:cNvPr id="31" name="그룹 1002">
                <a:extLst>
                  <a:ext uri="{FF2B5EF4-FFF2-40B4-BE49-F238E27FC236}">
                    <a16:creationId xmlns:a16="http://schemas.microsoft.com/office/drawing/2014/main" id="{A2200F6A-B087-482B-899D-C8EE21FADA6E}"/>
                  </a:ext>
                </a:extLst>
              </p:cNvPr>
              <p:cNvGrpSpPr/>
              <p:nvPr/>
            </p:nvGrpSpPr>
            <p:grpSpPr>
              <a:xfrm>
                <a:off x="7914087" y="612586"/>
                <a:ext cx="506916" cy="503748"/>
                <a:chOff x="7569768" y="956759"/>
                <a:chExt cx="669594" cy="665409"/>
              </a:xfrm>
            </p:grpSpPr>
            <p:pic>
              <p:nvPicPr>
                <p:cNvPr id="32" name="Object 5">
                  <a:extLst>
                    <a:ext uri="{FF2B5EF4-FFF2-40B4-BE49-F238E27FC236}">
                      <a16:creationId xmlns:a16="http://schemas.microsoft.com/office/drawing/2014/main" id="{03A32D59-6082-473C-84E3-0853DCA926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7569768" y="956759"/>
                  <a:ext cx="669594" cy="66540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</p:grp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707E83A-54F2-4087-B29D-271315DBC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654" y="1716573"/>
              <a:ext cx="3413793" cy="4588670"/>
            </a:xfrm>
            <a:prstGeom prst="rect">
              <a:avLst/>
            </a:prstGeom>
          </p:spPr>
        </p:pic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전체 공정 목록 화면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설정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버튼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버튼 선택 시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좌측에 메뉴 표시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 이름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페이지로 전환 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[DB]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user(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유저 정보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0CC0187-47C5-49DF-A996-C5BE29F69EF7}"/>
              </a:ext>
            </a:extLst>
          </p:cNvPr>
          <p:cNvSpPr/>
          <p:nvPr/>
        </p:nvSpPr>
        <p:spPr>
          <a:xfrm>
            <a:off x="478758" y="1065281"/>
            <a:ext cx="599774" cy="60337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CBF58C2E-858F-4A0A-9387-117163B61B33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57B853-7913-4B2B-8F0B-2BCDF221D061}"/>
              </a:ext>
            </a:extLst>
          </p:cNvPr>
          <p:cNvGrpSpPr/>
          <p:nvPr/>
        </p:nvGrpSpPr>
        <p:grpSpPr>
          <a:xfrm>
            <a:off x="5133120" y="1018463"/>
            <a:ext cx="3234690" cy="5391150"/>
            <a:chOff x="5133120" y="1018463"/>
            <a:chExt cx="3234690" cy="5391150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850F3EF-B849-4FE9-8E6E-47DEB825C08A}"/>
                </a:ext>
              </a:extLst>
            </p:cNvPr>
            <p:cNvGrpSpPr/>
            <p:nvPr/>
          </p:nvGrpSpPr>
          <p:grpSpPr>
            <a:xfrm>
              <a:off x="5133120" y="1018463"/>
              <a:ext cx="3234690" cy="5391150"/>
              <a:chOff x="436645" y="426310"/>
              <a:chExt cx="3603228" cy="6005380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A63E130D-5A6D-4767-96FC-C9D3FA5A0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645" y="426310"/>
                <a:ext cx="3603228" cy="600538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B93FFA75-A17D-4932-87E8-192147B35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626" y="1290263"/>
                <a:ext cx="3389267" cy="4566695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grpSp>
            <p:nvGrpSpPr>
              <p:cNvPr id="40" name="그룹 1002">
                <a:extLst>
                  <a:ext uri="{FF2B5EF4-FFF2-40B4-BE49-F238E27FC236}">
                    <a16:creationId xmlns:a16="http://schemas.microsoft.com/office/drawing/2014/main" id="{87DCB662-8FB9-4512-A72B-F21E50CF53AB}"/>
                  </a:ext>
                </a:extLst>
              </p:cNvPr>
              <p:cNvGrpSpPr/>
              <p:nvPr/>
            </p:nvGrpSpPr>
            <p:grpSpPr>
              <a:xfrm>
                <a:off x="3425977" y="562646"/>
                <a:ext cx="506916" cy="503748"/>
                <a:chOff x="7569768" y="956759"/>
                <a:chExt cx="669594" cy="665409"/>
              </a:xfrm>
            </p:grpSpPr>
            <p:pic>
              <p:nvPicPr>
                <p:cNvPr id="43" name="Object 5">
                  <a:extLst>
                    <a:ext uri="{FF2B5EF4-FFF2-40B4-BE49-F238E27FC236}">
                      <a16:creationId xmlns:a16="http://schemas.microsoft.com/office/drawing/2014/main" id="{D5754DC5-7A93-4EFA-8D5E-FB4CC4FC76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7569768" y="956759"/>
                  <a:ext cx="669594" cy="66540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</p:grp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5B07B688-C153-4D7E-B040-B45F6E9E18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9684"/>
              <a:stretch/>
            </p:blipFill>
            <p:spPr>
              <a:xfrm>
                <a:off x="436645" y="426310"/>
                <a:ext cx="1092360" cy="600538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4D7A7E2D-66B1-41C7-9F7F-97F1B7359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574" y="6170888"/>
                <a:ext cx="204614" cy="204614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C49D7DD3-EEB1-46BC-96D8-9132827EF0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24" t="25593" r="59450"/>
            <a:stretch/>
          </p:blipFill>
          <p:spPr>
            <a:xfrm>
              <a:off x="6113752" y="2838450"/>
              <a:ext cx="347113" cy="3065078"/>
            </a:xfrm>
            <a:prstGeom prst="rect">
              <a:avLst/>
            </a:prstGeom>
          </p:spPr>
        </p:pic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E8DFEBEA-74C6-492C-A831-D42564A4B5D5}"/>
              </a:ext>
            </a:extLst>
          </p:cNvPr>
          <p:cNvSpPr/>
          <p:nvPr/>
        </p:nvSpPr>
        <p:spPr>
          <a:xfrm>
            <a:off x="347734" y="939882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596B33-2242-4A29-A72B-34B106334C12}"/>
              </a:ext>
            </a:extLst>
          </p:cNvPr>
          <p:cNvSpPr/>
          <p:nvPr/>
        </p:nvSpPr>
        <p:spPr>
          <a:xfrm>
            <a:off x="4947772" y="1366966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83ED2D4-4DC9-4C04-BCE2-80F12A306510}"/>
              </a:ext>
            </a:extLst>
          </p:cNvPr>
          <p:cNvSpPr/>
          <p:nvPr/>
        </p:nvSpPr>
        <p:spPr>
          <a:xfrm>
            <a:off x="4947772" y="6134356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AE0546D-B420-4C51-A050-AB99D93E9156}"/>
              </a:ext>
            </a:extLst>
          </p:cNvPr>
          <p:cNvCxnSpPr>
            <a:cxnSpLocks/>
          </p:cNvCxnSpPr>
          <p:nvPr/>
        </p:nvCxnSpPr>
        <p:spPr>
          <a:xfrm>
            <a:off x="9299575" y="4177717"/>
            <a:ext cx="2756940" cy="0"/>
          </a:xfrm>
          <a:prstGeom prst="line">
            <a:avLst/>
          </a:prstGeom>
          <a:ln w="12700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83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5E4FACB3-B017-4ADD-AB9F-ECE82A3625E6}"/>
              </a:ext>
            </a:extLst>
          </p:cNvPr>
          <p:cNvGrpSpPr/>
          <p:nvPr/>
        </p:nvGrpSpPr>
        <p:grpSpPr>
          <a:xfrm>
            <a:off x="460142" y="1018463"/>
            <a:ext cx="3234690" cy="5391150"/>
            <a:chOff x="2844673" y="852620"/>
            <a:chExt cx="3603228" cy="600538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D57C31B-0FCC-4C9E-9B97-3ED4D69D9068}"/>
                </a:ext>
              </a:extLst>
            </p:cNvPr>
            <p:cNvGrpSpPr/>
            <p:nvPr/>
          </p:nvGrpSpPr>
          <p:grpSpPr>
            <a:xfrm>
              <a:off x="2844673" y="852620"/>
              <a:ext cx="3603228" cy="6005380"/>
              <a:chOff x="4924755" y="476250"/>
              <a:chExt cx="3603228" cy="6005380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60F57043-42F1-437E-8971-46C45159C9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4755" y="476250"/>
                <a:ext cx="3603228" cy="600538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  <p:grpSp>
            <p:nvGrpSpPr>
              <p:cNvPr id="40" name="그룹 1002">
                <a:extLst>
                  <a:ext uri="{FF2B5EF4-FFF2-40B4-BE49-F238E27FC236}">
                    <a16:creationId xmlns:a16="http://schemas.microsoft.com/office/drawing/2014/main" id="{12B0B7D5-C1FB-4E87-A5F5-206701B1503B}"/>
                  </a:ext>
                </a:extLst>
              </p:cNvPr>
              <p:cNvGrpSpPr/>
              <p:nvPr/>
            </p:nvGrpSpPr>
            <p:grpSpPr>
              <a:xfrm>
                <a:off x="7914087" y="612586"/>
                <a:ext cx="506916" cy="503748"/>
                <a:chOff x="7569768" y="956759"/>
                <a:chExt cx="669594" cy="665409"/>
              </a:xfrm>
            </p:grpSpPr>
            <p:pic>
              <p:nvPicPr>
                <p:cNvPr id="41" name="Object 5">
                  <a:extLst>
                    <a:ext uri="{FF2B5EF4-FFF2-40B4-BE49-F238E27FC236}">
                      <a16:creationId xmlns:a16="http://schemas.microsoft.com/office/drawing/2014/main" id="{138BDCFF-FEC7-407F-8D32-54BD2A4359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7569768" y="956759"/>
                  <a:ext cx="669594" cy="66540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</p:grpSp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780DF8A-A861-467C-A2DF-5444FA60D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654" y="1716573"/>
              <a:ext cx="3413793" cy="4588670"/>
            </a:xfrm>
            <a:prstGeom prst="rect">
              <a:avLst/>
            </a:prstGeom>
          </p:spPr>
        </p:pic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전체 공정 목록 화면 </a:t>
            </a:r>
            <a:r>
              <a:rPr lang="en-US" altLang="ko-KR" dirty="0"/>
              <a:t>- QR</a:t>
            </a:r>
            <a:r>
              <a:rPr lang="ko-KR" altLang="en-US" dirty="0"/>
              <a:t>코드 인식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촬영</a:t>
            </a:r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indent="-228600">
              <a:lnSpc>
                <a:spcPct val="100000"/>
              </a:lnSpc>
              <a:spcBef>
                <a:spcPts val="1400"/>
              </a:spcBef>
              <a:buAutoNum type="arabicPeriod"/>
            </a:pP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인식 버튼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 누르면 우측 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인식 화면 전환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00000"/>
              </a:lnSpc>
              <a:spcBef>
                <a:spcPts val="1400"/>
              </a:spcBef>
              <a:buAutoNum type="arabicPeriod"/>
            </a:pP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인식 영역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영역 내에 </a:t>
            </a: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위치 시 자동 인식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인식 결과로 기존 목록에서 해당 제품의 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작업지시서를 하이라이트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이동 또는 해당 작업지시서 선택 전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까지 계속 하이라이트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00000"/>
              </a:lnSpc>
              <a:spcBef>
                <a:spcPts val="1400"/>
              </a:spcBef>
              <a:buAutoNum type="arabicPeriod"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[DB]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QR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DDBDC0-79DD-483F-ACC5-8C3843D37012}"/>
              </a:ext>
            </a:extLst>
          </p:cNvPr>
          <p:cNvGrpSpPr/>
          <p:nvPr/>
        </p:nvGrpSpPr>
        <p:grpSpPr>
          <a:xfrm>
            <a:off x="5133120" y="1018462"/>
            <a:ext cx="3211962" cy="5391151"/>
            <a:chOff x="4964462" y="476250"/>
            <a:chExt cx="3577910" cy="6005380"/>
          </a:xfrm>
        </p:grpSpPr>
        <p:pic>
          <p:nvPicPr>
            <p:cNvPr id="22" name="그림 21" descr="광장이(가) 표시된 사진&#10;&#10;자동 생성된 설명">
              <a:extLst>
                <a:ext uri="{FF2B5EF4-FFF2-40B4-BE49-F238E27FC236}">
                  <a16:creationId xmlns:a16="http://schemas.microsoft.com/office/drawing/2014/main" id="{B11465BD-6529-4A31-9005-A5E5FB3F75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"/>
            <a:stretch/>
          </p:blipFill>
          <p:spPr>
            <a:xfrm>
              <a:off x="4964462" y="476250"/>
              <a:ext cx="3577910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5F07E41-D334-4CA7-8596-0B53E1BB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580" y="2223769"/>
              <a:ext cx="1824355" cy="1824355"/>
            </a:xfrm>
            <a:prstGeom prst="rect">
              <a:avLst/>
            </a:prstGeom>
          </p:spPr>
        </p:pic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B7BA172-0F92-48E8-B485-12F8FE50A34B}"/>
                </a:ext>
              </a:extLst>
            </p:cNvPr>
            <p:cNvSpPr/>
            <p:nvPr/>
          </p:nvSpPr>
          <p:spPr>
            <a:xfrm>
              <a:off x="6289429" y="5344315"/>
              <a:ext cx="902655" cy="9026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DED7B60-6A47-4984-8386-BA6551255B3E}"/>
                </a:ext>
              </a:extLst>
            </p:cNvPr>
            <p:cNvSpPr/>
            <p:nvPr/>
          </p:nvSpPr>
          <p:spPr>
            <a:xfrm>
              <a:off x="6365628" y="5420514"/>
              <a:ext cx="750255" cy="7502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9D828887-D2DA-4832-9506-365F44F0E4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30540" y="1914528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270B88F6-0AA0-4C00-A912-35B06145797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97267" y="1921909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434EC03A-5E85-4584-BB39-2632DD9D2B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7741" y="3977810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DFEA7D6C-6EFF-4426-BD19-12D239EF11C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16569" y="3965427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5AC06275-DFE2-4D42-A289-E51C007E3A88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0CC0187-47C5-49DF-A996-C5BE29F69EF7}"/>
              </a:ext>
            </a:extLst>
          </p:cNvPr>
          <p:cNvSpPr/>
          <p:nvPr/>
        </p:nvSpPr>
        <p:spPr>
          <a:xfrm>
            <a:off x="3070943" y="1065281"/>
            <a:ext cx="599774" cy="60337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615B29F-3956-425C-86B3-5A02629F86C6}"/>
              </a:ext>
            </a:extLst>
          </p:cNvPr>
          <p:cNvSpPr/>
          <p:nvPr/>
        </p:nvSpPr>
        <p:spPr>
          <a:xfrm>
            <a:off x="2934420" y="975323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1B41A2E-F947-46CB-B250-A29CC4ADE0FC}"/>
              </a:ext>
            </a:extLst>
          </p:cNvPr>
          <p:cNvSpPr/>
          <p:nvPr/>
        </p:nvSpPr>
        <p:spPr>
          <a:xfrm>
            <a:off x="6615326" y="3204184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058CA29-6684-4F35-A5E5-DD37F1742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195713"/>
              </p:ext>
            </p:extLst>
          </p:nvPr>
        </p:nvGraphicFramePr>
        <p:xfrm>
          <a:off x="-2608432" y="5913392"/>
          <a:ext cx="1387755" cy="7316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755">
                  <a:extLst>
                    <a:ext uri="{9D8B030D-6E8A-4147-A177-3AD203B41FA5}">
                      <a16:colId xmlns:a16="http://schemas.microsoft.com/office/drawing/2014/main" val="4087613641"/>
                    </a:ext>
                  </a:extLst>
                </a:gridCol>
              </a:tblGrid>
              <a:tr h="293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marT="36000" marB="36000" anchor="ctr"/>
                </a:tc>
                <a:extLst>
                  <a:ext uri="{0D108BD9-81ED-4DB2-BD59-A6C34878D82A}">
                    <a16:rowId xmlns:a16="http://schemas.microsoft.com/office/drawing/2014/main" val="2010026856"/>
                  </a:ext>
                </a:extLst>
              </a:tr>
              <a:tr h="380794">
                <a:tc>
                  <a:txBody>
                    <a:bodyPr/>
                    <a:lstStyle/>
                    <a:p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qr_id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(QR id)</a:t>
                      </a:r>
                    </a:p>
                    <a:p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joborder_id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작업지시서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id)</a:t>
                      </a:r>
                    </a:p>
                    <a:p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qr_dir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작업지시서 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url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</a:p>
                  </a:txBody>
                  <a:tcPr marL="72000" marR="0" marT="36000" marB="36000" anchor="ctr"/>
                </a:tc>
                <a:extLst>
                  <a:ext uri="{0D108BD9-81ED-4DB2-BD59-A6C34878D82A}">
                    <a16:rowId xmlns:a16="http://schemas.microsoft.com/office/drawing/2014/main" val="369154877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B28908A-82F7-4CF8-A1D6-18402764C57F}"/>
              </a:ext>
            </a:extLst>
          </p:cNvPr>
          <p:cNvCxnSpPr>
            <a:cxnSpLocks/>
          </p:cNvCxnSpPr>
          <p:nvPr/>
        </p:nvCxnSpPr>
        <p:spPr>
          <a:xfrm>
            <a:off x="9299575" y="4177717"/>
            <a:ext cx="2756940" cy="0"/>
          </a:xfrm>
          <a:prstGeom prst="line">
            <a:avLst/>
          </a:prstGeom>
          <a:ln w="12700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22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D6724-2260-49CB-843D-53534E757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작업지시서 화면 </a:t>
            </a:r>
            <a:r>
              <a:rPr lang="en-US" altLang="ko-KR" dirty="0"/>
              <a:t>– QR </a:t>
            </a:r>
            <a:r>
              <a:rPr lang="ko-KR" altLang="en-US" dirty="0"/>
              <a:t>코드 인식 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3EBA-2405-427C-B19D-16C0FA44A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833-327A-4D5C-8592-C1717991E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공정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01FD22-6C16-4E38-BB17-A6660A98A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251719-88FF-4D6C-807F-AF956FEA1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인식 시 해당 작업 지시서 </a:t>
            </a:r>
            <a:r>
              <a:rPr lang="en-US" altLang="ko-KR" sz="10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defTabSz="457200" latinLnBrk="0">
              <a:lnSpc>
                <a:spcPct val="100000"/>
              </a:lnSpc>
              <a:spcBef>
                <a:spcPts val="1400"/>
              </a:spcBef>
              <a:buFontTx/>
              <a:buAutoNum type="arabicPeriod"/>
              <a:defRPr/>
            </a:pP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</a:t>
            </a:r>
            <a:b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작업지시서를 전체 화면에 표시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defTabSz="457200" latinLnBrk="0">
              <a:lnSpc>
                <a:spcPct val="100000"/>
              </a:lnSpc>
              <a:spcBef>
                <a:spcPts val="1400"/>
              </a:spcBef>
              <a:buFontTx/>
              <a:buAutoNum type="arabicPeriod"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defTabSz="457200" latinLnBrk="0">
              <a:lnSpc>
                <a:spcPct val="100000"/>
              </a:lnSpc>
              <a:spcBef>
                <a:spcPts val="1400"/>
              </a:spcBef>
              <a:buFontTx/>
              <a:buAutoNum type="arabicPeriod"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defTabSz="457200" latinLnBrk="0">
              <a:lnSpc>
                <a:spcPct val="100000"/>
              </a:lnSpc>
              <a:spcBef>
                <a:spcPts val="1400"/>
              </a:spcBef>
              <a:buFontTx/>
              <a:buAutoNum type="arabicPeriod"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defTabSz="457200" latinLnBrk="0">
              <a:lnSpc>
                <a:spcPct val="100000"/>
              </a:lnSpc>
              <a:spcBef>
                <a:spcPts val="1400"/>
              </a:spcBef>
              <a:buFontTx/>
              <a:buAutoNum type="arabicPeriod"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defTabSz="457200" latinLnBrk="0">
              <a:lnSpc>
                <a:spcPct val="100000"/>
              </a:lnSpc>
              <a:spcBef>
                <a:spcPts val="1400"/>
              </a:spcBef>
              <a:buFontTx/>
              <a:buAutoNum type="arabicPeriod"/>
              <a:defRPr/>
            </a:pP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[DB]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10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QR</a:t>
            </a:r>
            <a:endParaRPr lang="en-US" altLang="ko-KR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05FAAEB-F7F2-429A-ACCB-A2DAF45351AB}"/>
              </a:ext>
            </a:extLst>
          </p:cNvPr>
          <p:cNvGrpSpPr/>
          <p:nvPr/>
        </p:nvGrpSpPr>
        <p:grpSpPr>
          <a:xfrm>
            <a:off x="487633" y="1018462"/>
            <a:ext cx="3211962" cy="5391151"/>
            <a:chOff x="4964462" y="476250"/>
            <a:chExt cx="3577910" cy="6005380"/>
          </a:xfrm>
        </p:grpSpPr>
        <p:pic>
          <p:nvPicPr>
            <p:cNvPr id="31" name="그림 30" descr="광장이(가) 표시된 사진&#10;&#10;자동 생성된 설명">
              <a:extLst>
                <a:ext uri="{FF2B5EF4-FFF2-40B4-BE49-F238E27FC236}">
                  <a16:creationId xmlns:a16="http://schemas.microsoft.com/office/drawing/2014/main" id="{4179C345-D028-4CEB-9D1A-AD560E4608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"/>
            <a:stretch/>
          </p:blipFill>
          <p:spPr>
            <a:xfrm>
              <a:off x="4964462" y="476250"/>
              <a:ext cx="3577910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975D40F-EEBF-4FF5-AF7E-646C7D729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580" y="2223769"/>
              <a:ext cx="1824355" cy="1824355"/>
            </a:xfrm>
            <a:prstGeom prst="rect">
              <a:avLst/>
            </a:prstGeom>
          </p:spPr>
        </p:pic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8E180EE-5086-427F-B29B-9DD6141ED8F6}"/>
                </a:ext>
              </a:extLst>
            </p:cNvPr>
            <p:cNvSpPr/>
            <p:nvPr/>
          </p:nvSpPr>
          <p:spPr>
            <a:xfrm>
              <a:off x="6289429" y="5344315"/>
              <a:ext cx="902655" cy="9026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6757C68-5EB3-44FC-AFBD-2AB87A92ABC2}"/>
                </a:ext>
              </a:extLst>
            </p:cNvPr>
            <p:cNvSpPr/>
            <p:nvPr/>
          </p:nvSpPr>
          <p:spPr>
            <a:xfrm>
              <a:off x="6365628" y="5420514"/>
              <a:ext cx="750255" cy="7502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B7B86E02-A6B4-4DAC-92A3-0BF3A096BAF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30540" y="1914528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0A16F361-DB39-48CF-963B-030F93C4962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97267" y="1921909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1B30D211-63F0-43A6-925C-DE3233E92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7741" y="3977810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BB327BB-865E-45ED-A083-8BAE0B07792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16569" y="3965427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778F1DC-DDFC-4A87-B4C8-5EA93A524342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림 39" descr="테이블이(가) 표시된 사진&#10;&#10;자동 생성된 설명">
            <a:extLst>
              <a:ext uri="{FF2B5EF4-FFF2-40B4-BE49-F238E27FC236}">
                <a16:creationId xmlns:a16="http://schemas.microsoft.com/office/drawing/2014/main" id="{91B01A7D-F20B-4371-9EFA-2E22A0BAC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85" y="1012623"/>
            <a:ext cx="3234691" cy="5391151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38EB7A37-FAF2-4B97-985F-CBF2B234D4D0}"/>
              </a:ext>
            </a:extLst>
          </p:cNvPr>
          <p:cNvSpPr/>
          <p:nvPr/>
        </p:nvSpPr>
        <p:spPr>
          <a:xfrm>
            <a:off x="1494600" y="5256672"/>
            <a:ext cx="1198027" cy="107793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8AC01E0-D400-44B6-9E22-19756958190A}"/>
              </a:ext>
            </a:extLst>
          </p:cNvPr>
          <p:cNvSpPr/>
          <p:nvPr/>
        </p:nvSpPr>
        <p:spPr>
          <a:xfrm>
            <a:off x="1364850" y="5124818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0AFC713-8940-41F1-834C-196E54EDD3B6}"/>
              </a:ext>
            </a:extLst>
          </p:cNvPr>
          <p:cNvSpPr/>
          <p:nvPr/>
        </p:nvSpPr>
        <p:spPr>
          <a:xfrm>
            <a:off x="5133923" y="1046979"/>
            <a:ext cx="224816" cy="224816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AB85496-3902-4FD7-8465-577C774561AF}"/>
              </a:ext>
            </a:extLst>
          </p:cNvPr>
          <p:cNvCxnSpPr>
            <a:cxnSpLocks/>
          </p:cNvCxnSpPr>
          <p:nvPr/>
        </p:nvCxnSpPr>
        <p:spPr>
          <a:xfrm>
            <a:off x="9299575" y="4177717"/>
            <a:ext cx="2756940" cy="0"/>
          </a:xfrm>
          <a:prstGeom prst="line">
            <a:avLst/>
          </a:prstGeom>
          <a:ln w="12700"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4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1148</Words>
  <Application>Microsoft Office PowerPoint</Application>
  <PresentationFormat>와이드스크린</PresentationFormat>
  <Paragraphs>250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08서울남산체 B</vt:lpstr>
      <vt:lpstr>나눔고딕</vt:lpstr>
      <vt:lpstr>나눔스퀘어</vt:lpstr>
      <vt:lpstr>나눔스퀘어 Bold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진혜린</dc:creator>
  <cp:lastModifiedBy>임한나</cp:lastModifiedBy>
  <cp:revision>990</cp:revision>
  <dcterms:created xsi:type="dcterms:W3CDTF">2022-03-24T07:24:25Z</dcterms:created>
  <dcterms:modified xsi:type="dcterms:W3CDTF">2022-03-30T08:57:40Z</dcterms:modified>
  <cp:version/>
</cp:coreProperties>
</file>