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  <p:sldMasterId id="214748374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5" r:id="rId8"/>
    <p:sldId id="270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0CFC9-102B-4CD6-ACD9-1B44813565E8}">
          <p14:sldIdLst>
            <p14:sldId id="256"/>
            <p14:sldId id="257"/>
          </p14:sldIdLst>
        </p14:section>
        <p14:section name="로그인" id="{D8E45A66-1EE7-48FA-8AD5-3CD9E07DB6DB}">
          <p14:sldIdLst>
            <p14:sldId id="258"/>
            <p14:sldId id="259"/>
          </p14:sldIdLst>
        </p14:section>
        <p14:section name="대시보드" id="{8748CC74-AB6B-4B0B-A8D7-FA7544F5DC41}">
          <p14:sldIdLst>
            <p14:sldId id="260"/>
            <p14:sldId id="265"/>
          </p14:sldIdLst>
        </p14:section>
        <p14:section name="생산계획" id="{8453C1DD-EC3D-4E3A-B9E9-D50F544475A4}">
          <p14:sldIdLst>
            <p14:sldId id="270"/>
            <p14:sldId id="263"/>
          </p14:sldIdLst>
        </p14:section>
        <p14:section name="생산실적" id="{9BE4595F-E980-402E-B858-6A4B4AD186F9}">
          <p14:sldIdLst>
            <p14:sldId id="264"/>
          </p14:sldIdLst>
        </p14:section>
        <p14:section name="생산이상 상태" id="{10ED8AF4-B9E2-4BD4-9283-F40F6E3C096F}">
          <p14:sldIdLst>
            <p14:sldId id="266"/>
          </p14:sldIdLst>
        </p14:section>
        <p14:section name="공정 모니터링" id="{2F12E115-3B15-45D4-936F-D4CD08D417E4}">
          <p14:sldIdLst>
            <p14:sldId id="267"/>
          </p14:sldIdLst>
        </p14:section>
        <p14:section name="Tag 트렌드" id="{DD862A54-48A7-4919-A136-100BD430F879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94660"/>
  </p:normalViewPr>
  <p:slideViewPr>
    <p:cSldViewPr snapToGrid="0">
      <p:cViewPr>
        <p:scale>
          <a:sx n="125" d="100"/>
          <a:sy n="125" d="100"/>
        </p:scale>
        <p:origin x="342" y="-2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23570046199167"/>
          <c:y val="0.11892884020118299"/>
          <c:w val="0.58065357694984521"/>
          <c:h val="0.88107115979881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99-4A17-8B46-3F295DE34C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C8-4D38-92C5-127B705EE3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C8-4D38-92C5-127B705EE3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C8-4D38-92C5-127B705EE387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9-4A17-8B46-3F295DE34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23570046199167"/>
          <c:y val="0.11892884020118299"/>
          <c:w val="0.58065357694984521"/>
          <c:h val="0.8810711597988170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CDA721-D5FA-42DA-AD49-6046FF8AE269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EC5699-D4F6-4770-B6E2-4B3E5BAA28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3D9A-278B-4044-A107-8D2D387E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77EC6-6B08-4E85-990D-E380BEA4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228C0-2BAF-4153-8CA6-9ED6BEC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C46B5-C62F-46F9-BDDF-5C08693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F6751-2D9D-4EA7-8CAE-46061C3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4956-230D-43AF-BFF6-8604FF1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9A2CB-1B07-4FF7-9E21-40286574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E86-1C22-4F79-A1C4-F1DDE41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F449-D451-492B-AB1C-895C788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FB417-4E5F-48CC-9245-D99FFB7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B2A3E-7DEA-4378-A4D0-F152641B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DED95-9FF5-4C2C-8584-9FBB8551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1F05-E2D4-4FCB-BEB9-9BF715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CFCE-C171-4AC4-B031-1984624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90E13-8AC9-41A3-8390-61A94C6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2D883-BED1-488A-8F27-3109A6DB76A8}"/>
              </a:ext>
            </a:extLst>
          </p:cNvPr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Z3RO</a:t>
            </a:r>
            <a:endParaRPr lang="ko-KR" altLang="en-US" sz="27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E794E6-8C1C-4B97-B43E-F3F32EB71B93}"/>
              </a:ext>
            </a:extLst>
          </p:cNvPr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문서 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7" name="Picture 2" descr="포스코ICT">
            <a:extLst>
              <a:ext uri="{FF2B5EF4-FFF2-40B4-BE49-F238E27FC236}">
                <a16:creationId xmlns:a16="http://schemas.microsoft.com/office/drawing/2014/main" id="{ACC8C901-0F24-42F1-BB9A-E9B4F01F2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비트컴퓨터 만성질환관리 서비스">
            <a:extLst>
              <a:ext uri="{FF2B5EF4-FFF2-40B4-BE49-F238E27FC236}">
                <a16:creationId xmlns:a16="http://schemas.microsoft.com/office/drawing/2014/main" id="{BB1BD80E-147D-4608-BA74-A796B36D2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9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fld id="{A077B2FE-AA5D-42F5-9381-43A634E715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1" name="Picture 2" descr="포스코ICT">
            <a:extLst>
              <a:ext uri="{FF2B5EF4-FFF2-40B4-BE49-F238E27FC236}">
                <a16:creationId xmlns:a16="http://schemas.microsoft.com/office/drawing/2014/main" id="{373B5298-04A0-45D9-AD0B-F632F35D1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비트컴퓨터 만성질환관리 서비스">
            <a:extLst>
              <a:ext uri="{FF2B5EF4-FFF2-40B4-BE49-F238E27FC236}">
                <a16:creationId xmlns:a16="http://schemas.microsoft.com/office/drawing/2014/main" id="{9CD204A8-A890-4CC9-8E20-907B7B5A4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5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3887817"/>
              </p:ext>
            </p:extLst>
          </p:nvPr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3254266914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9089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1802673"/>
              </p:ext>
            </p:extLst>
          </p:nvPr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12" name="Picture 2" descr="포스코ICT">
            <a:extLst>
              <a:ext uri="{FF2B5EF4-FFF2-40B4-BE49-F238E27FC236}">
                <a16:creationId xmlns:a16="http://schemas.microsoft.com/office/drawing/2014/main" id="{4A187323-316C-41DB-ABC3-4E93C13B5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비트컴퓨터 만성질환관리 서비스">
            <a:extLst>
              <a:ext uri="{FF2B5EF4-FFF2-40B4-BE49-F238E27FC236}">
                <a16:creationId xmlns:a16="http://schemas.microsoft.com/office/drawing/2014/main" id="{51074A3D-CC75-4526-A0AE-33E79EC2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9C4BD879-CCE7-4E80-B5A1-B251AFAC5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MES </a:t>
            </a:r>
            <a:r>
              <a:rPr lang="ko-KR" altLang="en-US" dirty="0"/>
              <a:t>생산관리 모니터링 시스템</a:t>
            </a:r>
          </a:p>
          <a:p>
            <a:pPr lvl="0"/>
            <a:endParaRPr lang="ko-KR" altLang="en-US" dirty="0"/>
          </a:p>
        </p:txBody>
      </p:sp>
      <p:sp>
        <p:nvSpPr>
          <p:cNvPr id="48" name="텍스트 개체 틀 44">
            <a:extLst>
              <a:ext uri="{FF2B5EF4-FFF2-40B4-BE49-F238E27FC236}">
                <a16:creationId xmlns:a16="http://schemas.microsoft.com/office/drawing/2014/main" id="{E0BEA5AD-CADC-4ECA-AFD8-37D04146E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" name="텍스트 개체 틀 44">
            <a:extLst>
              <a:ext uri="{FF2B5EF4-FFF2-40B4-BE49-F238E27FC236}">
                <a16:creationId xmlns:a16="http://schemas.microsoft.com/office/drawing/2014/main" id="{0FFB8190-10B7-4D21-A7C2-75CC566B08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0" name="텍스트 개체 틀 44">
            <a:extLst>
              <a:ext uri="{FF2B5EF4-FFF2-40B4-BE49-F238E27FC236}">
                <a16:creationId xmlns:a16="http://schemas.microsoft.com/office/drawing/2014/main" id="{33290933-557F-4415-9768-963B4E308D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7989-AA97-4EFD-9F9F-534673DE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68FE-6B20-4B18-A110-1A07E8D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AFB16-832D-484E-8232-E7DF4E8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5F4E6-0746-475D-8E4F-F395A69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57F9-2106-4FBB-9A5D-5CD7A9B4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/>
                <a:ea typeface="나눔스퀘어"/>
                <a:cs typeface="+mn-cs"/>
              </a:rPr>
              <a:t>RETURN Z3RO</a:t>
            </a:r>
            <a:endParaRPr lang="ko-KR" altLang="en-US" sz="27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lvl="0">
              <a:defRPr/>
            </a:pPr>
            <a:r>
              <a:rPr lang="ko-KR" altLang="en-US"/>
              <a:t>문서 제목을 입력하시오</a:t>
            </a:r>
          </a:p>
        </p:txBody>
      </p:sp>
      <p:pic>
        <p:nvPicPr>
          <p:cNvPr id="7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>
            <a:biLevel thresh="25000"/>
          </a:blip>
          <a:srcRect/>
          <a:stretch>
            <a:fillRect/>
          </a:stretch>
        </p:blipFill>
        <p:spPr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>
            <a:biLevel thresh="25000"/>
          </a:blip>
          <a:srcRect/>
          <a:stretch>
            <a:fillRect/>
          </a:stretch>
        </p:blipFill>
        <p:spPr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1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fld id="{A077B2FE-AA5D-42F5-9381-43A634E715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lvl="0">
              <a:defRPr/>
            </a:pPr>
            <a:r>
              <a:rPr lang="ko-KR" altLang="en-US"/>
              <a:t>제목을 입력하시오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1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1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marL="0" lvl="0" indent="0">
              <a:buFontTx/>
              <a:buNone/>
              <a:defRPr/>
            </a:pPr>
            <a:r>
              <a:rPr lang="ko-KR" altLang="en-US"/>
              <a:t>제목을 입력하시오</a:t>
            </a:r>
          </a:p>
        </p:txBody>
      </p:sp>
      <p:pic>
        <p:nvPicPr>
          <p:cNvPr id="12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205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  <p:sp>
        <p:nvSpPr>
          <p:cNvPr id="45" name="텍스트 개체 틀 44"/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MES </a:t>
            </a:r>
            <a:r>
              <a:rPr lang="ko-KR" altLang="en-US"/>
              <a:t>생산관리 모니터링 시스템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8" name="텍스트 개체 틀 44"/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텍스트 개체 틀 44"/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B88D-3875-474B-A053-C570533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B531-BD8C-49CB-AE9A-CEA9A1DB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DFE05-BC5D-467B-B569-E79E7A6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85B1F-B4E2-46E9-94B1-0A3689BF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7E10-DECF-4632-AA57-6CDF984D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48F2-615B-4FAF-A8E6-34E9965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D94C5-3072-4FA7-9EF3-B7D6FAE3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0541-482F-4D14-B414-20490423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616B5-4E95-4B10-B86E-B9F05FE8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3C193-BEC2-4110-8EDB-D83CC85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098FD-8BF5-4C9A-955C-7E124CB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3C3-3A66-47EE-85ED-943E579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68D38-C895-4A74-BC0C-33082CA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FC303-E3B4-4C9B-A18A-EDFBFD8D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C3844-1F2B-457F-A95B-8E5F0A53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A39B9-23BF-405A-936C-C6AE0F217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CF24E-0C04-4856-A305-5B7E6E18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D7CAA-5855-48FC-96E4-C9FA8A3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221EE-CC6E-4116-BBE6-DEB15F8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1CC9-15FD-475A-83EF-8432BD2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A92A6-A2A3-4A48-B843-0E4B8EE4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A557B-048F-4B9C-9BAA-8E92327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E45D8-5EF3-43F7-A4BF-58E2B2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B6811-22FA-421B-9EE7-DD7799F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5C00A-9533-4B0B-B4F8-12D4D07F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593BA-2F00-458D-A266-7F3B1D11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42BB-B85D-4259-AA40-26962AD6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2055-729F-4A55-BE4E-EC7F9DEA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C7F1-3007-4231-80F1-1CCDB66D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86429-13ED-433E-9609-704CAC9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93CB5-5FFC-410A-9D0F-1C21AD5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BF718-F873-4D05-85E6-6629743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9BAA-55CD-4C63-A6A4-9C52E133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A037F-0658-4D9A-869B-BC0899A2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8FDF6-0994-4684-9DAA-39D0256F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58D7-6ECC-4D3D-8934-760700A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55B4-93D8-4C8A-8505-8E642A5D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FEC32-9102-4E6A-A15C-F37F84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6B373-36E8-45BE-B33E-DB9C2ED9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9AC3-66FA-4345-B45A-35948B9C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AE60-662D-4407-8E43-899BDF33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93B8-7F68-4BE0-9563-E5AE7DD164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CE08-2104-458C-8BC2-DE2CB8FB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04D2-BF16-4869-8788-691194FD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4F9B3-3327-4C7A-9F78-D76716556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803" y="2389643"/>
            <a:ext cx="6920394" cy="1590675"/>
          </a:xfrm>
        </p:spPr>
        <p:txBody>
          <a:bodyPr/>
          <a:lstStyle/>
          <a:p>
            <a:r>
              <a:rPr lang="en-US" altLang="ko-KR" sz="3200" b="1" dirty="0"/>
              <a:t>MES </a:t>
            </a:r>
            <a:r>
              <a:rPr lang="ko-KR" altLang="en-US" sz="3200" b="1" dirty="0"/>
              <a:t>생산관리 모니터링 시스템 개발</a:t>
            </a:r>
            <a:endParaRPr lang="en-US" altLang="ko-KR" sz="3200" b="1" dirty="0"/>
          </a:p>
          <a:p>
            <a:r>
              <a:rPr lang="ko-KR" altLang="en-US" sz="2400" b="1" dirty="0"/>
              <a:t>웹 화면 설계</a:t>
            </a:r>
          </a:p>
        </p:txBody>
      </p:sp>
    </p:spTree>
    <p:extLst>
      <p:ext uri="{BB962C8B-B14F-4D97-AF65-F5344CB8AC3E}">
        <p14:creationId xmlns:p14="http://schemas.microsoft.com/office/powerpoint/2010/main" val="31830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생산이상 상태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생산이상 상태 화면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4-1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발생일시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설정한 기간에 해당하는 생산이상 현황 조건 설정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공정선택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선택한 공정에 따른 생산이상 현황 조건 설정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조회 버튼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선택한 검색 조건에 따른 생산이상 현황 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닫기 버튼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하단 그리드 화면을 초기화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그리드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생산이상 일시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내용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해결 여부를 그리드로 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1339215" cy="294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생산이상 상태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0"/>
          <p:cNvSpPr/>
          <p:nvPr/>
        </p:nvSpPr>
        <p:spPr>
          <a:xfrm>
            <a:off x="390691" y="172029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44" name="직사각형 29"/>
          <p:cNvSpPr/>
          <p:nvPr/>
        </p:nvSpPr>
        <p:spPr>
          <a:xfrm>
            <a:off x="389986" y="2968540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lt1"/>
                </a:solidFill>
              </a:rPr>
              <a:t>생산이상 상태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1602398" y="1770917"/>
            <a:ext cx="7253655" cy="3941884"/>
          </a:xfrm>
          <a:prstGeom prst="roundRect">
            <a:avLst>
              <a:gd name="adj" fmla="val 2343"/>
            </a:avLst>
          </a:prstGeom>
          <a:solidFill>
            <a:schemeClr val="lt1"/>
          </a:solidFill>
          <a:ln>
            <a:noFill/>
          </a:ln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7" name="표 10"/>
          <p:cNvGraphicFramePr>
            <a:graphicFrameLocks noGrp="1"/>
          </p:cNvGraphicFramePr>
          <p:nvPr/>
        </p:nvGraphicFramePr>
        <p:xfrm>
          <a:off x="1797055" y="2289669"/>
          <a:ext cx="6877045" cy="29732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5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32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" name="직사각형 29"/>
          <p:cNvSpPr/>
          <p:nvPr/>
        </p:nvSpPr>
        <p:spPr>
          <a:xfrm>
            <a:off x="1747971" y="1913121"/>
            <a:ext cx="6936816" cy="256319"/>
          </a:xfrm>
          <a:prstGeom prst="rect">
            <a:avLst/>
          </a:prstGeom>
          <a:solidFill>
            <a:srgbClr val="DFE6F7"/>
          </a:solidFill>
          <a:ln w="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0441" y="1943098"/>
            <a:ext cx="798635" cy="22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발생일시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386379" y="1932305"/>
            <a:ext cx="1034684" cy="211636"/>
            <a:chOff x="2386379" y="2141855"/>
            <a:chExt cx="1034684" cy="211636"/>
          </a:xfrm>
        </p:grpSpPr>
        <p:sp>
          <p:nvSpPr>
            <p:cNvPr id="51" name="직사각형 50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601182" y="1928642"/>
            <a:ext cx="1034684" cy="211636"/>
            <a:chOff x="2386379" y="2141855"/>
            <a:chExt cx="1034684" cy="211636"/>
          </a:xfrm>
        </p:grpSpPr>
        <p:sp>
          <p:nvSpPr>
            <p:cNvPr id="56" name="직사각형 55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85770" y="1918186"/>
            <a:ext cx="798635" cy="22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/>
              <a:t>~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7454347" y="1960054"/>
            <a:ext cx="493514" cy="188598"/>
            <a:chOff x="5552661" y="1904997"/>
            <a:chExt cx="493514" cy="188598"/>
          </a:xfrm>
        </p:grpSpPr>
        <p:sp>
          <p:nvSpPr>
            <p:cNvPr id="62" name="사각형: 둥근 모서리 61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28542" y="1904997"/>
              <a:ext cx="417633" cy="18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조회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064051" y="1955517"/>
            <a:ext cx="493514" cy="188598"/>
            <a:chOff x="5552661" y="1904997"/>
            <a:chExt cx="493514" cy="188598"/>
          </a:xfrm>
        </p:grpSpPr>
        <p:sp>
          <p:nvSpPr>
            <p:cNvPr id="65" name="사각형: 둥근 모서리 64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28542" y="1904996"/>
              <a:ext cx="417633" cy="190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닫기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421618" y="1932305"/>
            <a:ext cx="762000" cy="21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/>
              <a:t>2022-03-24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5449138" y="1930839"/>
            <a:ext cx="1034684" cy="211636"/>
            <a:chOff x="4755173" y="2140389"/>
            <a:chExt cx="1034684" cy="211636"/>
          </a:xfrm>
        </p:grpSpPr>
        <p:sp>
          <p:nvSpPr>
            <p:cNvPr id="69" name="직사각형 68"/>
            <p:cNvSpPr/>
            <p:nvPr/>
          </p:nvSpPr>
          <p:spPr>
            <a:xfrm>
              <a:off x="4755173" y="2157779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0042" y="2159366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5660782" y="2203205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46798" y="1929489"/>
            <a:ext cx="798635" cy="22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공정 선택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타원 29"/>
          <p:cNvSpPr/>
          <p:nvPr/>
        </p:nvSpPr>
        <p:spPr>
          <a:xfrm>
            <a:off x="1675753" y="177908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8" name="타원 29"/>
          <p:cNvSpPr/>
          <p:nvPr/>
        </p:nvSpPr>
        <p:spPr>
          <a:xfrm>
            <a:off x="4663139" y="177908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sp>
        <p:nvSpPr>
          <p:cNvPr id="79" name="타원 29"/>
          <p:cNvSpPr/>
          <p:nvPr/>
        </p:nvSpPr>
        <p:spPr>
          <a:xfrm>
            <a:off x="7260867" y="177908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</a:p>
        </p:txBody>
      </p:sp>
      <p:sp>
        <p:nvSpPr>
          <p:cNvPr id="80" name="타원 29"/>
          <p:cNvSpPr/>
          <p:nvPr/>
        </p:nvSpPr>
        <p:spPr>
          <a:xfrm>
            <a:off x="7918958" y="177908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4</a:t>
            </a:r>
          </a:p>
        </p:txBody>
      </p:sp>
      <p:sp>
        <p:nvSpPr>
          <p:cNvPr id="81" name="타원 29"/>
          <p:cNvSpPr/>
          <p:nvPr/>
        </p:nvSpPr>
        <p:spPr>
          <a:xfrm>
            <a:off x="1675755" y="219472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공정 모니터링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공정 모니터링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5-1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공정명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 이름 표시</a:t>
            </a: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설비 현황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설비의 가동현황 명시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중앙부분에 실적 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세부 현황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가동상태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계획 생산량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현재 생산량 명시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process, equip_acc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1339215" cy="294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공정 모니터링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0"/>
          <p:cNvSpPr/>
          <p:nvPr/>
        </p:nvSpPr>
        <p:spPr>
          <a:xfrm>
            <a:off x="390691" y="172029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602398" y="1770917"/>
            <a:ext cx="7253655" cy="3941884"/>
          </a:xfrm>
          <a:prstGeom prst="roundRect">
            <a:avLst>
              <a:gd name="adj" fmla="val 2343"/>
            </a:avLst>
          </a:prstGeom>
          <a:solidFill>
            <a:schemeClr val="lt1"/>
          </a:solidFill>
          <a:ln>
            <a:noFill/>
          </a:ln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29"/>
          <p:cNvSpPr/>
          <p:nvPr/>
        </p:nvSpPr>
        <p:spPr>
          <a:xfrm>
            <a:off x="390692" y="3381375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rgbClr val="9096D0"/>
                </a:solidFill>
              </a:rPr>
              <a:t>공정 모니터링</a:t>
            </a:r>
          </a:p>
        </p:txBody>
      </p:sp>
      <p:sp>
        <p:nvSpPr>
          <p:cNvPr id="64" name="직사각형 19"/>
          <p:cNvSpPr/>
          <p:nvPr/>
        </p:nvSpPr>
        <p:spPr>
          <a:xfrm>
            <a:off x="390692" y="3798536"/>
            <a:ext cx="1148547" cy="321677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원자재</a:t>
            </a:r>
          </a:p>
        </p:txBody>
      </p:sp>
      <p:sp>
        <p:nvSpPr>
          <p:cNvPr id="65" name="직사각형 20"/>
          <p:cNvSpPr/>
          <p:nvPr/>
        </p:nvSpPr>
        <p:spPr>
          <a:xfrm>
            <a:off x="390692" y="4120213"/>
            <a:ext cx="1148547" cy="3216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슬리터</a:t>
            </a:r>
          </a:p>
        </p:txBody>
      </p:sp>
      <p:sp>
        <p:nvSpPr>
          <p:cNvPr id="66" name="직사각형 19"/>
          <p:cNvSpPr/>
          <p:nvPr/>
        </p:nvSpPr>
        <p:spPr>
          <a:xfrm>
            <a:off x="390692" y="4440751"/>
            <a:ext cx="1148547" cy="321677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프레스</a:t>
            </a:r>
          </a:p>
        </p:txBody>
      </p:sp>
      <p:sp>
        <p:nvSpPr>
          <p:cNvPr id="67" name="직사각형 20"/>
          <p:cNvSpPr/>
          <p:nvPr/>
        </p:nvSpPr>
        <p:spPr>
          <a:xfrm>
            <a:off x="390692" y="4762428"/>
            <a:ext cx="1148547" cy="3216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열처리</a:t>
            </a:r>
          </a:p>
        </p:txBody>
      </p:sp>
      <p:sp>
        <p:nvSpPr>
          <p:cNvPr id="68" name="직사각형 36"/>
          <p:cNvSpPr/>
          <p:nvPr/>
        </p:nvSpPr>
        <p:spPr>
          <a:xfrm>
            <a:off x="390691" y="5093728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cxnSp>
        <p:nvCxnSpPr>
          <p:cNvPr id="74" name="직선 연결선 10"/>
          <p:cNvCxnSpPr/>
          <p:nvPr/>
        </p:nvCxnSpPr>
        <p:spPr>
          <a:xfrm>
            <a:off x="1659164" y="2164440"/>
            <a:ext cx="71038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0"/>
          <p:cNvSpPr txBox="1"/>
          <p:nvPr/>
        </p:nvSpPr>
        <p:spPr>
          <a:xfrm>
            <a:off x="1633764" y="1881502"/>
            <a:ext cx="511679" cy="230832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 err="1">
                <a:solidFill>
                  <a:srgbClr val="404896"/>
                </a:solidFill>
                <a:latin typeface="나눔고딕"/>
                <a:ea typeface="나눔고딕"/>
              </a:rPr>
              <a:t>슬리팅</a:t>
            </a:r>
            <a:endParaRPr lang="ko-KR" altLang="en-US" sz="900" b="1" dirty="0">
              <a:solidFill>
                <a:srgbClr val="404896"/>
              </a:solidFill>
              <a:latin typeface="나눔고딕"/>
              <a:ea typeface="나눔고딕"/>
            </a:endParaRPr>
          </a:p>
        </p:txBody>
      </p:sp>
      <p:sp>
        <p:nvSpPr>
          <p:cNvPr id="88" name="직사각형 22"/>
          <p:cNvSpPr/>
          <p:nvPr/>
        </p:nvSpPr>
        <p:spPr>
          <a:xfrm>
            <a:off x="1892305" y="2239306"/>
            <a:ext cx="6831935" cy="3376668"/>
          </a:xfrm>
          <a:prstGeom prst="rect">
            <a:avLst/>
          </a:prstGeom>
          <a:solidFill>
            <a:srgbClr val="E8ECF0"/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TextBox 20"/>
          <p:cNvSpPr txBox="1"/>
          <p:nvPr/>
        </p:nvSpPr>
        <p:spPr>
          <a:xfrm>
            <a:off x="2429781" y="2330537"/>
            <a:ext cx="527323" cy="217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rgbClr val="404896"/>
                </a:solidFill>
                <a:latin typeface="나눔고딕"/>
                <a:ea typeface="나눔고딕"/>
              </a:rPr>
              <a:t>설비 </a:t>
            </a:r>
            <a:r>
              <a:rPr lang="en-US" altLang="ko-KR" sz="900" b="1">
                <a:solidFill>
                  <a:srgbClr val="404896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00" name="TextBox 20"/>
          <p:cNvSpPr txBox="1"/>
          <p:nvPr/>
        </p:nvSpPr>
        <p:spPr>
          <a:xfrm>
            <a:off x="4117067" y="2330537"/>
            <a:ext cx="527323" cy="220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rgbClr val="404896"/>
                </a:solidFill>
                <a:latin typeface="나눔고딕"/>
                <a:ea typeface="나눔고딕"/>
              </a:rPr>
              <a:t>설비 </a:t>
            </a:r>
            <a:r>
              <a:rPr lang="en-US" altLang="ko-KR" sz="900" b="1">
                <a:solidFill>
                  <a:srgbClr val="404896"/>
                </a:solidFill>
                <a:latin typeface="나눔고딕"/>
                <a:ea typeface="나눔고딕"/>
              </a:rPr>
              <a:t>2</a:t>
            </a:r>
          </a:p>
        </p:txBody>
      </p:sp>
      <p:sp>
        <p:nvSpPr>
          <p:cNvPr id="101" name="TextBox 20"/>
          <p:cNvSpPr txBox="1"/>
          <p:nvPr/>
        </p:nvSpPr>
        <p:spPr>
          <a:xfrm>
            <a:off x="5832338" y="2330537"/>
            <a:ext cx="527323" cy="217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rgbClr val="404896"/>
                </a:solidFill>
                <a:latin typeface="나눔고딕"/>
                <a:ea typeface="나눔고딕"/>
              </a:rPr>
              <a:t>설비 </a:t>
            </a:r>
            <a:r>
              <a:rPr lang="en-US" altLang="ko-KR" sz="900" b="1">
                <a:solidFill>
                  <a:srgbClr val="404896"/>
                </a:solidFill>
                <a:latin typeface="나눔고딕"/>
                <a:ea typeface="나눔고딕"/>
              </a:rPr>
              <a:t>3</a:t>
            </a:r>
          </a:p>
        </p:txBody>
      </p:sp>
      <p:sp>
        <p:nvSpPr>
          <p:cNvPr id="102" name="TextBox 20"/>
          <p:cNvSpPr txBox="1"/>
          <p:nvPr/>
        </p:nvSpPr>
        <p:spPr>
          <a:xfrm>
            <a:off x="7737338" y="2330537"/>
            <a:ext cx="527323" cy="217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rgbClr val="404896"/>
                </a:solidFill>
                <a:latin typeface="나눔고딕"/>
                <a:ea typeface="나눔고딕"/>
              </a:rPr>
              <a:t>설비 </a:t>
            </a:r>
            <a:r>
              <a:rPr lang="en-US" altLang="ko-KR" sz="900" b="1">
                <a:solidFill>
                  <a:srgbClr val="404896"/>
                </a:solidFill>
                <a:latin typeface="나눔고딕"/>
                <a:ea typeface="나눔고딕"/>
              </a:rPr>
              <a:t>4</a:t>
            </a:r>
          </a:p>
        </p:txBody>
      </p:sp>
      <p:sp>
        <p:nvSpPr>
          <p:cNvPr id="109" name="화살표: 갈매기형 수장 8"/>
          <p:cNvSpPr/>
          <p:nvPr/>
        </p:nvSpPr>
        <p:spPr>
          <a:xfrm rot="5400000" flipV="1">
            <a:off x="1365925" y="3531159"/>
            <a:ext cx="62031" cy="82679"/>
          </a:xfrm>
          <a:prstGeom prst="chevron">
            <a:avLst>
              <a:gd name="adj" fmla="val 68978"/>
            </a:avLst>
          </a:prstGeom>
          <a:solidFill>
            <a:srgbClr val="909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119" name="타원 29"/>
          <p:cNvSpPr/>
          <p:nvPr/>
        </p:nvSpPr>
        <p:spPr>
          <a:xfrm>
            <a:off x="1537208" y="177042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</a:p>
        </p:txBody>
      </p:sp>
      <p:sp>
        <p:nvSpPr>
          <p:cNvPr id="120" name="타원 29"/>
          <p:cNvSpPr/>
          <p:nvPr/>
        </p:nvSpPr>
        <p:spPr>
          <a:xfrm>
            <a:off x="2247253" y="2229354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9283699" y="3692111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Tag </a:t>
            </a:r>
            <a:r>
              <a:rPr lang="ko-KR" altLang="en-US" dirty="0"/>
              <a:t>트렌드 조회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Tag </a:t>
            </a:r>
            <a:r>
              <a:rPr lang="ko-KR" altLang="en-US"/>
              <a:t>트렌드 초기 화면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6-1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발생일시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설정한 기간에 해당하는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Tag Chart/Data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조건 설정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공정선택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선택한 공정에 따른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Tag Chart/Data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조건 설정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조회 버튼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선택한 검색 조건에 따른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Tag Chart/Data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표시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[10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equip_log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2044065" cy="294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Tag Chart / Data</a:t>
            </a:r>
            <a:r>
              <a:rPr lang="ko-KR" altLang="en-US" sz="1400" b="1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0"/>
          <p:cNvSpPr/>
          <p:nvPr/>
        </p:nvSpPr>
        <p:spPr>
          <a:xfrm>
            <a:off x="390691" y="172029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50" name="직사각형 29"/>
          <p:cNvSpPr/>
          <p:nvPr/>
        </p:nvSpPr>
        <p:spPr>
          <a:xfrm>
            <a:off x="393955" y="3810794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lt1"/>
                </a:solidFill>
              </a:rPr>
              <a:t>Tag </a:t>
            </a:r>
            <a:r>
              <a:rPr lang="ko-KR" altLang="en-US" sz="1000">
                <a:solidFill>
                  <a:schemeClr val="lt1"/>
                </a:solidFill>
              </a:rPr>
              <a:t>트렌드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1602398" y="1770917"/>
            <a:ext cx="7253655" cy="3941884"/>
          </a:xfrm>
          <a:prstGeom prst="roundRect">
            <a:avLst>
              <a:gd name="adj" fmla="val 2343"/>
            </a:avLst>
          </a:prstGeom>
          <a:solidFill>
            <a:schemeClr val="lt1"/>
          </a:solidFill>
          <a:ln>
            <a:noFill/>
          </a:ln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29"/>
          <p:cNvSpPr/>
          <p:nvPr/>
        </p:nvSpPr>
        <p:spPr>
          <a:xfrm>
            <a:off x="1747971" y="1913121"/>
            <a:ext cx="6936816" cy="256319"/>
          </a:xfrm>
          <a:prstGeom prst="rect">
            <a:avLst/>
          </a:prstGeom>
          <a:solidFill>
            <a:srgbClr val="DFE6F7"/>
          </a:solidFill>
          <a:ln w="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0441" y="1943098"/>
            <a:ext cx="798635" cy="22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발생일시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386379" y="1932305"/>
            <a:ext cx="1034684" cy="211636"/>
            <a:chOff x="2386379" y="2141855"/>
            <a:chExt cx="1034684" cy="211636"/>
          </a:xfrm>
        </p:grpSpPr>
        <p:sp>
          <p:nvSpPr>
            <p:cNvPr id="57" name="직사각형 56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01182" y="1928642"/>
            <a:ext cx="1034684" cy="211636"/>
            <a:chOff x="2386379" y="2141855"/>
            <a:chExt cx="1034684" cy="211636"/>
          </a:xfrm>
        </p:grpSpPr>
        <p:sp>
          <p:nvSpPr>
            <p:cNvPr id="64" name="직사각형 63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85770" y="1918186"/>
            <a:ext cx="798635" cy="22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/>
              <a:t>~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7454347" y="1960054"/>
            <a:ext cx="493514" cy="188598"/>
            <a:chOff x="5552661" y="1904997"/>
            <a:chExt cx="493514" cy="188598"/>
          </a:xfrm>
        </p:grpSpPr>
        <p:sp>
          <p:nvSpPr>
            <p:cNvPr id="71" name="사각형: 둥근 모서리 70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28542" y="1904997"/>
              <a:ext cx="417633" cy="18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조회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064051" y="1955517"/>
            <a:ext cx="493514" cy="188598"/>
            <a:chOff x="5552661" y="1904997"/>
            <a:chExt cx="493514" cy="188598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28542" y="1904996"/>
              <a:ext cx="417633" cy="190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닫기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421618" y="1932305"/>
            <a:ext cx="762000" cy="21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/>
              <a:t>2022-03-24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449138" y="1930839"/>
            <a:ext cx="1034684" cy="211636"/>
            <a:chOff x="4755173" y="2140389"/>
            <a:chExt cx="1034684" cy="211636"/>
          </a:xfrm>
        </p:grpSpPr>
        <p:sp>
          <p:nvSpPr>
            <p:cNvPr id="90" name="직사각형 89"/>
            <p:cNvSpPr/>
            <p:nvPr/>
          </p:nvSpPr>
          <p:spPr>
            <a:xfrm>
              <a:off x="4755173" y="2157779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10042" y="2159366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5660782" y="2203205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746798" y="1929489"/>
            <a:ext cx="798635" cy="22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공정 선택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228253" y="-669682"/>
            <a:ext cx="1033096" cy="16851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4368" y="-698104"/>
            <a:ext cx="244651" cy="241300"/>
          </a:xfrm>
          <a:prstGeom prst="rect">
            <a:avLst/>
          </a:prstGeom>
        </p:spPr>
      </p:pic>
      <p:sp>
        <p:nvSpPr>
          <p:cNvPr id="101" name="타원 29"/>
          <p:cNvSpPr/>
          <p:nvPr/>
        </p:nvSpPr>
        <p:spPr>
          <a:xfrm>
            <a:off x="1491652" y="123149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02" name="타원 29"/>
          <p:cNvSpPr/>
          <p:nvPr/>
        </p:nvSpPr>
        <p:spPr>
          <a:xfrm>
            <a:off x="1644052" y="18199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sp>
        <p:nvSpPr>
          <p:cNvPr id="103" name="타원 29"/>
          <p:cNvSpPr/>
          <p:nvPr/>
        </p:nvSpPr>
        <p:spPr>
          <a:xfrm>
            <a:off x="5274135" y="180934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</a:p>
        </p:txBody>
      </p:sp>
      <p:sp>
        <p:nvSpPr>
          <p:cNvPr id="104" name="타원 29"/>
          <p:cNvSpPr/>
          <p:nvPr/>
        </p:nvSpPr>
        <p:spPr>
          <a:xfrm>
            <a:off x="7295551" y="1767007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9283699" y="3692111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Tag </a:t>
            </a:r>
            <a:r>
              <a:rPr lang="ko-KR" altLang="en-US" dirty="0"/>
              <a:t>트렌드 조회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Tag </a:t>
            </a:r>
            <a:r>
              <a:rPr lang="ko-KR" altLang="en-US"/>
              <a:t>트렌드 검색 결과 화면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6-2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닫기 버튼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하단 표시화면을 초기화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[9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Chart / Data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선택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선택에 따라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Chart / Data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Chart / Data </a:t>
            </a:r>
            <a:b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설정 조건에 따른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Chart / Data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equip_log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2044065" cy="294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Tag Chart / Data</a:t>
            </a:r>
            <a:r>
              <a:rPr lang="ko-KR" altLang="en-US" sz="1400" b="1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0"/>
          <p:cNvSpPr/>
          <p:nvPr/>
        </p:nvSpPr>
        <p:spPr>
          <a:xfrm>
            <a:off x="390691" y="172029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50" name="직사각형 29"/>
          <p:cNvSpPr/>
          <p:nvPr/>
        </p:nvSpPr>
        <p:spPr>
          <a:xfrm>
            <a:off x="393955" y="3810794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lt1"/>
                </a:solidFill>
              </a:rPr>
              <a:t>Tag </a:t>
            </a:r>
            <a:r>
              <a:rPr lang="ko-KR" altLang="en-US" sz="1000">
                <a:solidFill>
                  <a:schemeClr val="lt1"/>
                </a:solidFill>
              </a:rPr>
              <a:t>트렌드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1602398" y="1770917"/>
            <a:ext cx="7253655" cy="3941884"/>
          </a:xfrm>
          <a:prstGeom prst="roundRect">
            <a:avLst>
              <a:gd name="adj" fmla="val 2343"/>
            </a:avLst>
          </a:prstGeom>
          <a:solidFill>
            <a:schemeClr val="lt1"/>
          </a:solidFill>
          <a:ln>
            <a:noFill/>
          </a:ln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29"/>
          <p:cNvSpPr/>
          <p:nvPr/>
        </p:nvSpPr>
        <p:spPr>
          <a:xfrm>
            <a:off x="1747971" y="1913121"/>
            <a:ext cx="6936816" cy="256319"/>
          </a:xfrm>
          <a:prstGeom prst="rect">
            <a:avLst/>
          </a:prstGeom>
          <a:solidFill>
            <a:srgbClr val="DFE6F7"/>
          </a:solidFill>
          <a:ln w="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0441" y="1943098"/>
            <a:ext cx="798635" cy="22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발생일시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2386379" y="1932305"/>
            <a:ext cx="1034684" cy="211636"/>
            <a:chOff x="2386379" y="2141855"/>
            <a:chExt cx="1034684" cy="211636"/>
          </a:xfrm>
        </p:grpSpPr>
        <p:sp>
          <p:nvSpPr>
            <p:cNvPr id="57" name="직사각형 56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01182" y="1928642"/>
            <a:ext cx="1034684" cy="211636"/>
            <a:chOff x="2386379" y="2141855"/>
            <a:chExt cx="1034684" cy="211636"/>
          </a:xfrm>
        </p:grpSpPr>
        <p:sp>
          <p:nvSpPr>
            <p:cNvPr id="64" name="직사각형 63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85770" y="1918186"/>
            <a:ext cx="798635" cy="22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/>
              <a:t>~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2595" y="2684013"/>
            <a:ext cx="6090724" cy="252285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7958" y="5357365"/>
            <a:ext cx="4885461" cy="242438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7454347" y="1960054"/>
            <a:ext cx="493514" cy="188598"/>
            <a:chOff x="5552661" y="1904997"/>
            <a:chExt cx="493514" cy="188598"/>
          </a:xfrm>
        </p:grpSpPr>
        <p:sp>
          <p:nvSpPr>
            <p:cNvPr id="71" name="사각형: 둥근 모서리 70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28542" y="1904997"/>
              <a:ext cx="417633" cy="18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조회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064051" y="1955517"/>
            <a:ext cx="493514" cy="188598"/>
            <a:chOff x="5552661" y="1904997"/>
            <a:chExt cx="493514" cy="188598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28542" y="1904996"/>
              <a:ext cx="417633" cy="190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닫기</a:t>
              </a:r>
            </a:p>
          </p:txBody>
        </p:sp>
      </p:grpSp>
      <p:sp>
        <p:nvSpPr>
          <p:cNvPr id="81" name="직사각형 29"/>
          <p:cNvSpPr/>
          <p:nvPr/>
        </p:nvSpPr>
        <p:spPr>
          <a:xfrm>
            <a:off x="2138942" y="2415788"/>
            <a:ext cx="485032" cy="212357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700" b="1">
                <a:solidFill>
                  <a:schemeClr val="lt1"/>
                </a:solidFill>
              </a:rPr>
              <a:t>Chart</a:t>
            </a:r>
          </a:p>
        </p:txBody>
      </p:sp>
      <p:sp>
        <p:nvSpPr>
          <p:cNvPr id="82" name="직사각형 29"/>
          <p:cNvSpPr/>
          <p:nvPr/>
        </p:nvSpPr>
        <p:spPr>
          <a:xfrm>
            <a:off x="2617390" y="2414323"/>
            <a:ext cx="485032" cy="21235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700" b="1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1618" y="1932305"/>
            <a:ext cx="762000" cy="21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/>
              <a:t>2022-03-24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449138" y="1930839"/>
            <a:ext cx="1034684" cy="211636"/>
            <a:chOff x="4755173" y="2140389"/>
            <a:chExt cx="1034684" cy="211636"/>
          </a:xfrm>
        </p:grpSpPr>
        <p:sp>
          <p:nvSpPr>
            <p:cNvPr id="90" name="직사각형 89"/>
            <p:cNvSpPr/>
            <p:nvPr/>
          </p:nvSpPr>
          <p:spPr>
            <a:xfrm>
              <a:off x="4755173" y="2157779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10042" y="2159366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5660782" y="2203205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746798" y="1929489"/>
            <a:ext cx="798635" cy="22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/>
              <a:t>공정 선택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228253" y="-669682"/>
            <a:ext cx="1033096" cy="16851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84368" y="-698104"/>
            <a:ext cx="244651" cy="241300"/>
          </a:xfrm>
          <a:prstGeom prst="rect">
            <a:avLst/>
          </a:prstGeom>
        </p:spPr>
      </p:pic>
      <p:sp>
        <p:nvSpPr>
          <p:cNvPr id="99" name="타원 29"/>
          <p:cNvSpPr/>
          <p:nvPr/>
        </p:nvSpPr>
        <p:spPr>
          <a:xfrm>
            <a:off x="7926318" y="17945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00" name="타원 29"/>
          <p:cNvSpPr/>
          <p:nvPr/>
        </p:nvSpPr>
        <p:spPr>
          <a:xfrm>
            <a:off x="2010236" y="234274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sp>
        <p:nvSpPr>
          <p:cNvPr id="101" name="타원 29"/>
          <p:cNvSpPr/>
          <p:nvPr/>
        </p:nvSpPr>
        <p:spPr>
          <a:xfrm>
            <a:off x="2020819" y="272374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9283699" y="3509548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81E02-0188-4776-94A3-B1EB4D65E152}"/>
              </a:ext>
            </a:extLst>
          </p:cNvPr>
          <p:cNvSpPr/>
          <p:nvPr/>
        </p:nvSpPr>
        <p:spPr>
          <a:xfrm>
            <a:off x="7283697" y="4659213"/>
            <a:ext cx="4308055" cy="146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3CD3C-71A9-49F6-8D8B-25CB877E3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구성 및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1B23-AF72-4CF3-A1C4-D05C762B20CC}"/>
              </a:ext>
            </a:extLst>
          </p:cNvPr>
          <p:cNvSpPr/>
          <p:nvPr/>
        </p:nvSpPr>
        <p:spPr>
          <a:xfrm>
            <a:off x="430556" y="893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구성 및 흐름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338A6-775B-49BA-BAB5-793A458DC069}"/>
              </a:ext>
            </a:extLst>
          </p:cNvPr>
          <p:cNvGrpSpPr/>
          <p:nvPr/>
        </p:nvGrpSpPr>
        <p:grpSpPr>
          <a:xfrm>
            <a:off x="274794" y="990252"/>
            <a:ext cx="116822" cy="116822"/>
            <a:chOff x="1677798" y="1627464"/>
            <a:chExt cx="88084" cy="88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C8D925-1205-406F-ACC1-E812BBDF06C2}"/>
                </a:ext>
              </a:extLst>
            </p:cNvPr>
            <p:cNvSpPr/>
            <p:nvPr/>
          </p:nvSpPr>
          <p:spPr>
            <a:xfrm>
              <a:off x="1677798" y="1627464"/>
              <a:ext cx="58723" cy="58723"/>
            </a:xfrm>
            <a:prstGeom prst="rect">
              <a:avLst/>
            </a:prstGeom>
            <a:solidFill>
              <a:srgbClr val="2D5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58F1E4-0B38-4979-B37C-5E1CEC9149DD}"/>
                </a:ext>
              </a:extLst>
            </p:cNvPr>
            <p:cNvSpPr/>
            <p:nvPr/>
          </p:nvSpPr>
          <p:spPr>
            <a:xfrm>
              <a:off x="1707159" y="1656825"/>
              <a:ext cx="58723" cy="58723"/>
            </a:xfrm>
            <a:prstGeom prst="rect">
              <a:avLst/>
            </a:prstGeom>
            <a:solidFill>
              <a:srgbClr val="2D508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6C18F-FC31-4BEA-8E83-9DEABE25B8DB}"/>
              </a:ext>
            </a:extLst>
          </p:cNvPr>
          <p:cNvSpPr/>
          <p:nvPr/>
        </p:nvSpPr>
        <p:spPr>
          <a:xfrm>
            <a:off x="1220201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5895E-709B-4589-B7C8-D4CE7E3EDB35}"/>
              </a:ext>
            </a:extLst>
          </p:cNvPr>
          <p:cNvSpPr/>
          <p:nvPr/>
        </p:nvSpPr>
        <p:spPr>
          <a:xfrm>
            <a:off x="299718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전체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0E371-C6E2-4E2D-87F2-4298CE3710CA}"/>
              </a:ext>
            </a:extLst>
          </p:cNvPr>
          <p:cNvSpPr/>
          <p:nvPr/>
        </p:nvSpPr>
        <p:spPr>
          <a:xfrm>
            <a:off x="2997188" y="310331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491A6-C01E-4EE8-90DC-ABE069EB30FB}"/>
              </a:ext>
            </a:extLst>
          </p:cNvPr>
          <p:cNvSpPr/>
          <p:nvPr/>
        </p:nvSpPr>
        <p:spPr>
          <a:xfrm>
            <a:off x="4793839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 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8FCFD-5E97-4B4F-A9F8-354AFEE7B216}"/>
              </a:ext>
            </a:extLst>
          </p:cNvPr>
          <p:cNvSpPr/>
          <p:nvPr/>
        </p:nvSpPr>
        <p:spPr>
          <a:xfrm>
            <a:off x="658065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 URL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D8338-9B50-4B8C-B2BB-8DA046BE8576}"/>
              </a:ext>
            </a:extLst>
          </p:cNvPr>
          <p:cNvSpPr/>
          <p:nvPr/>
        </p:nvSpPr>
        <p:spPr>
          <a:xfrm>
            <a:off x="2997188" y="395197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57F45-2AA4-4F0B-BE50-502918BC6201}"/>
              </a:ext>
            </a:extLst>
          </p:cNvPr>
          <p:cNvSpPr/>
          <p:nvPr/>
        </p:nvSpPr>
        <p:spPr>
          <a:xfrm>
            <a:off x="72836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5F311-48C2-4F81-BAF3-7B6EC99DB1C6}"/>
              </a:ext>
            </a:extLst>
          </p:cNvPr>
          <p:cNvSpPr/>
          <p:nvPr/>
        </p:nvSpPr>
        <p:spPr>
          <a:xfrm>
            <a:off x="98887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작업완료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D89302-EE96-49D1-8D23-C9E3910DB192}"/>
              </a:ext>
            </a:extLst>
          </p:cNvPr>
          <p:cNvSpPr/>
          <p:nvPr/>
        </p:nvSpPr>
        <p:spPr>
          <a:xfrm>
            <a:off x="858624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4E75EA-E2AF-4391-B3A6-EF8D8F4CEFA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628876" y="2236077"/>
            <a:ext cx="368312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BF4EE5-4305-450B-8DB7-921145A257C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405863" y="2236077"/>
            <a:ext cx="387976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231C77-09FE-4425-86BC-2FC8F1177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02514" y="2236077"/>
            <a:ext cx="378144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31AF16-B57C-4E3F-8A24-3348BB3596C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01526" y="2432836"/>
            <a:ext cx="0" cy="670482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10847C-87B4-411A-A8FA-2395873B919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701526" y="3496837"/>
            <a:ext cx="0" cy="45514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4EF7C9-A459-4D2E-8B97-B3615EBB7A8D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10800000">
            <a:off x="1924540" y="2432836"/>
            <a:ext cx="1072649" cy="1715902"/>
          </a:xfrm>
          <a:prstGeom prst="bentConnector2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050470-DE3E-4BAC-9826-C9265189E5B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29964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BE70AC-8DDE-4210-8F73-0C06B05AF3D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60219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리턴 제로 로고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시스템 명칭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사번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비밀번호를 입력 후 로그인 버튼을 눌러 로그인할 수 있음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비밀번호 입력 시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*(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별표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표시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로그인 버튼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OK :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메인화면으로 이동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NOT OK :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팝업창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표시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[4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POSCO ICT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로고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user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90693" y="1298845"/>
            <a:ext cx="8550107" cy="4535898"/>
            <a:chOff x="390693" y="1298845"/>
            <a:chExt cx="8550107" cy="4535898"/>
          </a:xfrm>
        </p:grpSpPr>
        <p:sp>
          <p:nvSpPr>
            <p:cNvPr id="2" name="직사각형 1"/>
            <p:cNvSpPr/>
            <p:nvPr/>
          </p:nvSpPr>
          <p:spPr>
            <a:xfrm>
              <a:off x="390693" y="1298845"/>
              <a:ext cx="8550107" cy="4535898"/>
            </a:xfrm>
            <a:prstGeom prst="rect">
              <a:avLst/>
            </a:prstGeom>
            <a:solidFill>
              <a:srgbClr val="E8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0693" y="1298845"/>
              <a:ext cx="8550107" cy="4175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5300" y="1371600"/>
              <a:ext cx="1000125" cy="26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50" name="Picture 2" descr="CI가이드 | PR센터 | 포스코ICT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048625" y="5333725"/>
              <a:ext cx="751380" cy="342598"/>
            </a:xfrm>
            <a:prstGeom prst="rect">
              <a:avLst/>
            </a:prstGeom>
            <a:noFill/>
          </p:spPr>
        </p:pic>
        <p:sp>
          <p:nvSpPr>
            <p:cNvPr id="17" name="직사각형 16"/>
            <p:cNvSpPr/>
            <p:nvPr/>
          </p:nvSpPr>
          <p:spPr>
            <a:xfrm>
              <a:off x="3533860" y="2977956"/>
              <a:ext cx="2263769" cy="16889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4857" y="2414363"/>
              <a:ext cx="242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MES </a:t>
              </a:r>
              <a:r>
                <a:rPr lang="ko-KR" altLang="en-US" b="1"/>
                <a:t>모니터링 시스템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45902" y="3133552"/>
              <a:ext cx="6396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bg1"/>
                  </a:solidFill>
                </a:rPr>
                <a:t>Login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94273" y="3519802"/>
              <a:ext cx="1342940" cy="20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94273" y="3807220"/>
              <a:ext cx="1342940" cy="20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94273" y="4103055"/>
              <a:ext cx="1342940" cy="2044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/>
                <a:t>login</a:t>
              </a:r>
              <a:endParaRPr lang="ko-KR" altLang="en-US" sz="1200"/>
            </a:p>
          </p:txBody>
        </p:sp>
      </p:grpSp>
      <p:sp>
        <p:nvSpPr>
          <p:cNvPr id="23" name="타원 29"/>
          <p:cNvSpPr/>
          <p:nvPr/>
        </p:nvSpPr>
        <p:spPr>
          <a:xfrm>
            <a:off x="390693" y="129205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타원 29"/>
          <p:cNvSpPr/>
          <p:nvPr/>
        </p:nvSpPr>
        <p:spPr>
          <a:xfrm>
            <a:off x="3309044" y="2464244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5" name="타원 29"/>
          <p:cNvSpPr/>
          <p:nvPr/>
        </p:nvSpPr>
        <p:spPr>
          <a:xfrm>
            <a:off x="3771597" y="325688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6" name="타원 29"/>
          <p:cNvSpPr/>
          <p:nvPr/>
        </p:nvSpPr>
        <p:spPr>
          <a:xfrm>
            <a:off x="3783593" y="410305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4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7" name="타원 29"/>
          <p:cNvSpPr/>
          <p:nvPr/>
        </p:nvSpPr>
        <p:spPr>
          <a:xfrm>
            <a:off x="7743660" y="539261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5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cxnSp>
        <p:nvCxnSpPr>
          <p:cNvPr id="2051" name="직선 연결선 2050"/>
          <p:cNvCxnSpPr>
            <a:stCxn id="7" idx="1"/>
          </p:cNvCxnSpPr>
          <p:nvPr/>
        </p:nvCxnSpPr>
        <p:spPr>
          <a:xfrm>
            <a:off x="9299574" y="4200110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비밀번호가 시스템 정보와 일치하지 않는 경우 팝업창이 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버튼을 누르면 팝업창이 사라짐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사번과 비밀번호 입력 창 초기화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53BB31-7C49-4FC8-9B87-DB655ED1F2A8}"/>
              </a:ext>
            </a:extLst>
          </p:cNvPr>
          <p:cNvGrpSpPr/>
          <p:nvPr/>
        </p:nvGrpSpPr>
        <p:grpSpPr>
          <a:xfrm>
            <a:off x="390693" y="1298845"/>
            <a:ext cx="8550107" cy="4535898"/>
            <a:chOff x="390693" y="1298845"/>
            <a:chExt cx="8550107" cy="45358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64A168-08F2-4C98-96F9-B25F53C16AEF}"/>
                </a:ext>
              </a:extLst>
            </p:cNvPr>
            <p:cNvSpPr/>
            <p:nvPr/>
          </p:nvSpPr>
          <p:spPr>
            <a:xfrm>
              <a:off x="390693" y="1298845"/>
              <a:ext cx="8550107" cy="4535898"/>
            </a:xfrm>
            <a:prstGeom prst="rect">
              <a:avLst/>
            </a:prstGeom>
            <a:solidFill>
              <a:srgbClr val="E8E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2" descr="CI가이드 | PR센터 | 포스코ICT">
              <a:extLst>
                <a:ext uri="{FF2B5EF4-FFF2-40B4-BE49-F238E27FC236}">
                  <a16:creationId xmlns:a16="http://schemas.microsoft.com/office/drawing/2014/main" id="{D2EEC99E-B3D4-47BD-8D60-2D248879B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625" y="5333725"/>
              <a:ext cx="751380" cy="342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FA596D-3A45-477B-B356-BBCE0EF92D4D}"/>
                </a:ext>
              </a:extLst>
            </p:cNvPr>
            <p:cNvSpPr/>
            <p:nvPr/>
          </p:nvSpPr>
          <p:spPr>
            <a:xfrm>
              <a:off x="3533860" y="2977956"/>
              <a:ext cx="2263769" cy="16889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535B42-47F7-4405-A0B1-E3F97EA3C9A0}"/>
                </a:ext>
              </a:extLst>
            </p:cNvPr>
            <p:cNvSpPr txBox="1"/>
            <p:nvPr/>
          </p:nvSpPr>
          <p:spPr>
            <a:xfrm>
              <a:off x="3454857" y="2414363"/>
              <a:ext cx="242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MES </a:t>
              </a:r>
              <a:r>
                <a:rPr lang="ko-KR" altLang="en-US" b="1" dirty="0"/>
                <a:t>모니터링 시스템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AA00F-F890-4839-9D82-F5F54108BDA5}"/>
                </a:ext>
              </a:extLst>
            </p:cNvPr>
            <p:cNvSpPr txBox="1"/>
            <p:nvPr/>
          </p:nvSpPr>
          <p:spPr>
            <a:xfrm>
              <a:off x="4345902" y="3133552"/>
              <a:ext cx="639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Login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340255-DF75-49D0-AE2C-91B6C51D17BE}"/>
                </a:ext>
              </a:extLst>
            </p:cNvPr>
            <p:cNvSpPr/>
            <p:nvPr/>
          </p:nvSpPr>
          <p:spPr>
            <a:xfrm>
              <a:off x="3994273" y="3519802"/>
              <a:ext cx="1342940" cy="20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A0FA1C-2BC1-4857-AD86-4C899C761C53}"/>
                </a:ext>
              </a:extLst>
            </p:cNvPr>
            <p:cNvSpPr/>
            <p:nvPr/>
          </p:nvSpPr>
          <p:spPr>
            <a:xfrm>
              <a:off x="3994273" y="3807220"/>
              <a:ext cx="1342940" cy="20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C1767-C909-45C7-8178-538585336BF8}"/>
                </a:ext>
              </a:extLst>
            </p:cNvPr>
            <p:cNvSpPr/>
            <p:nvPr/>
          </p:nvSpPr>
          <p:spPr>
            <a:xfrm>
              <a:off x="3994273" y="4103055"/>
              <a:ext cx="1342940" cy="2044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1E2B9A-17C9-4748-9970-AACBC0AA6647}"/>
              </a:ext>
            </a:extLst>
          </p:cNvPr>
          <p:cNvGrpSpPr/>
          <p:nvPr/>
        </p:nvGrpSpPr>
        <p:grpSpPr>
          <a:xfrm>
            <a:off x="3390551" y="3333042"/>
            <a:ext cx="2550384" cy="1152830"/>
            <a:chOff x="1323117" y="3338198"/>
            <a:chExt cx="2550384" cy="11528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FC1187-1441-45AC-8259-FEB8ABA1D281}"/>
                </a:ext>
              </a:extLst>
            </p:cNvPr>
            <p:cNvGrpSpPr/>
            <p:nvPr/>
          </p:nvGrpSpPr>
          <p:grpSpPr>
            <a:xfrm>
              <a:off x="1323117" y="3338198"/>
              <a:ext cx="2550384" cy="1152830"/>
              <a:chOff x="3351051" y="3154699"/>
              <a:chExt cx="2814722" cy="12188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B43A-A6E7-4882-822B-38F210C28882}"/>
                  </a:ext>
                </a:extLst>
              </p:cNvPr>
              <p:cNvSpPr/>
              <p:nvPr/>
            </p:nvSpPr>
            <p:spPr>
              <a:xfrm>
                <a:off x="3351051" y="3154699"/>
                <a:ext cx="2814722" cy="1218856"/>
              </a:xfrm>
              <a:prstGeom prst="rect">
                <a:avLst/>
              </a:prstGeom>
              <a:solidFill>
                <a:srgbClr val="EDF1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BDD99BD-D6EE-4084-8C0F-14366C85F685}"/>
                  </a:ext>
                </a:extLst>
              </p:cNvPr>
              <p:cNvSpPr/>
              <p:nvPr/>
            </p:nvSpPr>
            <p:spPr>
              <a:xfrm>
                <a:off x="3351051" y="3156809"/>
                <a:ext cx="2814722" cy="3254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4165BE-A0F1-4781-B7EC-284C26195F73}"/>
                </a:ext>
              </a:extLst>
            </p:cNvPr>
            <p:cNvSpPr txBox="1"/>
            <p:nvPr/>
          </p:nvSpPr>
          <p:spPr>
            <a:xfrm>
              <a:off x="1365287" y="3378666"/>
              <a:ext cx="6396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1">
                      <a:lumMod val="50000"/>
                    </a:schemeClr>
                  </a:solidFill>
                </a:rPr>
                <a:t>알림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37677B-FF07-43D9-B229-CFB37A12EA14}"/>
                </a:ext>
              </a:extLst>
            </p:cNvPr>
            <p:cNvSpPr txBox="1"/>
            <p:nvPr/>
          </p:nvSpPr>
          <p:spPr>
            <a:xfrm>
              <a:off x="1558743" y="3740681"/>
              <a:ext cx="2076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accent1">
                      <a:lumMod val="50000"/>
                    </a:schemeClr>
                  </a:solidFill>
                </a:rPr>
                <a:t>로그인 정보가 올바르지 않습니다</a:t>
              </a:r>
              <a:r>
                <a:rPr lang="en-US" altLang="ko-KR" sz="7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700" dirty="0">
                  <a:solidFill>
                    <a:schemeClr val="accent1">
                      <a:lumMod val="50000"/>
                    </a:schemeClr>
                  </a:solidFill>
                </a:rPr>
                <a:t>확인 후 다시 시도하시기 바랍니다</a:t>
              </a:r>
              <a:r>
                <a:rPr lang="en-US" altLang="ko-KR" sz="7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6DACD1E-5A13-4152-8B14-0836613DC6DD}"/>
                </a:ext>
              </a:extLst>
            </p:cNvPr>
            <p:cNvSpPr/>
            <p:nvPr/>
          </p:nvSpPr>
          <p:spPr>
            <a:xfrm>
              <a:off x="2301852" y="4103055"/>
              <a:ext cx="590536" cy="1706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54FA43-E1F1-47A3-A2A3-9CADFDD37AB4}"/>
              </a:ext>
            </a:extLst>
          </p:cNvPr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87C8E3-48CE-4FBD-802A-BA4E6195F410}"/>
              </a:ext>
            </a:extLst>
          </p:cNvPr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9">
            <a:extLst>
              <a:ext uri="{FF2B5EF4-FFF2-40B4-BE49-F238E27FC236}">
                <a16:creationId xmlns:a16="http://schemas.microsoft.com/office/drawing/2014/main" id="{E244DAE6-45BC-433B-B9B2-40FC15FEA79B}"/>
              </a:ext>
            </a:extLst>
          </p:cNvPr>
          <p:cNvSpPr/>
          <p:nvPr/>
        </p:nvSpPr>
        <p:spPr>
          <a:xfrm>
            <a:off x="3175085" y="337351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1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9" name="타원 29">
            <a:extLst>
              <a:ext uri="{FF2B5EF4-FFF2-40B4-BE49-F238E27FC236}">
                <a16:creationId xmlns:a16="http://schemas.microsoft.com/office/drawing/2014/main" id="{280D0D15-1035-4F44-A3BE-EB3350BB052D}"/>
              </a:ext>
            </a:extLst>
          </p:cNvPr>
          <p:cNvSpPr/>
          <p:nvPr/>
        </p:nvSpPr>
        <p:spPr>
          <a:xfrm>
            <a:off x="4140220" y="4059477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2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0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 </a:t>
            </a:r>
            <a:r>
              <a:rPr lang="ko-KR" altLang="en-US"/>
              <a:t>화면 </a:t>
            </a:r>
            <a:r>
              <a:rPr lang="en-US" altLang="ko-KR"/>
              <a:t>- </a:t>
            </a:r>
            <a:r>
              <a:rPr lang="ko-KR" altLang="en-US"/>
              <a:t>생산관리 대시보드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대시보드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 이름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타이틀 표시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대시보드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로그아웃 버튼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로그인 화면으로 전환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[3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메뉴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선택된 메뉴는 하이라이트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메뉴 선택 시 해당 페이지로 전환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*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*2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차 메뉴가 있을 경우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트리가 확장되고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가장 상단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차 메뉴 페이지로 전환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구성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(1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차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– 2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차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대시보드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lang="ko-KR" altLang="en-US" sz="1000" b="0">
                <a:solidFill>
                  <a:prstClr val="black"/>
                </a:solidFill>
                <a:latin typeface="나눔고딕"/>
                <a:ea typeface="나눔고딕"/>
              </a:rPr>
              <a:t>생산계획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– </a:t>
            </a:r>
            <a:r>
              <a:rPr lang="ko-KR" altLang="en-US" sz="1000" b="0">
                <a:solidFill>
                  <a:prstClr val="black"/>
                </a:solidFill>
                <a:latin typeface="나눔고딕"/>
                <a:ea typeface="나눔고딕"/>
              </a:rPr>
              <a:t>조회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                 - </a:t>
            </a:r>
            <a:r>
              <a:rPr lang="ko-KR" altLang="en-US" sz="1000" b="0">
                <a:solidFill>
                  <a:prstClr val="black"/>
                </a:solidFill>
                <a:latin typeface="나눔고딕"/>
                <a:ea typeface="나눔고딕"/>
              </a:rPr>
              <a:t>등록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생산실적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lang="ko-KR" altLang="en-US" sz="1000" b="0">
                <a:solidFill>
                  <a:prstClr val="black"/>
                </a:solidFill>
                <a:latin typeface="나눔고딕"/>
                <a:ea typeface="나눔고딕"/>
              </a:rPr>
              <a:t>생산이상 상태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 모니터링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Tag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트랜드</a:t>
            </a: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컨텐츠 표시 영역</a:t>
            </a:r>
            <a:b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선택한 메뉴에 따른 컨텐츠를 표시함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process_acc, equip_acc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0693" y="1716357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대시보드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37301" y="1806864"/>
            <a:ext cx="7205436" cy="3913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9"/>
          <p:cNvSpPr/>
          <p:nvPr/>
        </p:nvSpPr>
        <p:spPr>
          <a:xfrm>
            <a:off x="1426830" y="139322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2" name="타원 29"/>
          <p:cNvSpPr/>
          <p:nvPr/>
        </p:nvSpPr>
        <p:spPr>
          <a:xfrm>
            <a:off x="8135413" y="139247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3" name="타원 29"/>
          <p:cNvSpPr/>
          <p:nvPr/>
        </p:nvSpPr>
        <p:spPr>
          <a:xfrm>
            <a:off x="237822" y="1806864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타원 29"/>
          <p:cNvSpPr/>
          <p:nvPr/>
        </p:nvSpPr>
        <p:spPr>
          <a:xfrm>
            <a:off x="5127611" y="3599097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4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9283699" y="5581235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64A168-08F2-4C98-96F9-B25F53C16AEF}"/>
              </a:ext>
            </a:extLst>
          </p:cNvPr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991A9-97EB-4E11-9686-81F0CAC3C07C}"/>
              </a:ext>
            </a:extLst>
          </p:cNvPr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- </a:t>
            </a:r>
            <a:r>
              <a:rPr lang="ko-KR" altLang="en-US" dirty="0"/>
              <a:t>생산관리 대시보드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일별 진행 현황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 전체 생산 계획의 데이터 표시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상태 비율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- 1.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의 수를 진행중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완료 로 나눠 비율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완료된 작업지시서 비율을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%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표시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불량 수량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계획수량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당일 생성한 작업지시서 수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완료수량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당일 완료한 작업지시서 수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불량수량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상태가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진행중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’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인 작업지시서 내에서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불량이 발생한 공정 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공정별 진행 현황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진행중인 작업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진행중인 작업지시서의 정보 표시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 작업 상태 비율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A4F957-FAA8-4444-9516-F30FC57E761D}"/>
              </a:ext>
            </a:extLst>
          </p:cNvPr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03E83F-1966-4CEC-8DE6-C7BD341B6C12}"/>
              </a:ext>
            </a:extLst>
          </p:cNvPr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35308B-2C1B-454D-9248-76EF1D6C1E27}"/>
              </a:ext>
            </a:extLst>
          </p:cNvPr>
          <p:cNvSpPr/>
          <p:nvPr/>
        </p:nvSpPr>
        <p:spPr>
          <a:xfrm>
            <a:off x="390693" y="1716357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대시보드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464A91-9E3A-4FA2-A5AC-EABA9096E5E8}"/>
              </a:ext>
            </a:extLst>
          </p:cNvPr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생산계획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A6A28F-7E90-4168-9A53-EEDDF650B9A5}"/>
              </a:ext>
            </a:extLst>
          </p:cNvPr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생산실적       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58A8D5-11F0-49BF-8CC5-4A7E79B26713}"/>
              </a:ext>
            </a:extLst>
          </p:cNvPr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생산이상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EE0EA-28D3-4257-8227-F4E03B3F0B9C}"/>
              </a:ext>
            </a:extLst>
          </p:cNvPr>
          <p:cNvSpPr txBox="1"/>
          <p:nvPr/>
        </p:nvSpPr>
        <p:spPr>
          <a:xfrm>
            <a:off x="1619250" y="13509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대시보드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80A0BF-64D3-4C47-8D41-DB8AC3BDA089}"/>
              </a:ext>
            </a:extLst>
          </p:cNvPr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/>
              <a:t>공정 모니터링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21070D-22C9-4630-A039-D617326F5A3B}"/>
              </a:ext>
            </a:extLst>
          </p:cNvPr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Tag </a:t>
            </a:r>
            <a:r>
              <a:rPr lang="ko-KR" altLang="en-US" sz="1000" dirty="0"/>
              <a:t>트랜드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01A5F722-6362-48CC-99C4-8AF3A780F7B8}"/>
              </a:ext>
            </a:extLst>
          </p:cNvPr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DA135-1AD0-45FC-9225-C03226026389}"/>
              </a:ext>
            </a:extLst>
          </p:cNvPr>
          <p:cNvSpPr/>
          <p:nvPr/>
        </p:nvSpPr>
        <p:spPr>
          <a:xfrm>
            <a:off x="1633766" y="1801153"/>
            <a:ext cx="7205436" cy="185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E990E-C997-48D0-A2E5-013CB748A73C}"/>
              </a:ext>
            </a:extLst>
          </p:cNvPr>
          <p:cNvSpPr/>
          <p:nvPr/>
        </p:nvSpPr>
        <p:spPr>
          <a:xfrm>
            <a:off x="1633764" y="3742397"/>
            <a:ext cx="7205436" cy="198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B7D09-0426-49DD-87E5-20DD1F48D2E0}"/>
              </a:ext>
            </a:extLst>
          </p:cNvPr>
          <p:cNvSpPr txBox="1"/>
          <p:nvPr/>
        </p:nvSpPr>
        <p:spPr>
          <a:xfrm>
            <a:off x="1633764" y="188150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일별 진행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DEDB4-BCBB-4871-BB29-7F60AA1D8FE5}"/>
              </a:ext>
            </a:extLst>
          </p:cNvPr>
          <p:cNvSpPr txBox="1"/>
          <p:nvPr/>
        </p:nvSpPr>
        <p:spPr>
          <a:xfrm>
            <a:off x="2402802" y="188150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총  </a:t>
            </a:r>
            <a:r>
              <a:rPr lang="en-US" altLang="ko-KR" sz="900" b="1" dirty="0">
                <a:solidFill>
                  <a:srgbClr val="00B0F0"/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en-US" altLang="ko-KR" sz="900" b="1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B186FD-38F0-4BA5-913A-7E0FDF56C09A}"/>
              </a:ext>
            </a:extLst>
          </p:cNvPr>
          <p:cNvCxnSpPr>
            <a:cxnSpLocks/>
          </p:cNvCxnSpPr>
          <p:nvPr/>
        </p:nvCxnSpPr>
        <p:spPr>
          <a:xfrm>
            <a:off x="1659164" y="2164440"/>
            <a:ext cx="71038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210636-E18C-4471-A33E-14CF176F73CF}"/>
              </a:ext>
            </a:extLst>
          </p:cNvPr>
          <p:cNvSpPr txBox="1"/>
          <p:nvPr/>
        </p:nvSpPr>
        <p:spPr>
          <a:xfrm>
            <a:off x="1652812" y="3819098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공정별 진행 현황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103AA4-14E9-4874-8CD9-FCD15C3ADED9}"/>
              </a:ext>
            </a:extLst>
          </p:cNvPr>
          <p:cNvSpPr txBox="1"/>
          <p:nvPr/>
        </p:nvSpPr>
        <p:spPr>
          <a:xfrm>
            <a:off x="2565940" y="381909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총  </a:t>
            </a:r>
            <a:r>
              <a:rPr lang="en-US" altLang="ko-KR" sz="900" b="1" dirty="0">
                <a:solidFill>
                  <a:srgbClr val="00B0F0"/>
                </a:solidFill>
                <a:latin typeface="나눔고딕" pitchFamily="2" charset="-127"/>
                <a:ea typeface="나눔고딕" pitchFamily="2" charset="-127"/>
              </a:rPr>
              <a:t>5</a:t>
            </a:r>
            <a:r>
              <a:rPr lang="en-US" altLang="ko-KR" sz="900" b="1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539C78-81E3-4589-9734-BEFCD9AC14EA}"/>
              </a:ext>
            </a:extLst>
          </p:cNvPr>
          <p:cNvCxnSpPr>
            <a:cxnSpLocks/>
          </p:cNvCxnSpPr>
          <p:nvPr/>
        </p:nvCxnSpPr>
        <p:spPr>
          <a:xfrm>
            <a:off x="1659162" y="4102036"/>
            <a:ext cx="71038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9FA0A5-6E1C-4871-AF0E-C79B17DDF231}"/>
              </a:ext>
            </a:extLst>
          </p:cNvPr>
          <p:cNvSpPr/>
          <p:nvPr/>
        </p:nvSpPr>
        <p:spPr>
          <a:xfrm>
            <a:off x="1797055" y="2327753"/>
            <a:ext cx="1218988" cy="1145096"/>
          </a:xfrm>
          <a:prstGeom prst="rect">
            <a:avLst/>
          </a:prstGeom>
          <a:solidFill>
            <a:srgbClr val="E8ECF0"/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F46C22-15C6-473B-8771-C0174F24AE79}"/>
              </a:ext>
            </a:extLst>
          </p:cNvPr>
          <p:cNvSpPr/>
          <p:nvPr/>
        </p:nvSpPr>
        <p:spPr>
          <a:xfrm>
            <a:off x="3203415" y="2327753"/>
            <a:ext cx="1218988" cy="1145096"/>
          </a:xfrm>
          <a:prstGeom prst="rect">
            <a:avLst/>
          </a:prstGeom>
          <a:solidFill>
            <a:srgbClr val="E8ECF0"/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계획수량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908F25-717A-4606-B7DE-D18D77CEF461}"/>
              </a:ext>
            </a:extLst>
          </p:cNvPr>
          <p:cNvSpPr/>
          <p:nvPr/>
        </p:nvSpPr>
        <p:spPr>
          <a:xfrm>
            <a:off x="4561609" y="2330737"/>
            <a:ext cx="1218988" cy="1145096"/>
          </a:xfrm>
          <a:prstGeom prst="rect">
            <a:avLst/>
          </a:prstGeom>
          <a:solidFill>
            <a:srgbClr val="E8ECF0"/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완료수량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4AC459-9625-4D70-8B16-46C26488E62E}"/>
              </a:ext>
            </a:extLst>
          </p:cNvPr>
          <p:cNvSpPr/>
          <p:nvPr/>
        </p:nvSpPr>
        <p:spPr>
          <a:xfrm>
            <a:off x="5918719" y="2327753"/>
            <a:ext cx="1218988" cy="1145096"/>
          </a:xfrm>
          <a:prstGeom prst="rect">
            <a:avLst/>
          </a:prstGeom>
          <a:solidFill>
            <a:srgbClr val="E8ECF0"/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불량수량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899FB5CD-2B9B-4E0E-80B7-CAEBCCC13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984756"/>
              </p:ext>
            </p:extLst>
          </p:nvPr>
        </p:nvGraphicFramePr>
        <p:xfrm>
          <a:off x="1592260" y="2114429"/>
          <a:ext cx="1621083" cy="144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3C59AFB8-E12D-4B73-B2E9-C92382D57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999311"/>
              </p:ext>
            </p:extLst>
          </p:nvPr>
        </p:nvGraphicFramePr>
        <p:xfrm>
          <a:off x="1744660" y="2266829"/>
          <a:ext cx="1271383" cy="1283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2197BE30-8C6A-4B8A-B48C-38ABF4AF89A4}"/>
              </a:ext>
            </a:extLst>
          </p:cNvPr>
          <p:cNvSpPr txBox="1"/>
          <p:nvPr/>
        </p:nvSpPr>
        <p:spPr>
          <a:xfrm>
            <a:off x="1795849" y="4285806"/>
            <a:ext cx="1219419" cy="1144817"/>
          </a:xfrm>
          <a:prstGeom prst="rect">
            <a:avLst/>
          </a:prstGeom>
          <a:solidFill>
            <a:srgbClr val="E8ECF0"/>
          </a:solidFill>
          <a:ln w="9544" cap="flat" cmpd="sng" algn="ctr">
            <a:solidFill>
              <a:srgbClr val="DBDBDB"/>
            </a:solidFill>
            <a:prstDash val="solid"/>
            <a:miter/>
            <a:headEnd w="med" len="med"/>
            <a:tailEnd w="med" len="med"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7A2037-006E-41AD-9081-BCD89588D7DD}"/>
              </a:ext>
            </a:extLst>
          </p:cNvPr>
          <p:cNvSpPr txBox="1"/>
          <p:nvPr/>
        </p:nvSpPr>
        <p:spPr>
          <a:xfrm>
            <a:off x="3178821" y="4285806"/>
            <a:ext cx="1219474" cy="1144817"/>
          </a:xfrm>
          <a:prstGeom prst="rect">
            <a:avLst/>
          </a:prstGeom>
          <a:solidFill>
            <a:srgbClr val="E8ECF0"/>
          </a:solidFill>
          <a:ln w="9544" cap="flat" cmpd="sng" algn="ctr">
            <a:solidFill>
              <a:srgbClr val="DBDBDB"/>
            </a:solidFill>
            <a:prstDash val="solid"/>
            <a:miter/>
            <a:headEnd w="med" len="med"/>
            <a:tailEnd w="med" len="med"/>
          </a:ln>
        </p:spPr>
        <p:txBody>
          <a:bodyPr vert="horz" wrap="none" lIns="91476" tIns="45738" rIns="91476" bIns="45738" anchor="t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  <a:defRPr/>
            </a:pPr>
            <a:endParaRPr kumimoji="1" lang="ko-KR" altLang="en-US" sz="1200">
              <a:latin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967162-8060-478A-88E9-7098D039E768}"/>
              </a:ext>
            </a:extLst>
          </p:cNvPr>
          <p:cNvSpPr txBox="1"/>
          <p:nvPr/>
        </p:nvSpPr>
        <p:spPr>
          <a:xfrm>
            <a:off x="2157855" y="5443355"/>
            <a:ext cx="511879" cy="230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76" tIns="45738" rIns="91476" bIns="45738" anchor="t">
            <a:spAutoFit/>
          </a:bodyPr>
          <a:lstStyle/>
          <a:p>
            <a:pPr defTabSz="1029248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00" b="1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슬리팅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AE1D6-D39C-4764-B80B-635666E8475E}"/>
              </a:ext>
            </a:extLst>
          </p:cNvPr>
          <p:cNvSpPr txBox="1"/>
          <p:nvPr/>
        </p:nvSpPr>
        <p:spPr>
          <a:xfrm>
            <a:off x="3537701" y="5443355"/>
            <a:ext cx="511879" cy="230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76" tIns="45738" rIns="91476" bIns="45738" anchor="t">
            <a:spAutoFit/>
          </a:bodyPr>
          <a:lstStyle/>
          <a:p>
            <a:pPr defTabSz="1029248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00" b="1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프레스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AA2491C-7BF4-4EF1-849D-D92DA3596B84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606888" y="4090479"/>
            <a:ext cx="1621183" cy="1446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E59C5B1-1F2D-488F-8F69-A523AD0C7F12}"/>
              </a:ext>
            </a:extLst>
          </p:cNvPr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951778" y="4079367"/>
            <a:ext cx="1621183" cy="1448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" name="타원 29">
            <a:extLst>
              <a:ext uri="{FF2B5EF4-FFF2-40B4-BE49-F238E27FC236}">
                <a16:creationId xmlns:a16="http://schemas.microsoft.com/office/drawing/2014/main" id="{1031D0CF-A427-49D8-8EB1-5C56C67C1179}"/>
              </a:ext>
            </a:extLst>
          </p:cNvPr>
          <p:cNvSpPr/>
          <p:nvPr/>
        </p:nvSpPr>
        <p:spPr>
          <a:xfrm>
            <a:off x="3031654" y="187010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1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DD75AE-C47F-47C4-88FC-41E8DCA8A785}"/>
              </a:ext>
            </a:extLst>
          </p:cNvPr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330777-6AFE-4F70-B71D-B38F4326A33A}"/>
              </a:ext>
            </a:extLst>
          </p:cNvPr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로그아웃</a:t>
            </a:r>
          </a:p>
        </p:txBody>
      </p:sp>
      <p:sp>
        <p:nvSpPr>
          <p:cNvPr id="68" name="타원 29">
            <a:extLst>
              <a:ext uri="{FF2B5EF4-FFF2-40B4-BE49-F238E27FC236}">
                <a16:creationId xmlns:a16="http://schemas.microsoft.com/office/drawing/2014/main" id="{C8D2595B-5E2C-488F-B2A3-2940864DE4E7}"/>
              </a:ext>
            </a:extLst>
          </p:cNvPr>
          <p:cNvSpPr/>
          <p:nvPr/>
        </p:nvSpPr>
        <p:spPr>
          <a:xfrm>
            <a:off x="1858446" y="234962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2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69" name="타원 29">
            <a:extLst>
              <a:ext uri="{FF2B5EF4-FFF2-40B4-BE49-F238E27FC236}">
                <a16:creationId xmlns:a16="http://schemas.microsoft.com/office/drawing/2014/main" id="{7C1C7002-D56A-48BC-8765-9132A1AAF99A}"/>
              </a:ext>
            </a:extLst>
          </p:cNvPr>
          <p:cNvSpPr/>
          <p:nvPr/>
        </p:nvSpPr>
        <p:spPr>
          <a:xfrm>
            <a:off x="3254849" y="237289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3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2" name="타원 29">
            <a:extLst>
              <a:ext uri="{FF2B5EF4-FFF2-40B4-BE49-F238E27FC236}">
                <a16:creationId xmlns:a16="http://schemas.microsoft.com/office/drawing/2014/main" id="{361EC51E-01CA-4698-8E34-854F3B116BFC}"/>
              </a:ext>
            </a:extLst>
          </p:cNvPr>
          <p:cNvSpPr/>
          <p:nvPr/>
        </p:nvSpPr>
        <p:spPr>
          <a:xfrm>
            <a:off x="3180825" y="384150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4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3" name="타원 29">
            <a:extLst>
              <a:ext uri="{FF2B5EF4-FFF2-40B4-BE49-F238E27FC236}">
                <a16:creationId xmlns:a16="http://schemas.microsoft.com/office/drawing/2014/main" id="{FF47405D-1704-4187-ADFB-8E26C5249CA2}"/>
              </a:ext>
            </a:extLst>
          </p:cNvPr>
          <p:cNvSpPr/>
          <p:nvPr/>
        </p:nvSpPr>
        <p:spPr>
          <a:xfrm>
            <a:off x="1659162" y="409510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5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생산계획 조회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생산계획</a:t>
            </a:r>
            <a:r>
              <a:rPr lang="en-US" altLang="ko-KR"/>
              <a:t>-</a:t>
            </a:r>
            <a:r>
              <a:rPr lang="ko-KR" altLang="en-US"/>
              <a:t>조회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검색 조건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지시 상태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기간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Calender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고객사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작업자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(text)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사업장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Drow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설비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품번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조회 버튼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검색 조건에 따른 생산계획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출력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닫기 버튼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하단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초기화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생산계획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검색 조건에 따른 생산계획 목록 출력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순번에 따른 오름차순</a:t>
            </a:r>
            <a:b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- 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행 클릭 시 세부정보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[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작업지시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ITEM]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altLang="ko-KR" sz="1000" b="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작업지시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ITEM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클릭된 항목의 세부정보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출력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생산계획 등록 화면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생산계획 등록 화면 이동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[8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joborder_basicinfo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, user, status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0693" y="171635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rgbClr val="9096D0"/>
                </a:solidFill>
              </a:rPr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2" y="3189544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2" y="360740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13244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생산계획 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2" y="4024568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2" y="44420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rgbClr val="909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692" y="2551030"/>
            <a:ext cx="1148547" cy="321677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0692" y="2872707"/>
            <a:ext cx="1148547" cy="321677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37301" y="1806864"/>
            <a:ext cx="7205436" cy="3913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29"/>
          <p:cNvSpPr/>
          <p:nvPr/>
        </p:nvSpPr>
        <p:spPr>
          <a:xfrm>
            <a:off x="1794418" y="1913120"/>
            <a:ext cx="6936816" cy="516535"/>
          </a:xfrm>
          <a:prstGeom prst="rect">
            <a:avLst/>
          </a:prstGeom>
          <a:solidFill>
            <a:srgbClr val="DFE6F7"/>
          </a:solidFill>
          <a:ln w="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39" name="TextBox 54"/>
          <p:cNvSpPr txBox="1"/>
          <p:nvPr/>
        </p:nvSpPr>
        <p:spPr>
          <a:xfrm>
            <a:off x="3170921" y="1932973"/>
            <a:ext cx="798635" cy="22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날짜 선택</a:t>
            </a:r>
          </a:p>
        </p:txBody>
      </p:sp>
      <p:grpSp>
        <p:nvGrpSpPr>
          <p:cNvPr id="40" name="그룹 61"/>
          <p:cNvGrpSpPr/>
          <p:nvPr/>
        </p:nvGrpSpPr>
        <p:grpSpPr>
          <a:xfrm>
            <a:off x="3833573" y="1941123"/>
            <a:ext cx="1034684" cy="211636"/>
            <a:chOff x="2386379" y="2141855"/>
            <a:chExt cx="1034684" cy="211636"/>
          </a:xfrm>
        </p:grpSpPr>
        <p:sp>
          <p:nvSpPr>
            <p:cNvPr id="41" name="직사각형 56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사각형 58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3" name="그림 5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44" name="TextBox 60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grpSp>
        <p:nvGrpSpPr>
          <p:cNvPr id="45" name="그룹 62"/>
          <p:cNvGrpSpPr/>
          <p:nvPr/>
        </p:nvGrpSpPr>
        <p:grpSpPr>
          <a:xfrm>
            <a:off x="5048376" y="1937460"/>
            <a:ext cx="1034684" cy="211636"/>
            <a:chOff x="2386379" y="2141855"/>
            <a:chExt cx="1034684" cy="211636"/>
          </a:xfrm>
        </p:grpSpPr>
        <p:sp>
          <p:nvSpPr>
            <p:cNvPr id="46" name="직사각형 63"/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직사각형 64"/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8" name="그림 65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49" name="TextBox 66"/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sp>
        <p:nvSpPr>
          <p:cNvPr id="50" name="TextBox 67"/>
          <p:cNvSpPr txBox="1"/>
          <p:nvPr/>
        </p:nvSpPr>
        <p:spPr>
          <a:xfrm>
            <a:off x="4832964" y="1927004"/>
            <a:ext cx="798635" cy="22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/>
              <a:t>~</a:t>
            </a:r>
          </a:p>
        </p:txBody>
      </p:sp>
      <p:sp>
        <p:nvSpPr>
          <p:cNvPr id="57" name="TextBox 85"/>
          <p:cNvSpPr txBox="1"/>
          <p:nvPr/>
        </p:nvSpPr>
        <p:spPr>
          <a:xfrm>
            <a:off x="3868812" y="1941123"/>
            <a:ext cx="762000" cy="21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/>
              <a:t>2022-03-24</a:t>
            </a:r>
          </a:p>
        </p:txBody>
      </p:sp>
      <p:grpSp>
        <p:nvGrpSpPr>
          <p:cNvPr id="58" name="그룹 94"/>
          <p:cNvGrpSpPr/>
          <p:nvPr/>
        </p:nvGrpSpPr>
        <p:grpSpPr>
          <a:xfrm>
            <a:off x="2388168" y="1945437"/>
            <a:ext cx="1055865" cy="211636"/>
            <a:chOff x="4755173" y="2140389"/>
            <a:chExt cx="797239" cy="211636"/>
          </a:xfrm>
        </p:grpSpPr>
        <p:sp>
          <p:nvSpPr>
            <p:cNvPr id="59" name="직사각형 89"/>
            <p:cNvSpPr/>
            <p:nvPr/>
          </p:nvSpPr>
          <p:spPr>
            <a:xfrm>
              <a:off x="4755173" y="2157779"/>
              <a:ext cx="557974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92"/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</p:grpSp>
      <p:sp>
        <p:nvSpPr>
          <p:cNvPr id="63" name="TextBox 95"/>
          <p:cNvSpPr txBox="1"/>
          <p:nvPr/>
        </p:nvSpPr>
        <p:spPr>
          <a:xfrm>
            <a:off x="1765826" y="1929488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지시 상태</a:t>
            </a:r>
          </a:p>
        </p:txBody>
      </p:sp>
      <p:sp>
        <p:nvSpPr>
          <p:cNvPr id="64" name="타원 29"/>
          <p:cNvSpPr/>
          <p:nvPr/>
        </p:nvSpPr>
        <p:spPr>
          <a:xfrm>
            <a:off x="1663630" y="180246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1" name="타원 29"/>
          <p:cNvSpPr/>
          <p:nvPr/>
        </p:nvSpPr>
        <p:spPr>
          <a:xfrm>
            <a:off x="1330255" y="277877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6</a:t>
            </a:r>
            <a:endParaRPr lang="en-US" altLang="ko-KR" sz="1400" dirty="0">
              <a:latin typeface="나눔스퀘어 Bold"/>
              <a:ea typeface="나눔스퀘어 Bold"/>
              <a:cs typeface="+mn-cs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9283699" y="5948809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95">
            <a:extLst>
              <a:ext uri="{FF2B5EF4-FFF2-40B4-BE49-F238E27FC236}">
                <a16:creationId xmlns:a16="http://schemas.microsoft.com/office/drawing/2014/main" id="{D92ACA7A-E7B3-4948-B425-C1AC1418F60B}"/>
              </a:ext>
            </a:extLst>
          </p:cNvPr>
          <p:cNvSpPr txBox="1"/>
          <p:nvPr/>
        </p:nvSpPr>
        <p:spPr>
          <a:xfrm>
            <a:off x="7313727" y="1930644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작업자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C0CB90C-C9C1-4849-8FE5-46A1941416B1}"/>
              </a:ext>
            </a:extLst>
          </p:cNvPr>
          <p:cNvSpPr/>
          <p:nvPr/>
        </p:nvSpPr>
        <p:spPr>
          <a:xfrm>
            <a:off x="2947333" y="1961311"/>
            <a:ext cx="179815" cy="16851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F0A514A0-914B-43EF-B93C-35EAFA2421A4}"/>
              </a:ext>
            </a:extLst>
          </p:cNvPr>
          <p:cNvSpPr/>
          <p:nvPr/>
        </p:nvSpPr>
        <p:spPr>
          <a:xfrm rot="10800000">
            <a:off x="2998073" y="2005150"/>
            <a:ext cx="77421" cy="77421"/>
          </a:xfrm>
          <a:prstGeom prst="triangle">
            <a:avLst>
              <a:gd name="adj" fmla="val 50000"/>
            </a:avLst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0" name="TextBox 95">
            <a:extLst>
              <a:ext uri="{FF2B5EF4-FFF2-40B4-BE49-F238E27FC236}">
                <a16:creationId xmlns:a16="http://schemas.microsoft.com/office/drawing/2014/main" id="{227AEB35-F846-4364-859C-60326A6D178B}"/>
              </a:ext>
            </a:extLst>
          </p:cNvPr>
          <p:cNvSpPr txBox="1"/>
          <p:nvPr/>
        </p:nvSpPr>
        <p:spPr>
          <a:xfrm>
            <a:off x="1782000" y="2181511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사업장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04C9E-08C3-4EFF-908B-4EED2D3C4A3D}"/>
              </a:ext>
            </a:extLst>
          </p:cNvPr>
          <p:cNvGrpSpPr/>
          <p:nvPr/>
        </p:nvGrpSpPr>
        <p:grpSpPr>
          <a:xfrm>
            <a:off x="2378695" y="2197460"/>
            <a:ext cx="1055865" cy="211636"/>
            <a:chOff x="6685896" y="1945437"/>
            <a:chExt cx="1055865" cy="211636"/>
          </a:xfrm>
        </p:grpSpPr>
        <p:grpSp>
          <p:nvGrpSpPr>
            <p:cNvPr id="117" name="그룹 94">
              <a:extLst>
                <a:ext uri="{FF2B5EF4-FFF2-40B4-BE49-F238E27FC236}">
                  <a16:creationId xmlns:a16="http://schemas.microsoft.com/office/drawing/2014/main" id="{0D10A4DE-59B3-44B4-B546-702ED2DFF5D3}"/>
                </a:ext>
              </a:extLst>
            </p:cNvPr>
            <p:cNvGrpSpPr/>
            <p:nvPr/>
          </p:nvGrpSpPr>
          <p:grpSpPr>
            <a:xfrm>
              <a:off x="6685896" y="1945437"/>
              <a:ext cx="1055865" cy="211636"/>
              <a:chOff x="4755173" y="2140389"/>
              <a:chExt cx="797239" cy="211636"/>
            </a:xfrm>
          </p:grpSpPr>
          <p:sp>
            <p:nvSpPr>
              <p:cNvPr id="118" name="직사각형 89">
                <a:extLst>
                  <a:ext uri="{FF2B5EF4-FFF2-40B4-BE49-F238E27FC236}">
                    <a16:creationId xmlns:a16="http://schemas.microsoft.com/office/drawing/2014/main" id="{D30D8150-413A-4646-AD45-A55153DA64DC}"/>
                  </a:ext>
                </a:extLst>
              </p:cNvPr>
              <p:cNvSpPr/>
              <p:nvPr/>
            </p:nvSpPr>
            <p:spPr>
              <a:xfrm>
                <a:off x="4755173" y="2157779"/>
                <a:ext cx="557974" cy="168519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9" name="TextBox 92">
                <a:extLst>
                  <a:ext uri="{FF2B5EF4-FFF2-40B4-BE49-F238E27FC236}">
                    <a16:creationId xmlns:a16="http://schemas.microsoft.com/office/drawing/2014/main" id="{90D90923-629E-4F7C-828D-28EDBF4C7046}"/>
                  </a:ext>
                </a:extLst>
              </p:cNvPr>
              <p:cNvSpPr txBox="1"/>
              <p:nvPr/>
            </p:nvSpPr>
            <p:spPr>
              <a:xfrm>
                <a:off x="4790412" y="2140389"/>
                <a:ext cx="762000" cy="21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 sz="800" b="1"/>
              </a:p>
            </p:txBody>
          </p:sp>
        </p:grp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FF7A12-9DF4-46BF-8B20-98499627818C}"/>
                </a:ext>
              </a:extLst>
            </p:cNvPr>
            <p:cNvSpPr/>
            <p:nvPr/>
          </p:nvSpPr>
          <p:spPr>
            <a:xfrm>
              <a:off x="7245061" y="1961311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58E4B4DB-67A8-4B65-A134-599189A8DA6A}"/>
                </a:ext>
              </a:extLst>
            </p:cNvPr>
            <p:cNvSpPr/>
            <p:nvPr/>
          </p:nvSpPr>
          <p:spPr>
            <a:xfrm rot="10800000">
              <a:off x="7295801" y="2005150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aphicFrame>
        <p:nvGraphicFramePr>
          <p:cNvPr id="131" name="표 10">
            <a:extLst>
              <a:ext uri="{FF2B5EF4-FFF2-40B4-BE49-F238E27FC236}">
                <a16:creationId xmlns:a16="http://schemas.microsoft.com/office/drawing/2014/main" id="{F9F823F3-7259-433A-8DDA-E4F148A0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32231"/>
              </p:ext>
            </p:extLst>
          </p:nvPr>
        </p:nvGraphicFramePr>
        <p:xfrm>
          <a:off x="1747971" y="2558240"/>
          <a:ext cx="6960460" cy="175620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49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615944444"/>
                    </a:ext>
                  </a:extLst>
                </a:gridCol>
                <a:gridCol w="649573">
                  <a:extLst>
                    <a:ext uri="{9D8B030D-6E8A-4147-A177-3AD203B41FA5}">
                      <a16:colId xmlns:a16="http://schemas.microsoft.com/office/drawing/2014/main" val="1707642747"/>
                    </a:ext>
                  </a:extLst>
                </a:gridCol>
                <a:gridCol w="633839">
                  <a:extLst>
                    <a:ext uri="{9D8B030D-6E8A-4147-A177-3AD203B41FA5}">
                      <a16:colId xmlns:a16="http://schemas.microsoft.com/office/drawing/2014/main" val="680716113"/>
                    </a:ext>
                  </a:extLst>
                </a:gridCol>
                <a:gridCol w="718997">
                  <a:extLst>
                    <a:ext uri="{9D8B030D-6E8A-4147-A177-3AD203B41FA5}">
                      <a16:colId xmlns:a16="http://schemas.microsoft.com/office/drawing/2014/main" val="883904324"/>
                    </a:ext>
                  </a:extLst>
                </a:gridCol>
                <a:gridCol w="548681">
                  <a:extLst>
                    <a:ext uri="{9D8B030D-6E8A-4147-A177-3AD203B41FA5}">
                      <a16:colId xmlns:a16="http://schemas.microsoft.com/office/drawing/2014/main" val="1320310909"/>
                    </a:ext>
                  </a:extLst>
                </a:gridCol>
              </a:tblGrid>
              <a:tr h="261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지시 일자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긴급 여부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지시 상태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지시 번호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사업장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공정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설비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원자재 명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 err="1"/>
                        <a:t>투입재</a:t>
                      </a:r>
                      <a:r>
                        <a:rPr lang="ko-KR" altLang="en-US" sz="800" b="1" dirty="0"/>
                        <a:t> 폭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전체 줄 수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" name="타원 29">
            <a:extLst>
              <a:ext uri="{FF2B5EF4-FFF2-40B4-BE49-F238E27FC236}">
                <a16:creationId xmlns:a16="http://schemas.microsoft.com/office/drawing/2014/main" id="{5C2C4987-87B1-4703-AA2B-AB1D8CC2026D}"/>
              </a:ext>
            </a:extLst>
          </p:cNvPr>
          <p:cNvSpPr/>
          <p:nvPr/>
        </p:nvSpPr>
        <p:spPr>
          <a:xfrm>
            <a:off x="1653418" y="243642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4</a:t>
            </a:r>
            <a:endParaRPr lang="en-US" altLang="ko-KR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33" name="TextBox 95">
            <a:extLst>
              <a:ext uri="{FF2B5EF4-FFF2-40B4-BE49-F238E27FC236}">
                <a16:creationId xmlns:a16="http://schemas.microsoft.com/office/drawing/2014/main" id="{657D7186-BFEF-484A-84E2-AFC44D7A60F4}"/>
              </a:ext>
            </a:extLst>
          </p:cNvPr>
          <p:cNvSpPr txBox="1"/>
          <p:nvPr/>
        </p:nvSpPr>
        <p:spPr>
          <a:xfrm>
            <a:off x="3167810" y="2196536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공정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5C6C5C7-7F3C-497E-9739-F20084203EA2}"/>
              </a:ext>
            </a:extLst>
          </p:cNvPr>
          <p:cNvGrpSpPr/>
          <p:nvPr/>
        </p:nvGrpSpPr>
        <p:grpSpPr>
          <a:xfrm>
            <a:off x="3552769" y="2212485"/>
            <a:ext cx="1055865" cy="211636"/>
            <a:chOff x="6685896" y="1945437"/>
            <a:chExt cx="1055865" cy="211636"/>
          </a:xfrm>
        </p:grpSpPr>
        <p:grpSp>
          <p:nvGrpSpPr>
            <p:cNvPr id="135" name="그룹 94">
              <a:extLst>
                <a:ext uri="{FF2B5EF4-FFF2-40B4-BE49-F238E27FC236}">
                  <a16:creationId xmlns:a16="http://schemas.microsoft.com/office/drawing/2014/main" id="{EAD4D80F-40F6-4F69-BD9A-9C8BFA91CCE2}"/>
                </a:ext>
              </a:extLst>
            </p:cNvPr>
            <p:cNvGrpSpPr/>
            <p:nvPr/>
          </p:nvGrpSpPr>
          <p:grpSpPr>
            <a:xfrm>
              <a:off x="6685896" y="1945437"/>
              <a:ext cx="1055865" cy="211636"/>
              <a:chOff x="4755173" y="2140389"/>
              <a:chExt cx="797239" cy="211636"/>
            </a:xfrm>
          </p:grpSpPr>
          <p:sp>
            <p:nvSpPr>
              <p:cNvPr id="138" name="직사각형 89">
                <a:extLst>
                  <a:ext uri="{FF2B5EF4-FFF2-40B4-BE49-F238E27FC236}">
                    <a16:creationId xmlns:a16="http://schemas.microsoft.com/office/drawing/2014/main" id="{75521C14-4A49-4F01-85DA-7943D41166E5}"/>
                  </a:ext>
                </a:extLst>
              </p:cNvPr>
              <p:cNvSpPr/>
              <p:nvPr/>
            </p:nvSpPr>
            <p:spPr>
              <a:xfrm>
                <a:off x="4755173" y="2157779"/>
                <a:ext cx="557974" cy="168519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" name="TextBox 92">
                <a:extLst>
                  <a:ext uri="{FF2B5EF4-FFF2-40B4-BE49-F238E27FC236}">
                    <a16:creationId xmlns:a16="http://schemas.microsoft.com/office/drawing/2014/main" id="{1FCCC7B8-9728-4C74-ACF4-67D8022201B1}"/>
                  </a:ext>
                </a:extLst>
              </p:cNvPr>
              <p:cNvSpPr txBox="1"/>
              <p:nvPr/>
            </p:nvSpPr>
            <p:spPr>
              <a:xfrm>
                <a:off x="4790412" y="2140389"/>
                <a:ext cx="762000" cy="21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 sz="800" b="1"/>
              </a:p>
            </p:txBody>
          </p: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01C07D3-7D3B-424B-9045-821226BF4CF6}"/>
                </a:ext>
              </a:extLst>
            </p:cNvPr>
            <p:cNvSpPr/>
            <p:nvPr/>
          </p:nvSpPr>
          <p:spPr>
            <a:xfrm>
              <a:off x="7245061" y="1961311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F6E1AF66-F014-4D81-AF08-FEE9E78E991E}"/>
                </a:ext>
              </a:extLst>
            </p:cNvPr>
            <p:cNvSpPr/>
            <p:nvPr/>
          </p:nvSpPr>
          <p:spPr>
            <a:xfrm rot="10800000">
              <a:off x="7295801" y="2005150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40" name="TextBox 95">
            <a:extLst>
              <a:ext uri="{FF2B5EF4-FFF2-40B4-BE49-F238E27FC236}">
                <a16:creationId xmlns:a16="http://schemas.microsoft.com/office/drawing/2014/main" id="{1BE02E9C-1FA1-4067-A71F-263077F05320}"/>
              </a:ext>
            </a:extLst>
          </p:cNvPr>
          <p:cNvSpPr txBox="1"/>
          <p:nvPr/>
        </p:nvSpPr>
        <p:spPr>
          <a:xfrm>
            <a:off x="4525430" y="2196536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설비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408CC8C-B259-4946-8F71-D6BE494E31DC}"/>
              </a:ext>
            </a:extLst>
          </p:cNvPr>
          <p:cNvGrpSpPr/>
          <p:nvPr/>
        </p:nvGrpSpPr>
        <p:grpSpPr>
          <a:xfrm>
            <a:off x="4895388" y="2212485"/>
            <a:ext cx="1055865" cy="211636"/>
            <a:chOff x="6685896" y="1945437"/>
            <a:chExt cx="1055865" cy="211636"/>
          </a:xfrm>
        </p:grpSpPr>
        <p:grpSp>
          <p:nvGrpSpPr>
            <p:cNvPr id="142" name="그룹 94">
              <a:extLst>
                <a:ext uri="{FF2B5EF4-FFF2-40B4-BE49-F238E27FC236}">
                  <a16:creationId xmlns:a16="http://schemas.microsoft.com/office/drawing/2014/main" id="{1D6A7814-0670-41ED-A2F4-08953222A1DF}"/>
                </a:ext>
              </a:extLst>
            </p:cNvPr>
            <p:cNvGrpSpPr/>
            <p:nvPr/>
          </p:nvGrpSpPr>
          <p:grpSpPr>
            <a:xfrm>
              <a:off x="6685896" y="1945437"/>
              <a:ext cx="1055865" cy="211636"/>
              <a:chOff x="4755173" y="2140389"/>
              <a:chExt cx="797239" cy="211636"/>
            </a:xfrm>
          </p:grpSpPr>
          <p:sp>
            <p:nvSpPr>
              <p:cNvPr id="145" name="직사각형 89">
                <a:extLst>
                  <a:ext uri="{FF2B5EF4-FFF2-40B4-BE49-F238E27FC236}">
                    <a16:creationId xmlns:a16="http://schemas.microsoft.com/office/drawing/2014/main" id="{05F611DB-CDF2-4A59-85C4-1EC293224067}"/>
                  </a:ext>
                </a:extLst>
              </p:cNvPr>
              <p:cNvSpPr/>
              <p:nvPr/>
            </p:nvSpPr>
            <p:spPr>
              <a:xfrm>
                <a:off x="4755173" y="2157779"/>
                <a:ext cx="557974" cy="168519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6" name="TextBox 92">
                <a:extLst>
                  <a:ext uri="{FF2B5EF4-FFF2-40B4-BE49-F238E27FC236}">
                    <a16:creationId xmlns:a16="http://schemas.microsoft.com/office/drawing/2014/main" id="{BEEFEEAD-41A0-4FD0-8857-E66A93A70ED5}"/>
                  </a:ext>
                </a:extLst>
              </p:cNvPr>
              <p:cNvSpPr txBox="1"/>
              <p:nvPr/>
            </p:nvSpPr>
            <p:spPr>
              <a:xfrm>
                <a:off x="4790412" y="2140389"/>
                <a:ext cx="762000" cy="21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 sz="800" b="1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42FB88F-C71B-497C-8776-1646F5946A9C}"/>
                </a:ext>
              </a:extLst>
            </p:cNvPr>
            <p:cNvSpPr/>
            <p:nvPr/>
          </p:nvSpPr>
          <p:spPr>
            <a:xfrm>
              <a:off x="7245061" y="1961311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449DA617-9481-4854-AE14-A84CF325D79A}"/>
                </a:ext>
              </a:extLst>
            </p:cNvPr>
            <p:cNvSpPr/>
            <p:nvPr/>
          </p:nvSpPr>
          <p:spPr>
            <a:xfrm rot="10800000">
              <a:off x="7295801" y="2005150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47" name="TextBox 95">
            <a:extLst>
              <a:ext uri="{FF2B5EF4-FFF2-40B4-BE49-F238E27FC236}">
                <a16:creationId xmlns:a16="http://schemas.microsoft.com/office/drawing/2014/main" id="{B2A540D2-2DEC-4AF1-AB36-D216231B443E}"/>
              </a:ext>
            </a:extLst>
          </p:cNvPr>
          <p:cNvSpPr txBox="1"/>
          <p:nvPr/>
        </p:nvSpPr>
        <p:spPr>
          <a:xfrm>
            <a:off x="5786543" y="2196536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품번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986578C6-6DE5-4666-830B-44E260F92B9C}"/>
              </a:ext>
            </a:extLst>
          </p:cNvPr>
          <p:cNvGrpSpPr/>
          <p:nvPr/>
        </p:nvGrpSpPr>
        <p:grpSpPr>
          <a:xfrm>
            <a:off x="6230254" y="2212485"/>
            <a:ext cx="1055865" cy="211636"/>
            <a:chOff x="6685896" y="1945437"/>
            <a:chExt cx="1055865" cy="211636"/>
          </a:xfrm>
        </p:grpSpPr>
        <p:grpSp>
          <p:nvGrpSpPr>
            <p:cNvPr id="149" name="그룹 94">
              <a:extLst>
                <a:ext uri="{FF2B5EF4-FFF2-40B4-BE49-F238E27FC236}">
                  <a16:creationId xmlns:a16="http://schemas.microsoft.com/office/drawing/2014/main" id="{CF34C890-D5C8-4EC4-A70C-5260CFA0DD06}"/>
                </a:ext>
              </a:extLst>
            </p:cNvPr>
            <p:cNvGrpSpPr/>
            <p:nvPr/>
          </p:nvGrpSpPr>
          <p:grpSpPr>
            <a:xfrm>
              <a:off x="6685896" y="1945437"/>
              <a:ext cx="1055865" cy="211636"/>
              <a:chOff x="4755173" y="2140389"/>
              <a:chExt cx="797239" cy="211636"/>
            </a:xfrm>
          </p:grpSpPr>
          <p:sp>
            <p:nvSpPr>
              <p:cNvPr id="152" name="직사각형 89">
                <a:extLst>
                  <a:ext uri="{FF2B5EF4-FFF2-40B4-BE49-F238E27FC236}">
                    <a16:creationId xmlns:a16="http://schemas.microsoft.com/office/drawing/2014/main" id="{FFDFFAD0-C847-44EC-90B6-6B036420707D}"/>
                  </a:ext>
                </a:extLst>
              </p:cNvPr>
              <p:cNvSpPr/>
              <p:nvPr/>
            </p:nvSpPr>
            <p:spPr>
              <a:xfrm>
                <a:off x="4755173" y="2157779"/>
                <a:ext cx="557974" cy="168519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3" name="TextBox 92">
                <a:extLst>
                  <a:ext uri="{FF2B5EF4-FFF2-40B4-BE49-F238E27FC236}">
                    <a16:creationId xmlns:a16="http://schemas.microsoft.com/office/drawing/2014/main" id="{76C49D25-D5D1-45AB-962F-5F69CCEEC5DC}"/>
                  </a:ext>
                </a:extLst>
              </p:cNvPr>
              <p:cNvSpPr txBox="1"/>
              <p:nvPr/>
            </p:nvSpPr>
            <p:spPr>
              <a:xfrm>
                <a:off x="4790412" y="2140389"/>
                <a:ext cx="762000" cy="21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 sz="800" b="1"/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E3CDB9D-D350-439F-A25C-BD2C611AD273}"/>
                </a:ext>
              </a:extLst>
            </p:cNvPr>
            <p:cNvSpPr/>
            <p:nvPr/>
          </p:nvSpPr>
          <p:spPr>
            <a:xfrm>
              <a:off x="7245061" y="1961311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4011874F-A4F5-4E2D-BD13-EDEA0BAADA50}"/>
                </a:ext>
              </a:extLst>
            </p:cNvPr>
            <p:cNvSpPr/>
            <p:nvPr/>
          </p:nvSpPr>
          <p:spPr>
            <a:xfrm rot="10800000">
              <a:off x="7295801" y="2005150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54" name="TextBox 95">
            <a:extLst>
              <a:ext uri="{FF2B5EF4-FFF2-40B4-BE49-F238E27FC236}">
                <a16:creationId xmlns:a16="http://schemas.microsoft.com/office/drawing/2014/main" id="{5D2AF7B4-A985-405D-A71E-6B45D0211AA1}"/>
              </a:ext>
            </a:extLst>
          </p:cNvPr>
          <p:cNvSpPr txBox="1"/>
          <p:nvPr/>
        </p:nvSpPr>
        <p:spPr>
          <a:xfrm>
            <a:off x="6113776" y="1930644"/>
            <a:ext cx="10455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고객사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DF3454-E513-441A-ADA2-7E727B180B8C}"/>
              </a:ext>
            </a:extLst>
          </p:cNvPr>
          <p:cNvGrpSpPr/>
          <p:nvPr/>
        </p:nvGrpSpPr>
        <p:grpSpPr>
          <a:xfrm>
            <a:off x="6586630" y="1942085"/>
            <a:ext cx="1055865" cy="211636"/>
            <a:chOff x="6635310" y="1961538"/>
            <a:chExt cx="1055865" cy="211636"/>
          </a:xfrm>
        </p:grpSpPr>
        <p:grpSp>
          <p:nvGrpSpPr>
            <p:cNvPr id="155" name="그룹 94">
              <a:extLst>
                <a:ext uri="{FF2B5EF4-FFF2-40B4-BE49-F238E27FC236}">
                  <a16:creationId xmlns:a16="http://schemas.microsoft.com/office/drawing/2014/main" id="{419CDEB5-DE79-45EF-A57D-574A0948AC7C}"/>
                </a:ext>
              </a:extLst>
            </p:cNvPr>
            <p:cNvGrpSpPr/>
            <p:nvPr/>
          </p:nvGrpSpPr>
          <p:grpSpPr>
            <a:xfrm>
              <a:off x="6635310" y="1961538"/>
              <a:ext cx="1055865" cy="211636"/>
              <a:chOff x="4755173" y="2140389"/>
              <a:chExt cx="797239" cy="211636"/>
            </a:xfrm>
          </p:grpSpPr>
          <p:sp>
            <p:nvSpPr>
              <p:cNvPr id="156" name="직사각형 89">
                <a:extLst>
                  <a:ext uri="{FF2B5EF4-FFF2-40B4-BE49-F238E27FC236}">
                    <a16:creationId xmlns:a16="http://schemas.microsoft.com/office/drawing/2014/main" id="{B9AB65C1-818C-43A4-AB92-9AE2C0D0A5FE}"/>
                  </a:ext>
                </a:extLst>
              </p:cNvPr>
              <p:cNvSpPr/>
              <p:nvPr/>
            </p:nvSpPr>
            <p:spPr>
              <a:xfrm>
                <a:off x="4755173" y="2157779"/>
                <a:ext cx="557974" cy="168519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7" name="TextBox 92">
                <a:extLst>
                  <a:ext uri="{FF2B5EF4-FFF2-40B4-BE49-F238E27FC236}">
                    <a16:creationId xmlns:a16="http://schemas.microsoft.com/office/drawing/2014/main" id="{95DD39BC-F1A6-41C2-84CC-26490CFF052A}"/>
                  </a:ext>
                </a:extLst>
              </p:cNvPr>
              <p:cNvSpPr txBox="1"/>
              <p:nvPr/>
            </p:nvSpPr>
            <p:spPr>
              <a:xfrm>
                <a:off x="4790412" y="2140389"/>
                <a:ext cx="762000" cy="211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 sz="800" b="1"/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C335250-9427-46CC-965D-3CCDE439D89A}"/>
                </a:ext>
              </a:extLst>
            </p:cNvPr>
            <p:cNvSpPr/>
            <p:nvPr/>
          </p:nvSpPr>
          <p:spPr>
            <a:xfrm>
              <a:off x="7194475" y="1977628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67ADB4FC-CF2B-4E35-8ABD-DB44F8769927}"/>
                </a:ext>
              </a:extLst>
            </p:cNvPr>
            <p:cNvSpPr/>
            <p:nvPr/>
          </p:nvSpPr>
          <p:spPr>
            <a:xfrm rot="10800000">
              <a:off x="7245215" y="2021467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67" name="그룹 94">
            <a:extLst>
              <a:ext uri="{FF2B5EF4-FFF2-40B4-BE49-F238E27FC236}">
                <a16:creationId xmlns:a16="http://schemas.microsoft.com/office/drawing/2014/main" id="{60307CE6-E5DD-41BF-AED4-B706B73B1AF2}"/>
              </a:ext>
            </a:extLst>
          </p:cNvPr>
          <p:cNvGrpSpPr/>
          <p:nvPr/>
        </p:nvGrpSpPr>
        <p:grpSpPr>
          <a:xfrm>
            <a:off x="7876931" y="1942085"/>
            <a:ext cx="1055865" cy="211636"/>
            <a:chOff x="4755173" y="2140389"/>
            <a:chExt cx="797239" cy="211636"/>
          </a:xfrm>
        </p:grpSpPr>
        <p:sp>
          <p:nvSpPr>
            <p:cNvPr id="170" name="직사각형 89">
              <a:extLst>
                <a:ext uri="{FF2B5EF4-FFF2-40B4-BE49-F238E27FC236}">
                  <a16:creationId xmlns:a16="http://schemas.microsoft.com/office/drawing/2014/main" id="{43C703CE-9D95-47BF-A1ED-AA4140E7EEF9}"/>
                </a:ext>
              </a:extLst>
            </p:cNvPr>
            <p:cNvSpPr/>
            <p:nvPr/>
          </p:nvSpPr>
          <p:spPr>
            <a:xfrm>
              <a:off x="4755173" y="2157779"/>
              <a:ext cx="557974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1" name="TextBox 92">
              <a:extLst>
                <a:ext uri="{FF2B5EF4-FFF2-40B4-BE49-F238E27FC236}">
                  <a16:creationId xmlns:a16="http://schemas.microsoft.com/office/drawing/2014/main" id="{42F4B50A-3CD4-4532-B4DE-D3031756C458}"/>
                </a:ext>
              </a:extLst>
            </p:cNvPr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C529926B-9403-48DA-B6F7-7B5D87B64A89}"/>
              </a:ext>
            </a:extLst>
          </p:cNvPr>
          <p:cNvSpPr txBox="1"/>
          <p:nvPr/>
        </p:nvSpPr>
        <p:spPr>
          <a:xfrm>
            <a:off x="3814936" y="-1850866"/>
            <a:ext cx="6349085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엄마품번</a:t>
            </a:r>
            <a:r>
              <a:rPr lang="en-US" altLang="ko-KR" dirty="0"/>
              <a:t>, </a:t>
            </a:r>
            <a:r>
              <a:rPr lang="ko-KR" altLang="en-US" dirty="0"/>
              <a:t>엄마 품명</a:t>
            </a:r>
            <a:r>
              <a:rPr lang="en-US" altLang="ko-KR" dirty="0"/>
              <a:t>, </a:t>
            </a:r>
            <a:r>
              <a:rPr lang="ko-KR" altLang="en-US" dirty="0"/>
              <a:t>엄마 코일번호</a:t>
            </a:r>
            <a:r>
              <a:rPr lang="en-US" altLang="ko-KR" dirty="0"/>
              <a:t>, </a:t>
            </a:r>
            <a:r>
              <a:rPr lang="ko-KR" altLang="en-US" dirty="0"/>
              <a:t>설비번호</a:t>
            </a:r>
            <a:r>
              <a:rPr lang="en-US" altLang="ko-KR" dirty="0"/>
              <a:t>, </a:t>
            </a:r>
            <a:r>
              <a:rPr lang="ko-KR" altLang="en-US" dirty="0"/>
              <a:t>줄 수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순번 </a:t>
            </a:r>
            <a:r>
              <a:rPr lang="ko-KR" altLang="en-US" dirty="0" err="1"/>
              <a:t>작업명</a:t>
            </a:r>
            <a:r>
              <a:rPr lang="ko-KR" altLang="en-US" dirty="0"/>
              <a:t> 작업상태 긴급</a:t>
            </a:r>
            <a:r>
              <a:rPr lang="en-US" altLang="ko-KR" dirty="0"/>
              <a:t>(</a:t>
            </a:r>
            <a:r>
              <a:rPr lang="ko-KR" altLang="en-US" dirty="0"/>
              <a:t>색깔</a:t>
            </a:r>
            <a:r>
              <a:rPr lang="en-US" altLang="ko-KR" dirty="0"/>
              <a:t>) </a:t>
            </a:r>
            <a:r>
              <a:rPr lang="ko-KR" altLang="en-US" dirty="0"/>
              <a:t>생산중량</a:t>
            </a:r>
            <a:r>
              <a:rPr lang="en-US" altLang="ko-KR" dirty="0"/>
              <a:t>, </a:t>
            </a:r>
            <a:r>
              <a:rPr lang="ko-KR" altLang="en-US" dirty="0"/>
              <a:t>완료창고</a:t>
            </a:r>
            <a:r>
              <a:rPr lang="en-US" altLang="ko-KR" dirty="0"/>
              <a:t>, </a:t>
            </a:r>
            <a:r>
              <a:rPr lang="ko-KR" altLang="en-US" dirty="0"/>
              <a:t>완료창고</a:t>
            </a:r>
            <a:r>
              <a:rPr lang="en-US" altLang="ko-KR" dirty="0"/>
              <a:t>, </a:t>
            </a:r>
            <a:r>
              <a:rPr lang="ko-KR" altLang="en-US" dirty="0"/>
              <a:t>작업자</a:t>
            </a:r>
            <a:r>
              <a:rPr lang="en-US" altLang="ko-KR" dirty="0"/>
              <a:t>, </a:t>
            </a:r>
            <a:r>
              <a:rPr lang="ko-KR" altLang="en-US" dirty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고객사</a:t>
            </a:r>
            <a:r>
              <a:rPr lang="en-US" altLang="ko-KR" dirty="0"/>
              <a:t>, </a:t>
            </a:r>
            <a:r>
              <a:rPr lang="ko-KR" altLang="en-US" dirty="0"/>
              <a:t>등록일시</a:t>
            </a:r>
            <a:r>
              <a:rPr lang="en-US" altLang="ko-KR" dirty="0"/>
              <a:t>, </a:t>
            </a:r>
            <a:r>
              <a:rPr lang="ko-KR" altLang="en-US" dirty="0"/>
              <a:t>작업일자</a:t>
            </a:r>
            <a:r>
              <a:rPr lang="en-US" altLang="ko-KR" dirty="0"/>
              <a:t>, LOT </a:t>
            </a:r>
            <a:r>
              <a:rPr lang="ko-KR" altLang="en-US" dirty="0"/>
              <a:t>넘버</a:t>
            </a:r>
            <a:r>
              <a:rPr lang="en-US" altLang="ko-KR" dirty="0"/>
              <a:t>, </a:t>
            </a:r>
            <a:r>
              <a:rPr lang="ko-KR" altLang="en-US" dirty="0"/>
              <a:t>긴급여부</a:t>
            </a:r>
            <a:r>
              <a:rPr lang="en-US" altLang="ko-KR" dirty="0"/>
              <a:t>, </a:t>
            </a:r>
            <a:r>
              <a:rPr lang="ko-KR" altLang="en-US" dirty="0"/>
              <a:t>근무형태</a:t>
            </a:r>
            <a:r>
              <a:rPr lang="en-US" altLang="ko-KR" dirty="0"/>
              <a:t>, </a:t>
            </a:r>
            <a:r>
              <a:rPr lang="ko-KR" altLang="en-US" dirty="0" err="1"/>
              <a:t>근무조</a:t>
            </a:r>
            <a:r>
              <a:rPr lang="en-US" altLang="ko-KR" dirty="0"/>
              <a:t>, </a:t>
            </a:r>
            <a:r>
              <a:rPr lang="ko-KR" altLang="en-US" dirty="0"/>
              <a:t>작업인원</a:t>
            </a:r>
            <a:r>
              <a:rPr lang="en-US" altLang="ko-KR" dirty="0"/>
              <a:t>, </a:t>
            </a:r>
            <a:r>
              <a:rPr lang="ko-KR" altLang="en-US" dirty="0"/>
              <a:t>사업장</a:t>
            </a:r>
            <a:r>
              <a:rPr lang="en-US" altLang="ko-KR" dirty="0"/>
              <a:t>, </a:t>
            </a:r>
            <a:r>
              <a:rPr lang="ko-KR" altLang="en-US" dirty="0"/>
              <a:t>재질</a:t>
            </a:r>
            <a:r>
              <a:rPr lang="en-US" altLang="ko-KR" dirty="0"/>
              <a:t>, </a:t>
            </a:r>
            <a:r>
              <a:rPr lang="ko-KR" altLang="en-US" dirty="0" err="1"/>
              <a:t>지시품번</a:t>
            </a:r>
            <a:r>
              <a:rPr lang="en-US" altLang="ko-KR" dirty="0"/>
              <a:t>, </a:t>
            </a:r>
            <a:r>
              <a:rPr lang="ko-KR" altLang="en-US" dirty="0"/>
              <a:t>생산구분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73" name="그룹 76">
            <a:extLst>
              <a:ext uri="{FF2B5EF4-FFF2-40B4-BE49-F238E27FC236}">
                <a16:creationId xmlns:a16="http://schemas.microsoft.com/office/drawing/2014/main" id="{D0A83B7F-8144-4E8B-BAFB-4CB48BDF25B1}"/>
              </a:ext>
            </a:extLst>
          </p:cNvPr>
          <p:cNvGrpSpPr/>
          <p:nvPr/>
        </p:nvGrpSpPr>
        <p:grpSpPr>
          <a:xfrm>
            <a:off x="7454347" y="2226116"/>
            <a:ext cx="493514" cy="188598"/>
            <a:chOff x="5552661" y="1904997"/>
            <a:chExt cx="493514" cy="188598"/>
          </a:xfrm>
        </p:grpSpPr>
        <p:sp>
          <p:nvSpPr>
            <p:cNvPr id="174" name="사각형: 둥근 모서리 70">
              <a:extLst>
                <a:ext uri="{FF2B5EF4-FFF2-40B4-BE49-F238E27FC236}">
                  <a16:creationId xmlns:a16="http://schemas.microsoft.com/office/drawing/2014/main" id="{20A86AA6-B614-4825-B31D-29D005B11DB4}"/>
                </a:ext>
              </a:extLst>
            </p:cNvPr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TextBox 74">
              <a:extLst>
                <a:ext uri="{FF2B5EF4-FFF2-40B4-BE49-F238E27FC236}">
                  <a16:creationId xmlns:a16="http://schemas.microsoft.com/office/drawing/2014/main" id="{74EBB418-94B5-4D5B-86D0-600B9EA38B72}"/>
                </a:ext>
              </a:extLst>
            </p:cNvPr>
            <p:cNvSpPr txBox="1"/>
            <p:nvPr/>
          </p:nvSpPr>
          <p:spPr>
            <a:xfrm>
              <a:off x="5628542" y="1904997"/>
              <a:ext cx="417633" cy="18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조회</a:t>
              </a:r>
            </a:p>
          </p:txBody>
        </p:sp>
      </p:grpSp>
      <p:grpSp>
        <p:nvGrpSpPr>
          <p:cNvPr id="176" name="그룹 77">
            <a:extLst>
              <a:ext uri="{FF2B5EF4-FFF2-40B4-BE49-F238E27FC236}">
                <a16:creationId xmlns:a16="http://schemas.microsoft.com/office/drawing/2014/main" id="{CFDBD501-E158-4346-B1A6-79F5793E5C7B}"/>
              </a:ext>
            </a:extLst>
          </p:cNvPr>
          <p:cNvGrpSpPr/>
          <p:nvPr/>
        </p:nvGrpSpPr>
        <p:grpSpPr>
          <a:xfrm>
            <a:off x="8064051" y="2221579"/>
            <a:ext cx="493514" cy="188598"/>
            <a:chOff x="5552661" y="1904997"/>
            <a:chExt cx="493514" cy="188598"/>
          </a:xfrm>
        </p:grpSpPr>
        <p:sp>
          <p:nvSpPr>
            <p:cNvPr id="177" name="사각형: 둥근 모서리 78">
              <a:extLst>
                <a:ext uri="{FF2B5EF4-FFF2-40B4-BE49-F238E27FC236}">
                  <a16:creationId xmlns:a16="http://schemas.microsoft.com/office/drawing/2014/main" id="{55143D45-56D8-4EFF-AEFF-6FE591EC77E3}"/>
                </a:ext>
              </a:extLst>
            </p:cNvPr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TextBox 79">
              <a:extLst>
                <a:ext uri="{FF2B5EF4-FFF2-40B4-BE49-F238E27FC236}">
                  <a16:creationId xmlns:a16="http://schemas.microsoft.com/office/drawing/2014/main" id="{75E0C4AD-E426-46DF-8EA3-C14B09B6E80B}"/>
                </a:ext>
              </a:extLst>
            </p:cNvPr>
            <p:cNvSpPr txBox="1"/>
            <p:nvPr/>
          </p:nvSpPr>
          <p:spPr>
            <a:xfrm>
              <a:off x="5628542" y="1904996"/>
              <a:ext cx="417633" cy="190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닫기</a:t>
              </a:r>
            </a:p>
          </p:txBody>
        </p:sp>
      </p:grpSp>
      <p:sp>
        <p:nvSpPr>
          <p:cNvPr id="180" name="타원 29">
            <a:extLst>
              <a:ext uri="{FF2B5EF4-FFF2-40B4-BE49-F238E27FC236}">
                <a16:creationId xmlns:a16="http://schemas.microsoft.com/office/drawing/2014/main" id="{72AF30E4-E5E7-4102-8FAD-95F7C8EDFE6A}"/>
              </a:ext>
            </a:extLst>
          </p:cNvPr>
          <p:cNvSpPr/>
          <p:nvPr/>
        </p:nvSpPr>
        <p:spPr>
          <a:xfrm>
            <a:off x="7950956" y="2098767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3</a:t>
            </a:r>
            <a:endParaRPr lang="en-US" altLang="ko-KR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81" name="타원 29">
            <a:extLst>
              <a:ext uri="{FF2B5EF4-FFF2-40B4-BE49-F238E27FC236}">
                <a16:creationId xmlns:a16="http://schemas.microsoft.com/office/drawing/2014/main" id="{599D9B5E-9AE1-4C93-9D6E-C7436B4C97C5}"/>
              </a:ext>
            </a:extLst>
          </p:cNvPr>
          <p:cNvSpPr/>
          <p:nvPr/>
        </p:nvSpPr>
        <p:spPr>
          <a:xfrm>
            <a:off x="7295432" y="210694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graphicFrame>
        <p:nvGraphicFramePr>
          <p:cNvPr id="182" name="표 10">
            <a:extLst>
              <a:ext uri="{FF2B5EF4-FFF2-40B4-BE49-F238E27FC236}">
                <a16:creationId xmlns:a16="http://schemas.microsoft.com/office/drawing/2014/main" id="{A20F67C5-A4A7-44B2-9726-9BBAC71FB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40351"/>
              </p:ext>
            </p:extLst>
          </p:nvPr>
        </p:nvGraphicFramePr>
        <p:xfrm>
          <a:off x="1751804" y="4614275"/>
          <a:ext cx="6960460" cy="1158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00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6159444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70764274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8071611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83904324"/>
                    </a:ext>
                  </a:extLst>
                </a:gridCol>
                <a:gridCol w="698521">
                  <a:extLst>
                    <a:ext uri="{9D8B030D-6E8A-4147-A177-3AD203B41FA5}">
                      <a16:colId xmlns:a16="http://schemas.microsoft.com/office/drawing/2014/main" val="1320310909"/>
                    </a:ext>
                  </a:extLst>
                </a:gridCol>
                <a:gridCol w="698522">
                  <a:extLst>
                    <a:ext uri="{9D8B030D-6E8A-4147-A177-3AD203B41FA5}">
                      <a16:colId xmlns:a16="http://schemas.microsoft.com/office/drawing/2014/main" val="3453088488"/>
                    </a:ext>
                  </a:extLst>
                </a:gridCol>
                <a:gridCol w="698521">
                  <a:extLst>
                    <a:ext uri="{9D8B030D-6E8A-4147-A177-3AD203B41FA5}">
                      <a16:colId xmlns:a16="http://schemas.microsoft.com/office/drawing/2014/main" val="1574378258"/>
                    </a:ext>
                  </a:extLst>
                </a:gridCol>
              </a:tblGrid>
              <a:tr h="16764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순서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품번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줄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생산량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고객사명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계획중량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완료창고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 err="1"/>
                        <a:t>창고명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창고위치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주문량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재고량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과부족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5911"/>
                  </a:ext>
                </a:extLst>
              </a:tr>
              <a:tr h="2282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4068FF86-4924-48DF-B45B-05893601F15D}"/>
              </a:ext>
            </a:extLst>
          </p:cNvPr>
          <p:cNvSpPr txBox="1"/>
          <p:nvPr/>
        </p:nvSpPr>
        <p:spPr>
          <a:xfrm>
            <a:off x="1677289" y="4320851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itchFamily="2" charset="-127"/>
                <a:ea typeface="나눔고딕" pitchFamily="2" charset="-127"/>
              </a:rPr>
              <a:t>작업지시 </a:t>
            </a:r>
            <a:r>
              <a:rPr lang="en-US" altLang="ko-KR" sz="900" b="1" dirty="0">
                <a:latin typeface="나눔고딕" pitchFamily="2" charset="-127"/>
                <a:ea typeface="나눔고딕" pitchFamily="2" charset="-127"/>
              </a:rPr>
              <a:t>ITEM</a:t>
            </a:r>
            <a:endParaRPr lang="ko-KR" altLang="en-US" sz="9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04070DA-C5C7-4E09-8208-11EAB020BF94}"/>
              </a:ext>
            </a:extLst>
          </p:cNvPr>
          <p:cNvCxnSpPr>
            <a:cxnSpLocks/>
          </p:cNvCxnSpPr>
          <p:nvPr/>
        </p:nvCxnSpPr>
        <p:spPr>
          <a:xfrm>
            <a:off x="1659164" y="4546963"/>
            <a:ext cx="71038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29">
            <a:extLst>
              <a:ext uri="{FF2B5EF4-FFF2-40B4-BE49-F238E27FC236}">
                <a16:creationId xmlns:a16="http://schemas.microsoft.com/office/drawing/2014/main" id="{68E2A6E4-6C61-4156-B174-A9101A436196}"/>
              </a:ext>
            </a:extLst>
          </p:cNvPr>
          <p:cNvSpPr/>
          <p:nvPr/>
        </p:nvSpPr>
        <p:spPr>
          <a:xfrm>
            <a:off x="1661745" y="452978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5</a:t>
            </a:r>
            <a:endParaRPr lang="en-US" altLang="ko-KR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460F1571-0C13-496E-93BE-45AD11588C76}"/>
              </a:ext>
            </a:extLst>
          </p:cNvPr>
          <p:cNvSpPr/>
          <p:nvPr/>
        </p:nvSpPr>
        <p:spPr>
          <a:xfrm>
            <a:off x="1579226" y="2872707"/>
            <a:ext cx="263737" cy="2110719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생산계획 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생산계획</a:t>
            </a:r>
            <a:r>
              <a:rPr lang="en-US" altLang="ko-KR"/>
              <a:t>-</a:t>
            </a:r>
            <a:r>
              <a:rPr lang="ko-KR" altLang="en-US"/>
              <a:t>등록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생산계획 항목 등록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작업명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공정의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작업명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-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 생산 중량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일자의 계획중량 기입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제품명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공정의 제품명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납기일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제품의 납기 일자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yyyy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-MM-dd)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예상시간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공정 완료 예상 시간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줄 수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슬리팅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결과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코일당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수량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폭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원자재의 폭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사업장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사업장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설비 번호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해당 원자재의 작업 설비 번호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원자재 번호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공정의 원자재 번호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	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ex)Coil_3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 인원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작업자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고객사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납품 대상 고객사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비고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등록 버튼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입력한 항목을 작업지시서에 등록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생산계획 조회 화면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생산계획 조회 화면 이동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[7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joborder_basicinfo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/>
                <a:ea typeface="나눔고딕"/>
              </a:rPr>
              <a:t>joborder_set_equip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0693" y="171635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rgbClr val="9096D0"/>
                </a:solidFill>
              </a:rPr>
              <a:t>생산계획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0692" y="3189544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692" y="360740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50" y="1350998"/>
            <a:ext cx="13244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생산계획 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0692" y="4024568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692" y="44420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9" name="화살표: 갈매기형 수장 8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rgbClr val="909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692" y="2551030"/>
            <a:ext cx="1148547" cy="321677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0692" y="2872707"/>
            <a:ext cx="1148547" cy="321677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/>
              <a:t>    </a:t>
            </a:r>
            <a:r>
              <a:rPr lang="en-US" altLang="ko-KR" sz="800"/>
              <a:t>- </a:t>
            </a:r>
            <a:r>
              <a:rPr lang="ko-KR" altLang="en-US" sz="800"/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3766" y="1801153"/>
            <a:ext cx="7205436" cy="3913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28872" y="5388519"/>
            <a:ext cx="590536" cy="1706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/>
              <a:t>등로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40" name="타원 29"/>
          <p:cNvSpPr/>
          <p:nvPr/>
        </p:nvSpPr>
        <p:spPr>
          <a:xfrm>
            <a:off x="1377880" y="248145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3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9283699" y="5478049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표 10">
            <a:extLst>
              <a:ext uri="{FF2B5EF4-FFF2-40B4-BE49-F238E27FC236}">
                <a16:creationId xmlns:a16="http://schemas.microsoft.com/office/drawing/2014/main" id="{2BD85453-C8FF-4E29-8A9F-72B1356C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4360"/>
              </p:ext>
            </p:extLst>
          </p:nvPr>
        </p:nvGraphicFramePr>
        <p:xfrm>
          <a:off x="1747971" y="1860550"/>
          <a:ext cx="6960459" cy="3469269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51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1594444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25688107"/>
                    </a:ext>
                  </a:extLst>
                </a:gridCol>
                <a:gridCol w="810698">
                  <a:extLst>
                    <a:ext uri="{9D8B030D-6E8A-4147-A177-3AD203B41FA5}">
                      <a16:colId xmlns:a16="http://schemas.microsoft.com/office/drawing/2014/main" val="1707642747"/>
                    </a:ext>
                  </a:extLst>
                </a:gridCol>
                <a:gridCol w="690442">
                  <a:extLst>
                    <a:ext uri="{9D8B030D-6E8A-4147-A177-3AD203B41FA5}">
                      <a16:colId xmlns:a16="http://schemas.microsoft.com/office/drawing/2014/main" val="68071611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883904324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1320310909"/>
                    </a:ext>
                  </a:extLst>
                </a:gridCol>
              </a:tblGrid>
              <a:tr h="2670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 err="1"/>
                        <a:t>작업명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생산 중량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납기일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예상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줄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사업장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설비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원자재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작업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2" name="타원 29">
            <a:extLst>
              <a:ext uri="{FF2B5EF4-FFF2-40B4-BE49-F238E27FC236}">
                <a16:creationId xmlns:a16="http://schemas.microsoft.com/office/drawing/2014/main" id="{D5D7D98C-93F5-4E6A-B411-056DBECE2AF8}"/>
              </a:ext>
            </a:extLst>
          </p:cNvPr>
          <p:cNvSpPr/>
          <p:nvPr/>
        </p:nvSpPr>
        <p:spPr>
          <a:xfrm>
            <a:off x="4687137" y="525323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스퀘어 Bold"/>
                <a:ea typeface="나눔스퀘어 Bold"/>
                <a:cs typeface="+mn-cs"/>
              </a:rPr>
              <a:t>2</a:t>
            </a:r>
          </a:p>
        </p:txBody>
      </p:sp>
      <p:sp>
        <p:nvSpPr>
          <p:cNvPr id="155" name="타원 29">
            <a:extLst>
              <a:ext uri="{FF2B5EF4-FFF2-40B4-BE49-F238E27FC236}">
                <a16:creationId xmlns:a16="http://schemas.microsoft.com/office/drawing/2014/main" id="{D4B93D22-AB9E-43A1-A0FD-3B37250D8E9A}"/>
              </a:ext>
            </a:extLst>
          </p:cNvPr>
          <p:cNvSpPr/>
          <p:nvPr/>
        </p:nvSpPr>
        <p:spPr>
          <a:xfrm>
            <a:off x="1618768" y="1735557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생산 실적 조회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생산실적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검색조건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사업장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Drow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설비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(Drop down)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 일자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Calender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altLang="ko-KR" sz="1000" b="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조회 버튼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검색 조건에 따른 생산실적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출력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닫기 버튼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하단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초기화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altLang="ko-KR" sz="1000" b="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생산실적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Grid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LOT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NO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: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 자재의 </a:t>
            </a:r>
            <a:r>
              <a:rPr lang="en-US" altLang="ko-KR" sz="1000" b="0" dirty="0">
                <a:solidFill>
                  <a:prstClr val="black"/>
                </a:solidFill>
                <a:latin typeface="나눔고딕"/>
                <a:ea typeface="나눔고딕"/>
              </a:rPr>
              <a:t>LOT </a:t>
            </a:r>
            <a:r>
              <a:rPr lang="ko-KR" altLang="en-US" sz="1000" b="0" dirty="0">
                <a:solidFill>
                  <a:prstClr val="black"/>
                </a:solidFill>
                <a:latin typeface="나눔고딕"/>
                <a:ea typeface="나눔고딕"/>
              </a:rPr>
              <a:t>번호</a:t>
            </a: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작업 시작 시각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–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 종료 시각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지시 번호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작업의 지시 번호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폭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원자재 코일의 폭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작업자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해당 작업의 작업자 명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사번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작업자의 사번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계획 중량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생산 중량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현재 실적 중량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차이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계획중량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–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생산 중량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창고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작업 완료된 자재의 창고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품번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원자재 정보</a:t>
            </a: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b="0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[</a:t>
            </a:r>
            <a:r>
              <a:rPr kumimoji="0" lang="ko-KR" altLang="en-US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테이블</a:t>
            </a:r>
            <a:r>
              <a:rPr kumimoji="0" lang="en-US" altLang="ko-KR" sz="10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]</a:t>
            </a: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　user, 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joborder_basicinfo</a:t>
            </a: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b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r>
              <a:rPr kumimoji="0" lang="en-US" altLang="ko-KR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     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joborder_process_result</a:t>
            </a: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br>
              <a:rPr kumimoji="0" lang="ko-KR" altLang="en-US" sz="10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</a:br>
            <a:endParaRPr kumimoji="0" lang="ko-KR" altLang="en-US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28600" marR="0" lvl="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0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693" y="1298845"/>
            <a:ext cx="8550107" cy="4535898"/>
          </a:xfrm>
          <a:prstGeom prst="rect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0693" y="1332008"/>
            <a:ext cx="1148547" cy="4502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0693" y="1298845"/>
            <a:ext cx="8550107" cy="41751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0693" y="1716357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대시보드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0692" y="2133869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생산계획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90691" y="2555317"/>
            <a:ext cx="1148547" cy="417512"/>
          </a:xfrm>
          <a:prstGeom prst="rect">
            <a:avLst/>
          </a:prstGeom>
          <a:solidFill>
            <a:srgbClr val="404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생산실적       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0691" y="2973180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생산이상 상태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250" y="1350998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생산실적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0691" y="3390341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/>
              <a:t>공정 모니터링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0691" y="3807853"/>
            <a:ext cx="1148547" cy="41751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/>
              <a:t>Tag </a:t>
            </a:r>
            <a:r>
              <a:rPr lang="ko-KR" altLang="en-US" sz="1000"/>
              <a:t>트랜드</a:t>
            </a:r>
          </a:p>
        </p:txBody>
      </p:sp>
      <p:sp>
        <p:nvSpPr>
          <p:cNvPr id="40" name="화살표: 갈매기형 수장 39"/>
          <p:cNvSpPr/>
          <p:nvPr/>
        </p:nvSpPr>
        <p:spPr>
          <a:xfrm rot="5400000" flipV="1">
            <a:off x="1365925" y="2306516"/>
            <a:ext cx="62031" cy="82679"/>
          </a:xfrm>
          <a:prstGeom prst="chevron">
            <a:avLst>
              <a:gd name="adj" fmla="val 68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0693" y="1298845"/>
            <a:ext cx="1148547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360229" y="1298845"/>
            <a:ext cx="580571" cy="41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/>
              <a:t>로그아웃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283699" y="5341620"/>
            <a:ext cx="2784829" cy="0"/>
          </a:xfrm>
          <a:prstGeom prst="line">
            <a:avLst/>
          </a:prstGeom>
          <a:ln w="12700">
            <a:solidFill>
              <a:srgbClr val="AFCD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CD7FE5-BC92-413A-9D6E-D8DF00A9779E}"/>
              </a:ext>
            </a:extLst>
          </p:cNvPr>
          <p:cNvSpPr txBox="1"/>
          <p:nvPr/>
        </p:nvSpPr>
        <p:spPr>
          <a:xfrm>
            <a:off x="3814936" y="-1850866"/>
            <a:ext cx="6349085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엄마품번</a:t>
            </a:r>
            <a:r>
              <a:rPr lang="en-US" altLang="ko-KR" dirty="0"/>
              <a:t>, </a:t>
            </a:r>
            <a:r>
              <a:rPr lang="ko-KR" altLang="en-US" dirty="0"/>
              <a:t>엄마 품명</a:t>
            </a:r>
            <a:r>
              <a:rPr lang="en-US" altLang="ko-KR" dirty="0"/>
              <a:t>, </a:t>
            </a:r>
            <a:r>
              <a:rPr lang="ko-KR" altLang="en-US" dirty="0"/>
              <a:t>엄마 코일번호</a:t>
            </a:r>
            <a:r>
              <a:rPr lang="en-US" altLang="ko-KR" dirty="0"/>
              <a:t>, </a:t>
            </a:r>
            <a:r>
              <a:rPr lang="ko-KR" altLang="en-US" dirty="0"/>
              <a:t>설비번호</a:t>
            </a:r>
            <a:r>
              <a:rPr lang="en-US" altLang="ko-KR" dirty="0"/>
              <a:t>, </a:t>
            </a:r>
            <a:r>
              <a:rPr lang="ko-KR" altLang="en-US" dirty="0"/>
              <a:t>줄 수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순번 </a:t>
            </a:r>
            <a:r>
              <a:rPr lang="ko-KR" altLang="en-US" dirty="0" err="1"/>
              <a:t>작업명</a:t>
            </a:r>
            <a:r>
              <a:rPr lang="ko-KR" altLang="en-US" dirty="0"/>
              <a:t> 작업상태 긴급</a:t>
            </a:r>
            <a:r>
              <a:rPr lang="en-US" altLang="ko-KR" dirty="0"/>
              <a:t>(</a:t>
            </a:r>
            <a:r>
              <a:rPr lang="ko-KR" altLang="en-US" dirty="0"/>
              <a:t>색깔</a:t>
            </a:r>
            <a:r>
              <a:rPr lang="en-US" altLang="ko-KR" dirty="0"/>
              <a:t>) </a:t>
            </a:r>
            <a:r>
              <a:rPr lang="ko-KR" altLang="en-US" dirty="0"/>
              <a:t>생산중량</a:t>
            </a:r>
            <a:r>
              <a:rPr lang="en-US" altLang="ko-KR" dirty="0"/>
              <a:t>, </a:t>
            </a:r>
            <a:r>
              <a:rPr lang="ko-KR" altLang="en-US" dirty="0"/>
              <a:t>완료창고</a:t>
            </a:r>
            <a:r>
              <a:rPr lang="en-US" altLang="ko-KR" dirty="0"/>
              <a:t>, </a:t>
            </a:r>
            <a:r>
              <a:rPr lang="ko-KR" altLang="en-US" dirty="0"/>
              <a:t>완료창고</a:t>
            </a:r>
            <a:r>
              <a:rPr lang="en-US" altLang="ko-KR" dirty="0"/>
              <a:t>, </a:t>
            </a:r>
            <a:r>
              <a:rPr lang="ko-KR" altLang="en-US" dirty="0"/>
              <a:t>작업자</a:t>
            </a:r>
            <a:r>
              <a:rPr lang="en-US" altLang="ko-KR" dirty="0"/>
              <a:t>, </a:t>
            </a:r>
            <a:r>
              <a:rPr lang="ko-KR" altLang="en-US" dirty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고객사</a:t>
            </a:r>
            <a:r>
              <a:rPr lang="en-US" altLang="ko-KR" dirty="0"/>
              <a:t>, </a:t>
            </a:r>
            <a:r>
              <a:rPr lang="ko-KR" altLang="en-US" dirty="0"/>
              <a:t>등록일시</a:t>
            </a:r>
            <a:r>
              <a:rPr lang="en-US" altLang="ko-KR" dirty="0"/>
              <a:t>, </a:t>
            </a:r>
            <a:r>
              <a:rPr lang="ko-KR" altLang="en-US" dirty="0"/>
              <a:t>작업일자</a:t>
            </a:r>
            <a:r>
              <a:rPr lang="en-US" altLang="ko-KR" dirty="0"/>
              <a:t>, LOT </a:t>
            </a:r>
            <a:r>
              <a:rPr lang="ko-KR" altLang="en-US" dirty="0"/>
              <a:t>넘버</a:t>
            </a:r>
            <a:r>
              <a:rPr lang="en-US" altLang="ko-KR" dirty="0"/>
              <a:t>, </a:t>
            </a:r>
            <a:r>
              <a:rPr lang="ko-KR" altLang="en-US" dirty="0"/>
              <a:t>긴급여부</a:t>
            </a:r>
            <a:r>
              <a:rPr lang="en-US" altLang="ko-KR" dirty="0"/>
              <a:t>, </a:t>
            </a:r>
            <a:r>
              <a:rPr lang="ko-KR" altLang="en-US" dirty="0"/>
              <a:t>근무형태</a:t>
            </a:r>
            <a:r>
              <a:rPr lang="en-US" altLang="ko-KR" dirty="0"/>
              <a:t>, </a:t>
            </a:r>
            <a:r>
              <a:rPr lang="ko-KR" altLang="en-US" dirty="0" err="1"/>
              <a:t>근무조</a:t>
            </a:r>
            <a:r>
              <a:rPr lang="en-US" altLang="ko-KR" dirty="0"/>
              <a:t>, </a:t>
            </a:r>
            <a:r>
              <a:rPr lang="ko-KR" altLang="en-US" dirty="0"/>
              <a:t>작업인원</a:t>
            </a:r>
            <a:r>
              <a:rPr lang="en-US" altLang="ko-KR" dirty="0"/>
              <a:t>, </a:t>
            </a:r>
            <a:r>
              <a:rPr lang="ko-KR" altLang="en-US" dirty="0"/>
              <a:t>사업장</a:t>
            </a:r>
            <a:r>
              <a:rPr lang="en-US" altLang="ko-KR" dirty="0"/>
              <a:t>, </a:t>
            </a:r>
            <a:r>
              <a:rPr lang="ko-KR" altLang="en-US" dirty="0"/>
              <a:t>재질</a:t>
            </a:r>
            <a:r>
              <a:rPr lang="en-US" altLang="ko-KR" dirty="0"/>
              <a:t>, </a:t>
            </a:r>
            <a:r>
              <a:rPr lang="ko-KR" altLang="en-US" dirty="0" err="1"/>
              <a:t>지시품번</a:t>
            </a:r>
            <a:r>
              <a:rPr lang="en-US" altLang="ko-KR" dirty="0"/>
              <a:t>, </a:t>
            </a:r>
            <a:r>
              <a:rPr lang="ko-KR" altLang="en-US" dirty="0"/>
              <a:t>생산구분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7" name="직사각형 29">
            <a:extLst>
              <a:ext uri="{FF2B5EF4-FFF2-40B4-BE49-F238E27FC236}">
                <a16:creationId xmlns:a16="http://schemas.microsoft.com/office/drawing/2014/main" id="{2990C8DB-472D-4B93-A9E7-4D2FDC15D7F1}"/>
              </a:ext>
            </a:extLst>
          </p:cNvPr>
          <p:cNvSpPr/>
          <p:nvPr/>
        </p:nvSpPr>
        <p:spPr>
          <a:xfrm>
            <a:off x="1771612" y="1813166"/>
            <a:ext cx="6936816" cy="256319"/>
          </a:xfrm>
          <a:prstGeom prst="rect">
            <a:avLst/>
          </a:prstGeom>
          <a:solidFill>
            <a:srgbClr val="DFE6F7"/>
          </a:solidFill>
          <a:ln w="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DCF07-764B-4C96-B632-A39FD966C5B6}"/>
              </a:ext>
            </a:extLst>
          </p:cNvPr>
          <p:cNvSpPr txBox="1"/>
          <p:nvPr/>
        </p:nvSpPr>
        <p:spPr>
          <a:xfrm>
            <a:off x="4450324" y="1847456"/>
            <a:ext cx="7986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작업 일자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53803FC-EBF4-4BF8-954A-617C2321E88A}"/>
              </a:ext>
            </a:extLst>
          </p:cNvPr>
          <p:cNvGrpSpPr/>
          <p:nvPr/>
        </p:nvGrpSpPr>
        <p:grpSpPr>
          <a:xfrm>
            <a:off x="5056262" y="1849363"/>
            <a:ext cx="1034684" cy="211636"/>
            <a:chOff x="2386379" y="2141855"/>
            <a:chExt cx="1034684" cy="21163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53625E-82AA-493C-87C0-D515ACE94E53}"/>
                </a:ext>
              </a:extLst>
            </p:cNvPr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97EECD2-BAA5-4C09-9DC7-35BD186B2046}"/>
                </a:ext>
              </a:extLst>
            </p:cNvPr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797DD0E-16DB-4DD0-9CC9-0E47F40CE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30B92EF-4123-491C-ABDB-2EED4D29008C}"/>
                </a:ext>
              </a:extLst>
            </p:cNvPr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2C2B8EE-9EB4-4498-B500-4933649CBAFD}"/>
              </a:ext>
            </a:extLst>
          </p:cNvPr>
          <p:cNvGrpSpPr/>
          <p:nvPr/>
        </p:nvGrpSpPr>
        <p:grpSpPr>
          <a:xfrm>
            <a:off x="6271065" y="1845700"/>
            <a:ext cx="1034684" cy="211636"/>
            <a:chOff x="2386379" y="2141855"/>
            <a:chExt cx="1034684" cy="21163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2404CF2-EB66-4872-A2A2-E01A53D3DE2F}"/>
                </a:ext>
              </a:extLst>
            </p:cNvPr>
            <p:cNvSpPr/>
            <p:nvPr/>
          </p:nvSpPr>
          <p:spPr>
            <a:xfrm>
              <a:off x="2386379" y="2159244"/>
              <a:ext cx="1033096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A5C19CB-6112-49EF-9EA7-C17654ECF26E}"/>
                </a:ext>
              </a:extLst>
            </p:cNvPr>
            <p:cNvSpPr/>
            <p:nvPr/>
          </p:nvSpPr>
          <p:spPr>
            <a:xfrm>
              <a:off x="3241248" y="2160832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334751A4-B54E-4593-982C-4605520EA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3256467" y="2164557"/>
              <a:ext cx="152832" cy="152832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3D7195-3D96-47BB-9BF9-EE06FB8F4C59}"/>
                </a:ext>
              </a:extLst>
            </p:cNvPr>
            <p:cNvSpPr txBox="1"/>
            <p:nvPr/>
          </p:nvSpPr>
          <p:spPr>
            <a:xfrm>
              <a:off x="2421618" y="2141855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b="1"/>
                <a:t>2022-03-24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D79786D-CCCE-424F-B099-5B54848D4A96}"/>
              </a:ext>
            </a:extLst>
          </p:cNvPr>
          <p:cNvSpPr txBox="1"/>
          <p:nvPr/>
        </p:nvSpPr>
        <p:spPr>
          <a:xfrm>
            <a:off x="6055653" y="1835244"/>
            <a:ext cx="798635" cy="22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/>
              <a:t>~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32647AD-76C7-4E67-8E9F-8B7D3E0BD674}"/>
              </a:ext>
            </a:extLst>
          </p:cNvPr>
          <p:cNvGrpSpPr/>
          <p:nvPr/>
        </p:nvGrpSpPr>
        <p:grpSpPr>
          <a:xfrm>
            <a:off x="7477988" y="1860099"/>
            <a:ext cx="493514" cy="188598"/>
            <a:chOff x="5552661" y="1904997"/>
            <a:chExt cx="493514" cy="18859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2A7BD06-3846-43EA-9989-58270BA6AA49}"/>
                </a:ext>
              </a:extLst>
            </p:cNvPr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493573-9928-40C6-8398-88763357844F}"/>
                </a:ext>
              </a:extLst>
            </p:cNvPr>
            <p:cNvSpPr txBox="1"/>
            <p:nvPr/>
          </p:nvSpPr>
          <p:spPr>
            <a:xfrm>
              <a:off x="5628542" y="1904997"/>
              <a:ext cx="417633" cy="18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조회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3BFE9B0-C879-4D43-A6DE-6574A8CA37A0}"/>
              </a:ext>
            </a:extLst>
          </p:cNvPr>
          <p:cNvGrpSpPr/>
          <p:nvPr/>
        </p:nvGrpSpPr>
        <p:grpSpPr>
          <a:xfrm>
            <a:off x="8087692" y="1855562"/>
            <a:ext cx="493514" cy="188598"/>
            <a:chOff x="5552661" y="1904997"/>
            <a:chExt cx="493514" cy="188598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FFD45FC-CCFC-4A91-BF94-FCAD75819BBC}"/>
                </a:ext>
              </a:extLst>
            </p:cNvPr>
            <p:cNvSpPr/>
            <p:nvPr/>
          </p:nvSpPr>
          <p:spPr>
            <a:xfrm>
              <a:off x="5552661" y="1919287"/>
              <a:ext cx="491703" cy="131344"/>
            </a:xfrm>
            <a:prstGeom prst="roundRect">
              <a:avLst>
                <a:gd name="adj" fmla="val 16667"/>
              </a:avLst>
            </a:prstGeom>
            <a:solidFill>
              <a:srgbClr val="8497B0"/>
            </a:solidFill>
            <a:ln w="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553100-6F0B-4E49-9EAC-F9769A1A1284}"/>
                </a:ext>
              </a:extLst>
            </p:cNvPr>
            <p:cNvSpPr txBox="1"/>
            <p:nvPr/>
          </p:nvSpPr>
          <p:spPr>
            <a:xfrm>
              <a:off x="5628542" y="1904996"/>
              <a:ext cx="417633" cy="190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700" b="1">
                  <a:solidFill>
                    <a:schemeClr val="lt1"/>
                  </a:solidFill>
                </a:rPr>
                <a:t>닫기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B81627F-9784-4C67-BF1C-99626129A0D7}"/>
              </a:ext>
            </a:extLst>
          </p:cNvPr>
          <p:cNvSpPr txBox="1"/>
          <p:nvPr/>
        </p:nvSpPr>
        <p:spPr>
          <a:xfrm>
            <a:off x="5091501" y="1849363"/>
            <a:ext cx="762000" cy="21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/>
              <a:t>2022-03-24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11BED76-4A46-4E95-A1DF-577268F4763D}"/>
              </a:ext>
            </a:extLst>
          </p:cNvPr>
          <p:cNvGrpSpPr/>
          <p:nvPr/>
        </p:nvGrpSpPr>
        <p:grpSpPr>
          <a:xfrm>
            <a:off x="2447277" y="1841853"/>
            <a:ext cx="797239" cy="211636"/>
            <a:chOff x="4755173" y="2140389"/>
            <a:chExt cx="797239" cy="2116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DE3D111-6901-4D38-9643-8F818FCF1B2E}"/>
                </a:ext>
              </a:extLst>
            </p:cNvPr>
            <p:cNvSpPr/>
            <p:nvPr/>
          </p:nvSpPr>
          <p:spPr>
            <a:xfrm>
              <a:off x="4755173" y="2157779"/>
              <a:ext cx="679871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95793B3-5B0E-4A56-9842-B857000BD731}"/>
                </a:ext>
              </a:extLst>
            </p:cNvPr>
            <p:cNvSpPr/>
            <p:nvPr/>
          </p:nvSpPr>
          <p:spPr>
            <a:xfrm>
              <a:off x="5255229" y="2159366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3B80EAE-D053-485C-ACDC-EFA3720021B7}"/>
                </a:ext>
              </a:extLst>
            </p:cNvPr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B28727BB-CF58-4F4C-AE41-504F6190A000}"/>
                </a:ext>
              </a:extLst>
            </p:cNvPr>
            <p:cNvSpPr/>
            <p:nvPr/>
          </p:nvSpPr>
          <p:spPr>
            <a:xfrm rot="10800000">
              <a:off x="5305969" y="2203205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F84878E-5744-4317-9F97-808132828A08}"/>
              </a:ext>
            </a:extLst>
          </p:cNvPr>
          <p:cNvSpPr txBox="1"/>
          <p:nvPr/>
        </p:nvSpPr>
        <p:spPr>
          <a:xfrm>
            <a:off x="1904957" y="1840503"/>
            <a:ext cx="7986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사업장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2FACACF-5053-490D-B4A3-BAD26A804B27}"/>
              </a:ext>
            </a:extLst>
          </p:cNvPr>
          <p:cNvGrpSpPr/>
          <p:nvPr/>
        </p:nvGrpSpPr>
        <p:grpSpPr>
          <a:xfrm>
            <a:off x="3779697" y="1851406"/>
            <a:ext cx="797239" cy="211636"/>
            <a:chOff x="4755173" y="2140389"/>
            <a:chExt cx="797239" cy="21163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7C72630-563C-4CAF-9AF4-48CC6236CE5B}"/>
                </a:ext>
              </a:extLst>
            </p:cNvPr>
            <p:cNvSpPr/>
            <p:nvPr/>
          </p:nvSpPr>
          <p:spPr>
            <a:xfrm>
              <a:off x="4755173" y="2157779"/>
              <a:ext cx="679871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D9AC3C-A68A-4F19-81DA-E2E7E3F92985}"/>
                </a:ext>
              </a:extLst>
            </p:cNvPr>
            <p:cNvSpPr/>
            <p:nvPr/>
          </p:nvSpPr>
          <p:spPr>
            <a:xfrm>
              <a:off x="5255229" y="2159366"/>
              <a:ext cx="179815" cy="16851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B7A029-FD4F-453B-B53F-A002E8B8A252}"/>
                </a:ext>
              </a:extLst>
            </p:cNvPr>
            <p:cNvSpPr txBox="1"/>
            <p:nvPr/>
          </p:nvSpPr>
          <p:spPr>
            <a:xfrm>
              <a:off x="4790412" y="2140389"/>
              <a:ext cx="762000" cy="211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800" b="1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B8CB1860-BF2F-4990-9DD3-4E70B5FD236A}"/>
                </a:ext>
              </a:extLst>
            </p:cNvPr>
            <p:cNvSpPr/>
            <p:nvPr/>
          </p:nvSpPr>
          <p:spPr>
            <a:xfrm rot="10800000">
              <a:off x="5305969" y="2203205"/>
              <a:ext cx="77421" cy="77421"/>
            </a:xfrm>
            <a:prstGeom prst="triangle">
              <a:avLst>
                <a:gd name="adj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31A3227-82E6-451E-99CE-C39D78BD4558}"/>
              </a:ext>
            </a:extLst>
          </p:cNvPr>
          <p:cNvSpPr txBox="1"/>
          <p:nvPr/>
        </p:nvSpPr>
        <p:spPr>
          <a:xfrm>
            <a:off x="3124481" y="1848833"/>
            <a:ext cx="7986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 dirty="0"/>
              <a:t>설비 선택</a:t>
            </a:r>
          </a:p>
        </p:txBody>
      </p:sp>
      <p:sp>
        <p:nvSpPr>
          <p:cNvPr id="105" name="타원 29">
            <a:extLst>
              <a:ext uri="{FF2B5EF4-FFF2-40B4-BE49-F238E27FC236}">
                <a16:creationId xmlns:a16="http://schemas.microsoft.com/office/drawing/2014/main" id="{3693161F-BAA9-4F37-B2B0-25B237D51499}"/>
              </a:ext>
            </a:extLst>
          </p:cNvPr>
          <p:cNvSpPr/>
          <p:nvPr/>
        </p:nvSpPr>
        <p:spPr>
          <a:xfrm>
            <a:off x="1628594" y="169534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  <a:cs typeface="+mn-cs"/>
              </a:rPr>
              <a:t>1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graphicFrame>
        <p:nvGraphicFramePr>
          <p:cNvPr id="106" name="표 10">
            <a:extLst>
              <a:ext uri="{FF2B5EF4-FFF2-40B4-BE49-F238E27FC236}">
                <a16:creationId xmlns:a16="http://schemas.microsoft.com/office/drawing/2014/main" id="{8B37596F-0159-4A86-A64C-627BE4156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86827"/>
              </p:ext>
            </p:extLst>
          </p:nvPr>
        </p:nvGraphicFramePr>
        <p:xfrm>
          <a:off x="1797054" y="2258481"/>
          <a:ext cx="6936815" cy="339469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0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61594444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4421716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0764274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445368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680716113"/>
                    </a:ext>
                  </a:extLst>
                </a:gridCol>
                <a:gridCol w="412829">
                  <a:extLst>
                    <a:ext uri="{9D8B030D-6E8A-4147-A177-3AD203B41FA5}">
                      <a16:colId xmlns:a16="http://schemas.microsoft.com/office/drawing/2014/main" val="883904324"/>
                    </a:ext>
                  </a:extLst>
                </a:gridCol>
              </a:tblGrid>
              <a:tr h="225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b="1" dirty="0"/>
                        <a:t>LOT NO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작업 시작 시각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작업 종료 시각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지시 번호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폭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작업자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사번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계획중량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생산중량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차이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창고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dirty="0"/>
                        <a:t>품번</a:t>
                      </a:r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9" name="타원 29">
            <a:extLst>
              <a:ext uri="{FF2B5EF4-FFF2-40B4-BE49-F238E27FC236}">
                <a16:creationId xmlns:a16="http://schemas.microsoft.com/office/drawing/2014/main" id="{EA9189E0-CB75-48A2-8865-6E36FD9DC26E}"/>
              </a:ext>
            </a:extLst>
          </p:cNvPr>
          <p:cNvSpPr/>
          <p:nvPr/>
        </p:nvSpPr>
        <p:spPr>
          <a:xfrm>
            <a:off x="7350766" y="1695341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2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60" name="타원 29">
            <a:extLst>
              <a:ext uri="{FF2B5EF4-FFF2-40B4-BE49-F238E27FC236}">
                <a16:creationId xmlns:a16="http://schemas.microsoft.com/office/drawing/2014/main" id="{E8315143-DA8D-4E78-BAC6-FD0D5FBC96A1}"/>
              </a:ext>
            </a:extLst>
          </p:cNvPr>
          <p:cNvSpPr/>
          <p:nvPr/>
        </p:nvSpPr>
        <p:spPr>
          <a:xfrm>
            <a:off x="1619250" y="2154055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latin typeface="나눔스퀘어 Bold"/>
                <a:ea typeface="나눔스퀘어 Bold"/>
              </a:rPr>
              <a:t>4</a:t>
            </a:r>
            <a:endParaRPr lang="ko-KR" altLang="en-US" sz="1400" dirty="0"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1492</Words>
  <Application>Microsoft Office PowerPoint</Application>
  <PresentationFormat>와이드스크린</PresentationFormat>
  <Paragraphs>427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나눔스퀘어</vt:lpstr>
      <vt:lpstr>나눔스퀘어 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진혜린</dc:creator>
  <cp:lastModifiedBy>진혜린</cp:lastModifiedBy>
  <cp:revision>209</cp:revision>
  <dcterms:created xsi:type="dcterms:W3CDTF">2022-03-24T07:24:25Z</dcterms:created>
  <dcterms:modified xsi:type="dcterms:W3CDTF">2022-04-01T07:39:52Z</dcterms:modified>
  <cp:version/>
</cp:coreProperties>
</file>