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shared/GCNS93M8W?:display_count=n&amp;:origin=viz_share_link" TargetMode="External"/><Relationship Id="rId2" Type="http://schemas.openxmlformats.org/officeDocument/2006/relationships/hyperlink" Target="https://public.tableau.com/views/HospitalityAnalysis_16691313526690/HowexpensiveisNy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D19E73B-64AA-46C3-9B48-A01824B3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309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Factors Impacting the expansion into New York City</a:t>
            </a:r>
            <a:endParaRPr lang="en-us" dirty="0"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EA875-0C71-4E36-9514-01F88F53B27F}"/>
              </a:ext>
            </a:extLst>
          </p:cNvPr>
          <p:cNvSpPr txBox="1"/>
          <p:nvPr/>
        </p:nvSpPr>
        <p:spPr>
          <a:xfrm>
            <a:off x="1749169" y="4653642"/>
            <a:ext cx="8693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https://public.tableau.com/shared/GCNS93M8W?:display_count=n&amp;:origin=viz_share_link</a:t>
            </a:r>
            <a:endParaRPr lang="en-IN" dirty="0"/>
          </a:p>
          <a:p>
            <a:r>
              <a:rPr lang="en-IN" dirty="0"/>
              <a:t>To view the Tableau </a:t>
            </a:r>
            <a:r>
              <a:rPr lang="en-IN" dirty="0" err="1"/>
              <a:t>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248-7DE9-4109-B4BA-9FF00D58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City is it Expensive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DD4EA-43BC-4719-ADEE-6029E499A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091" y="1904453"/>
            <a:ext cx="323703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91D69-116B-4748-A457-BCDA9999FB7F}"/>
              </a:ext>
            </a:extLst>
          </p:cNvPr>
          <p:cNvSpPr txBox="1"/>
          <p:nvPr/>
        </p:nvSpPr>
        <p:spPr>
          <a:xfrm>
            <a:off x="1066800" y="2144110"/>
            <a:ext cx="4159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New York city is indeed expensive and the distribution is as</a:t>
            </a:r>
            <a:r>
              <a:rPr lang="en-IN" dirty="0"/>
              <a:t> expected with Manhattan being the most expensive according to average price Followed up Brooklyn and then Staten Island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2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3778-B6F3-4C14-AECB-0A8C6273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Recommendation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5CA8-E147-4ECA-879E-E85CB43B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 focus on Private room type as they are abundantly available and provide for a reasonable price</a:t>
            </a:r>
          </a:p>
          <a:p>
            <a:endParaRPr lang="en-US" dirty="0"/>
          </a:p>
          <a:p>
            <a:r>
              <a:rPr lang="en-IN" dirty="0"/>
              <a:t>We Should Expand into Queens and Bronx as :-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they are relatively closer to both Manhattan and Brooklyn which are the main Commercial Areas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/>
              <a:t>In comparison they  are also relatively cheaper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/>
              <a:t>Also completion is  lower when compared into Manhattan and Brooklyn</a:t>
            </a:r>
          </a:p>
        </p:txBody>
      </p:sp>
    </p:spTree>
    <p:extLst>
      <p:ext uri="{BB962C8B-B14F-4D97-AF65-F5344CB8AC3E}">
        <p14:creationId xmlns:p14="http://schemas.microsoft.com/office/powerpoint/2010/main" val="78659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822D-8F0F-4021-AF6C-DFC9AE8F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Data Sources and Dictionary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6789-7F5C-4CA4-8355-D34EFD13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690688"/>
            <a:ext cx="4007715" cy="4351338"/>
          </a:xfrm>
        </p:spPr>
        <p:txBody>
          <a:bodyPr/>
          <a:lstStyle/>
          <a:p>
            <a:r>
              <a:rPr lang="en-US" dirty="0"/>
              <a:t>Data from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IN" dirty="0"/>
              <a:t>https://raw.githubusercontent.com/som-choudhary/Airbnb/main/Airbnb_new.csv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BF7BA-FAE2-447B-897D-686B6B6EB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30" y="1690688"/>
            <a:ext cx="5431970" cy="45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3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7A4D-8A33-46CA-BD82-45CF9F87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F513-8225-40AC-B563-7DFFA452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cleaned up the data and filled up the null values</a:t>
            </a:r>
          </a:p>
          <a:p>
            <a:r>
              <a:rPr lang="en-US" dirty="0"/>
              <a:t>Columns where data is null for the majority are dropped</a:t>
            </a:r>
          </a:p>
          <a:p>
            <a:r>
              <a:rPr lang="en-US" dirty="0"/>
              <a:t>Values are imputed with mean or median depending upon whether there were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56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F1DB-F089-446D-8E6C-D5344EE1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DD45-B5CE-4B9D-969A-23DC66463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Objective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Background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Key findings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Recommendation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Appendix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32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9B0B-D947-4868-B313-37A9C02D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468F-5EBB-4DE5-BA1E-4CB71D24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Understand New York real estate market</a:t>
            </a:r>
          </a:p>
          <a:p>
            <a:r>
              <a:rPr lang="en-US" dirty="0"/>
              <a:t>Finding areas where competitors are underserving </a:t>
            </a:r>
          </a:p>
          <a:p>
            <a:r>
              <a:rPr lang="en-US" dirty="0"/>
              <a:t>Providing early  Immediate Recommendation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93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A1BE-A5BB-4F0D-AEE5-1738130D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4969-5FDA-4F2B-8D31-A2986F07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New York City comprises five boroughs, each with a different level of economic activity and number of residential units</a:t>
            </a:r>
          </a:p>
          <a:p>
            <a:r>
              <a:rPr lang="en-US" sz="2000" dirty="0"/>
              <a:t>Midtown Manhattan and Lower Manhattan are the </a:t>
            </a:r>
            <a:r>
              <a:rPr lang="en-US" sz="2000" b="1" dirty="0"/>
              <a:t>commercial centers </a:t>
            </a:r>
            <a:r>
              <a:rPr lang="en-US" sz="2000" dirty="0"/>
              <a:t>of New York City. Downtown Brooklyn is a distant second, although growing rapidly.</a:t>
            </a:r>
          </a:p>
          <a:p>
            <a:r>
              <a:rPr lang="en-US" sz="2000" dirty="0"/>
              <a:t>Brooklyn and Queens have </a:t>
            </a:r>
            <a:r>
              <a:rPr lang="en-US" sz="2000" b="1" dirty="0"/>
              <a:t>the largest residential populations</a:t>
            </a:r>
            <a:r>
              <a:rPr lang="en-US" sz="2000" dirty="0"/>
              <a:t>. The Bronx is also mostly </a:t>
            </a:r>
            <a:r>
              <a:rPr lang="en-US" sz="2000" b="1" dirty="0"/>
              <a:t>residentia</a:t>
            </a:r>
            <a:r>
              <a:rPr lang="en-US" sz="2000" dirty="0"/>
              <a:t>l. </a:t>
            </a:r>
          </a:p>
          <a:p>
            <a:r>
              <a:rPr lang="en-US" sz="2000" dirty="0"/>
              <a:t>Each borough is made up of multiple neighborhoods </a:t>
            </a:r>
          </a:p>
          <a:p>
            <a:r>
              <a:rPr lang="en-US" sz="2000" dirty="0"/>
              <a:t>The commercial neighborhoods are worker destinations, where many of the </a:t>
            </a:r>
            <a:r>
              <a:rPr lang="en-US" sz="2000" b="1" dirty="0"/>
              <a:t>midlevel jobs </a:t>
            </a:r>
            <a:r>
              <a:rPr lang="en-US" sz="2000" dirty="0"/>
              <a:t>are located.</a:t>
            </a:r>
          </a:p>
          <a:p>
            <a:r>
              <a:rPr lang="en-US" sz="2000" dirty="0"/>
              <a:t>Many people live in the commercial areas, and many short-term rental units are also available.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04482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B6A6-78BA-4137-9EE7-DDC0431D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Boroughs having the greatest residential housing stock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45EFC-508F-44F0-9091-4F3C6A85C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" t="16633"/>
          <a:stretch/>
        </p:blipFill>
        <p:spPr>
          <a:xfrm>
            <a:off x="5971429" y="4055165"/>
            <a:ext cx="6071505" cy="27399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54F8FA-E4A4-4AB2-AD16-E71D2D87BE37}"/>
              </a:ext>
            </a:extLst>
          </p:cNvPr>
          <p:cNvSpPr txBox="1"/>
          <p:nvPr/>
        </p:nvSpPr>
        <p:spPr>
          <a:xfrm>
            <a:off x="572494" y="1645920"/>
            <a:ext cx="10690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Brooklyn is the borough which has the highest residential housing stock followed up by Manhattan.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Queens , Bronx and Staten Island in comparison have very less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15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9986-827C-4BA2-B1BE-DA2F4E34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Price vary among boroughs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F8FF6-1D85-4DD5-A01C-043913009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66" y="2141537"/>
            <a:ext cx="327240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0B51E0-ABC6-48C9-AF89-2B1FB3FE4CAC}"/>
              </a:ext>
            </a:extLst>
          </p:cNvPr>
          <p:cNvSpPr txBox="1"/>
          <p:nvPr/>
        </p:nvSpPr>
        <p:spPr>
          <a:xfrm>
            <a:off x="1025718" y="2520563"/>
            <a:ext cx="6758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cumulative price as well as highest average price is Manhattan  </a:t>
            </a:r>
            <a:r>
              <a:rPr lang="en-IN" dirty="0"/>
              <a:t>followed up by Brooklyn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in terms of average Price per unit Staten Island has overtaken both Queens </a:t>
            </a:r>
          </a:p>
          <a:p>
            <a:r>
              <a:rPr lang="en-IN" dirty="0"/>
              <a:t>     and Bronx</a:t>
            </a:r>
          </a:p>
        </p:txBody>
      </p:sp>
    </p:spTree>
    <p:extLst>
      <p:ext uri="{BB962C8B-B14F-4D97-AF65-F5344CB8AC3E}">
        <p14:creationId xmlns:p14="http://schemas.microsoft.com/office/powerpoint/2010/main" val="137873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404D-C2E6-406F-A319-E49283C1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in the boroughs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8B743-F8CE-40CF-8923-414B9F16F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83" y="1994336"/>
            <a:ext cx="3245586" cy="43245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DC96B0-2A71-4D78-B758-98114BE3BFD7}"/>
              </a:ext>
            </a:extLst>
          </p:cNvPr>
          <p:cNvSpPr txBox="1"/>
          <p:nvPr/>
        </p:nvSpPr>
        <p:spPr>
          <a:xfrm>
            <a:off x="662151" y="1994336"/>
            <a:ext cx="6850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Leading the charts in being available for most of the year is Staten Island </a:t>
            </a:r>
          </a:p>
          <a:p>
            <a:r>
              <a:rPr lang="en-US" dirty="0"/>
              <a:t>Followed up by Bronx and then Queens </a:t>
            </a:r>
          </a:p>
          <a:p>
            <a:r>
              <a:rPr lang="en-US" dirty="0"/>
              <a:t>This means that out of 365 days Staten Island in available for the most amount of time(197 days)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58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0AC0-0216-4FF2-AFFF-65D6EA8C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Hosts which have more than one property for rent(top 10)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3A1F8-AB55-4309-B2D0-0412106D4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94" y="1690688"/>
            <a:ext cx="32945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AD5B89-9E66-4055-A967-4DD4DCAD842F}"/>
              </a:ext>
            </a:extLst>
          </p:cNvPr>
          <p:cNvSpPr txBox="1"/>
          <p:nvPr/>
        </p:nvSpPr>
        <p:spPr>
          <a:xfrm>
            <a:off x="838200" y="1923393"/>
            <a:ext cx="5192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all them are concentrated mostly in the regions of Manhattan , followed up by Queens and then Brooklyn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this Maps shows us the list of the top 10 host owners which have the highest number of properties to their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93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F0F2-E5EC-450B-BF6C-A6E8C872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Room Type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EB70C-E0D5-4CE4-AC54-FFECA3FFE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46" y="1690688"/>
            <a:ext cx="47420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61EDF8-3529-4C4C-AED5-884AB14216CB}"/>
              </a:ext>
            </a:extLst>
          </p:cNvPr>
          <p:cNvSpPr txBox="1"/>
          <p:nvPr/>
        </p:nvSpPr>
        <p:spPr>
          <a:xfrm>
            <a:off x="591208" y="2167759"/>
            <a:ext cx="3949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Entire home and private room are the most common among the three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Looking in terms of price Private room and Shared room are relatively similarly priced whereas entire home is way more costlier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03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541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Factors Impacting the expansion into New York City</vt:lpstr>
      <vt:lpstr>Agenda</vt:lpstr>
      <vt:lpstr>Objective</vt:lpstr>
      <vt:lpstr>Background</vt:lpstr>
      <vt:lpstr>Boroughs having the greatest residential housing stock</vt:lpstr>
      <vt:lpstr>How does Price vary among boroughs</vt:lpstr>
      <vt:lpstr>Availability in the boroughs</vt:lpstr>
      <vt:lpstr>Hosts which have more than one property for rent(top 10)</vt:lpstr>
      <vt:lpstr>Most common Room Type</vt:lpstr>
      <vt:lpstr>New York City is it Expensive</vt:lpstr>
      <vt:lpstr>Early Recommendation</vt:lpstr>
      <vt:lpstr>Appendix – Data Sources and Dictionary </vt:lpstr>
      <vt:lpstr>Data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Impacting the expansion into New York City</dc:title>
  <dc:creator/>
  <cp:lastModifiedBy>sahil bhandari</cp:lastModifiedBy>
  <cp:revision>8</cp:revision>
  <dcterms:created xsi:type="dcterms:W3CDTF">2022-11-22T15:47:03Z</dcterms:created>
  <dcterms:modified xsi:type="dcterms:W3CDTF">2022-11-22T17:13:29Z</dcterms:modified>
</cp:coreProperties>
</file>