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4.wmf" ContentType="image/x-wmf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650808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54840"/>
            <a:ext cx="650808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791880" y="425484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5484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2209680"/>
            <a:ext cx="6508080" cy="3916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6508080" cy="3916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3916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3916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6508080" cy="5211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25484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3916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2209680"/>
            <a:ext cx="6508080" cy="3916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3916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791880" y="425484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254840"/>
            <a:ext cx="65073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650808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254840"/>
            <a:ext cx="650808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791880" y="425484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25484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6508080" cy="3916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3916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3916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6508080" cy="5211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5484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3916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3916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91880" y="425484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91880" y="2209680"/>
            <a:ext cx="31755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54840"/>
            <a:ext cx="6507360" cy="1867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485880" y="7674120"/>
            <a:ext cx="9125280" cy="1585080"/>
          </a:xfrm>
          <a:prstGeom prst="rect">
            <a:avLst/>
          </a:prstGeom>
          <a:solidFill>
            <a:srgbClr val="f5b227"/>
          </a:solidFill>
        </p:spPr>
      </p:sp>
      <p:sp>
        <p:nvSpPr>
          <p:cNvPr id="1" name="CustomShape 2"/>
          <p:cNvSpPr/>
          <p:nvPr/>
        </p:nvSpPr>
        <p:spPr>
          <a:xfrm>
            <a:off x="1647360" y="6884280"/>
            <a:ext cx="10674000" cy="1754280"/>
          </a:xfrm>
          <a:prstGeom prst="rect">
            <a:avLst/>
          </a:prstGeom>
          <a:solidFill>
            <a:srgbClr val="d60d3f"/>
          </a:solidFill>
        </p:spPr>
      </p:sp>
      <p:pic>
        <p:nvPicPr>
          <p:cNvPr descr="" id="2" name="Bild 9"/>
          <p:cNvPicPr/>
          <p:nvPr/>
        </p:nvPicPr>
        <p:blipFill>
          <a:blip r:embed="rId2"/>
          <a:stretch>
            <a:fillRect/>
          </a:stretch>
        </p:blipFill>
        <p:spPr>
          <a:xfrm>
            <a:off x="7366320" y="0"/>
            <a:ext cx="1780200" cy="2146320"/>
          </a:xfrm>
          <a:prstGeom prst="rect">
            <a:avLst/>
          </a:prstGeom>
        </p:spPr>
      </p:pic>
      <p:sp>
        <p:nvSpPr>
          <p:cNvPr id="3" name="CustomShape 3"/>
          <p:cNvSpPr/>
          <p:nvPr/>
        </p:nvSpPr>
        <p:spPr>
          <a:xfrm>
            <a:off x="268920" y="268200"/>
            <a:ext cx="182520" cy="3886560"/>
          </a:xfrm>
          <a:prstGeom prst="rect">
            <a:avLst/>
          </a:prstGeom>
          <a:solidFill>
            <a:srgbClr val="d60d3f"/>
          </a:solidFill>
        </p:spPr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3200400" y="4208760"/>
            <a:ext cx="5458680" cy="1048320"/>
          </a:xfrm>
          <a:prstGeom prst="rect">
            <a:avLst/>
          </a:prstGeom>
        </p:spPr>
        <p:txBody>
          <a:bodyPr anchor="b"/>
          <a:p>
            <a:r>
              <a:rPr lang="de-DE"/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3276720" y="390600"/>
            <a:ext cx="5504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5/17/13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3218760" y="6356520"/>
            <a:ext cx="47361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990000"/>
                </a:solidFill>
                <a:latin typeface="Century Gothic"/>
              </a:rPr>
              <a:t>Team RED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8256600" y="6356520"/>
            <a:ext cx="685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339C23-3385-4BCA-A42A-9694511F4888}" type="slidenum">
              <a:rPr b="1" lang="en-US" sz="1100">
                <a:solidFill>
                  <a:srgbClr val="ffffff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485880" y="7674120"/>
            <a:ext cx="9125280" cy="1585080"/>
          </a:xfrm>
          <a:prstGeom prst="rect">
            <a:avLst/>
          </a:prstGeom>
          <a:solidFill>
            <a:srgbClr val="f5b227"/>
          </a:solidFill>
        </p:spPr>
      </p:sp>
      <p:sp>
        <p:nvSpPr>
          <p:cNvPr id="42" name="CustomShape 2"/>
          <p:cNvSpPr/>
          <p:nvPr/>
        </p:nvSpPr>
        <p:spPr>
          <a:xfrm>
            <a:off x="1647360" y="6884280"/>
            <a:ext cx="10674000" cy="1754280"/>
          </a:xfrm>
          <a:prstGeom prst="rect">
            <a:avLst/>
          </a:prstGeom>
          <a:solidFill>
            <a:srgbClr val="d60d3f"/>
          </a:solidFill>
        </p:spPr>
      </p:sp>
      <p:pic>
        <p:nvPicPr>
          <p:cNvPr descr="" id="43" name="Bild 9"/>
          <p:cNvPicPr/>
          <p:nvPr/>
        </p:nvPicPr>
        <p:blipFill>
          <a:blip r:embed="rId2"/>
          <a:stretch>
            <a:fillRect/>
          </a:stretch>
        </p:blipFill>
        <p:spPr>
          <a:xfrm>
            <a:off x="7366320" y="0"/>
            <a:ext cx="1780200" cy="2146320"/>
          </a:xfrm>
          <a:prstGeom prst="rect">
            <a:avLst/>
          </a:prstGeom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0808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de-DE" sz="3600">
                <a:solidFill>
                  <a:srgbClr val="d60d3f"/>
                </a:solidFill>
                <a:latin typeface="Century Gothic"/>
              </a:rPr>
              <a:t>Click to edit the title text formatMastertitelformat bearbeiten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2209680"/>
            <a:ext cx="6508080" cy="3916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333333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333333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solidFill>
                  <a:srgbClr val="333333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solidFill>
                  <a:srgbClr val="333333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solidFill>
                  <a:srgbClr val="333333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solidFill>
                  <a:srgbClr val="333333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de-DE" sz="2000">
                <a:solidFill>
                  <a:srgbClr val="333333"/>
                </a:solidFill>
                <a:latin typeface="Century Gothic"/>
              </a:rPr>
              <a:t>Seventh Outline LevelMastertextformat bearbeiten</a:t>
            </a:r>
            <a:endParaRPr/>
          </a:p>
          <a:p>
            <a:pPr lvl="1">
              <a:lnSpc>
                <a:spcPct val="100000"/>
              </a:lnSpc>
              <a:buFont charset="2" typeface="Wingdings 2"/>
              <a:buChar char=""/>
            </a:pPr>
            <a:r>
              <a:rPr lang="de-DE">
                <a:solidFill>
                  <a:srgbClr val="333333"/>
                </a:solidFill>
                <a:latin typeface="Century Gothic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charset="2" typeface="Wingdings 2"/>
              <a:buChar char=""/>
            </a:pPr>
            <a:r>
              <a:rPr lang="de-DE">
                <a:solidFill>
                  <a:srgbClr val="333333"/>
                </a:solidFill>
                <a:latin typeface="Century Gothic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charset="2" typeface="Wingdings 2"/>
              <a:buChar char=""/>
            </a:pPr>
            <a:r>
              <a:rPr lang="de-DE">
                <a:solidFill>
                  <a:srgbClr val="333333"/>
                </a:solidFill>
                <a:latin typeface="Century Gothic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charset="2" typeface="Wingdings 2"/>
              <a:buChar char=""/>
            </a:pPr>
            <a:r>
              <a:rPr lang="de-DE">
                <a:solidFill>
                  <a:srgbClr val="333333"/>
                </a:solidFill>
                <a:latin typeface="Century Gothic"/>
              </a:rPr>
              <a:t>Fünfte Ebene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7212240" y="6356520"/>
            <a:ext cx="17521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5/17/13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990000"/>
                </a:solidFill>
                <a:latin typeface="Century Gothic"/>
              </a:rPr>
              <a:t>Team RED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A7548E3-1756-4CC1-A60C-8C8792FCEA64}" type="slidenum">
              <a:rPr lang="en-US">
                <a:solidFill>
                  <a:srgbClr val="000000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200400" y="4208760"/>
            <a:ext cx="5458680" cy="10483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de-DE" sz="4600">
                <a:solidFill>
                  <a:srgbClr val="d60d3f"/>
                </a:solidFill>
                <a:latin typeface="Century Gothic"/>
              </a:rPr>
              <a:t>Task 12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3200400" y="5257800"/>
            <a:ext cx="5458680" cy="621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Century Gothic"/>
              </a:rPr>
              <a:t>State Pattern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914400"/>
            <a:ext cx="650808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de-DE" sz="3600">
                <a:solidFill>
                  <a:srgbClr val="d60d3f"/>
                </a:solidFill>
                <a:latin typeface="Century Gothic"/>
              </a:rPr>
              <a:t>Beispiel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2209680"/>
            <a:ext cx="6508080" cy="3916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2000">
                <a:solidFill>
                  <a:srgbClr val="333333"/>
                </a:solidFill>
                <a:latin typeface="Century Gothic"/>
              </a:rPr>
              <a:t>Eine Datei hat verschiedene Stati: geöffnet, geschlossen, gedruckt, gesperrt und gelöscht.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333333"/>
                </a:solidFill>
                <a:latin typeface="Century Gothic"/>
              </a:rPr>
              <a:t>Falls jetzt versucht wird, die Datei zu löschen, ist das Verhalten je nach Status unterschiedlich. Wenn sie geöffnet ist, kann sie nicht gelöscht werden,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914400"/>
            <a:ext cx="650808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de-DE" sz="3600">
                <a:solidFill>
                  <a:srgbClr val="d60d3f"/>
                </a:solidFill>
                <a:latin typeface="Century Gothic"/>
              </a:rPr>
              <a:t>Vor- / Nachteile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2209680"/>
            <a:ext cx="7230960" cy="3916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de-DE" sz="2000">
                <a:solidFill>
                  <a:srgbClr val="333333"/>
                </a:solidFill>
                <a:latin typeface="Century Gothic"/>
              </a:rPr>
              <a:t>Vorteile: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333333"/>
                </a:solidFill>
                <a:latin typeface="Century Gothic"/>
              </a:rPr>
              <a:t>Saubere Trennung des unterschiedlichen Verhaltens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333333"/>
                </a:solidFill>
                <a:latin typeface="Century Gothic"/>
              </a:rPr>
              <a:t>Einfaches hinzufügen / entfernen von Stati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333333"/>
                </a:solidFill>
                <a:latin typeface="Century Gothic"/>
              </a:rPr>
              <a:t>Einheitliches Interface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"/>
            </a:pPr>
            <a:r>
              <a:rPr lang="de-DE" sz="2000">
                <a:solidFill>
                  <a:srgbClr val="333333"/>
                </a:solidFill>
                <a:latin typeface="Century Gothic"/>
              </a:rPr>
              <a:t>Nachteile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333333"/>
                </a:solidFill>
                <a:latin typeface="Century Gothic"/>
              </a:rPr>
              <a:t>Bei trivialem Verhalten viel Overhead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333333"/>
                </a:solidFill>
                <a:latin typeface="Century Gothic"/>
              </a:rPr>
              <a:t>Gefahr von Doppelspurigkeiten, wenn zwei Stati sehr ähnlich sind.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03960" y="3323880"/>
            <a:ext cx="180720" cy="232560"/>
          </a:xfrm>
          <a:prstGeom prst="rect">
            <a:avLst/>
          </a:prstGeom>
        </p:spPr>
      </p:sp>
      <p:pic>
        <p:nvPicPr>
          <p:cNvPr descr="" id="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640080"/>
            <a:ext cx="6724440" cy="4943160"/>
          </a:xfrm>
          <a:prstGeom prst="rect">
            <a:avLst/>
          </a:prstGeom>
        </p:spPr>
      </p:pic>
      <p:sp>
        <p:nvSpPr>
          <p:cNvPr id="89" name="Line 2"/>
          <p:cNvSpPr/>
          <p:nvPr/>
        </p:nvSpPr>
        <p:spPr>
          <a:xfrm flipV="1">
            <a:off x="4114800" y="1097280"/>
            <a:ext cx="1280160" cy="457200"/>
          </a:xfrm>
          <a:prstGeom prst="line">
            <a:avLst/>
          </a:prstGeom>
          <a:ln w="73080">
            <a:solidFill>
              <a:srgbClr val="800000"/>
            </a:solidFill>
            <a:round/>
          </a:ln>
        </p:spPr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03960" y="3323880"/>
            <a:ext cx="180720" cy="232560"/>
          </a:xfrm>
          <a:prstGeom prst="rect">
            <a:avLst/>
          </a:prstGeom>
        </p:spPr>
      </p:sp>
      <p:sp>
        <p:nvSpPr>
          <p:cNvPr id="91" name="TextShape 2"/>
          <p:cNvSpPr txBox="1"/>
          <p:nvPr/>
        </p:nvSpPr>
        <p:spPr>
          <a:xfrm>
            <a:off x="365760" y="365760"/>
            <a:ext cx="6949440" cy="6233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package ch.bfh.red.app.view;</a:t>
            </a:r>
            <a:endParaRPr/>
          </a:p>
          <a:p>
            <a:endParaRPr/>
          </a:p>
          <a:p>
            <a:r>
              <a:rPr lang="en-US"/>
              <a:t>//Grundlage für konkrete Zustaende</a:t>
            </a:r>
            <a:endParaRPr/>
          </a:p>
          <a:p>
            <a:r>
              <a:rPr lang="en-US"/>
              <a:t>public interface DiaryState {</a:t>
            </a:r>
            <a:endParaRPr/>
          </a:p>
          <a:p>
            <a:endParaRPr/>
          </a:p>
          <a:p>
            <a:r>
              <a:rPr lang="en-US"/>
              <a:t>	</a:t>
            </a:r>
            <a:r>
              <a:rPr lang="en-US"/>
              <a:t>public void cancel();</a:t>
            </a:r>
            <a:endParaRPr/>
          </a:p>
          <a:p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public void process();</a:t>
            </a:r>
            <a:endParaRPr/>
          </a:p>
          <a:p>
            <a:endParaRPr/>
          </a:p>
          <a:p>
            <a:r>
              <a:rPr lang="en-US"/>
              <a:t>}</a:t>
            </a:r>
            <a:endParaRPr/>
          </a:p>
          <a:p>
            <a:endParaRPr/>
          </a:p>
          <a:p>
            <a:r>
              <a:rPr lang="en-US"/>
              <a:t>public class DiaryNewState implements DiaryState{</a:t>
            </a:r>
            <a:endParaRPr/>
          </a:p>
          <a:p>
            <a:r>
              <a:rPr lang="en-US"/>
              <a:t>	</a:t>
            </a:r>
            <a:r>
              <a:rPr lang="en-US"/>
              <a:t>@Override</a:t>
            </a:r>
            <a:endParaRPr/>
          </a:p>
          <a:p>
            <a:r>
              <a:rPr lang="en-US"/>
              <a:t>	</a:t>
            </a:r>
            <a:r>
              <a:rPr lang="en-US"/>
              <a:t>public void cancel(){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restartReminder();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}</a:t>
            </a:r>
            <a:endParaRPr/>
          </a:p>
          <a:p>
            <a:r>
              <a:rPr lang="en-US"/>
              <a:t>	</a:t>
            </a:r>
            <a:r>
              <a:rPr lang="en-US"/>
              <a:t>@Override</a:t>
            </a:r>
            <a:endParaRPr/>
          </a:p>
          <a:p>
            <a:r>
              <a:rPr lang="en-US"/>
              <a:t>	</a:t>
            </a:r>
            <a:r>
              <a:rPr lang="en-US"/>
              <a:t>public void process(){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showDiaryEditor();</a:t>
            </a:r>
            <a:endParaRPr/>
          </a:p>
          <a:p>
            <a:r>
              <a:rPr lang="en-US"/>
              <a:t>	</a:t>
            </a:r>
            <a:r>
              <a:rPr lang="en-US"/>
              <a:t>}</a:t>
            </a:r>
            <a:endParaRPr/>
          </a:p>
          <a:p>
            <a:r>
              <a:rPr lang="en-US"/>
              <a:t>	</a:t>
            </a:r>
            <a:endParaRPr/>
          </a:p>
          <a:p>
            <a:r>
              <a:rPr lang="en-US"/>
              <a:t>}</a:t>
            </a:r>
            <a:endParaRPr/>
          </a:p>
          <a:p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03960" y="3323880"/>
            <a:ext cx="180720" cy="232560"/>
          </a:xfrm>
          <a:prstGeom prst="rect">
            <a:avLst/>
          </a:prstGeom>
        </p:spPr>
      </p:sp>
      <p:sp>
        <p:nvSpPr>
          <p:cNvPr id="93" name="TextShape 2"/>
          <p:cNvSpPr txBox="1"/>
          <p:nvPr/>
        </p:nvSpPr>
        <p:spPr>
          <a:xfrm>
            <a:off x="365760" y="365760"/>
            <a:ext cx="6949440" cy="6233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public class DiaryProcessedState implements DiaryState{</a:t>
            </a:r>
            <a:endParaRPr/>
          </a:p>
          <a:p>
            <a:r>
              <a:rPr lang="en-US"/>
              <a:t>	</a:t>
            </a:r>
            <a:r>
              <a:rPr lang="en-US"/>
              <a:t>@Override</a:t>
            </a:r>
            <a:endParaRPr/>
          </a:p>
          <a:p>
            <a:r>
              <a:rPr lang="en-US"/>
              <a:t>	</a:t>
            </a:r>
            <a:r>
              <a:rPr lang="en-US"/>
              <a:t>public void cancel(){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}</a:t>
            </a:r>
            <a:endParaRPr/>
          </a:p>
          <a:p>
            <a:r>
              <a:rPr lang="en-US"/>
              <a:t>	</a:t>
            </a:r>
            <a:r>
              <a:rPr lang="en-US"/>
              <a:t>@Override</a:t>
            </a:r>
            <a:endParaRPr/>
          </a:p>
          <a:p>
            <a:r>
              <a:rPr lang="en-US"/>
              <a:t>	</a:t>
            </a:r>
            <a:r>
              <a:rPr lang="en-US"/>
              <a:t>public void process(){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showDiary();</a:t>
            </a:r>
            <a:endParaRPr/>
          </a:p>
          <a:p>
            <a:r>
              <a:rPr lang="en-US"/>
              <a:t>	</a:t>
            </a:r>
            <a:r>
              <a:rPr lang="en-US"/>
              <a:t>}</a:t>
            </a:r>
            <a:endParaRPr/>
          </a:p>
          <a:p>
            <a:r>
              <a:rPr lang="en-US"/>
              <a:t>	</a:t>
            </a:r>
            <a:endParaRPr/>
          </a:p>
          <a:p>
            <a:r>
              <a:rPr lang="en-US"/>
              <a:t>}</a:t>
            </a:r>
            <a:endParaRPr/>
          </a:p>
          <a:p>
            <a:endParaRPr/>
          </a:p>
          <a:p>
            <a:r>
              <a:rPr lang="en-US"/>
              <a:t>public class DiaryCancelledState implements DiaryState{</a:t>
            </a:r>
            <a:endParaRPr/>
          </a:p>
          <a:p>
            <a:r>
              <a:rPr lang="en-US"/>
              <a:t>	</a:t>
            </a:r>
            <a:r>
              <a:rPr lang="en-US"/>
              <a:t>@Override</a:t>
            </a:r>
            <a:endParaRPr/>
          </a:p>
          <a:p>
            <a:r>
              <a:rPr lang="en-US"/>
              <a:t>	</a:t>
            </a:r>
            <a:r>
              <a:rPr lang="en-US"/>
              <a:t>public void cancel(){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}</a:t>
            </a:r>
            <a:endParaRPr/>
          </a:p>
          <a:p>
            <a:r>
              <a:rPr lang="en-US"/>
              <a:t>	</a:t>
            </a:r>
            <a:r>
              <a:rPr lang="en-US"/>
              <a:t>@Override</a:t>
            </a:r>
            <a:endParaRPr/>
          </a:p>
          <a:p>
            <a:r>
              <a:rPr lang="en-US"/>
              <a:t>	</a:t>
            </a:r>
            <a:r>
              <a:rPr lang="en-US"/>
              <a:t>public void process(){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restartReminder();</a:t>
            </a:r>
            <a:endParaRPr/>
          </a:p>
          <a:p>
            <a:r>
              <a:rPr lang="en-US"/>
              <a:t>	</a:t>
            </a:r>
            <a:r>
              <a:rPr lang="en-US"/>
              <a:t>}</a:t>
            </a:r>
            <a:endParaRPr/>
          </a:p>
          <a:p>
            <a:r>
              <a:rPr lang="en-US"/>
              <a:t>	</a:t>
            </a:r>
            <a:endParaRPr/>
          </a:p>
          <a:p>
            <a:r>
              <a:rPr lang="en-US"/>
              <a:t>}</a:t>
            </a:r>
            <a:endParaRPr/>
          </a:p>
          <a:p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03960" y="3323880"/>
            <a:ext cx="180720" cy="232560"/>
          </a:xfrm>
          <a:prstGeom prst="rect">
            <a:avLst/>
          </a:prstGeom>
        </p:spPr>
      </p:sp>
      <p:sp>
        <p:nvSpPr>
          <p:cNvPr id="95" name="TextShape 2"/>
          <p:cNvSpPr txBox="1"/>
          <p:nvPr/>
        </p:nvSpPr>
        <p:spPr>
          <a:xfrm>
            <a:off x="365760" y="365760"/>
            <a:ext cx="6949440" cy="6233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//Diary ist der Kontext für die Zustaende</a:t>
            </a:r>
            <a:endParaRPr/>
          </a:p>
          <a:p>
            <a:r>
              <a:rPr lang="en-US"/>
              <a:t>public class Diary implements DiaryState{</a:t>
            </a:r>
            <a:endParaRPr/>
          </a:p>
          <a:p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DiaryState state;</a:t>
            </a:r>
            <a:endParaRPr/>
          </a:p>
          <a:p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public DiaryModel(DiaryState state){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this.state = state;</a:t>
            </a:r>
            <a:endParaRPr/>
          </a:p>
          <a:p>
            <a:r>
              <a:rPr lang="en-US"/>
              <a:t>	</a:t>
            </a:r>
            <a:r>
              <a:rPr lang="en-US"/>
              <a:t>}</a:t>
            </a:r>
            <a:endParaRPr/>
          </a:p>
          <a:p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public void setDiaryState(DiaryState state){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this.state = state;</a:t>
            </a:r>
            <a:endParaRPr/>
          </a:p>
          <a:p>
            <a:r>
              <a:rPr lang="en-US"/>
              <a:t>	</a:t>
            </a:r>
            <a:r>
              <a:rPr lang="en-US"/>
              <a:t>}</a:t>
            </a:r>
            <a:endParaRPr/>
          </a:p>
          <a:p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@Override</a:t>
            </a:r>
            <a:endParaRPr/>
          </a:p>
          <a:p>
            <a:r>
              <a:rPr lang="en-US"/>
              <a:t>	</a:t>
            </a:r>
            <a:r>
              <a:rPr lang="en-US"/>
              <a:t>public void cancel(){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state.cancel();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}</a:t>
            </a:r>
            <a:endParaRPr/>
          </a:p>
          <a:p>
            <a:r>
              <a:rPr lang="en-US"/>
              <a:t>	</a:t>
            </a:r>
            <a:r>
              <a:rPr lang="en-US"/>
              <a:t>@Override</a:t>
            </a:r>
            <a:endParaRPr/>
          </a:p>
          <a:p>
            <a:r>
              <a:rPr lang="en-US"/>
              <a:t>	</a:t>
            </a:r>
            <a:r>
              <a:rPr lang="en-US"/>
              <a:t>public void process(){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state.process();</a:t>
            </a:r>
            <a:endParaRPr/>
          </a:p>
          <a:p>
            <a:r>
              <a:rPr lang="en-US"/>
              <a:t>	</a:t>
            </a:r>
            <a:r>
              <a:rPr lang="en-US"/>
              <a:t>}</a:t>
            </a:r>
            <a:endParaRPr/>
          </a:p>
          <a:p>
            <a:r>
              <a:rPr lang="en-US"/>
              <a:t>}</a:t>
            </a:r>
            <a:endParaRPr/>
          </a:p>
          <a:p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03960" y="3323880"/>
            <a:ext cx="180720" cy="232560"/>
          </a:xfrm>
          <a:prstGeom prst="rect">
            <a:avLst/>
          </a:prstGeom>
        </p:spPr>
      </p:sp>
      <p:sp>
        <p:nvSpPr>
          <p:cNvPr id="97" name="TextShape 2"/>
          <p:cNvSpPr txBox="1"/>
          <p:nvPr/>
        </p:nvSpPr>
        <p:spPr>
          <a:xfrm>
            <a:off x="365760" y="1611360"/>
            <a:ext cx="6949440" cy="3417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/Anwendungsbeispiel</a:t>
            </a:r>
            <a:endParaRPr/>
          </a:p>
          <a:p>
            <a:r>
              <a:rPr lang="en-US"/>
              <a:t>Diary diary = new Diary(new DiaryNewState());</a:t>
            </a:r>
            <a:endParaRPr/>
          </a:p>
          <a:p>
            <a:endParaRPr/>
          </a:p>
          <a:p>
            <a:r>
              <a:rPr lang="en-US"/>
              <a:t>public void buttonClick(ClickEvent event) throws CommitException {</a:t>
            </a:r>
            <a:endParaRPr/>
          </a:p>
          <a:p>
            <a:r>
              <a:rPr lang="en-US"/>
              <a:t>        </a:t>
            </a:r>
            <a:r>
              <a:rPr lang="en-US"/>
              <a:t>if (event.getButton() == newEntry) {</a:t>
            </a:r>
            <a:endParaRPr/>
          </a:p>
          <a:p>
            <a:r>
              <a:rPr lang="en-US"/>
              <a:t>            </a:t>
            </a:r>
            <a:r>
              <a:rPr lang="en-US"/>
              <a:t>diary.process();</a:t>
            </a:r>
            <a:endParaRPr/>
          </a:p>
          <a:p>
            <a:r>
              <a:rPr lang="en-US"/>
              <a:t>        </a:t>
            </a:r>
            <a:r>
              <a:rPr lang="en-US"/>
              <a:t>} else if (event.getButton() == cancel) {</a:t>
            </a:r>
            <a:endParaRPr/>
          </a:p>
          <a:p>
            <a:r>
              <a:rPr lang="en-US"/>
              <a:t>            </a:t>
            </a:r>
            <a:r>
              <a:rPr lang="en-US"/>
              <a:t>diary.cancel();</a:t>
            </a:r>
            <a:endParaRPr/>
          </a:p>
          <a:p>
            <a:r>
              <a:rPr lang="en-US"/>
              <a:t>        </a:t>
            </a:r>
            <a:r>
              <a:rPr lang="en-US"/>
              <a:t>}</a:t>
            </a:r>
            <a:endParaRPr/>
          </a:p>
          <a:p>
            <a:r>
              <a:rPr lang="en-US"/>
              <a:t>//        close();</a:t>
            </a:r>
            <a:endParaRPr/>
          </a:p>
          <a:p>
            <a:r>
              <a:rPr lang="en-US"/>
              <a:t>    </a:t>
            </a:r>
            <a:r>
              <a:rPr lang="en-US"/>
              <a:t>}</a:t>
            </a:r>
            <a:endParaRPr/>
          </a:p>
          <a:p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914400"/>
            <a:ext cx="650808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de-DE" sz="3600">
                <a:solidFill>
                  <a:srgbClr val="d60d3f"/>
                </a:solidFill>
                <a:latin typeface="Century Gothic"/>
              </a:rPr>
              <a:t>Fragen - Diskussion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2209680"/>
            <a:ext cx="6508080" cy="391608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0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714840" y="2971080"/>
            <a:ext cx="1094400" cy="265428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