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9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rbeitsmappe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Arbeitsmappe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Arbeits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0841802400084"/>
          <c:y val="0.453191030951878"/>
          <c:w val="0.263434102466977"/>
          <c:h val="0.363011450084959"/>
        </c:manualLayout>
      </c:layout>
      <c:doughnut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0.115894039735099"/>
                  <c:y val="-0.11424541607898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5121412803532"/>
                  <c:y val="-0.0014104372355430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22824974411464"/>
                  <c:y val="0.086036671368124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111566018423746"/>
                  <c:y val="0.091678420310296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147902869757174"/>
                  <c:y val="0.00423131170662905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131346578366446"/>
                  <c:y val="-0.115655853314527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Blatt1!$C$10:$C$15</c:f>
              <c:strCache>
                <c:ptCount val="6"/>
                <c:pt idx="0">
                  <c:v>A1: Kunden Zusammenarbeit</c:v>
                </c:pt>
                <c:pt idx="1">
                  <c:v>A2: Prozessplanung</c:v>
                </c:pt>
                <c:pt idx="2">
                  <c:v>A3: Spezifikation</c:v>
                </c:pt>
                <c:pt idx="3">
                  <c:v>A4: Design</c:v>
                </c:pt>
                <c:pt idx="4">
                  <c:v>A5: Implementierung</c:v>
                </c:pt>
                <c:pt idx="5">
                  <c:v>A6: Tests, Abnahmetests</c:v>
                </c:pt>
              </c:strCache>
            </c:strRef>
          </c:cat>
          <c:val>
            <c:numRef>
              <c:f>Blatt1!$D$10:$D$15</c:f>
              <c:numCache>
                <c:formatCode>General</c:formatCode>
                <c:ptCount val="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1865343853513"/>
          <c:y val="0.453191030951878"/>
          <c:w val="0.261387019560119"/>
          <c:h val="0.360190575613873"/>
        </c:manualLayout>
      </c:layout>
      <c:doughnut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0.115894039735099"/>
                  <c:y val="-0.11424541607898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5121412803532"/>
                  <c:y val="-0.0014104372355430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22824974411464"/>
                  <c:y val="0.086036671368124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142272262026612"/>
                  <c:y val="0.093088746487789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147902869757174"/>
                  <c:y val="0.00423131170662905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131346578366446"/>
                  <c:y val="-0.115655853314527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'Blatt1 (2)'!$C$10:$C$15</c:f>
              <c:strCache>
                <c:ptCount val="6"/>
                <c:pt idx="0">
                  <c:v>A1: Anforderungen in Features aufteilen</c:v>
                </c:pt>
                <c:pt idx="1">
                  <c:v>A2: Aufgabenaufteilung, Zeitplanung definieren</c:v>
                </c:pt>
                <c:pt idx="2">
                  <c:v>A3: Festlegen aller Features</c:v>
                </c:pt>
                <c:pt idx="3">
                  <c:v>A4: Optimale Architektur entwerfen</c:v>
                </c:pt>
                <c:pt idx="4">
                  <c:v>A5: Entwicklung der Features</c:v>
                </c:pt>
                <c:pt idx="5">
                  <c:v>A6: laufende Tests und Abnahmetests des Kunden</c:v>
                </c:pt>
              </c:strCache>
            </c:strRef>
          </c:cat>
          <c:val>
            <c:numRef>
              <c:f>'Blatt1 (2)'!$D$10:$D$15</c:f>
              <c:numCache>
                <c:formatCode>General</c:formatCode>
                <c:ptCount val="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1865343853513"/>
          <c:y val="0.453191030951878"/>
          <c:w val="0.261387019560119"/>
          <c:h val="0.360190575613873"/>
        </c:manualLayout>
      </c:layout>
      <c:doughnut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0.115894039735099"/>
                  <c:y val="-0.11424541607898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5121412803532"/>
                  <c:y val="-0.0014104372355430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22824974411464"/>
                  <c:y val="0.086036671368124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142272262026612"/>
                  <c:y val="0.093088746487789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147902869757174"/>
                  <c:y val="0.00423131170662905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131346578366446"/>
                  <c:y val="-0.115655853314527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'Blatt1 (3)'!$C$10:$C$15</c:f>
              <c:strCache>
                <c:ptCount val="6"/>
                <c:pt idx="0">
                  <c:v>A1: Storycards</c:v>
                </c:pt>
                <c:pt idx="1">
                  <c:v>A2: Planungsdokumente</c:v>
                </c:pt>
                <c:pt idx="2">
                  <c:v>A3: Spezifikation</c:v>
                </c:pt>
                <c:pt idx="3">
                  <c:v>A4: Diagramme</c:v>
                </c:pt>
                <c:pt idx="4">
                  <c:v>A5: Neues Feature in Software eingebunden</c:v>
                </c:pt>
                <c:pt idx="5">
                  <c:v>A6: Test- und Abnahmeprotokoll </c:v>
                </c:pt>
              </c:strCache>
            </c:strRef>
          </c:cat>
          <c:val>
            <c:numRef>
              <c:f>'Blatt1 (3)'!$D$10:$D$15</c:f>
              <c:numCache>
                <c:formatCode>General</c:formatCode>
                <c:ptCount val="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688A1-49BA-DF49-AC0D-99C7EE470FBB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3E0FF-D436-0A45-9199-7842F5153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33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3E0FF-D436-0A45-9199-7842F515365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07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02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0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 - Output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 smtClean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08690"/>
              </p:ext>
            </p:extLst>
          </p:nvPr>
        </p:nvGraphicFramePr>
        <p:xfrm>
          <a:off x="-1631950" y="-1073150"/>
          <a:ext cx="12407900" cy="900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25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Zusammenarbeit mit </a:t>
            </a:r>
            <a:r>
              <a:rPr lang="de-DE" b="1" dirty="0" err="1" smtClean="0"/>
              <a:t>Stakeholdern</a:t>
            </a:r>
            <a:endParaRPr lang="de-DE" b="1" dirty="0" smtClean="0"/>
          </a:p>
          <a:p>
            <a:r>
              <a:rPr lang="en-US" dirty="0" err="1"/>
              <a:t>Zusammenarbeit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zentral</a:t>
            </a:r>
            <a:r>
              <a:rPr lang="de-DE" dirty="0"/>
              <a:t> </a:t>
            </a:r>
            <a:endParaRPr lang="de-DE" dirty="0" smtClean="0"/>
          </a:p>
          <a:p>
            <a:r>
              <a:rPr lang="en-US" dirty="0" err="1" smtClean="0"/>
              <a:t>Aktivitäten</a:t>
            </a:r>
            <a:r>
              <a:rPr lang="en-US" dirty="0" smtClean="0"/>
              <a:t> </a:t>
            </a:r>
            <a:r>
              <a:rPr lang="en-US" dirty="0"/>
              <a:t>A1, A3 und </a:t>
            </a:r>
            <a:r>
              <a:rPr lang="en-US" dirty="0" smtClean="0"/>
              <a:t>A6 - </a:t>
            </a:r>
            <a:r>
              <a:rPr lang="en-US" dirty="0" err="1"/>
              <a:t>Kunde</a:t>
            </a:r>
            <a:r>
              <a:rPr lang="en-US" dirty="0"/>
              <a:t> </a:t>
            </a:r>
            <a:r>
              <a:rPr lang="en-US" dirty="0" smtClean="0"/>
              <a:t>stark </a:t>
            </a:r>
            <a:r>
              <a:rPr lang="en-US" dirty="0" err="1" smtClean="0"/>
              <a:t>involviert</a:t>
            </a:r>
            <a:endParaRPr lang="en-US" dirty="0" smtClean="0"/>
          </a:p>
          <a:p>
            <a:r>
              <a:rPr lang="en-US" dirty="0" err="1" smtClean="0"/>
              <a:t>Aktivitäten</a:t>
            </a:r>
            <a:r>
              <a:rPr lang="en-US" dirty="0" smtClean="0"/>
              <a:t> </a:t>
            </a:r>
            <a:r>
              <a:rPr lang="en-US" dirty="0"/>
              <a:t>A1, </a:t>
            </a:r>
            <a:r>
              <a:rPr lang="en-US" dirty="0" smtClean="0"/>
              <a:t>A2 </a:t>
            </a:r>
            <a:r>
              <a:rPr lang="en-US" dirty="0"/>
              <a:t>und A6 </a:t>
            </a:r>
            <a:r>
              <a:rPr lang="en-US" dirty="0" smtClean="0"/>
              <a:t>– Management </a:t>
            </a:r>
            <a:r>
              <a:rPr lang="en-US" smtClean="0"/>
              <a:t>wichtig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45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Variante 1</a:t>
            </a:r>
          </a:p>
          <a:p>
            <a:r>
              <a:rPr lang="en-US" dirty="0" err="1"/>
              <a:t>Plandriven</a:t>
            </a:r>
            <a:r>
              <a:rPr lang="en-US" dirty="0"/>
              <a:t> Development</a:t>
            </a:r>
            <a:r>
              <a:rPr lang="de-DE" dirty="0"/>
              <a:t> </a:t>
            </a:r>
            <a:endParaRPr lang="de-DE" dirty="0" smtClean="0"/>
          </a:p>
          <a:p>
            <a:r>
              <a:rPr lang="en-US" b="1" dirty="0" err="1" smtClean="0"/>
              <a:t>Vorteile</a:t>
            </a:r>
            <a:endParaRPr lang="en-US" b="1" dirty="0" smtClean="0"/>
          </a:p>
          <a:p>
            <a:pPr lvl="1"/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de-DE" dirty="0"/>
          </a:p>
          <a:p>
            <a:pPr lvl="1"/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 smtClean="0"/>
              <a:t>Abgrenzungen</a:t>
            </a:r>
            <a:endParaRPr lang="de-DE" dirty="0"/>
          </a:p>
          <a:p>
            <a:r>
              <a:rPr lang="en-US" b="1" dirty="0" err="1"/>
              <a:t>Nachteile</a:t>
            </a:r>
            <a:endParaRPr lang="de-DE" dirty="0"/>
          </a:p>
          <a:p>
            <a:pPr lvl="1"/>
            <a:r>
              <a:rPr lang="en-US" dirty="0" err="1" smtClean="0"/>
              <a:t>Kunde</a:t>
            </a:r>
            <a:r>
              <a:rPr lang="en-US" dirty="0" smtClean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Projektzyklen</a:t>
            </a:r>
            <a:r>
              <a:rPr lang="en-US" dirty="0"/>
              <a:t> </a:t>
            </a:r>
            <a:r>
              <a:rPr lang="en-US" dirty="0" err="1"/>
              <a:t>involviert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38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Variante 2</a:t>
            </a:r>
          </a:p>
          <a:p>
            <a:r>
              <a:rPr lang="en-US" dirty="0"/>
              <a:t>Agile </a:t>
            </a:r>
            <a:r>
              <a:rPr lang="en-US" dirty="0" smtClean="0"/>
              <a:t>Development</a:t>
            </a:r>
          </a:p>
          <a:p>
            <a:r>
              <a:rPr lang="en-US" b="1" dirty="0" err="1" smtClean="0"/>
              <a:t>Vorteile</a:t>
            </a:r>
            <a:endParaRPr lang="en-US" b="1" dirty="0" smtClean="0"/>
          </a:p>
          <a:p>
            <a:pPr lvl="1"/>
            <a:r>
              <a:rPr lang="en-US" dirty="0"/>
              <a:t>Flexible </a:t>
            </a:r>
            <a:r>
              <a:rPr lang="en-US" dirty="0" err="1"/>
              <a:t>Anforderungen</a:t>
            </a:r>
            <a:endParaRPr lang="de-DE" dirty="0"/>
          </a:p>
          <a:p>
            <a:pPr lvl="1"/>
            <a:r>
              <a:rPr lang="en-US" dirty="0" err="1"/>
              <a:t>Kunde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involviert</a:t>
            </a:r>
            <a:r>
              <a:rPr lang="de-DE" dirty="0"/>
              <a:t> </a:t>
            </a:r>
            <a:endParaRPr lang="de-DE" b="1" dirty="0" smtClean="0"/>
          </a:p>
          <a:p>
            <a:r>
              <a:rPr lang="de-DE" b="1" dirty="0" smtClean="0"/>
              <a:t>Nachteile</a:t>
            </a:r>
          </a:p>
          <a:p>
            <a:pPr lvl="1"/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Abgrenzung</a:t>
            </a:r>
            <a:r>
              <a:rPr lang="en-US" dirty="0"/>
              <a:t> </a:t>
            </a:r>
            <a:r>
              <a:rPr lang="en-US" dirty="0" err="1"/>
              <a:t>aufgrund</a:t>
            </a:r>
            <a:r>
              <a:rPr lang="en-US" dirty="0"/>
              <a:t> </a:t>
            </a:r>
            <a:r>
              <a:rPr lang="en-US" dirty="0" err="1"/>
              <a:t>breiter</a:t>
            </a:r>
            <a:r>
              <a:rPr lang="en-US" dirty="0"/>
              <a:t> </a:t>
            </a:r>
            <a:r>
              <a:rPr lang="en-US" dirty="0" err="1"/>
              <a:t>Ausgangslage</a:t>
            </a:r>
            <a:r>
              <a:rPr lang="de-DE" dirty="0"/>
              <a:t>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6758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Variantenentscheid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</a:t>
            </a:r>
            <a:r>
              <a:rPr lang="de-DE" dirty="0" err="1" smtClean="0"/>
              <a:t>grossen</a:t>
            </a:r>
            <a:r>
              <a:rPr lang="de-DE" dirty="0" smtClean="0"/>
              <a:t> Spielraum</a:t>
            </a:r>
          </a:p>
          <a:p>
            <a:r>
              <a:rPr lang="de-DE" dirty="0" smtClean="0"/>
              <a:t>Neue Funktionen können entstehen</a:t>
            </a:r>
          </a:p>
          <a:p>
            <a:r>
              <a:rPr lang="de-DE" dirty="0" smtClean="0"/>
              <a:t>Aktive Zusammenarbeit mit Kunden</a:t>
            </a:r>
          </a:p>
          <a:p>
            <a:endParaRPr lang="de-DE" dirty="0"/>
          </a:p>
          <a:p>
            <a:r>
              <a:rPr lang="de-DE" b="1" dirty="0" smtClean="0"/>
              <a:t>Entscheid</a:t>
            </a:r>
          </a:p>
          <a:p>
            <a:r>
              <a:rPr lang="de-DE" dirty="0" smtClean="0"/>
              <a:t>Variante 2: 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0184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XP – Extreme Programming</a:t>
            </a:r>
          </a:p>
          <a:p>
            <a:pPr lvl="0"/>
            <a:r>
              <a:rPr lang="en-US" dirty="0" err="1" smtClean="0"/>
              <a:t>Klare</a:t>
            </a:r>
            <a:r>
              <a:rPr lang="en-US" dirty="0" smtClean="0"/>
              <a:t> </a:t>
            </a:r>
            <a:r>
              <a:rPr lang="en-US" dirty="0" err="1"/>
              <a:t>Anpsrechperson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→ </a:t>
            </a:r>
            <a:r>
              <a:rPr lang="en-US" dirty="0" err="1"/>
              <a:t>Projektleitung</a:t>
            </a:r>
            <a:endParaRPr lang="de-DE" dirty="0"/>
          </a:p>
          <a:p>
            <a:pPr lvl="0"/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Rollenzuteilung</a:t>
            </a:r>
            <a:r>
              <a:rPr lang="en-US" dirty="0"/>
              <a:t> pro Iteration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25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Scrum</a:t>
            </a:r>
          </a:p>
          <a:p>
            <a:pPr lvl="0"/>
            <a:r>
              <a:rPr lang="en-US" dirty="0" err="1" smtClean="0"/>
              <a:t>Userstory</a:t>
            </a:r>
            <a:endParaRPr lang="en-US" dirty="0" smtClean="0"/>
          </a:p>
          <a:p>
            <a:pPr lvl="0"/>
            <a:r>
              <a:rPr lang="en-US" dirty="0" err="1" smtClean="0"/>
              <a:t>Offen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kreativen</a:t>
            </a:r>
            <a:r>
              <a:rPr lang="en-US" dirty="0"/>
              <a:t> </a:t>
            </a:r>
            <a:r>
              <a:rPr lang="en-US" dirty="0" err="1"/>
              <a:t>Freiraum</a:t>
            </a:r>
            <a:endParaRPr lang="de-DE" dirty="0"/>
          </a:p>
          <a:p>
            <a:pPr lvl="0"/>
            <a:r>
              <a:rPr lang="en-US" dirty="0" err="1"/>
              <a:t>Integrierte</a:t>
            </a:r>
            <a:r>
              <a:rPr lang="en-US" dirty="0"/>
              <a:t> </a:t>
            </a:r>
            <a:r>
              <a:rPr lang="en-US" dirty="0" err="1"/>
              <a:t>Projektleitung</a:t>
            </a:r>
            <a:endParaRPr lang="de-DE" dirty="0"/>
          </a:p>
          <a:p>
            <a:pPr lvl="0"/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Intervalle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13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Prozessmodell - Entscheid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Entscheid</a:t>
            </a:r>
          </a:p>
          <a:p>
            <a:r>
              <a:rPr lang="de-DE" dirty="0" smtClean="0"/>
              <a:t>Prozessmodell: </a:t>
            </a:r>
            <a:r>
              <a:rPr lang="de-DE" dirty="0" err="1" smtClean="0"/>
              <a:t>Scrum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Storyboard	</a:t>
            </a:r>
            <a:r>
              <a:rPr lang="de-DE" dirty="0"/>
              <a:t>	</a:t>
            </a:r>
            <a:r>
              <a:rPr lang="de-DE" dirty="0" smtClean="0"/>
              <a:t>Sprints</a:t>
            </a:r>
          </a:p>
          <a:p>
            <a:r>
              <a:rPr lang="de-DE" dirty="0" smtClean="0"/>
              <a:t>Projektleitung	</a:t>
            </a:r>
            <a:r>
              <a:rPr lang="de-DE" dirty="0" err="1" smtClean="0"/>
              <a:t>ScrumMaster</a:t>
            </a:r>
            <a:endParaRPr lang="de-DE" dirty="0" smtClean="0"/>
          </a:p>
          <a:p>
            <a:r>
              <a:rPr lang="de-DE" dirty="0" smtClean="0"/>
              <a:t>Effizient für diese Ausgangslage</a:t>
            </a:r>
          </a:p>
          <a:p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2715173" y="3976413"/>
            <a:ext cx="227724" cy="11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2718670" y="4514209"/>
            <a:ext cx="227724" cy="11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25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531115"/>
              </p:ext>
            </p:extLst>
          </p:nvPr>
        </p:nvGraphicFramePr>
        <p:xfrm>
          <a:off x="-1631950" y="-1073150"/>
          <a:ext cx="12407900" cy="900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 - Aktivitäten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802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 -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663887"/>
              </p:ext>
            </p:extLst>
          </p:nvPr>
        </p:nvGraphicFramePr>
        <p:xfrm>
          <a:off x="-1631950" y="-1073150"/>
          <a:ext cx="12407900" cy="900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311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210</Words>
  <Application>Microsoft Macintosh PowerPoint</Application>
  <PresentationFormat>Bildschirmpräsentation (4:3)</PresentationFormat>
  <Paragraphs>69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Plaza</vt:lpstr>
      <vt:lpstr>Task 02</vt:lpstr>
      <vt:lpstr>Varianten</vt:lpstr>
      <vt:lpstr>Varianten</vt:lpstr>
      <vt:lpstr>Variantenentscheid</vt:lpstr>
      <vt:lpstr>Prozessmodell</vt:lpstr>
      <vt:lpstr>Prozessmodell</vt:lpstr>
      <vt:lpstr>Prozessmodell - Entscheid</vt:lpstr>
      <vt:lpstr>Grobplanung - Aktivitäten</vt:lpstr>
      <vt:lpstr>Grobplanung - Ziele</vt:lpstr>
      <vt:lpstr>Grobplanung - Output</vt:lpstr>
      <vt:lpstr>Grobplanung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02</dc:title>
  <dc:creator>Sathesh Paramasamy</dc:creator>
  <cp:lastModifiedBy>Sathesh Paramasamy</cp:lastModifiedBy>
  <cp:revision>17</cp:revision>
  <dcterms:created xsi:type="dcterms:W3CDTF">2013-03-01T07:34:41Z</dcterms:created>
  <dcterms:modified xsi:type="dcterms:W3CDTF">2013-03-01T13:02:27Z</dcterms:modified>
</cp:coreProperties>
</file>