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8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45" d="100"/>
          <a:sy n="145" d="100"/>
        </p:scale>
        <p:origin x="-1992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Arbeitsmappe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Arbeitsmappe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Arbeitsmappe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11"/>
    </mc:Choice>
    <mc:Fallback>
      <c:style val="11"/>
    </mc:Fallback>
  </mc:AlternateContent>
  <c:chart>
    <c:autoTitleDeleted val="0"/>
    <c:plotArea>
      <c:layout>
        <c:manualLayout>
          <c:layoutTarget val="inner"/>
          <c:xMode val="edge"/>
          <c:yMode val="edge"/>
          <c:x val="0.370841802400084"/>
          <c:y val="0.453191030951878"/>
          <c:w val="0.263434102466977"/>
          <c:h val="0.363011450084959"/>
        </c:manualLayout>
      </c:layout>
      <c:doughnutChart>
        <c:varyColors val="1"/>
        <c:ser>
          <c:idx val="0"/>
          <c:order val="0"/>
          <c:explosion val="25"/>
          <c:dLbls>
            <c:dLbl>
              <c:idx val="0"/>
              <c:layout>
                <c:manualLayout>
                  <c:x val="0.115894039735099"/>
                  <c:y val="-0.114245416078984"/>
                </c:manualLayout>
              </c:layout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0.15121412803532"/>
                  <c:y val="-0.00141043723554302"/>
                </c:manualLayout>
              </c:layout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0.122824974411464"/>
                  <c:y val="0.0860366713681241"/>
                </c:manualLayout>
              </c:layout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3"/>
              <c:layout>
                <c:manualLayout>
                  <c:x val="-0.111566018423746"/>
                  <c:y val="0.0916784203102962"/>
                </c:manualLayout>
              </c:layout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4"/>
              <c:layout>
                <c:manualLayout>
                  <c:x val="-0.147902869757174"/>
                  <c:y val="0.00423131170662905"/>
                </c:manualLayout>
              </c:layout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5"/>
              <c:layout>
                <c:manualLayout>
                  <c:x val="-0.131346578366446"/>
                  <c:y val="-0.115655853314527"/>
                </c:manualLayout>
              </c:layout>
              <c:showLegendKey val="0"/>
              <c:showVal val="0"/>
              <c:showCatName val="1"/>
              <c:showSerName val="0"/>
              <c:showPercent val="0"/>
              <c:showBubbleSize val="0"/>
            </c:dLbl>
            <c:showLegendKey val="0"/>
            <c:showVal val="0"/>
            <c:showCatName val="1"/>
            <c:showSerName val="0"/>
            <c:showPercent val="0"/>
            <c:showBubbleSize val="0"/>
            <c:showLeaderLines val="1"/>
          </c:dLbls>
          <c:cat>
            <c:strRef>
              <c:f>Blatt1!$C$10:$C$15</c:f>
              <c:strCache>
                <c:ptCount val="6"/>
                <c:pt idx="0">
                  <c:v>A1: Kunden Zusammenarbeit</c:v>
                </c:pt>
                <c:pt idx="1">
                  <c:v>A2: Prozessplanung</c:v>
                </c:pt>
                <c:pt idx="2">
                  <c:v>A3: Spezifikation</c:v>
                </c:pt>
                <c:pt idx="3">
                  <c:v>A4: Design</c:v>
                </c:pt>
                <c:pt idx="4">
                  <c:v>A5: Implementierung</c:v>
                </c:pt>
                <c:pt idx="5">
                  <c:v>A6: Tests, Abnahmetests</c:v>
                </c:pt>
              </c:strCache>
            </c:strRef>
          </c:cat>
          <c:val>
            <c:numRef>
              <c:f>Blatt1!$D$10:$D$15</c:f>
              <c:numCache>
                <c:formatCode>General</c:formatCode>
                <c:ptCount val="6"/>
                <c:pt idx="0">
                  <c:v>1.0</c:v>
                </c:pt>
                <c:pt idx="1">
                  <c:v>1.0</c:v>
                </c:pt>
                <c:pt idx="2">
                  <c:v>1.0</c:v>
                </c:pt>
                <c:pt idx="3">
                  <c:v>1.0</c:v>
                </c:pt>
                <c:pt idx="4">
                  <c:v>1.0</c:v>
                </c:pt>
                <c:pt idx="5">
                  <c:v>1.0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11"/>
    </mc:Choice>
    <mc:Fallback>
      <c:style val="11"/>
    </mc:Fallback>
  </mc:AlternateContent>
  <c:chart>
    <c:autoTitleDeleted val="0"/>
    <c:plotArea>
      <c:layout>
        <c:manualLayout>
          <c:layoutTarget val="inner"/>
          <c:xMode val="edge"/>
          <c:yMode val="edge"/>
          <c:x val="0.371865343853513"/>
          <c:y val="0.453191030951878"/>
          <c:w val="0.261387019560119"/>
          <c:h val="0.360190575613873"/>
        </c:manualLayout>
      </c:layout>
      <c:doughnutChart>
        <c:varyColors val="1"/>
        <c:ser>
          <c:idx val="0"/>
          <c:order val="0"/>
          <c:explosion val="25"/>
          <c:dLbls>
            <c:dLbl>
              <c:idx val="0"/>
              <c:layout>
                <c:manualLayout>
                  <c:x val="0.115894039735099"/>
                  <c:y val="-0.114245416078984"/>
                </c:manualLayout>
              </c:layout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0.15121412803532"/>
                  <c:y val="-0.00141043723554302"/>
                </c:manualLayout>
              </c:layout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0.122824974411464"/>
                  <c:y val="0.0860366713681241"/>
                </c:manualLayout>
              </c:layout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3"/>
              <c:layout>
                <c:manualLayout>
                  <c:x val="-0.142272262026612"/>
                  <c:y val="0.0930887464877891"/>
                </c:manualLayout>
              </c:layout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4"/>
              <c:layout>
                <c:manualLayout>
                  <c:x val="-0.147902869757174"/>
                  <c:y val="0.00423131170662905"/>
                </c:manualLayout>
              </c:layout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5"/>
              <c:layout>
                <c:manualLayout>
                  <c:x val="-0.131346578366446"/>
                  <c:y val="-0.115655853314527"/>
                </c:manualLayout>
              </c:layout>
              <c:showLegendKey val="0"/>
              <c:showVal val="0"/>
              <c:showCatName val="1"/>
              <c:showSerName val="0"/>
              <c:showPercent val="0"/>
              <c:showBubbleSize val="0"/>
            </c:dLbl>
            <c:showLegendKey val="0"/>
            <c:showVal val="0"/>
            <c:showCatName val="1"/>
            <c:showSerName val="0"/>
            <c:showPercent val="0"/>
            <c:showBubbleSize val="0"/>
            <c:showLeaderLines val="1"/>
          </c:dLbls>
          <c:cat>
            <c:strRef>
              <c:f>'Blatt1 (2)'!$C$10:$C$15</c:f>
              <c:strCache>
                <c:ptCount val="6"/>
                <c:pt idx="0">
                  <c:v>A1: Anforderungen in Features aufteilen</c:v>
                </c:pt>
                <c:pt idx="1">
                  <c:v>A2: Aufgabenaufteilung, Zeitplanung definieren</c:v>
                </c:pt>
                <c:pt idx="2">
                  <c:v>A3: Festlegen aller Features</c:v>
                </c:pt>
                <c:pt idx="3">
                  <c:v>A4: Optimale Architektur entwerfen</c:v>
                </c:pt>
                <c:pt idx="4">
                  <c:v>A5: Entwicklung der Features</c:v>
                </c:pt>
                <c:pt idx="5">
                  <c:v>A6: laufende Tests und Abnahmetests des Kunden</c:v>
                </c:pt>
              </c:strCache>
            </c:strRef>
          </c:cat>
          <c:val>
            <c:numRef>
              <c:f>'Blatt1 (2)'!$D$10:$D$15</c:f>
              <c:numCache>
                <c:formatCode>General</c:formatCode>
                <c:ptCount val="6"/>
                <c:pt idx="0">
                  <c:v>1.0</c:v>
                </c:pt>
                <c:pt idx="1">
                  <c:v>1.0</c:v>
                </c:pt>
                <c:pt idx="2">
                  <c:v>1.0</c:v>
                </c:pt>
                <c:pt idx="3">
                  <c:v>1.0</c:v>
                </c:pt>
                <c:pt idx="4">
                  <c:v>1.0</c:v>
                </c:pt>
                <c:pt idx="5">
                  <c:v>1.0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11"/>
    </mc:Choice>
    <mc:Fallback>
      <c:style val="11"/>
    </mc:Fallback>
  </mc:AlternateContent>
  <c:chart>
    <c:autoTitleDeleted val="0"/>
    <c:plotArea>
      <c:layout>
        <c:manualLayout>
          <c:layoutTarget val="inner"/>
          <c:xMode val="edge"/>
          <c:yMode val="edge"/>
          <c:x val="0.371865343853513"/>
          <c:y val="0.453191030951878"/>
          <c:w val="0.261387019560119"/>
          <c:h val="0.360190575613873"/>
        </c:manualLayout>
      </c:layout>
      <c:doughnutChart>
        <c:varyColors val="1"/>
        <c:ser>
          <c:idx val="0"/>
          <c:order val="0"/>
          <c:explosion val="25"/>
          <c:dLbls>
            <c:dLbl>
              <c:idx val="0"/>
              <c:layout>
                <c:manualLayout>
                  <c:x val="0.115894039735099"/>
                  <c:y val="-0.114245416078984"/>
                </c:manualLayout>
              </c:layout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0.15121412803532"/>
                  <c:y val="-0.00141043723554302"/>
                </c:manualLayout>
              </c:layout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0.122824974411464"/>
                  <c:y val="0.0860366713681241"/>
                </c:manualLayout>
              </c:layout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3"/>
              <c:layout>
                <c:manualLayout>
                  <c:x val="-0.142272262026612"/>
                  <c:y val="0.0930887464877891"/>
                </c:manualLayout>
              </c:layout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4"/>
              <c:layout>
                <c:manualLayout>
                  <c:x val="-0.147902869757174"/>
                  <c:y val="0.00423131170662905"/>
                </c:manualLayout>
              </c:layout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5"/>
              <c:layout>
                <c:manualLayout>
                  <c:x val="-0.131346578366446"/>
                  <c:y val="-0.115655853314527"/>
                </c:manualLayout>
              </c:layout>
              <c:showLegendKey val="0"/>
              <c:showVal val="0"/>
              <c:showCatName val="1"/>
              <c:showSerName val="0"/>
              <c:showPercent val="0"/>
              <c:showBubbleSize val="0"/>
            </c:dLbl>
            <c:showLegendKey val="0"/>
            <c:showVal val="0"/>
            <c:showCatName val="1"/>
            <c:showSerName val="0"/>
            <c:showPercent val="0"/>
            <c:showBubbleSize val="0"/>
            <c:showLeaderLines val="1"/>
          </c:dLbls>
          <c:cat>
            <c:strRef>
              <c:f>'Blatt1 (3)'!$C$10:$C$15</c:f>
              <c:strCache>
                <c:ptCount val="6"/>
                <c:pt idx="0">
                  <c:v>A1: Storycards</c:v>
                </c:pt>
                <c:pt idx="1">
                  <c:v>A2: Planungsdokumente</c:v>
                </c:pt>
                <c:pt idx="2">
                  <c:v>A3: Spezifikation</c:v>
                </c:pt>
                <c:pt idx="3">
                  <c:v>A4: Diagramme</c:v>
                </c:pt>
                <c:pt idx="4">
                  <c:v>A5: Neues Feature in Software eingebunden</c:v>
                </c:pt>
                <c:pt idx="5">
                  <c:v>A6: Test- und Abnahmeprotokoll </c:v>
                </c:pt>
              </c:strCache>
            </c:strRef>
          </c:cat>
          <c:val>
            <c:numRef>
              <c:f>'Blatt1 (3)'!$D$10:$D$15</c:f>
              <c:numCache>
                <c:formatCode>General</c:formatCode>
                <c:ptCount val="6"/>
                <c:pt idx="0">
                  <c:v>1.0</c:v>
                </c:pt>
                <c:pt idx="1">
                  <c:v>1.0</c:v>
                </c:pt>
                <c:pt idx="2">
                  <c:v>1.0</c:v>
                </c:pt>
                <c:pt idx="3">
                  <c:v>1.0</c:v>
                </c:pt>
                <c:pt idx="4">
                  <c:v>1.0</c:v>
                </c:pt>
                <c:pt idx="5">
                  <c:v>1.0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68288"/>
            <a:ext cx="5669280" cy="39003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0" y="4208929"/>
            <a:ext cx="5458968" cy="1048684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0" y="5257800"/>
            <a:ext cx="5458968" cy="62179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100000"/>
              <a:buFont typeface="Wingdings 2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smtClean="0"/>
              <a:t>Master-Untertitelformat bearbeiten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90525"/>
            <a:ext cx="5504688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2200" b="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89EECA0-FB30-554E-BB66-ECF4BC5A4840}" type="datetimeFigureOut">
              <a:rPr lang="de-DE" smtClean="0"/>
              <a:t>01.03.13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8688" y="6356350"/>
            <a:ext cx="4736592" cy="365125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b="1" kern="1200">
                <a:solidFill>
                  <a:srgbClr val="990000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de-DE" dirty="0" smtClean="0"/>
              <a:t>Team RED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6494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FD035E3B-2F65-4648-B564-234F4C544731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EECA0-FB30-554E-BB66-ECF4BC5A4840}" type="datetimeFigureOut">
              <a:rPr lang="de-DE" smtClean="0"/>
              <a:t>01.03.13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35E3B-2F65-4648-B564-234F4C544731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EECA0-FB30-554E-BB66-ECF4BC5A4840}" type="datetimeFigureOut">
              <a:rPr lang="de-DE" smtClean="0"/>
              <a:t>01.03.13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35E3B-2F65-4648-B564-234F4C544731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5720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EECA0-FB30-554E-BB66-ECF4BC5A4840}" type="datetimeFigureOut">
              <a:rPr lang="de-DE" smtClean="0"/>
              <a:t>01.03.13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35E3B-2F65-4648-B564-234F4C544731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EECA0-FB30-554E-BB66-ECF4BC5A4840}" type="datetimeFigureOut">
              <a:rPr lang="de-DE" smtClean="0"/>
              <a:t>01.03.13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35E3B-2F65-4648-B564-234F4C544731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052" y="990600"/>
            <a:ext cx="3566160" cy="51355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EECA0-FB30-554E-BB66-ECF4BC5A4840}" type="datetimeFigureOut">
              <a:rPr lang="de-DE" smtClean="0"/>
              <a:t>01.03.13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35E3B-2F65-4648-B564-234F4C544731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46811" y="268288"/>
            <a:ext cx="4114800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1365" y="6124014"/>
            <a:ext cx="1752600" cy="365125"/>
          </a:xfrm>
        </p:spPr>
        <p:txBody>
          <a:bodyPr/>
          <a:lstStyle>
            <a:lvl1pPr algn="l">
              <a:defRPr/>
            </a:lvl1pPr>
          </a:lstStyle>
          <a:p>
            <a:fld id="{989EECA0-FB30-554E-BB66-ECF4BC5A4840}" type="datetimeFigureOut">
              <a:rPr lang="de-DE" smtClean="0"/>
              <a:t>01.03.13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3863788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35E3B-2F65-4648-B564-234F4C544731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760258" y="990600"/>
            <a:ext cx="4096512" cy="561181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de-CH" smtClean="0"/>
              <a:t>Bild auf Platzhalter ziehen oder durch Klicken auf Symbol hinzufügen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über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216775" y="268288"/>
            <a:ext cx="1639457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6858000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CH" smtClean="0"/>
              <a:t>Bild auf Platzhalter ziehen oder durch Klicken auf Symbol hinzufügen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EECA0-FB30-554E-BB66-ECF4BC5A4840}" type="datetimeFigureOut">
              <a:rPr lang="de-DE" smtClean="0"/>
              <a:t>01.03.13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35E3B-2F65-4648-B564-234F4C544731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4 Bilder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35471" y="268288"/>
            <a:ext cx="720761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3006726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CH" smtClean="0"/>
              <a:t>Bild auf Platzhalter ziehen oder durch Klicken auf Symbol hinzufügen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EECA0-FB30-554E-BB66-ECF4BC5A4840}" type="datetimeFigureOut">
              <a:rPr lang="de-DE" smtClean="0"/>
              <a:t>01.03.13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35E3B-2F65-4648-B564-234F4C544731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>
            <a:off x="3352800" y="268288"/>
            <a:ext cx="47019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CH" smtClean="0"/>
              <a:t>Bild auf Platzhalter ziehen oder durch Klicken auf Symbol hinzufügen</a:t>
            </a:r>
            <a:endParaRPr/>
          </a:p>
        </p:txBody>
      </p:sp>
      <p:sp>
        <p:nvSpPr>
          <p:cNvPr id="11" name="Picture Placeholder 2"/>
          <p:cNvSpPr>
            <a:spLocks noGrp="1"/>
          </p:cNvSpPr>
          <p:nvPr>
            <p:ph type="pic" idx="14"/>
          </p:nvPr>
        </p:nvSpPr>
        <p:spPr>
          <a:xfrm>
            <a:off x="33528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CH" smtClean="0"/>
              <a:t>Bild auf Platzhalter ziehen oder durch Klicken auf Symbol hinzufügen</a:t>
            </a:r>
            <a:endParaRPr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/>
          </p:nvPr>
        </p:nvSpPr>
        <p:spPr>
          <a:xfrm>
            <a:off x="57505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CH" smtClean="0"/>
              <a:t>Bild auf Platzhalter ziehen oder durch Klicken auf Symbol hinzufügen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EECA0-FB30-554E-BB66-ECF4BC5A4840}" type="datetimeFigureOut">
              <a:rPr lang="de-DE" smtClean="0"/>
              <a:t>01.03.13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35E3B-2F65-4648-B564-234F4C544731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43799" y="1035424"/>
            <a:ext cx="1322295" cy="5090739"/>
          </a:xfrm>
        </p:spPr>
        <p:txBody>
          <a:bodyPr vert="eaVert" anchor="t" anchorCtr="0"/>
          <a:lstStyle/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35424"/>
            <a:ext cx="6019800" cy="510978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EECA0-FB30-554E-BB66-ECF4BC5A4840}" type="datetimeFigureOut">
              <a:rPr lang="de-DE" smtClean="0"/>
              <a:t>01.03.13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35E3B-2F65-4648-B564-234F4C544731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fld id="{989EECA0-FB30-554E-BB66-ECF4BC5A4840}" type="datetimeFigureOut">
              <a:rPr lang="de-DE" smtClean="0"/>
              <a:t>01.03.13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990000"/>
                </a:solidFill>
              </a:defRPr>
            </a:lvl1pPr>
          </a:lstStyle>
          <a:p>
            <a:r>
              <a:rPr lang="de-DE" dirty="0" smtClean="0"/>
              <a:t>Team RED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35E3B-2F65-4648-B564-234F4C544731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68288"/>
            <a:ext cx="5669280" cy="2560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399" y="4171950"/>
            <a:ext cx="5457919" cy="1085850"/>
          </a:xfrm>
        </p:spPr>
        <p:txBody>
          <a:bodyPr>
            <a:normAutofit/>
          </a:bodyPr>
          <a:lstStyle>
            <a:lvl1pPr>
              <a:defRPr sz="4600"/>
            </a:lvl1pPr>
          </a:lstStyle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1" y="5257799"/>
            <a:ext cx="5457918" cy="618565"/>
          </a:xfrm>
        </p:spPr>
        <p:txBody>
          <a:bodyPr>
            <a:normAutofit/>
          </a:bodyPr>
          <a:lstStyle>
            <a:lvl1pPr marL="0" indent="0" algn="l">
              <a:spcBef>
                <a:spcPct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 algn="ctr">
              <a:spcBef>
                <a:spcPct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smtClean="0"/>
              <a:t>Master-Untertitelformat bearbeiten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89965"/>
            <a:ext cx="5499847" cy="365125"/>
          </a:xfrm>
        </p:spPr>
        <p:txBody>
          <a:bodyPr/>
          <a:lstStyle>
            <a:lvl1pPr>
              <a:defRPr sz="2200" b="0" baseline="0">
                <a:solidFill>
                  <a:schemeClr val="bg1"/>
                </a:solidFill>
              </a:defRPr>
            </a:lvl1pPr>
          </a:lstStyle>
          <a:p>
            <a:fld id="{989EECA0-FB30-554E-BB66-ECF4BC5A4840}" type="datetimeFigureOut">
              <a:rPr lang="de-DE" smtClean="0"/>
              <a:t>01.03.13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3847" y="6356350"/>
            <a:ext cx="4734112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5459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FD035E3B-2F65-4648-B564-234F4C544731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200400" y="2877671"/>
            <a:ext cx="5646867" cy="128016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de-CH" smtClean="0"/>
              <a:t>Bild auf Platzhalter ziehen oder durch Klicken auf Symbol hinzufügen</a:t>
            </a:r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, Inhal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8423" y="914400"/>
            <a:ext cx="6508377" cy="1143000"/>
          </a:xfrm>
        </p:spPr>
        <p:txBody>
          <a:bodyPr/>
          <a:lstStyle/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8423" y="2209800"/>
            <a:ext cx="6508377" cy="391636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fld id="{989EECA0-FB30-554E-BB66-ECF4BC5A4840}" type="datetimeFigureOut">
              <a:rPr lang="de-DE" smtClean="0"/>
              <a:t>01.03.13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8423" y="6356350"/>
            <a:ext cx="4926852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31694" y="361016"/>
            <a:ext cx="506506" cy="365125"/>
          </a:xfrm>
        </p:spPr>
        <p:txBody>
          <a:bodyPr/>
          <a:lstStyle/>
          <a:p>
            <a:fld id="{FD035E3B-2F65-4648-B564-234F4C544731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5" y="1976718"/>
            <a:ext cx="1645920" cy="46257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de-CH" smtClean="0"/>
              <a:t>Bild auf Platzhalter ziehen oder durch Klicken auf Symbol hinzufügen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58952" y="268288"/>
            <a:ext cx="1099073" cy="635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1" y="3429000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9801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600" y="6356350"/>
            <a:ext cx="1622612" cy="365125"/>
          </a:xfrm>
        </p:spPr>
        <p:txBody>
          <a:bodyPr/>
          <a:lstStyle/>
          <a:p>
            <a:fld id="{989EECA0-FB30-554E-BB66-ECF4BC5A4840}" type="datetimeFigureOut">
              <a:rPr lang="de-DE" smtClean="0"/>
              <a:t>01.03.13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5311588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35E3B-2F65-4648-B564-234F4C544731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schnitt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4773706"/>
            <a:ext cx="2971800" cy="18445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354" y="3429001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354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1212" y="6104965"/>
            <a:ext cx="506506" cy="365125"/>
          </a:xfrm>
        </p:spPr>
        <p:txBody>
          <a:bodyPr/>
          <a:lstStyle/>
          <a:p>
            <a:fld id="{FD035E3B-2F65-4648-B564-234F4C544731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4" y="268288"/>
            <a:ext cx="2971800" cy="443865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de-CH" smtClean="0"/>
              <a:t>Bild auf Platzhalter ziehen oder durch Klicken auf Symbol hinzufügen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244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EECA0-FB30-554E-BB66-ECF4BC5A4840}" type="datetimeFigureOut">
              <a:rPr lang="de-DE" smtClean="0"/>
              <a:t>01.03.13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35E3B-2F65-4648-B564-234F4C544731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8835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79391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79391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EECA0-FB30-554E-BB66-ECF4BC5A4840}" type="datetimeFigureOut">
              <a:rPr lang="de-DE" smtClean="0"/>
              <a:t>01.03.13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35E3B-2F65-4648-B564-234F4C544731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Inhalte, oben und u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2214562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EECA0-FB30-554E-BB66-ECF4BC5A4840}" type="datetimeFigureOut">
              <a:rPr lang="de-DE" smtClean="0"/>
              <a:t>01.03.13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35E3B-2F65-4648-B564-234F4C544731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57199" y="4224973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6508377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2209800"/>
            <a:ext cx="6508377" cy="3916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98659" y="6356350"/>
            <a:ext cx="175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989EECA0-FB30-554E-BB66-ECF4BC5A4840}" type="datetimeFigureOut">
              <a:rPr lang="de-DE" smtClean="0"/>
              <a:t>01.03.13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4812" y="6356350"/>
            <a:ext cx="6007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rgbClr val="990000"/>
                </a:solidFill>
              </a:defRPr>
            </a:lvl1pPr>
          </a:lstStyle>
          <a:p>
            <a:r>
              <a:rPr lang="de-DE" dirty="0" smtClean="0"/>
              <a:t>Team RED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56494" y="361016"/>
            <a:ext cx="5065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00" b="1">
                <a:solidFill>
                  <a:schemeClr val="bg1"/>
                </a:solidFill>
              </a:defRPr>
            </a:lvl1pPr>
          </a:lstStyle>
          <a:p>
            <a:fld id="{FD035E3B-2F65-4648-B564-234F4C544731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1800"/>
        </a:spcBef>
        <a:buClr>
          <a:schemeClr val="accent1"/>
        </a:buClr>
        <a:buSzPct val="100000"/>
        <a:buFont typeface="Wingdings 2" pitchFamily="18" charset="2"/>
        <a:buChar char="¡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Task 02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45028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Grobplanung - Output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b="1" dirty="0" smtClean="0"/>
          </a:p>
        </p:txBody>
      </p:sp>
      <p:graphicFrame>
        <p:nvGraphicFramePr>
          <p:cNvPr id="4" name="Diagramm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6308690"/>
              </p:ext>
            </p:extLst>
          </p:nvPr>
        </p:nvGraphicFramePr>
        <p:xfrm>
          <a:off x="-1631950" y="-1073150"/>
          <a:ext cx="12407900" cy="9004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02573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Grobplanung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 smtClean="0"/>
              <a:t>Zusammenarbeit mit </a:t>
            </a:r>
            <a:r>
              <a:rPr lang="de-DE" b="1" dirty="0" err="1" smtClean="0"/>
              <a:t>Stakeholdern</a:t>
            </a:r>
            <a:endParaRPr lang="de-DE" b="1" dirty="0" smtClean="0"/>
          </a:p>
          <a:p>
            <a:r>
              <a:rPr lang="en-US" dirty="0" err="1"/>
              <a:t>Zusammenarbeit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dem</a:t>
            </a:r>
            <a:r>
              <a:rPr lang="en-US" dirty="0"/>
              <a:t> </a:t>
            </a:r>
            <a:r>
              <a:rPr lang="en-US" dirty="0" err="1"/>
              <a:t>Kunden</a:t>
            </a:r>
            <a:r>
              <a:rPr lang="en-US" dirty="0"/>
              <a:t> </a:t>
            </a:r>
            <a:r>
              <a:rPr lang="en-US" dirty="0" err="1"/>
              <a:t>ist</a:t>
            </a:r>
            <a:r>
              <a:rPr lang="en-US" dirty="0"/>
              <a:t> </a:t>
            </a:r>
            <a:r>
              <a:rPr lang="en-US" dirty="0" err="1"/>
              <a:t>zentral</a:t>
            </a:r>
            <a:r>
              <a:rPr lang="de-DE" dirty="0"/>
              <a:t> </a:t>
            </a:r>
            <a:endParaRPr lang="de-DE" dirty="0" smtClean="0"/>
          </a:p>
          <a:p>
            <a:r>
              <a:rPr lang="en-US" dirty="0" err="1" smtClean="0"/>
              <a:t>Aktivitäten</a:t>
            </a:r>
            <a:r>
              <a:rPr lang="en-US" dirty="0" smtClean="0"/>
              <a:t> </a:t>
            </a:r>
            <a:r>
              <a:rPr lang="en-US" dirty="0"/>
              <a:t>A1, A3 und </a:t>
            </a:r>
            <a:r>
              <a:rPr lang="en-US" dirty="0" smtClean="0"/>
              <a:t>A6 - </a:t>
            </a:r>
            <a:r>
              <a:rPr lang="en-US" dirty="0" err="1"/>
              <a:t>Kunde</a:t>
            </a:r>
            <a:r>
              <a:rPr lang="en-US" dirty="0"/>
              <a:t> </a:t>
            </a:r>
            <a:r>
              <a:rPr lang="en-US" dirty="0" smtClean="0"/>
              <a:t>stark </a:t>
            </a:r>
            <a:r>
              <a:rPr lang="en-US" dirty="0" err="1" smtClean="0"/>
              <a:t>involviert</a:t>
            </a:r>
            <a:endParaRPr lang="en-US" dirty="0" smtClean="0"/>
          </a:p>
          <a:p>
            <a:r>
              <a:rPr lang="en-US" dirty="0" err="1" smtClean="0"/>
              <a:t>Aktivitäten</a:t>
            </a:r>
            <a:r>
              <a:rPr lang="en-US" dirty="0" smtClean="0"/>
              <a:t> </a:t>
            </a:r>
            <a:r>
              <a:rPr lang="en-US" dirty="0"/>
              <a:t>A1, </a:t>
            </a:r>
            <a:r>
              <a:rPr lang="en-US" dirty="0" smtClean="0"/>
              <a:t>A2 </a:t>
            </a:r>
            <a:r>
              <a:rPr lang="en-US" dirty="0"/>
              <a:t>und A6 </a:t>
            </a:r>
            <a:r>
              <a:rPr lang="en-US" dirty="0" smtClean="0"/>
              <a:t>– Management </a:t>
            </a:r>
            <a:r>
              <a:rPr lang="en-US" smtClean="0"/>
              <a:t>wichtig</a:t>
            </a:r>
            <a:endParaRPr lang="en-US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84581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Varianten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b="1" dirty="0" smtClean="0"/>
              <a:t>Variante 1</a:t>
            </a:r>
          </a:p>
          <a:p>
            <a:r>
              <a:rPr lang="en-US" dirty="0" err="1"/>
              <a:t>Plandriven</a:t>
            </a:r>
            <a:r>
              <a:rPr lang="en-US" dirty="0"/>
              <a:t> Development</a:t>
            </a:r>
            <a:r>
              <a:rPr lang="de-DE" dirty="0"/>
              <a:t> </a:t>
            </a:r>
            <a:endParaRPr lang="de-DE" dirty="0" smtClean="0"/>
          </a:p>
          <a:p>
            <a:r>
              <a:rPr lang="en-US" b="1" dirty="0" err="1" smtClean="0"/>
              <a:t>Vorteile</a:t>
            </a:r>
            <a:endParaRPr lang="en-US" b="1" dirty="0" smtClean="0"/>
          </a:p>
          <a:p>
            <a:pPr lvl="1"/>
            <a:r>
              <a:rPr lang="en-US" dirty="0" err="1"/>
              <a:t>Klare</a:t>
            </a:r>
            <a:r>
              <a:rPr lang="en-US" dirty="0"/>
              <a:t> </a:t>
            </a:r>
            <a:r>
              <a:rPr lang="en-US" dirty="0" err="1"/>
              <a:t>Anforderungen</a:t>
            </a:r>
            <a:endParaRPr lang="de-DE" dirty="0"/>
          </a:p>
          <a:p>
            <a:pPr lvl="1"/>
            <a:r>
              <a:rPr lang="en-US" dirty="0" err="1"/>
              <a:t>Klare</a:t>
            </a:r>
            <a:r>
              <a:rPr lang="en-US" dirty="0"/>
              <a:t> </a:t>
            </a:r>
            <a:r>
              <a:rPr lang="en-US" dirty="0" err="1" smtClean="0"/>
              <a:t>Abgrenzungen</a:t>
            </a:r>
            <a:endParaRPr lang="de-DE" dirty="0"/>
          </a:p>
          <a:p>
            <a:r>
              <a:rPr lang="en-US" b="1" dirty="0" err="1"/>
              <a:t>Nachteile</a:t>
            </a:r>
            <a:endParaRPr lang="de-DE" dirty="0"/>
          </a:p>
          <a:p>
            <a:pPr lvl="1"/>
            <a:r>
              <a:rPr lang="en-US" dirty="0" err="1" smtClean="0"/>
              <a:t>Kunde</a:t>
            </a:r>
            <a:r>
              <a:rPr lang="en-US" dirty="0" smtClean="0"/>
              <a:t> </a:t>
            </a:r>
            <a:r>
              <a:rPr lang="en-US" dirty="0" err="1"/>
              <a:t>ist</a:t>
            </a:r>
            <a:r>
              <a:rPr lang="en-US" dirty="0"/>
              <a:t> </a:t>
            </a:r>
            <a:r>
              <a:rPr lang="en-US" dirty="0" err="1"/>
              <a:t>nicht</a:t>
            </a:r>
            <a:r>
              <a:rPr lang="en-US" dirty="0"/>
              <a:t> </a:t>
            </a:r>
            <a:r>
              <a:rPr lang="en-US" dirty="0" err="1"/>
              <a:t>während</a:t>
            </a:r>
            <a:r>
              <a:rPr lang="en-US" dirty="0"/>
              <a:t> </a:t>
            </a:r>
            <a:r>
              <a:rPr lang="en-US" dirty="0" err="1"/>
              <a:t>ganzen</a:t>
            </a:r>
            <a:r>
              <a:rPr lang="en-US" dirty="0"/>
              <a:t> </a:t>
            </a:r>
            <a:r>
              <a:rPr lang="en-US" dirty="0" err="1"/>
              <a:t>Projektzyklen</a:t>
            </a:r>
            <a:r>
              <a:rPr lang="en-US" dirty="0"/>
              <a:t> </a:t>
            </a:r>
            <a:r>
              <a:rPr lang="en-US" dirty="0" err="1"/>
              <a:t>involviert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07382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Varianten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 smtClean="0"/>
              <a:t>Variante 2</a:t>
            </a:r>
          </a:p>
          <a:p>
            <a:r>
              <a:rPr lang="en-US" dirty="0"/>
              <a:t>Agile </a:t>
            </a:r>
            <a:r>
              <a:rPr lang="en-US" dirty="0" smtClean="0"/>
              <a:t>Development</a:t>
            </a:r>
          </a:p>
          <a:p>
            <a:r>
              <a:rPr lang="en-US" b="1" dirty="0" err="1" smtClean="0"/>
              <a:t>Vorteile</a:t>
            </a:r>
            <a:endParaRPr lang="en-US" b="1" dirty="0" smtClean="0"/>
          </a:p>
          <a:p>
            <a:pPr lvl="1"/>
            <a:r>
              <a:rPr lang="en-US" dirty="0"/>
              <a:t>Flexible </a:t>
            </a:r>
            <a:r>
              <a:rPr lang="en-US" dirty="0" err="1"/>
              <a:t>Anforderungen</a:t>
            </a:r>
            <a:endParaRPr lang="de-DE" dirty="0"/>
          </a:p>
          <a:p>
            <a:pPr lvl="1"/>
            <a:r>
              <a:rPr lang="en-US" dirty="0" err="1"/>
              <a:t>Kunde</a:t>
            </a:r>
            <a:r>
              <a:rPr lang="en-US" dirty="0"/>
              <a:t> </a:t>
            </a:r>
            <a:r>
              <a:rPr lang="en-US" dirty="0" err="1"/>
              <a:t>immer</a:t>
            </a:r>
            <a:r>
              <a:rPr lang="en-US" dirty="0"/>
              <a:t> </a:t>
            </a:r>
            <a:r>
              <a:rPr lang="en-US" dirty="0" err="1"/>
              <a:t>involviert</a:t>
            </a:r>
            <a:r>
              <a:rPr lang="de-DE" dirty="0"/>
              <a:t> </a:t>
            </a:r>
            <a:endParaRPr lang="de-DE" b="1" dirty="0" smtClean="0"/>
          </a:p>
          <a:p>
            <a:r>
              <a:rPr lang="de-DE" b="1" dirty="0" smtClean="0"/>
              <a:t>Nachteile</a:t>
            </a:r>
          </a:p>
          <a:p>
            <a:pPr lvl="1"/>
            <a:r>
              <a:rPr lang="en-US" dirty="0" err="1"/>
              <a:t>Keine</a:t>
            </a:r>
            <a:r>
              <a:rPr lang="en-US" dirty="0"/>
              <a:t> </a:t>
            </a:r>
            <a:r>
              <a:rPr lang="en-US" dirty="0" err="1"/>
              <a:t>klare</a:t>
            </a:r>
            <a:r>
              <a:rPr lang="en-US" dirty="0"/>
              <a:t> </a:t>
            </a:r>
            <a:r>
              <a:rPr lang="en-US" dirty="0" err="1"/>
              <a:t>Abgrenzung</a:t>
            </a:r>
            <a:r>
              <a:rPr lang="en-US" dirty="0"/>
              <a:t> </a:t>
            </a:r>
            <a:r>
              <a:rPr lang="en-US" dirty="0" err="1"/>
              <a:t>aufgrund</a:t>
            </a:r>
            <a:r>
              <a:rPr lang="en-US" dirty="0"/>
              <a:t> </a:t>
            </a:r>
            <a:r>
              <a:rPr lang="en-US" dirty="0" err="1"/>
              <a:t>breiter</a:t>
            </a:r>
            <a:r>
              <a:rPr lang="en-US" dirty="0"/>
              <a:t> </a:t>
            </a:r>
            <a:r>
              <a:rPr lang="en-US" dirty="0" err="1"/>
              <a:t>Ausgangslage</a:t>
            </a:r>
            <a:r>
              <a:rPr lang="de-DE" dirty="0"/>
              <a:t> 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1675806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Variantenentscheid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Anforderungen </a:t>
            </a:r>
            <a:r>
              <a:rPr lang="de-DE" dirty="0" err="1" smtClean="0"/>
              <a:t>grossen</a:t>
            </a:r>
            <a:r>
              <a:rPr lang="de-DE" dirty="0" smtClean="0"/>
              <a:t> Spielraum</a:t>
            </a:r>
          </a:p>
          <a:p>
            <a:r>
              <a:rPr lang="de-DE" dirty="0" smtClean="0"/>
              <a:t>Neue Funktionen können entstehen</a:t>
            </a:r>
          </a:p>
          <a:p>
            <a:r>
              <a:rPr lang="de-DE" dirty="0" smtClean="0"/>
              <a:t>Aktive Zusammenarbeit mit Kunden</a:t>
            </a:r>
          </a:p>
          <a:p>
            <a:endParaRPr lang="de-DE" dirty="0"/>
          </a:p>
          <a:p>
            <a:r>
              <a:rPr lang="de-DE" b="1" dirty="0" smtClean="0"/>
              <a:t>Entscheid</a:t>
            </a:r>
          </a:p>
          <a:p>
            <a:r>
              <a:rPr lang="de-DE" dirty="0" smtClean="0"/>
              <a:t>Variante 2: Agile Development</a:t>
            </a:r>
          </a:p>
        </p:txBody>
      </p:sp>
    </p:spTree>
    <p:extLst>
      <p:ext uri="{BB962C8B-B14F-4D97-AF65-F5344CB8AC3E}">
        <p14:creationId xmlns:p14="http://schemas.microsoft.com/office/powerpoint/2010/main" val="10018430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Prozessmodell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 smtClean="0"/>
              <a:t>XP – Extreme Programming</a:t>
            </a:r>
          </a:p>
          <a:p>
            <a:pPr lvl="0"/>
            <a:r>
              <a:rPr lang="en-US" dirty="0" err="1" smtClean="0"/>
              <a:t>Klare</a:t>
            </a:r>
            <a:r>
              <a:rPr lang="en-US" dirty="0" smtClean="0"/>
              <a:t> </a:t>
            </a:r>
            <a:r>
              <a:rPr lang="en-US" dirty="0" err="1"/>
              <a:t>Anpsrechperson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Kunden</a:t>
            </a:r>
            <a:r>
              <a:rPr lang="en-US" dirty="0"/>
              <a:t> → </a:t>
            </a:r>
            <a:r>
              <a:rPr lang="en-US" dirty="0" err="1"/>
              <a:t>Projektleitung</a:t>
            </a:r>
            <a:endParaRPr lang="de-DE" dirty="0"/>
          </a:p>
          <a:p>
            <a:pPr lvl="0"/>
            <a:r>
              <a:rPr lang="en-US" dirty="0" err="1"/>
              <a:t>Klare</a:t>
            </a:r>
            <a:r>
              <a:rPr lang="en-US" dirty="0"/>
              <a:t> </a:t>
            </a:r>
            <a:r>
              <a:rPr lang="en-US" dirty="0" err="1"/>
              <a:t>Rollenzuteilung</a:t>
            </a:r>
            <a:r>
              <a:rPr lang="en-US" dirty="0"/>
              <a:t> pro Iteration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782567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Prozessmodell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 smtClean="0"/>
              <a:t>Scrum</a:t>
            </a:r>
          </a:p>
          <a:p>
            <a:pPr lvl="0"/>
            <a:r>
              <a:rPr lang="en-US" dirty="0" err="1" smtClean="0"/>
              <a:t>Userstory</a:t>
            </a:r>
            <a:endParaRPr lang="en-US" dirty="0" smtClean="0"/>
          </a:p>
          <a:p>
            <a:pPr lvl="0"/>
            <a:r>
              <a:rPr lang="en-US" dirty="0" err="1" smtClean="0"/>
              <a:t>Offen</a:t>
            </a:r>
            <a:r>
              <a:rPr lang="en-US" dirty="0" smtClean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kreativen</a:t>
            </a:r>
            <a:r>
              <a:rPr lang="en-US" dirty="0"/>
              <a:t> </a:t>
            </a:r>
            <a:r>
              <a:rPr lang="en-US" dirty="0" err="1"/>
              <a:t>Freiraum</a:t>
            </a:r>
            <a:endParaRPr lang="de-DE" dirty="0"/>
          </a:p>
          <a:p>
            <a:pPr lvl="0"/>
            <a:r>
              <a:rPr lang="en-US" dirty="0" err="1"/>
              <a:t>Integrierte</a:t>
            </a:r>
            <a:r>
              <a:rPr lang="en-US" dirty="0"/>
              <a:t> </a:t>
            </a:r>
            <a:r>
              <a:rPr lang="en-US" dirty="0" err="1"/>
              <a:t>Projektleitung</a:t>
            </a:r>
            <a:endParaRPr lang="de-DE" dirty="0"/>
          </a:p>
          <a:p>
            <a:pPr lvl="0"/>
            <a:r>
              <a:rPr lang="en-US" dirty="0" err="1"/>
              <a:t>Kurze</a:t>
            </a:r>
            <a:r>
              <a:rPr lang="en-US" dirty="0"/>
              <a:t> </a:t>
            </a:r>
            <a:r>
              <a:rPr lang="en-US" dirty="0" err="1"/>
              <a:t>Intervalle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071358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Prozessmodell - Entscheid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 smtClean="0"/>
              <a:t>Entscheid</a:t>
            </a:r>
          </a:p>
          <a:p>
            <a:r>
              <a:rPr lang="de-DE" dirty="0" smtClean="0"/>
              <a:t>Prozessmodell: </a:t>
            </a:r>
            <a:r>
              <a:rPr lang="de-DE" dirty="0" err="1" smtClean="0"/>
              <a:t>Scrum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Storyboard	</a:t>
            </a:r>
            <a:r>
              <a:rPr lang="de-DE" dirty="0"/>
              <a:t>	</a:t>
            </a:r>
            <a:r>
              <a:rPr lang="de-DE" dirty="0" smtClean="0"/>
              <a:t>Sprints</a:t>
            </a:r>
          </a:p>
          <a:p>
            <a:r>
              <a:rPr lang="de-DE" dirty="0" smtClean="0"/>
              <a:t>Projektleitung	</a:t>
            </a:r>
            <a:r>
              <a:rPr lang="de-DE" dirty="0" err="1" smtClean="0"/>
              <a:t>ScrumMaster</a:t>
            </a:r>
            <a:endParaRPr lang="de-DE" dirty="0" smtClean="0"/>
          </a:p>
          <a:p>
            <a:r>
              <a:rPr lang="de-DE" dirty="0" smtClean="0"/>
              <a:t>Effizient für diese Ausgangslage</a:t>
            </a:r>
          </a:p>
          <a:p>
            <a:endParaRPr lang="de-DE" dirty="0"/>
          </a:p>
        </p:txBody>
      </p:sp>
      <p:sp>
        <p:nvSpPr>
          <p:cNvPr id="4" name="Pfeil nach rechts 3"/>
          <p:cNvSpPr/>
          <p:nvPr/>
        </p:nvSpPr>
        <p:spPr>
          <a:xfrm>
            <a:off x="2715173" y="3976413"/>
            <a:ext cx="227724" cy="11386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Pfeil nach rechts 4"/>
          <p:cNvSpPr/>
          <p:nvPr/>
        </p:nvSpPr>
        <p:spPr>
          <a:xfrm>
            <a:off x="2718670" y="4514209"/>
            <a:ext cx="227724" cy="11386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42579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m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84531115"/>
              </p:ext>
            </p:extLst>
          </p:nvPr>
        </p:nvGraphicFramePr>
        <p:xfrm>
          <a:off x="-1631950" y="-1073150"/>
          <a:ext cx="12407900" cy="9004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2" indent="0">
              <a:buNone/>
            </a:pPr>
            <a:r>
              <a:rPr lang="de-DE" dirty="0" smtClean="0"/>
              <a:t>	</a:t>
            </a:r>
            <a:endParaRPr lang="de-DE" dirty="0"/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Grobplanung - Aktivitäten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78027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Grobplanung - Ziele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b="1" dirty="0"/>
          </a:p>
        </p:txBody>
      </p:sp>
      <p:graphicFrame>
        <p:nvGraphicFramePr>
          <p:cNvPr id="5" name="Diagramm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35663887"/>
              </p:ext>
            </p:extLst>
          </p:nvPr>
        </p:nvGraphicFramePr>
        <p:xfrm>
          <a:off x="-1631950" y="-1073150"/>
          <a:ext cx="12407900" cy="9004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931177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laza">
  <a:themeElements>
    <a:clrScheme name="Plaza">
      <a:dk1>
        <a:sysClr val="windowText" lastClr="000000"/>
      </a:dk1>
      <a:lt1>
        <a:sysClr val="window" lastClr="FFFFFF"/>
      </a:lt1>
      <a:dk2>
        <a:srgbClr val="333333"/>
      </a:dk2>
      <a:lt2>
        <a:srgbClr val="CCCCCC"/>
      </a:lt2>
      <a:accent1>
        <a:srgbClr val="990000"/>
      </a:accent1>
      <a:accent2>
        <a:srgbClr val="580101"/>
      </a:accent2>
      <a:accent3>
        <a:srgbClr val="E94A00"/>
      </a:accent3>
      <a:accent4>
        <a:srgbClr val="EB8F00"/>
      </a:accent4>
      <a:accent5>
        <a:srgbClr val="A4A4A4"/>
      </a:accent5>
      <a:accent6>
        <a:srgbClr val="666666"/>
      </a:accent6>
      <a:hlink>
        <a:srgbClr val="D01010"/>
      </a:hlink>
      <a:folHlink>
        <a:srgbClr val="E6682E"/>
      </a:folHlink>
    </a:clrScheme>
    <a:fontScheme name="Plaza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laza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60000"/>
                <a:satMod val="135000"/>
              </a:schemeClr>
            </a:gs>
            <a:gs pos="100000">
              <a:schemeClr val="phClr">
                <a:tint val="10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0000"/>
                <a:satMod val="120000"/>
              </a:schemeClr>
            </a:gs>
            <a:gs pos="35000">
              <a:schemeClr val="phClr">
                <a:shade val="100000"/>
                <a:satMod val="150000"/>
              </a:schemeClr>
            </a:gs>
            <a:gs pos="70000">
              <a:schemeClr val="phClr">
                <a:tint val="100000"/>
                <a:shade val="100000"/>
                <a:satMod val="200000"/>
                <a:greenMod val="100000"/>
              </a:schemeClr>
            </a:gs>
            <a:gs pos="100000">
              <a:schemeClr val="phClr">
                <a:tint val="100000"/>
                <a:shade val="100000"/>
                <a:satMod val="250000"/>
                <a:greenMod val="100000"/>
              </a:schemeClr>
            </a:gs>
          </a:gsLst>
          <a:lin ang="162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190500" dist="63500" dir="5400000">
              <a:srgbClr val="FFFFFF">
                <a:alpha val="65000"/>
              </a:srgbClr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  <a:sp3d prstMaterial="matte">
            <a:bevelT w="0" h="0" prst="relaxedInset"/>
          </a:sp3d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88900" dist="38100" dir="6600000" sx="101000" sy="101000" rotWithShape="0">
              <a:srgbClr val="000000">
                <a:alpha val="50000"/>
              </a:srgbClr>
            </a:outerShdw>
          </a:effectLst>
          <a:scene3d>
            <a:camera prst="perspectiveFront" fov="3000000"/>
            <a:lightRig rig="morning" dir="tl">
              <a:rot lat="0" lon="0" rev="1800000"/>
            </a:lightRig>
          </a:scene3d>
          <a:sp3d contourW="38100" prstMaterial="softEdge">
            <a:bevelT w="25400" h="38100"/>
            <a:contourClr>
              <a:schemeClr val="phClr">
                <a:tint val="6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Plaza.thmx</Template>
  <TotalTime>0</TotalTime>
  <Words>209</Words>
  <Application>Microsoft Macintosh PowerPoint</Application>
  <PresentationFormat>Bildschirmpräsentation (4:3)</PresentationFormat>
  <Paragraphs>68</Paragraphs>
  <Slides>11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2" baseType="lpstr">
      <vt:lpstr>Plaza</vt:lpstr>
      <vt:lpstr>Task 02</vt:lpstr>
      <vt:lpstr>Varianten</vt:lpstr>
      <vt:lpstr>Varianten</vt:lpstr>
      <vt:lpstr>Variantenentscheid</vt:lpstr>
      <vt:lpstr>Prozessmodell</vt:lpstr>
      <vt:lpstr>Prozessmodell</vt:lpstr>
      <vt:lpstr>Prozessmodell - Entscheid</vt:lpstr>
      <vt:lpstr>Grobplanung - Aktivitäten</vt:lpstr>
      <vt:lpstr>Grobplanung - Ziele</vt:lpstr>
      <vt:lpstr>Grobplanung - Output</vt:lpstr>
      <vt:lpstr>Grobplanung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02</dc:title>
  <dc:creator>Sathesh Paramasamy</dc:creator>
  <cp:lastModifiedBy>Sathesh Paramasamy</cp:lastModifiedBy>
  <cp:revision>15</cp:revision>
  <dcterms:created xsi:type="dcterms:W3CDTF">2013-03-01T07:34:41Z</dcterms:created>
  <dcterms:modified xsi:type="dcterms:W3CDTF">2013-03-01T12:12:58Z</dcterms:modified>
</cp:coreProperties>
</file>