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6407" saveSubsetFonts="1" autoCompressPictures="0">
  <p:sldMasterIdLst>
    <p:sldMasterId id="2147483660" r:id="rId1"/>
  </p:sldMasterIdLst>
  <p:sldIdLst>
    <p:sldId id="256" r:id="rId2"/>
    <p:sldId id="268" r:id="rId3"/>
    <p:sldId id="273" r:id="rId4"/>
    <p:sldId id="274" r:id="rId5"/>
    <p:sldId id="263" r:id="rId6"/>
    <p:sldId id="269" r:id="rId7"/>
    <p:sldId id="275" r:id="rId8"/>
    <p:sldId id="283" r:id="rId9"/>
    <p:sldId id="282" r:id="rId10"/>
    <p:sldId id="284" r:id="rId11"/>
    <p:sldId id="276" r:id="rId12"/>
    <p:sldId id="277" r:id="rId13"/>
    <p:sldId id="279" r:id="rId14"/>
    <p:sldId id="280" r:id="rId15"/>
    <p:sldId id="278" r:id="rId16"/>
    <p:sldId id="285" r:id="rId17"/>
    <p:sldId id="286" r:id="rId18"/>
    <p:sldId id="288" r:id="rId19"/>
    <p:sldId id="289" r:id="rId20"/>
    <p:sldId id="290" r:id="rId21"/>
    <p:sldId id="291" r:id="rId22"/>
    <p:sldId id="287" r:id="rId23"/>
    <p:sldId id="272" r:id="rId2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C872"/>
    <a:srgbClr val="9AAB43"/>
    <a:srgbClr val="97E200"/>
    <a:srgbClr val="F5B227"/>
    <a:srgbClr val="D60D3F"/>
    <a:srgbClr val="990000"/>
    <a:srgbClr val="C233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648" y="-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solidFill>
            <a:srgbClr val="D60D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rgbClr val="D60D3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 smtClean="0"/>
              <a:t>Master-Untertitelformat </a:t>
            </a:r>
            <a:r>
              <a:rPr lang="de-CH" dirty="0" err="1" smtClean="0"/>
              <a:t>bearbeitenMastertitelformat</a:t>
            </a:r>
            <a:r>
              <a:rPr lang="de-CH" dirty="0" smtClean="0"/>
              <a:t> bearbeiten</a:t>
            </a:r>
          </a:p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89EECA0-FB30-554E-BB66-ECF4BC5A4840}" type="datetimeFigureOut">
              <a:rPr lang="de-DE" smtClean="0"/>
              <a:pPr/>
              <a:t>11.06.13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dirty="0" smtClean="0"/>
              <a:t>Team RED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D035E3B-2F65-4648-B564-234F4C544731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11.06.13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11.06.13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11.06.13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11.06.13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11.06.13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989EECA0-FB30-554E-BB66-ECF4BC5A4840}" type="datetimeFigureOut">
              <a:rPr lang="de-DE" smtClean="0"/>
              <a:pPr/>
              <a:t>11.06.13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11.06.13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11.06.13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11.06.13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11.06.13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989EECA0-FB30-554E-BB66-ECF4BC5A4840}" type="datetimeFigureOut">
              <a:rPr lang="de-DE" smtClean="0"/>
              <a:pPr/>
              <a:t>11.06.13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0000"/>
                </a:solidFill>
              </a:defRPr>
            </a:lvl1pPr>
          </a:lstStyle>
          <a:p>
            <a:r>
              <a:rPr lang="de-DE" dirty="0" smtClean="0"/>
              <a:t>Team RED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989EECA0-FB30-554E-BB66-ECF4BC5A4840}" type="datetimeFigureOut">
              <a:rPr lang="de-DE" smtClean="0"/>
              <a:pPr/>
              <a:t>11.06.13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D035E3B-2F65-4648-B564-234F4C54473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solidFill>
            <a:srgbClr val="D60D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D60D3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solidFill>
            <a:srgbClr val="D60D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989EECA0-FB30-554E-BB66-ECF4BC5A4840}" type="datetimeFigureOut">
              <a:rPr lang="de-DE" smtClean="0"/>
              <a:pPr/>
              <a:t>11.06.13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989EECA0-FB30-554E-BB66-ECF4BC5A4840}" type="datetimeFigureOut">
              <a:rPr lang="de-DE" smtClean="0"/>
              <a:pPr/>
              <a:t>11.06.13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solidFill>
            <a:srgbClr val="D60D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11.06.13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11.06.13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,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CA0-FB30-554E-BB66-ECF4BC5A4840}" type="datetimeFigureOut">
              <a:rPr lang="de-DE" smtClean="0"/>
              <a:pPr/>
              <a:t>11.06.13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 rot="20132616">
            <a:off x="3404722" y="5713898"/>
            <a:ext cx="9125528" cy="1585564"/>
          </a:xfrm>
          <a:prstGeom prst="rect">
            <a:avLst/>
          </a:prstGeom>
          <a:solidFill>
            <a:srgbClr val="F5B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CH" dirty="0" smtClean="0"/>
              <a:t>Mastertitelformat bearbeiten</a:t>
            </a:r>
            <a:endParaRPr dirty="0"/>
          </a:p>
        </p:txBody>
      </p:sp>
      <p:sp>
        <p:nvSpPr>
          <p:cNvPr id="12" name="Rechteck 11"/>
          <p:cNvSpPr/>
          <p:nvPr userDrawn="1"/>
        </p:nvSpPr>
        <p:spPr>
          <a:xfrm rot="21225228">
            <a:off x="1711078" y="6298435"/>
            <a:ext cx="10674225" cy="1754713"/>
          </a:xfrm>
          <a:prstGeom prst="rect">
            <a:avLst/>
          </a:prstGeom>
          <a:solidFill>
            <a:srgbClr val="D60D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2081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rgbClr val="990000"/>
                </a:solidFill>
              </a:defRPr>
            </a:lvl1pPr>
          </a:lstStyle>
          <a:p>
            <a:r>
              <a:rPr lang="de-DE" dirty="0" smtClean="0"/>
              <a:t>Team RED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FD035E3B-2F65-4648-B564-234F4C544731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Bild 9" descr="red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219" y="0"/>
            <a:ext cx="1780549" cy="214671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56494" y="6356350"/>
            <a:ext cx="7432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989EECA0-FB30-554E-BB66-ECF4BC5A4840}" type="datetimeFigureOut">
              <a:rPr lang="de-DE" smtClean="0"/>
              <a:pPr/>
              <a:t>11.06.13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D60D3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wmf"/><Relationship Id="rId6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Finale 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9335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– Erinnerung</a:t>
            </a:r>
            <a:endParaRPr lang="de-DE" dirty="0"/>
          </a:p>
        </p:txBody>
      </p:sp>
      <p:pic>
        <p:nvPicPr>
          <p:cNvPr id="7" name="Inhaltsplatzhalter 6" descr="Bildschirmfoto 2013-06-09 um 15.02.1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91" r="-3891"/>
          <a:stretch>
            <a:fillRect/>
          </a:stretch>
        </p:blipFill>
        <p:spPr>
          <a:xfrm>
            <a:off x="457199" y="2209800"/>
            <a:ext cx="6913951" cy="2505769"/>
          </a:xfrm>
        </p:spPr>
      </p:pic>
      <p:pic>
        <p:nvPicPr>
          <p:cNvPr id="9" name="Bild 8" descr="Bildschirmfoto 2013-06-09 um 15.03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34" y="4680045"/>
            <a:ext cx="6477125" cy="126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62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- Medikamente</a:t>
            </a:r>
            <a:endParaRPr lang="de-DE" dirty="0"/>
          </a:p>
        </p:txBody>
      </p:sp>
      <p:pic>
        <p:nvPicPr>
          <p:cNvPr id="4" name="Inhaltsplatzhalter 3" descr="Bildschirmfoto 2013-06-09 um 14.38.4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640" b="-17640"/>
          <a:stretch>
            <a:fillRect/>
          </a:stretch>
        </p:blipFill>
        <p:spPr>
          <a:xfrm>
            <a:off x="457200" y="2209800"/>
            <a:ext cx="8246085" cy="3916363"/>
          </a:xfrm>
        </p:spPr>
      </p:pic>
    </p:spTree>
    <p:extLst>
      <p:ext uri="{BB962C8B-B14F-4D97-AF65-F5344CB8AC3E}">
        <p14:creationId xmlns:p14="http://schemas.microsoft.com/office/powerpoint/2010/main" val="3608315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- Medikamente</a:t>
            </a:r>
            <a:endParaRPr lang="de-DE" dirty="0"/>
          </a:p>
        </p:txBody>
      </p:sp>
      <p:pic>
        <p:nvPicPr>
          <p:cNvPr id="5" name="Inhaltsplatzhalter 4" descr="Bildschirmfoto 2013-06-09 um 14.39.4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148" b="-20148"/>
          <a:stretch>
            <a:fillRect/>
          </a:stretch>
        </p:blipFill>
        <p:spPr>
          <a:xfrm>
            <a:off x="457199" y="2209800"/>
            <a:ext cx="8246086" cy="3916363"/>
          </a:xfrm>
        </p:spPr>
      </p:pic>
    </p:spTree>
    <p:extLst>
      <p:ext uri="{BB962C8B-B14F-4D97-AF65-F5344CB8AC3E}">
        <p14:creationId xmlns:p14="http://schemas.microsoft.com/office/powerpoint/2010/main" val="2525014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- Medikamente</a:t>
            </a:r>
            <a:endParaRPr lang="de-DE" dirty="0"/>
          </a:p>
        </p:txBody>
      </p:sp>
      <p:pic>
        <p:nvPicPr>
          <p:cNvPr id="5" name="Inhaltsplatzhalter 4" descr="Bildschirmfoto 2013-06-09 um 14.40.3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462" b="-58462"/>
          <a:stretch>
            <a:fillRect/>
          </a:stretch>
        </p:blipFill>
        <p:spPr>
          <a:xfrm>
            <a:off x="457199" y="2209800"/>
            <a:ext cx="8024064" cy="3916363"/>
          </a:xfrm>
        </p:spPr>
      </p:pic>
    </p:spTree>
    <p:extLst>
      <p:ext uri="{BB962C8B-B14F-4D97-AF65-F5344CB8AC3E}">
        <p14:creationId xmlns:p14="http://schemas.microsoft.com/office/powerpoint/2010/main" val="2525014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Prototype Demonstration</a:t>
            </a:r>
            <a:endParaRPr lang="de-DE" dirty="0"/>
          </a:p>
        </p:txBody>
      </p:sp>
      <p:pic>
        <p:nvPicPr>
          <p:cNvPr id="4" name="Inhaltsplatzhalter 3" descr="vaadi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157" b="-48157"/>
          <a:stretch>
            <a:fillRect/>
          </a:stretch>
        </p:blipFill>
        <p:spPr>
          <a:xfrm>
            <a:off x="457199" y="2209800"/>
            <a:ext cx="8237205" cy="3916363"/>
          </a:xfrm>
        </p:spPr>
      </p:pic>
    </p:spTree>
    <p:extLst>
      <p:ext uri="{BB962C8B-B14F-4D97-AF65-F5344CB8AC3E}">
        <p14:creationId xmlns:p14="http://schemas.microsoft.com/office/powerpoint/2010/main" val="3690464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 Details</a:t>
            </a:r>
            <a:endParaRPr lang="de-DE" dirty="0"/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2"/>
          <a:srcRect t="-15558" b="-15558"/>
          <a:stretch>
            <a:fillRect/>
          </a:stretch>
        </p:blipFill>
        <p:spPr>
          <a:xfrm>
            <a:off x="195380" y="1527459"/>
            <a:ext cx="8818737" cy="520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62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Used</a:t>
            </a:r>
            <a:r>
              <a:rPr lang="de-DE" dirty="0" smtClean="0"/>
              <a:t> Pattern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Model-View-Controller</a:t>
            </a:r>
          </a:p>
          <a:p>
            <a:r>
              <a:rPr lang="de-DE" dirty="0" smtClean="0"/>
              <a:t>Singleton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2911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 </a:t>
            </a:r>
            <a:r>
              <a:rPr lang="de-DE" dirty="0" smtClean="0"/>
              <a:t>– Sprint 1</a:t>
            </a:r>
            <a:br>
              <a:rPr lang="de-DE" dirty="0" smtClean="0"/>
            </a:br>
            <a:r>
              <a:rPr lang="de-DE" dirty="0" smtClean="0"/>
              <a:t> 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969889"/>
              </p:ext>
            </p:extLst>
          </p:nvPr>
        </p:nvGraphicFramePr>
        <p:xfrm>
          <a:off x="496275" y="1611926"/>
          <a:ext cx="8296028" cy="4898355"/>
        </p:xfrm>
        <a:graphic>
          <a:graphicData uri="http://schemas.openxmlformats.org/drawingml/2006/table">
            <a:tbl>
              <a:tblPr/>
              <a:tblGrid>
                <a:gridCol w="667571"/>
                <a:gridCol w="667571"/>
                <a:gridCol w="667571"/>
                <a:gridCol w="1412917"/>
                <a:gridCol w="874972"/>
                <a:gridCol w="667571"/>
                <a:gridCol w="667571"/>
                <a:gridCol w="667571"/>
                <a:gridCol w="667571"/>
                <a:gridCol w="690377"/>
                <a:gridCol w="644765"/>
              </a:tblGrid>
              <a:tr h="40491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sng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sng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Sprint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sng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Name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sng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Beschreibung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sng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Komponenten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sng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Owner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sng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Prioritäten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sng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geplanter Aufwand (in h)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sng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angepasster Aufwand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sng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tatsächlicher Aufwand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sng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Status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</a:tr>
              <a:tr h="210552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Produkte Setup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Frameworkintegrateion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paras1 / stola3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hoch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done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82338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3.1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Tagebuch führen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Dem Patient wird eine Möglichkeit gegeben, ein persönliches Tagebuch zu führen. Es sollte laufend der Gemühtszustand eingetragen werden können.</a:t>
                      </a:r>
                      <a:b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Der Patient sollte ein Tagebuch in Text, Bild und Video führen können.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Datenbank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hoch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done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0552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3.2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UI, Controller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hoch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done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0552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3.3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Gesichterkennung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tief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canceled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0552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3.4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Standortbestimmung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mittel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canceled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0552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0552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0552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34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24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0552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Abschluss Sprint 1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0552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Tagebuch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Entry, und Feeling wird sauber gespeichert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stola3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0552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Liste aller Einträge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paras1</a:t>
                      </a: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085" marR="5085" marT="5085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37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Scrum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– Sprint 2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390279"/>
              </p:ext>
            </p:extLst>
          </p:nvPr>
        </p:nvGraphicFramePr>
        <p:xfrm>
          <a:off x="457201" y="1631466"/>
          <a:ext cx="8344875" cy="4452798"/>
        </p:xfrm>
        <a:graphic>
          <a:graphicData uri="http://schemas.openxmlformats.org/drawingml/2006/table">
            <a:tbl>
              <a:tblPr/>
              <a:tblGrid>
                <a:gridCol w="248207"/>
                <a:gridCol w="398515"/>
                <a:gridCol w="945225"/>
                <a:gridCol w="1865829"/>
                <a:gridCol w="881561"/>
                <a:gridCol w="693770"/>
                <a:gridCol w="703384"/>
                <a:gridCol w="999322"/>
                <a:gridCol w="881561"/>
                <a:gridCol w="727501"/>
              </a:tblGrid>
              <a:tr h="528361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sng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sng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Sprint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sng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Name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sng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Beschreibung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sng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Owner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sng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Prioritäten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sng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geplanter Aufwand (in h)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sng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angepasster Aufwand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sng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tatsächlicher Aufwand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sng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Status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</a:tr>
              <a:tr h="781975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Evalation Dashboard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Vaadin Dashboard könnte eine gute Grundlage für unsere App, dies muss aber zuerst evaliuert werden.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reubd1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mittel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done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Migration auf Dashboard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---&gt; Falls Evaluation postiv war!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reubd1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mittel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cancelled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1975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Evaluation TouchKit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Vaadin TouchKit könnte eine gute Grundlage für unsere App, dies muss aber zuerst evaliuert werden.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reubd1 / stola3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hoch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done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Migration auf TouchKit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---&gt; Falls Evaluation postiv war!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reubd1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hoch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done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361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0.6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Eclipse Code Formatter (Subtask 11)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stola3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hoch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done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0.8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Backlogs public machen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stola3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hoch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done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Git aufräumen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paras1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hoch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done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4.1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Medikamente verwalten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Medikamentenkonsum tracken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paras1 / stola3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hoch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moved to sprint 3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46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4.2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Medikamente verwalten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Medikamenten Stock verwalten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stola3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hoch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moved</a:t>
                      </a: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</a:t>
                      </a: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sprint</a:t>
                      </a: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3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071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 – Sprint 2</a:t>
            </a:r>
            <a:br>
              <a:rPr lang="de-DE" dirty="0" smtClean="0"/>
            </a:b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699476"/>
              </p:ext>
            </p:extLst>
          </p:nvPr>
        </p:nvGraphicFramePr>
        <p:xfrm>
          <a:off x="457199" y="2168773"/>
          <a:ext cx="8491417" cy="3111878"/>
        </p:xfrm>
        <a:graphic>
          <a:graphicData uri="http://schemas.openxmlformats.org/drawingml/2006/table">
            <a:tbl>
              <a:tblPr/>
              <a:tblGrid>
                <a:gridCol w="285263"/>
                <a:gridCol w="400538"/>
                <a:gridCol w="934101"/>
                <a:gridCol w="1898594"/>
                <a:gridCol w="897042"/>
                <a:gridCol w="644476"/>
                <a:gridCol w="627633"/>
                <a:gridCol w="1166451"/>
                <a:gridCol w="897042"/>
                <a:gridCol w="740277"/>
              </a:tblGrid>
              <a:tr h="378286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sng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sng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Sprint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sng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Name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sng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Beschreibung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sng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Owner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sng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Prioritäten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sng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geplanter Aufwand (in h)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sng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angepasster Aufwand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sng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tatsächlicher Aufwand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sng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Status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</a:tr>
              <a:tr h="378286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6.1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Erinnerung Tagebuch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Patient erhält Erinnerungen für Tagebuch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barta3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hoch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done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286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6.2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Erinnerung Medikament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Patient erhält Erinnerung für Medikamente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barta3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hoch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moved to sprint 3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197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5.1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DB Design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ERD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hammd1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hoch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done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286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5.2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DB Impl.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Umsetzung in EclipseLink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hammd1 / stola3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hoch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done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197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2.1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App Navigation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Menüaufbau usw.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barta3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hoch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done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3553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12.1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DB auf HSQLDB migriren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H2 zu debugen ist umständlich. hsqldb bietet ein brauchbares LOG, Swing GUI und einfache möglichtkeit zwischen embedded und server zu wechseln.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stola3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mittel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done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197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36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28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35.5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87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Index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Einleitung</a:t>
            </a:r>
          </a:p>
          <a:p>
            <a:r>
              <a:rPr lang="de-DE" dirty="0" smtClean="0"/>
              <a:t>Design </a:t>
            </a:r>
            <a:r>
              <a:rPr lang="de-DE" dirty="0" err="1" smtClean="0"/>
              <a:t>Thinking</a:t>
            </a:r>
            <a:endParaRPr lang="de-DE" dirty="0" smtClean="0"/>
          </a:p>
          <a:p>
            <a:r>
              <a:rPr lang="de-DE" dirty="0" err="1" smtClean="0"/>
              <a:t>Requirements</a:t>
            </a:r>
            <a:endParaRPr lang="de-DE" dirty="0" smtClean="0"/>
          </a:p>
          <a:p>
            <a:r>
              <a:rPr lang="de-DE" dirty="0"/>
              <a:t>Prototype </a:t>
            </a:r>
            <a:r>
              <a:rPr lang="de-DE" dirty="0" smtClean="0"/>
              <a:t>Demonstration</a:t>
            </a:r>
          </a:p>
          <a:p>
            <a:r>
              <a:rPr lang="de-DE" dirty="0" smtClean="0"/>
              <a:t>Implementation Details</a:t>
            </a:r>
          </a:p>
          <a:p>
            <a:r>
              <a:rPr lang="de-DE" dirty="0" err="1" smtClean="0"/>
              <a:t>Scrum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endParaRPr lang="de-DE" dirty="0" smtClean="0"/>
          </a:p>
          <a:p>
            <a:r>
              <a:rPr lang="de-DE" dirty="0" smtClean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4052484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 – Sprint 2</a:t>
            </a:r>
            <a:br>
              <a:rPr lang="de-DE" dirty="0" smtClean="0"/>
            </a:b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769463"/>
              </p:ext>
            </p:extLst>
          </p:nvPr>
        </p:nvGraphicFramePr>
        <p:xfrm>
          <a:off x="457199" y="2168773"/>
          <a:ext cx="8491417" cy="3111878"/>
        </p:xfrm>
        <a:graphic>
          <a:graphicData uri="http://schemas.openxmlformats.org/drawingml/2006/table">
            <a:tbl>
              <a:tblPr/>
              <a:tblGrid>
                <a:gridCol w="285263"/>
                <a:gridCol w="400538"/>
                <a:gridCol w="934101"/>
                <a:gridCol w="1898594"/>
                <a:gridCol w="897042"/>
                <a:gridCol w="644476"/>
                <a:gridCol w="627633"/>
                <a:gridCol w="1166451"/>
                <a:gridCol w="897042"/>
                <a:gridCol w="740277"/>
              </a:tblGrid>
              <a:tr h="378286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sng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sng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Sprint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sng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Name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sng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Beschreibung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sng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Owner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sng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Prioritäten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sng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geplanter Aufwand (in h)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sng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angepasster Aufwand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sng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tatsächlicher Aufwand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sng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Status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</a:tr>
              <a:tr h="378286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6.1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Erinnerung Tagebuch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Patient erhält Erinnerungen für Tagebuch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barta3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hoch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done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286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6.2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Erinnerung Medikament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Patient erhält Erinnerung für Medikamente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barta3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hoch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moved to sprint 3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197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5.1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DB Design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ERD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hammd1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hoch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done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286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5.2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DB Impl.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Umsetzung in EclipseLink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hammd1 / stola3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hoch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done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197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2.1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App Navigation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Menüaufbau usw.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barta3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hoch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done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3553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12.1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DB auf HSQLDB migriren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H2 zu debugen ist umständlich. hsqldb bietet ein brauchbares LOG, Swing GUI und einfache möglichtkeit zwischen embedded und server zu wechseln.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stola3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mittel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done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197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36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28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35.5</a:t>
                      </a: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676" marR="6676" marT="6676" marB="0" anchor="b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776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 – Sprint 3</a:t>
            </a:r>
            <a:br>
              <a:rPr lang="de-DE" dirty="0" smtClean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9776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 - </a:t>
            </a:r>
            <a:r>
              <a:rPr lang="de-DE" dirty="0" err="1" smtClean="0"/>
              <a:t>Backlog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590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- Diskussion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57199" y="2209800"/>
            <a:ext cx="6508377" cy="3916363"/>
          </a:xfrm>
        </p:spPr>
        <p:txBody>
          <a:bodyPr/>
          <a:lstStyle/>
          <a:p>
            <a:pPr lvl="1"/>
            <a:endParaRPr lang="de-DE" dirty="0" smtClean="0"/>
          </a:p>
        </p:txBody>
      </p:sp>
      <p:pic>
        <p:nvPicPr>
          <p:cNvPr id="1026" name="Picture 2" descr="C:\Users\dimitri.haemmerli\AppData\Local\Microsoft\Windows\Temporary Internet Files\Content.IE5\CYLA84WO\MC900078711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878" y="2970911"/>
            <a:ext cx="1094866" cy="26546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25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 - Variantenentscheid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Anforderungen hatten </a:t>
            </a:r>
            <a:r>
              <a:rPr lang="de-DE" dirty="0" err="1" smtClean="0"/>
              <a:t>grosse</a:t>
            </a:r>
            <a:r>
              <a:rPr lang="de-DE" dirty="0" smtClean="0"/>
              <a:t> Spielräum</a:t>
            </a:r>
            <a:endParaRPr lang="de-DE" dirty="0"/>
          </a:p>
          <a:p>
            <a:r>
              <a:rPr lang="de-DE" dirty="0" smtClean="0"/>
              <a:t>Es war möglich das neue Funktionen gefordert werden</a:t>
            </a:r>
            <a:endParaRPr lang="de-DE" dirty="0"/>
          </a:p>
          <a:p>
            <a:r>
              <a:rPr lang="de-DE" dirty="0"/>
              <a:t>Aktive Zusammenarbeit mit </a:t>
            </a:r>
            <a:r>
              <a:rPr lang="de-DE" dirty="0" smtClean="0"/>
              <a:t>Kunden sollte gefördert werden</a:t>
            </a:r>
            <a:endParaRPr lang="de-DE" dirty="0"/>
          </a:p>
          <a:p>
            <a:r>
              <a:rPr lang="de-DE" b="1" dirty="0"/>
              <a:t>Entscheid</a:t>
            </a:r>
          </a:p>
          <a:p>
            <a:r>
              <a:rPr lang="de-DE" dirty="0"/>
              <a:t>Variante 2: Agile Development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7572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 - Prozessmodelentscheid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/>
              <a:t>Scrum</a:t>
            </a:r>
          </a:p>
          <a:p>
            <a:pPr lvl="0"/>
            <a:r>
              <a:rPr lang="en-US" dirty="0" err="1"/>
              <a:t>Userstory</a:t>
            </a:r>
            <a:endParaRPr lang="en-US" dirty="0"/>
          </a:p>
          <a:p>
            <a:pPr lvl="0"/>
            <a:r>
              <a:rPr lang="en-US" dirty="0" err="1"/>
              <a:t>Offen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kreativen</a:t>
            </a:r>
            <a:r>
              <a:rPr lang="en-US" dirty="0"/>
              <a:t> </a:t>
            </a:r>
            <a:r>
              <a:rPr lang="en-US" dirty="0" err="1"/>
              <a:t>Freiraum</a:t>
            </a:r>
            <a:endParaRPr lang="de-DE" dirty="0"/>
          </a:p>
          <a:p>
            <a:pPr lvl="0"/>
            <a:r>
              <a:rPr lang="en-US" dirty="0" err="1"/>
              <a:t>Integrierte</a:t>
            </a:r>
            <a:r>
              <a:rPr lang="en-US" dirty="0"/>
              <a:t> </a:t>
            </a:r>
            <a:r>
              <a:rPr lang="en-US" dirty="0" err="1"/>
              <a:t>Projektleitung</a:t>
            </a:r>
            <a:endParaRPr lang="de-DE" dirty="0"/>
          </a:p>
          <a:p>
            <a:pPr lvl="0"/>
            <a:r>
              <a:rPr lang="en-US" dirty="0" err="1"/>
              <a:t>Kurze</a:t>
            </a:r>
            <a:r>
              <a:rPr lang="en-US" dirty="0"/>
              <a:t> </a:t>
            </a:r>
            <a:r>
              <a:rPr lang="en-US" dirty="0" err="1"/>
              <a:t>Intervalle</a:t>
            </a:r>
            <a:endParaRPr lang="de-DE" dirty="0"/>
          </a:p>
          <a:p>
            <a:r>
              <a:rPr lang="de-DE" dirty="0"/>
              <a:t>Storyboard		Sprints</a:t>
            </a:r>
          </a:p>
          <a:p>
            <a:r>
              <a:rPr lang="de-DE" dirty="0"/>
              <a:t>Projektleitung	</a:t>
            </a:r>
            <a:r>
              <a:rPr lang="de-DE" dirty="0" err="1"/>
              <a:t>ScrumMaster</a:t>
            </a:r>
            <a:endParaRPr lang="de-DE" dirty="0"/>
          </a:p>
          <a:p>
            <a:r>
              <a:rPr lang="de-DE" dirty="0"/>
              <a:t>Effizient für diese Ausgangslage</a:t>
            </a:r>
          </a:p>
          <a:p>
            <a:endParaRPr lang="de-DE" dirty="0"/>
          </a:p>
        </p:txBody>
      </p:sp>
      <p:sp>
        <p:nvSpPr>
          <p:cNvPr id="4" name="Pfeil nach rechts 3"/>
          <p:cNvSpPr/>
          <p:nvPr/>
        </p:nvSpPr>
        <p:spPr>
          <a:xfrm>
            <a:off x="2753711" y="4873348"/>
            <a:ext cx="227724" cy="113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rechts 4"/>
          <p:cNvSpPr/>
          <p:nvPr/>
        </p:nvSpPr>
        <p:spPr>
          <a:xfrm>
            <a:off x="2753711" y="5362570"/>
            <a:ext cx="227724" cy="113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091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 </a:t>
            </a:r>
            <a:r>
              <a:rPr lang="de-DE" dirty="0" err="1" smtClean="0"/>
              <a:t>Thinking</a:t>
            </a:r>
            <a:r>
              <a:rPr lang="de-DE" dirty="0" smtClean="0"/>
              <a:t> - </a:t>
            </a:r>
            <a:r>
              <a:rPr lang="de-DE" dirty="0" err="1" smtClean="0"/>
              <a:t>Synthesize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Mögliche Funktionalitäten</a:t>
            </a:r>
          </a:p>
          <a:p>
            <a:r>
              <a:rPr lang="de-DE" dirty="0" smtClean="0"/>
              <a:t>Motivator - </a:t>
            </a:r>
            <a:r>
              <a:rPr lang="de-DE" dirty="0" err="1" smtClean="0"/>
              <a:t>Diary</a:t>
            </a:r>
            <a:endParaRPr lang="de-DE" dirty="0" smtClean="0"/>
          </a:p>
          <a:p>
            <a:r>
              <a:rPr lang="de-DE" dirty="0" smtClean="0"/>
              <a:t>Ort- und zeitabhängige Funktionen</a:t>
            </a:r>
          </a:p>
          <a:p>
            <a:r>
              <a:rPr lang="de-DE" dirty="0" smtClean="0"/>
              <a:t>Management Angebote</a:t>
            </a:r>
          </a:p>
          <a:p>
            <a:r>
              <a:rPr lang="de-DE" dirty="0" smtClean="0"/>
              <a:t>Persönliche Hilfe</a:t>
            </a:r>
          </a:p>
          <a:p>
            <a:r>
              <a:rPr lang="de-DE" dirty="0" smtClean="0"/>
              <a:t>Soziales Netzwerk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451976" y="2834640"/>
            <a:ext cx="3257416" cy="1877437"/>
          </a:xfrm>
          <a:prstGeom prst="rect">
            <a:avLst/>
          </a:prstGeom>
          <a:solidFill>
            <a:srgbClr val="BAC872"/>
          </a:solidFill>
        </p:spPr>
        <p:txBody>
          <a:bodyPr wrap="square" rtlCol="0">
            <a:spAutoFit/>
          </a:bodyPr>
          <a:lstStyle/>
          <a:p>
            <a:r>
              <a:rPr lang="de-CH" dirty="0" smtClean="0"/>
              <a:t>Persona:</a:t>
            </a:r>
          </a:p>
          <a:p>
            <a:r>
              <a:rPr lang="de-CH" sz="1400" dirty="0" smtClean="0"/>
              <a:t>- Max Muster, 33</a:t>
            </a:r>
          </a:p>
          <a:p>
            <a:r>
              <a:rPr lang="de-CH" sz="1400" dirty="0" smtClean="0"/>
              <a:t>- In Behandlung wegen Depression</a:t>
            </a:r>
          </a:p>
          <a:p>
            <a:r>
              <a:rPr lang="de-CH" sz="1400" dirty="0" smtClean="0"/>
              <a:t>- 1 Woche in Psychiatrie verbracht</a:t>
            </a:r>
          </a:p>
          <a:p>
            <a:pPr>
              <a:buFontTx/>
              <a:buChar char="-"/>
            </a:pPr>
            <a:r>
              <a:rPr lang="de-CH" sz="1400" dirty="0" smtClean="0"/>
              <a:t> Momentan 2x wöchentlich ein</a:t>
            </a:r>
          </a:p>
          <a:p>
            <a:r>
              <a:rPr lang="de-CH" sz="1400" dirty="0" smtClean="0"/>
              <a:t>  Gespräch mit Psychiater</a:t>
            </a:r>
          </a:p>
          <a:p>
            <a:pPr>
              <a:buFontTx/>
              <a:buChar char="-"/>
            </a:pPr>
            <a:r>
              <a:rPr lang="de-CH" sz="1400" dirty="0" smtClean="0"/>
              <a:t> Nimmt selbstständig </a:t>
            </a:r>
            <a:r>
              <a:rPr lang="de-CH" sz="1400" dirty="0" err="1" smtClean="0"/>
              <a:t>Medi</a:t>
            </a:r>
            <a:r>
              <a:rPr lang="de-CH" sz="1400" dirty="0" smtClean="0"/>
              <a:t>-</a:t>
            </a:r>
          </a:p>
          <a:p>
            <a:r>
              <a:rPr lang="de-CH" sz="1400" dirty="0" smtClean="0"/>
              <a:t>  </a:t>
            </a:r>
            <a:r>
              <a:rPr lang="de-CH" sz="1400" dirty="0" err="1" smtClean="0"/>
              <a:t>kamente</a:t>
            </a:r>
            <a:r>
              <a:rPr lang="de-CH" sz="1400" dirty="0" smtClean="0"/>
              <a:t> ein, muss diese abholen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45866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807380" cy="1143000"/>
          </a:xfrm>
        </p:spPr>
        <p:txBody>
          <a:bodyPr/>
          <a:lstStyle/>
          <a:p>
            <a:r>
              <a:rPr lang="de-DE" dirty="0" smtClean="0"/>
              <a:t>Design </a:t>
            </a:r>
            <a:r>
              <a:rPr lang="de-DE" dirty="0" err="1" smtClean="0"/>
              <a:t>Thinking</a:t>
            </a:r>
            <a:r>
              <a:rPr lang="de-DE" dirty="0" smtClean="0"/>
              <a:t> - Storyboard</a:t>
            </a:r>
            <a:endParaRPr lang="de-DE" dirty="0"/>
          </a:p>
        </p:txBody>
      </p:sp>
      <p:pic>
        <p:nvPicPr>
          <p:cNvPr id="33795" name="Picture 3" descr="D:\FH TI Bern\Software Engineering und Design\Storyboard_Diary_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10" y="2289938"/>
            <a:ext cx="6455664" cy="2454160"/>
          </a:xfrm>
          <a:prstGeom prst="rect">
            <a:avLst/>
          </a:prstGeom>
          <a:noFill/>
        </p:spPr>
      </p:pic>
      <p:pic>
        <p:nvPicPr>
          <p:cNvPr id="33796" name="Picture 4" descr="D:\FH TI Bern\Software Engineering und Design\Storyboard_Diary_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9674" y="2289938"/>
            <a:ext cx="1934874" cy="2454160"/>
          </a:xfrm>
          <a:prstGeom prst="rect">
            <a:avLst/>
          </a:prstGeom>
          <a:noFill/>
        </p:spPr>
      </p:pic>
      <p:pic>
        <p:nvPicPr>
          <p:cNvPr id="33797" name="Picture 5" descr="D:\FH TI Bern\Software Engineering und Design\Storyboard_Diary_3.png"/>
          <p:cNvPicPr>
            <a:picLocks noChangeAspect="1" noChangeArrowheads="1"/>
          </p:cNvPicPr>
          <p:nvPr/>
        </p:nvPicPr>
        <p:blipFill>
          <a:blip r:embed="rId4"/>
          <a:srcRect r="8025" b="5478"/>
          <a:stretch>
            <a:fillRect/>
          </a:stretch>
        </p:blipFill>
        <p:spPr bwMode="auto">
          <a:xfrm>
            <a:off x="64010" y="4744098"/>
            <a:ext cx="3209542" cy="1949310"/>
          </a:xfrm>
          <a:prstGeom prst="rect">
            <a:avLst/>
          </a:prstGeom>
          <a:noFill/>
        </p:spPr>
      </p:pic>
      <p:pic>
        <p:nvPicPr>
          <p:cNvPr id="9" name="Picture 3" descr="C:\Users\dimitri.haemmerli\AppData\Local\Microsoft\Windows\Temporary Internet Files\Content.IE5\J79OQS16\MC90039108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50612" y="5251335"/>
            <a:ext cx="1326471" cy="1233525"/>
          </a:xfrm>
          <a:prstGeom prst="rect">
            <a:avLst/>
          </a:prstGeom>
          <a:noFill/>
        </p:spPr>
      </p:pic>
      <p:pic>
        <p:nvPicPr>
          <p:cNvPr id="11" name="Picture 2" descr="C:\Users\dimitri.haemmerli\AppData\Local\Microsoft\Windows\Temporary Internet Files\Content.IE5\T2DKBRFI\MC900347445[1]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8535" y="5236748"/>
            <a:ext cx="762077" cy="12481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8478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Requirements</a:t>
            </a:r>
            <a:r>
              <a:rPr lang="de-DE" dirty="0" smtClean="0"/>
              <a:t> – </a:t>
            </a:r>
            <a:r>
              <a:rPr lang="de-DE" dirty="0" err="1" smtClean="0"/>
              <a:t>Use</a:t>
            </a:r>
            <a:r>
              <a:rPr lang="de-DE" dirty="0" smtClean="0"/>
              <a:t> Case</a:t>
            </a:r>
            <a:endParaRPr lang="de-DE" dirty="0"/>
          </a:p>
        </p:txBody>
      </p:sp>
      <p:pic>
        <p:nvPicPr>
          <p:cNvPr id="4" name="Inhaltsplatzhalter 3" descr="UML_UseCas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9" b="3399"/>
          <a:stretch>
            <a:fillRect/>
          </a:stretch>
        </p:blipFill>
        <p:spPr>
          <a:xfrm>
            <a:off x="457199" y="2209800"/>
            <a:ext cx="6968224" cy="4193072"/>
          </a:xfrm>
        </p:spPr>
      </p:pic>
    </p:spTree>
    <p:extLst>
      <p:ext uri="{BB962C8B-B14F-4D97-AF65-F5344CB8AC3E}">
        <p14:creationId xmlns:p14="http://schemas.microsoft.com/office/powerpoint/2010/main" val="4247257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– Erinnerung</a:t>
            </a:r>
            <a:endParaRPr lang="de-DE" dirty="0"/>
          </a:p>
        </p:txBody>
      </p:sp>
      <p:pic>
        <p:nvPicPr>
          <p:cNvPr id="4" name="Inhaltsplatzhalter 3" descr="Bildschirmfoto 2013-06-09 um 14.59.4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98" b="-5098"/>
          <a:stretch>
            <a:fillRect/>
          </a:stretch>
        </p:blipFill>
        <p:spPr>
          <a:xfrm>
            <a:off x="457199" y="2209800"/>
            <a:ext cx="8317133" cy="3916363"/>
          </a:xfrm>
        </p:spPr>
      </p:pic>
    </p:spTree>
    <p:extLst>
      <p:ext uri="{BB962C8B-B14F-4D97-AF65-F5344CB8AC3E}">
        <p14:creationId xmlns:p14="http://schemas.microsoft.com/office/powerpoint/2010/main" val="4187662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– Erinnerung</a:t>
            </a:r>
            <a:endParaRPr lang="de-DE" dirty="0"/>
          </a:p>
        </p:txBody>
      </p:sp>
      <p:pic>
        <p:nvPicPr>
          <p:cNvPr id="4" name="Inhaltsplatzhalter 3" descr="Bildschirmfoto 2013-06-09 um 15.01.1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35" r="-10335"/>
          <a:stretch>
            <a:fillRect/>
          </a:stretch>
        </p:blipFill>
        <p:spPr>
          <a:xfrm>
            <a:off x="46901" y="2209800"/>
            <a:ext cx="8263848" cy="3916363"/>
          </a:xfrm>
        </p:spPr>
      </p:pic>
    </p:spTree>
    <p:extLst>
      <p:ext uri="{BB962C8B-B14F-4D97-AF65-F5344CB8AC3E}">
        <p14:creationId xmlns:p14="http://schemas.microsoft.com/office/powerpoint/2010/main" val="4187662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0</TotalTime>
  <Words>724</Words>
  <Application>Microsoft Macintosh PowerPoint</Application>
  <PresentationFormat>Bildschirmpräsentation (4:3)</PresentationFormat>
  <Paragraphs>349</Paragraphs>
  <Slides>23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Plaza</vt:lpstr>
      <vt:lpstr>Finale Präsentation</vt:lpstr>
      <vt:lpstr>Index</vt:lpstr>
      <vt:lpstr>Einleitung - Variantenentscheid</vt:lpstr>
      <vt:lpstr>Einleitung - Prozessmodelentscheid</vt:lpstr>
      <vt:lpstr>Design Thinking - Synthesize</vt:lpstr>
      <vt:lpstr>Design Thinking - Storyboard</vt:lpstr>
      <vt:lpstr>Requirements – Use Case</vt:lpstr>
      <vt:lpstr>Use Case – Erinnerung</vt:lpstr>
      <vt:lpstr>Use Case – Erinnerung</vt:lpstr>
      <vt:lpstr>Use Case – Erinnerung</vt:lpstr>
      <vt:lpstr>Use Case - Medikamente</vt:lpstr>
      <vt:lpstr>Use Case - Medikamente</vt:lpstr>
      <vt:lpstr>Use Case - Medikamente</vt:lpstr>
      <vt:lpstr>Prototype Demonstration</vt:lpstr>
      <vt:lpstr>Implementation Details</vt:lpstr>
      <vt:lpstr>Used Pattern</vt:lpstr>
      <vt:lpstr>Scrum Process – Sprint 1  </vt:lpstr>
      <vt:lpstr>Scrum Process – Sprint 2 </vt:lpstr>
      <vt:lpstr>Scrum Process – Sprint 2 </vt:lpstr>
      <vt:lpstr>Scrum Process – Sprint 2 </vt:lpstr>
      <vt:lpstr>Scrum Process – Sprint 3 </vt:lpstr>
      <vt:lpstr>Scrum Process - Backlog</vt:lpstr>
      <vt:lpstr>Fragen - Diskussion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02</dc:title>
  <dc:creator>Sathesh Paramasamy</dc:creator>
  <cp:lastModifiedBy>Sathesh Paramasamy</cp:lastModifiedBy>
  <cp:revision>84</cp:revision>
  <dcterms:created xsi:type="dcterms:W3CDTF">2013-03-01T07:34:41Z</dcterms:created>
  <dcterms:modified xsi:type="dcterms:W3CDTF">2013-06-11T18:11:06Z</dcterms:modified>
</cp:coreProperties>
</file>