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7"/>
  </p:notesMasterIdLst>
  <p:sldIdLst>
    <p:sldId id="256" r:id="rId2"/>
    <p:sldId id="257" r:id="rId3"/>
    <p:sldId id="272" r:id="rId4"/>
    <p:sldId id="273" r:id="rId5"/>
    <p:sldId id="268" r:id="rId6"/>
    <p:sldId id="270" r:id="rId7"/>
    <p:sldId id="271" r:id="rId8"/>
    <p:sldId id="258" r:id="rId9"/>
    <p:sldId id="259" r:id="rId10"/>
    <p:sldId id="260" r:id="rId11"/>
    <p:sldId id="269" r:id="rId12"/>
    <p:sldId id="262" r:id="rId13"/>
    <p:sldId id="261"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D9EA8-434C-49CE-9DA1-BC62CBE53DD2}">
          <p14:sldIdLst>
            <p14:sldId id="256"/>
            <p14:sldId id="257"/>
            <p14:sldId id="272"/>
            <p14:sldId id="273"/>
            <p14:sldId id="268"/>
            <p14:sldId id="270"/>
            <p14:sldId id="271"/>
            <p14:sldId id="258"/>
            <p14:sldId id="259"/>
            <p14:sldId id="260"/>
            <p14:sldId id="269"/>
            <p14:sldId id="262"/>
            <p14:sldId id="261"/>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a:lumMod val="75000"/>
        <a:lumOff val="25000"/>
      </a:schemeClr>
    </p:penClr>
    <p:extLst>
      <p:ext uri="{EC167BDD-8182-4AB7-AECC-EB403E3ABB37}">
        <p14:laserClr xmlns:p14="http://schemas.microsoft.com/office/powerpoint/2010/main">
          <a:srgbClr val="00FF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5" autoAdjust="0"/>
    <p:restoredTop sz="94660"/>
  </p:normalViewPr>
  <p:slideViewPr>
    <p:cSldViewPr snapToGrid="0">
      <p:cViewPr varScale="1">
        <p:scale>
          <a:sx n="40" d="100"/>
          <a:sy n="40" d="100"/>
        </p:scale>
        <p:origin x="104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0917-C88D-41F7-9883-BE593320CB9E}"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CFF6D-D453-4424-A66B-5F2A642F810F}" type="slidenum">
              <a:rPr lang="en-US" smtClean="0"/>
              <a:t>‹#›</a:t>
            </a:fld>
            <a:endParaRPr lang="en-US"/>
          </a:p>
        </p:txBody>
      </p:sp>
    </p:spTree>
    <p:extLst>
      <p:ext uri="{BB962C8B-B14F-4D97-AF65-F5344CB8AC3E}">
        <p14:creationId xmlns:p14="http://schemas.microsoft.com/office/powerpoint/2010/main" val="396056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CCFF6D-D453-4424-A66B-5F2A642F810F}" type="slidenum">
              <a:rPr lang="en-US" smtClean="0"/>
              <a:t>1</a:t>
            </a:fld>
            <a:endParaRPr lang="en-US"/>
          </a:p>
        </p:txBody>
      </p:sp>
    </p:spTree>
    <p:extLst>
      <p:ext uri="{BB962C8B-B14F-4D97-AF65-F5344CB8AC3E}">
        <p14:creationId xmlns:p14="http://schemas.microsoft.com/office/powerpoint/2010/main" val="3914800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40E46E0-B366-489E-9B2B-1ACED4776CE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507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45522-CA01-481D-9436-4071501ABBE6}"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327519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633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73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2345605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86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832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79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065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1668322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45522-CA01-481D-9436-4071501ABBE6}"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E46E0-B366-489E-9B2B-1ACED4776CE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05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45522-CA01-481D-9436-4071501ABBE6}"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120072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45522-CA01-481D-9436-4071501ABBE6}"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E46E0-B366-489E-9B2B-1ACED4776CE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7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45522-CA01-481D-9436-4071501ABBE6}"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E46E0-B366-489E-9B2B-1ACED4776CE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7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45522-CA01-481D-9436-4071501ABBE6}"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6956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45522-CA01-481D-9436-4071501ABBE6}"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E46E0-B366-489E-9B2B-1ACED4776CE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92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145522-CA01-481D-9436-4071501ABBE6}"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E46E0-B366-489E-9B2B-1ACED4776CE7}" type="slidenum">
              <a:rPr lang="en-US" smtClean="0"/>
              <a:t>‹#›</a:t>
            </a:fld>
            <a:endParaRPr lang="en-US"/>
          </a:p>
        </p:txBody>
      </p:sp>
    </p:spTree>
    <p:extLst>
      <p:ext uri="{BB962C8B-B14F-4D97-AF65-F5344CB8AC3E}">
        <p14:creationId xmlns:p14="http://schemas.microsoft.com/office/powerpoint/2010/main" val="367697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145522-CA01-481D-9436-4071501ABBE6}" type="datetimeFigureOut">
              <a:rPr lang="en-US" smtClean="0"/>
              <a:t>9/14/2023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0E46E0-B366-489E-9B2B-1ACED4776CE7}" type="slidenum">
              <a:rPr lang="en-US" smtClean="0"/>
              <a:t>‹#›</a:t>
            </a:fld>
            <a:endParaRPr lang="en-US"/>
          </a:p>
        </p:txBody>
      </p:sp>
    </p:spTree>
    <p:extLst>
      <p:ext uri="{BB962C8B-B14F-4D97-AF65-F5344CB8AC3E}">
        <p14:creationId xmlns:p14="http://schemas.microsoft.com/office/powerpoint/2010/main" val="107128333"/>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COVID-19 Impact and </a:t>
            </a:r>
            <a:r>
              <a:rPr lang="en-US" dirty="0"/>
              <a:t>Analysis in Nigeria: Cases, Recovery Rate, and Mortality Distribution</a:t>
            </a:r>
          </a:p>
        </p:txBody>
      </p:sp>
      <p:sp>
        <p:nvSpPr>
          <p:cNvPr id="3" name="Subtitle 2"/>
          <p:cNvSpPr>
            <a:spLocks noGrp="1"/>
          </p:cNvSpPr>
          <p:nvPr>
            <p:ph type="subTitle" idx="1"/>
          </p:nvPr>
        </p:nvSpPr>
        <p:spPr/>
        <p:txBody>
          <a:bodyPr>
            <a:normAutofit/>
          </a:bodyPr>
          <a:lstStyle/>
          <a:p>
            <a:r>
              <a:rPr lang="en-US" dirty="0"/>
              <a:t>A Project on Data Science</a:t>
            </a:r>
          </a:p>
          <a:p>
            <a:r>
              <a:rPr lang="en-US" dirty="0"/>
              <a:t>By</a:t>
            </a:r>
          </a:p>
          <a:p>
            <a:endParaRPr lang="en-US" dirty="0"/>
          </a:p>
          <a:p>
            <a:endParaRPr lang="en-US" dirty="0"/>
          </a:p>
          <a:p>
            <a:endParaRPr lang="en-US" dirty="0"/>
          </a:p>
          <a:p>
            <a:endParaRPr lang="en-US" dirty="0"/>
          </a:p>
          <a:p>
            <a:endParaRPr lang="en-US" dirty="0"/>
          </a:p>
          <a:p>
            <a:endParaRPr lang="en-US" dirty="0"/>
          </a:p>
        </p:txBody>
      </p:sp>
      <p:sp>
        <p:nvSpPr>
          <p:cNvPr id="4" name="Rectangle 3"/>
          <p:cNvSpPr/>
          <p:nvPr/>
        </p:nvSpPr>
        <p:spPr>
          <a:xfrm>
            <a:off x="2692398" y="4497692"/>
            <a:ext cx="6815669" cy="617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ADUKWU REUBEN</a:t>
            </a:r>
          </a:p>
        </p:txBody>
      </p:sp>
    </p:spTree>
    <p:extLst>
      <p:ext uri="{BB962C8B-B14F-4D97-AF65-F5344CB8AC3E}">
        <p14:creationId xmlns:p14="http://schemas.microsoft.com/office/powerpoint/2010/main" val="3992973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 of Death Cases in Nigerian States</a:t>
            </a:r>
          </a:p>
        </p:txBody>
      </p:sp>
      <p:pic>
        <p:nvPicPr>
          <p:cNvPr id="4" name="Content Placeholder 3"/>
          <p:cNvPicPr>
            <a:picLocks noGrp="1"/>
          </p:cNvPicPr>
          <p:nvPr>
            <p:ph idx="1"/>
          </p:nvPr>
        </p:nvPicPr>
        <p:blipFill>
          <a:blip r:embed="rId2"/>
          <a:stretch>
            <a:fillRect/>
          </a:stretch>
        </p:blipFill>
        <p:spPr>
          <a:xfrm>
            <a:off x="2424753" y="2538484"/>
            <a:ext cx="7342494" cy="3507474"/>
          </a:xfrm>
          <a:prstGeom prst="rect">
            <a:avLst/>
          </a:prstGeom>
        </p:spPr>
      </p:pic>
      <p:pic>
        <p:nvPicPr>
          <p:cNvPr id="3" name="Picture 2"/>
          <p:cNvPicPr>
            <a:picLocks noChangeAspect="1"/>
          </p:cNvPicPr>
          <p:nvPr/>
        </p:nvPicPr>
        <p:blipFill>
          <a:blip r:embed="rId3"/>
          <a:stretch>
            <a:fillRect/>
          </a:stretch>
        </p:blipFill>
        <p:spPr>
          <a:xfrm>
            <a:off x="5195247" y="3031438"/>
            <a:ext cx="4572000" cy="1095375"/>
          </a:xfrm>
          <a:prstGeom prst="rect">
            <a:avLst/>
          </a:prstGeom>
        </p:spPr>
      </p:pic>
    </p:spTree>
    <p:extLst>
      <p:ext uri="{BB962C8B-B14F-4D97-AF65-F5344CB8AC3E}">
        <p14:creationId xmlns:p14="http://schemas.microsoft.com/office/powerpoint/2010/main" val="19109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Heatmap Analysis </a:t>
            </a:r>
          </a:p>
        </p:txBody>
      </p:sp>
      <p:pic>
        <p:nvPicPr>
          <p:cNvPr id="4" name="Content Placeholder 3"/>
          <p:cNvPicPr>
            <a:picLocks noGrp="1" noChangeAspect="1"/>
          </p:cNvPicPr>
          <p:nvPr>
            <p:ph idx="1"/>
          </p:nvPr>
        </p:nvPicPr>
        <p:blipFill>
          <a:blip r:embed="rId2"/>
          <a:stretch>
            <a:fillRect/>
          </a:stretch>
        </p:blipFill>
        <p:spPr>
          <a:xfrm>
            <a:off x="1874790" y="2869821"/>
            <a:ext cx="6177389" cy="1633940"/>
          </a:xfrm>
          <a:prstGeom prst="rect">
            <a:avLst/>
          </a:prstGeom>
        </p:spPr>
      </p:pic>
    </p:spTree>
    <p:extLst>
      <p:ext uri="{BB962C8B-B14F-4D97-AF65-F5344CB8AC3E}">
        <p14:creationId xmlns:p14="http://schemas.microsoft.com/office/powerpoint/2010/main" val="56901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Heatmap</a:t>
            </a:r>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stretch>
            <a:fillRect/>
          </a:stretch>
        </p:blipFill>
        <p:spPr>
          <a:xfrm>
            <a:off x="1295401" y="2556932"/>
            <a:ext cx="6838950" cy="3895725"/>
          </a:xfrm>
          <a:prstGeom prst="rect">
            <a:avLst/>
          </a:prstGeom>
        </p:spPr>
      </p:pic>
    </p:spTree>
    <p:extLst>
      <p:ext uri="{BB962C8B-B14F-4D97-AF65-F5344CB8AC3E}">
        <p14:creationId xmlns:p14="http://schemas.microsoft.com/office/powerpoint/2010/main" val="209492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lnSpcReduction="20000"/>
          </a:bodyPr>
          <a:lstStyle/>
          <a:p>
            <a:r>
              <a:rPr lang="en-US" dirty="0"/>
              <a:t>Lagos is the most affected state in Nigeria, with a high number of confirmed cases, recoveries, and deaths. It requires continued attention and resources to combat the spread of the virus and provide adequate healthcare services.</a:t>
            </a:r>
          </a:p>
          <a:p>
            <a:r>
              <a:rPr lang="en-US" dirty="0"/>
              <a:t>FCT and Kaduna have significant numbers of confirmed cases but have shown a relatively higher recovery rate, indicating effective management and treatment strategies.</a:t>
            </a:r>
          </a:p>
          <a:p>
            <a:r>
              <a:rPr lang="en-US" dirty="0"/>
              <a:t>Edo stands out for its relatively high mortality rate, necessitating targeted efforts to reduce fatalities and improve healthcare facilities.</a:t>
            </a:r>
          </a:p>
          <a:p>
            <a:r>
              <a:rPr lang="en-US" dirty="0"/>
              <a:t>It's important to note that the analysis is based on the available data and is subject to change as new information becomes available.</a:t>
            </a:r>
          </a:p>
        </p:txBody>
      </p:sp>
    </p:spTree>
    <p:extLst>
      <p:ext uri="{BB962C8B-B14F-4D97-AF65-F5344CB8AC3E}">
        <p14:creationId xmlns:p14="http://schemas.microsoft.com/office/powerpoint/2010/main" val="418640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Autofit/>
          </a:bodyPr>
          <a:lstStyle/>
          <a:p>
            <a:r>
              <a:rPr lang="en-US" sz="1800" dirty="0"/>
              <a:t>In conclusion, this study aimed to analyze the distribution of COVID-19 cases in Nigerian states and explore their correlation with recovery and mortality rates. It also examined the impact of the pandemic on the country's economy. Through data analysis, we found that Lagos, FCT, Kaduna, and Edo states require focused attention and targeted interventions due to higher numbers of confirmed cases, deaths, and the need to improve healthcare services. </a:t>
            </a:r>
          </a:p>
          <a:p>
            <a:endParaRPr lang="en-US" sz="1800" dirty="0"/>
          </a:p>
          <a:p>
            <a:endParaRPr lang="en-US" sz="1800" dirty="0"/>
          </a:p>
          <a:p>
            <a:pPr marL="0" indent="0">
              <a:buNone/>
            </a:pPr>
            <a:r>
              <a:rPr lang="en-US" sz="1800"/>
              <a:t>                                                              </a:t>
            </a:r>
            <a:endParaRPr lang="en-US" sz="1800" dirty="0"/>
          </a:p>
        </p:txBody>
      </p:sp>
    </p:spTree>
    <p:extLst>
      <p:ext uri="{BB962C8B-B14F-4D97-AF65-F5344CB8AC3E}">
        <p14:creationId xmlns:p14="http://schemas.microsoft.com/office/powerpoint/2010/main" val="2356743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p:txBody>
          <a:bodyPr/>
          <a:lstStyle/>
          <a:p>
            <a:r>
              <a:rPr lang="en-US" dirty="0"/>
              <a:t>I would like to express my heartfelt gratitude to my tutors for their invaluable contribution to the knowledge impacted, which formed the foundation of this presentation. Their guidance and support have been instrumental in shaping the content and insights presented. </a:t>
            </a:r>
          </a:p>
        </p:txBody>
      </p:sp>
    </p:spTree>
    <p:extLst>
      <p:ext uri="{BB962C8B-B14F-4D97-AF65-F5344CB8AC3E}">
        <p14:creationId xmlns:p14="http://schemas.microsoft.com/office/powerpoint/2010/main" val="245395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purpose of this presentation is to provide a comprehensive overview of the impact of COVID-19 in Nigeria, with a focus on the distribution of cases, recovery rate, and mortality distribution across different states. </a:t>
            </a:r>
          </a:p>
          <a:p>
            <a:r>
              <a:rPr lang="en-US" dirty="0"/>
              <a:t>Through the analysis of confirmed cases, discharged cases, and death cases, we aim to shed light on the areas where the virus has had the most significant impact and identify states that have demonstrated effective management and treatment strategies. </a:t>
            </a:r>
          </a:p>
          <a:p>
            <a:r>
              <a:rPr lang="en-US" dirty="0"/>
              <a:t>By the end of this presentation, we hope to gain a deeper understanding of the COVID-19 situation in Nigeria and highlight the need for continued monitoring, resource allocation, and targeted interventions to combat the virus effectively.</a:t>
            </a:r>
          </a:p>
        </p:txBody>
      </p:sp>
    </p:spTree>
    <p:extLst>
      <p:ext uri="{BB962C8B-B14F-4D97-AF65-F5344CB8AC3E}">
        <p14:creationId xmlns:p14="http://schemas.microsoft.com/office/powerpoint/2010/main" val="240676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QUESTION</a:t>
            </a:r>
          </a:p>
        </p:txBody>
      </p:sp>
      <p:sp>
        <p:nvSpPr>
          <p:cNvPr id="3" name="Content Placeholder 2"/>
          <p:cNvSpPr>
            <a:spLocks noGrp="1"/>
          </p:cNvSpPr>
          <p:nvPr>
            <p:ph sz="half" idx="1"/>
          </p:nvPr>
        </p:nvSpPr>
        <p:spPr/>
        <p:txBody>
          <a:bodyPr>
            <a:normAutofit fontScale="77500" lnSpcReduction="20000"/>
          </a:bodyPr>
          <a:lstStyle/>
          <a:p>
            <a:r>
              <a:rPr lang="en-US" dirty="0"/>
              <a:t>Exploring the distribution of the virus across each states and the numeric effect on each state. Simply put, the distribution of the confirmed, discharged and the death cases in Nigeria state.</a:t>
            </a:r>
          </a:p>
          <a:p>
            <a:r>
              <a:rPr lang="en-US" dirty="0"/>
              <a:t>• Explore to get the correlation/relatedness of the features listed above and making inference based on the correlation.</a:t>
            </a:r>
          </a:p>
          <a:p>
            <a:r>
              <a:rPr lang="en-US" dirty="0"/>
              <a:t>From John </a:t>
            </a:r>
            <a:r>
              <a:rPr lang="en-US" dirty="0" err="1"/>
              <a:t>Hopkin’s</a:t>
            </a:r>
            <a:r>
              <a:rPr lang="en-US" dirty="0"/>
              <a:t> data, getting the active cases in all countries and extracting the out Nigeria out for analysis</a:t>
            </a:r>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Analyze the relation between the confirmed cases, recovery cases and death instance and to use this to compute the infection rate across the country.</a:t>
            </a:r>
          </a:p>
          <a:p>
            <a:r>
              <a:rPr lang="en-US" dirty="0"/>
              <a:t>Exploring and making inferences from the distribution of the infection rate based on the dates given in the date dataset.</a:t>
            </a:r>
          </a:p>
          <a:p>
            <a:endParaRPr lang="en-US" dirty="0"/>
          </a:p>
        </p:txBody>
      </p:sp>
    </p:spTree>
    <p:extLst>
      <p:ext uri="{BB962C8B-B14F-4D97-AF65-F5344CB8AC3E}">
        <p14:creationId xmlns:p14="http://schemas.microsoft.com/office/powerpoint/2010/main" val="2210418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METHODOLOGY</a:t>
            </a:r>
          </a:p>
        </p:txBody>
      </p:sp>
      <p:sp>
        <p:nvSpPr>
          <p:cNvPr id="6" name="Content Placeholder 5"/>
          <p:cNvSpPr>
            <a:spLocks noGrp="1"/>
          </p:cNvSpPr>
          <p:nvPr>
            <p:ph idx="1"/>
          </p:nvPr>
        </p:nvSpPr>
        <p:spPr/>
        <p:txBody>
          <a:bodyPr>
            <a:normAutofit fontScale="92500" lnSpcReduction="10000"/>
          </a:bodyPr>
          <a:lstStyle/>
          <a:p>
            <a:r>
              <a:rPr lang="en-US" dirty="0"/>
              <a:t>The data used was John Hopkins University (JHU) COVID-19 Data .</a:t>
            </a:r>
          </a:p>
          <a:p>
            <a:r>
              <a:rPr lang="en-US" dirty="0"/>
              <a:t>Data Cleaning: Preprocess the data to ensure consistency and handle any missing or incorrect values.</a:t>
            </a:r>
          </a:p>
          <a:p>
            <a:r>
              <a:rPr lang="en-US" dirty="0"/>
              <a:t>Descriptive Analysis: Summarize and visualize the distribution of cases using statistics and graphs.</a:t>
            </a:r>
          </a:p>
          <a:p>
            <a:r>
              <a:rPr lang="en-US" dirty="0"/>
              <a:t>Correlation Analysis: Explore the relationship between confirmed, discharged, and death cases using correlation coefficients.</a:t>
            </a:r>
          </a:p>
          <a:p>
            <a:r>
              <a:rPr lang="en-US" dirty="0"/>
              <a:t>All these were done using some python libraries i.e. pandas, matplotlib &amp; seaborn </a:t>
            </a:r>
          </a:p>
          <a:p>
            <a:endParaRPr lang="en-US" dirty="0"/>
          </a:p>
        </p:txBody>
      </p:sp>
    </p:spTree>
    <p:extLst>
      <p:ext uri="{BB962C8B-B14F-4D97-AF65-F5344CB8AC3E}">
        <p14:creationId xmlns:p14="http://schemas.microsoft.com/office/powerpoint/2010/main" val="102707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and Reading dataset</a:t>
            </a:r>
          </a:p>
        </p:txBody>
      </p:sp>
      <p:pic>
        <p:nvPicPr>
          <p:cNvPr id="7" name="Content Placeholder 6"/>
          <p:cNvPicPr>
            <a:picLocks noGrp="1" noChangeAspect="1"/>
          </p:cNvPicPr>
          <p:nvPr>
            <p:ph idx="1"/>
          </p:nvPr>
        </p:nvPicPr>
        <p:blipFill>
          <a:blip r:embed="rId2"/>
          <a:stretch>
            <a:fillRect/>
          </a:stretch>
        </p:blipFill>
        <p:spPr>
          <a:xfrm>
            <a:off x="5086563" y="2781324"/>
            <a:ext cx="5543550" cy="1093290"/>
          </a:xfrm>
          <a:prstGeom prst="rect">
            <a:avLst/>
          </a:prstGeom>
        </p:spPr>
      </p:pic>
      <p:pic>
        <p:nvPicPr>
          <p:cNvPr id="6" name="Picture 5"/>
          <p:cNvPicPr>
            <a:picLocks noChangeAspect="1"/>
          </p:cNvPicPr>
          <p:nvPr/>
        </p:nvPicPr>
        <p:blipFill>
          <a:blip r:embed="rId3"/>
          <a:stretch>
            <a:fillRect/>
          </a:stretch>
        </p:blipFill>
        <p:spPr>
          <a:xfrm>
            <a:off x="1475878" y="2666786"/>
            <a:ext cx="3478260" cy="1154587"/>
          </a:xfrm>
          <a:prstGeom prst="rect">
            <a:avLst/>
          </a:prstGeom>
        </p:spPr>
      </p:pic>
      <p:pic>
        <p:nvPicPr>
          <p:cNvPr id="3" name="Picture 2"/>
          <p:cNvPicPr>
            <a:picLocks noChangeAspect="1"/>
          </p:cNvPicPr>
          <p:nvPr/>
        </p:nvPicPr>
        <p:blipFill>
          <a:blip r:embed="rId4"/>
          <a:stretch>
            <a:fillRect/>
          </a:stretch>
        </p:blipFill>
        <p:spPr>
          <a:xfrm>
            <a:off x="2957512" y="3874614"/>
            <a:ext cx="6276975" cy="2752725"/>
          </a:xfrm>
          <a:prstGeom prst="rect">
            <a:avLst/>
          </a:prstGeom>
        </p:spPr>
      </p:pic>
    </p:spTree>
    <p:extLst>
      <p:ext uri="{BB962C8B-B14F-4D97-AF65-F5344CB8AC3E}">
        <p14:creationId xmlns:p14="http://schemas.microsoft.com/office/powerpoint/2010/main" val="327522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Cleaning Data</a:t>
            </a:r>
          </a:p>
        </p:txBody>
      </p:sp>
      <p:pic>
        <p:nvPicPr>
          <p:cNvPr id="4" name="Content Placeholder 3"/>
          <p:cNvPicPr>
            <a:picLocks noGrp="1" noChangeAspect="1"/>
          </p:cNvPicPr>
          <p:nvPr>
            <p:ph idx="1"/>
          </p:nvPr>
        </p:nvPicPr>
        <p:blipFill>
          <a:blip r:embed="rId2"/>
          <a:stretch>
            <a:fillRect/>
          </a:stretch>
        </p:blipFill>
        <p:spPr>
          <a:xfrm>
            <a:off x="1295402" y="2494010"/>
            <a:ext cx="5438775" cy="3171825"/>
          </a:xfrm>
          <a:prstGeom prst="rect">
            <a:avLst/>
          </a:prstGeom>
        </p:spPr>
      </p:pic>
      <p:pic>
        <p:nvPicPr>
          <p:cNvPr id="5" name="Picture 4"/>
          <p:cNvPicPr>
            <a:picLocks noChangeAspect="1"/>
          </p:cNvPicPr>
          <p:nvPr/>
        </p:nvPicPr>
        <p:blipFill>
          <a:blip r:embed="rId3"/>
          <a:stretch>
            <a:fillRect/>
          </a:stretch>
        </p:blipFill>
        <p:spPr>
          <a:xfrm>
            <a:off x="6734177" y="2600467"/>
            <a:ext cx="4000500" cy="2667000"/>
          </a:xfrm>
          <a:prstGeom prst="rect">
            <a:avLst/>
          </a:prstGeom>
        </p:spPr>
      </p:pic>
    </p:spTree>
    <p:extLst>
      <p:ext uri="{BB962C8B-B14F-4D97-AF65-F5344CB8AC3E}">
        <p14:creationId xmlns:p14="http://schemas.microsoft.com/office/powerpoint/2010/main" val="323702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Descriptive Statistic</a:t>
            </a:r>
          </a:p>
        </p:txBody>
      </p:sp>
      <p:pic>
        <p:nvPicPr>
          <p:cNvPr id="4" name="Content Placeholder 3"/>
          <p:cNvPicPr>
            <a:picLocks noGrp="1" noChangeAspect="1"/>
          </p:cNvPicPr>
          <p:nvPr>
            <p:ph idx="1"/>
          </p:nvPr>
        </p:nvPicPr>
        <p:blipFill>
          <a:blip r:embed="rId2"/>
          <a:stretch>
            <a:fillRect/>
          </a:stretch>
        </p:blipFill>
        <p:spPr>
          <a:xfrm>
            <a:off x="1343025" y="2398903"/>
            <a:ext cx="4752975" cy="2543175"/>
          </a:xfrm>
          <a:prstGeom prst="rect">
            <a:avLst/>
          </a:prstGeom>
        </p:spPr>
      </p:pic>
      <p:pic>
        <p:nvPicPr>
          <p:cNvPr id="5" name="Picture 4"/>
          <p:cNvPicPr>
            <a:picLocks noChangeAspect="1"/>
          </p:cNvPicPr>
          <p:nvPr/>
        </p:nvPicPr>
        <p:blipFill>
          <a:blip r:embed="rId3"/>
          <a:stretch>
            <a:fillRect/>
          </a:stretch>
        </p:blipFill>
        <p:spPr>
          <a:xfrm>
            <a:off x="6096000" y="2046657"/>
            <a:ext cx="3733800" cy="4552950"/>
          </a:xfrm>
          <a:prstGeom prst="rect">
            <a:avLst/>
          </a:prstGeom>
        </p:spPr>
      </p:pic>
      <p:pic>
        <p:nvPicPr>
          <p:cNvPr id="6" name="Picture 5"/>
          <p:cNvPicPr>
            <a:picLocks noChangeAspect="1"/>
          </p:cNvPicPr>
          <p:nvPr/>
        </p:nvPicPr>
        <p:blipFill>
          <a:blip r:embed="rId4"/>
          <a:stretch>
            <a:fillRect/>
          </a:stretch>
        </p:blipFill>
        <p:spPr>
          <a:xfrm>
            <a:off x="2175398" y="4942078"/>
            <a:ext cx="1064525" cy="806046"/>
          </a:xfrm>
          <a:prstGeom prst="rect">
            <a:avLst/>
          </a:prstGeom>
        </p:spPr>
      </p:pic>
    </p:spTree>
    <p:extLst>
      <p:ext uri="{BB962C8B-B14F-4D97-AF65-F5344CB8AC3E}">
        <p14:creationId xmlns:p14="http://schemas.microsoft.com/office/powerpoint/2010/main" val="131859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 of Confirmed Cases in Nigerian States</a:t>
            </a:r>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82638" y="2448281"/>
            <a:ext cx="7997588" cy="3529438"/>
          </a:xfrm>
          <a:prstGeom prst="rect">
            <a:avLst/>
          </a:prstGeom>
        </p:spPr>
      </p:pic>
      <p:pic>
        <p:nvPicPr>
          <p:cNvPr id="3" name="Picture 2"/>
          <p:cNvPicPr>
            <a:picLocks noChangeAspect="1"/>
          </p:cNvPicPr>
          <p:nvPr/>
        </p:nvPicPr>
        <p:blipFill>
          <a:blip r:embed="rId3"/>
          <a:stretch>
            <a:fillRect/>
          </a:stretch>
        </p:blipFill>
        <p:spPr>
          <a:xfrm>
            <a:off x="3620637" y="2992983"/>
            <a:ext cx="7543800" cy="1390650"/>
          </a:xfrm>
          <a:prstGeom prst="rect">
            <a:avLst/>
          </a:prstGeom>
        </p:spPr>
      </p:pic>
    </p:spTree>
    <p:extLst>
      <p:ext uri="{BB962C8B-B14F-4D97-AF65-F5344CB8AC3E}">
        <p14:creationId xmlns:p14="http://schemas.microsoft.com/office/powerpoint/2010/main" val="216478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Distribution of Discharged Cases in Nigerian States</a:t>
            </a:r>
          </a:p>
        </p:txBody>
      </p:sp>
      <p:pic>
        <p:nvPicPr>
          <p:cNvPr id="5" name="Content Placeholder 4"/>
          <p:cNvPicPr>
            <a:picLocks noGrp="1"/>
          </p:cNvPicPr>
          <p:nvPr>
            <p:ph idx="1"/>
          </p:nvPr>
        </p:nvPicPr>
        <p:blipFill>
          <a:blip r:embed="rId2"/>
          <a:stretch>
            <a:fillRect/>
          </a:stretch>
        </p:blipFill>
        <p:spPr>
          <a:xfrm>
            <a:off x="2115403" y="2557463"/>
            <a:ext cx="7642746" cy="3317875"/>
          </a:xfrm>
          <a:prstGeom prst="rect">
            <a:avLst/>
          </a:prstGeom>
        </p:spPr>
      </p:pic>
      <p:pic>
        <p:nvPicPr>
          <p:cNvPr id="3" name="Picture 2"/>
          <p:cNvPicPr>
            <a:picLocks noChangeAspect="1"/>
          </p:cNvPicPr>
          <p:nvPr/>
        </p:nvPicPr>
        <p:blipFill>
          <a:blip r:embed="rId3"/>
          <a:stretch>
            <a:fillRect/>
          </a:stretch>
        </p:blipFill>
        <p:spPr>
          <a:xfrm>
            <a:off x="5527840" y="3198622"/>
            <a:ext cx="5667375" cy="1552575"/>
          </a:xfrm>
          <a:prstGeom prst="rect">
            <a:avLst/>
          </a:prstGeom>
        </p:spPr>
      </p:pic>
    </p:spTree>
    <p:extLst>
      <p:ext uri="{BB962C8B-B14F-4D97-AF65-F5344CB8AC3E}">
        <p14:creationId xmlns:p14="http://schemas.microsoft.com/office/powerpoint/2010/main" val="34572768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5807</TotalTime>
  <Words>621</Words>
  <Application>Microsoft Office PowerPoint</Application>
  <PresentationFormat>Widescreen</PresentationFormat>
  <Paragraphs>45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Organic</vt:lpstr>
      <vt:lpstr>COVID-19 Impact and Analysis in Nigeria: Cases, Recovery Rate, and Mortality Distribution</vt:lpstr>
      <vt:lpstr>Introduction</vt:lpstr>
      <vt:lpstr>ANALYSIS QUESTION</vt:lpstr>
      <vt:lpstr>METHODOLOGY</vt:lpstr>
      <vt:lpstr>Importing and Reading dataset</vt:lpstr>
      <vt:lpstr>Cleaning Data</vt:lpstr>
      <vt:lpstr>Descriptive Statistic</vt:lpstr>
      <vt:lpstr>Distribution of Confirmed Cases in Nigerian States</vt:lpstr>
      <vt:lpstr>Distribution of Discharged Cases in Nigerian States</vt:lpstr>
      <vt:lpstr>Distribution of Death Cases in Nigerian States</vt:lpstr>
      <vt:lpstr>Heatmap Analysis </vt:lpstr>
      <vt:lpstr>Heatmap</vt:lpstr>
      <vt:lpstr>Summary</vt:lpstr>
      <vt:lpstr>Conclusion</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 and Analysis in Nigeria: Cases, Recovery Rate, and Mortality Distribution</dc:title>
  <dc:creator>Microsoft account</dc:creator>
  <cp:lastModifiedBy>Rueben Adukwu</cp:lastModifiedBy>
  <cp:revision>24</cp:revision>
  <dcterms:created xsi:type="dcterms:W3CDTF">2023-07-12T22:48:06Z</dcterms:created>
  <dcterms:modified xsi:type="dcterms:W3CDTF">2023-09-14T21:46:13Z</dcterms:modified>
</cp:coreProperties>
</file>